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7480" cy="7557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7480" cy="75574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7480" cy="755748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7480" cy="755748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7480" cy="7557480"/>
          </a:xfrm>
          <a:prstGeom prst="rect">
            <a:avLst/>
          </a:prstGeom>
          <a:ln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576000"/>
            <a:ext cx="7197840" cy="71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600">
                <a:latin typeface="Arial"/>
              </a:rPr>
              <a:t>Algoritmos e Programação I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504000" y="1800000"/>
            <a:ext cx="906984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3200">
                <a:latin typeface="Arial"/>
              </a:rPr>
              <a:t>UNOCHAPECÓ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3200">
                <a:latin typeface="Arial"/>
              </a:rPr>
              <a:t>Marcos Antonio Moretto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4400">
                <a:latin typeface="Arial"/>
              </a:rPr>
              <a:t>Introdução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Note que em um algoritmo também é necessário ter decisões que dependem das variáveis envolvidas, no caso da lâmpada se precisaria pegar escada ou não e se precisaria pegar um pano ou não.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CustomShape 3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latin typeface="Arial"/>
              </a:rPr>
              <a:t>Algoritmo praia</a:t>
            </a:r>
            <a:endParaRPr/>
          </a:p>
        </p:txBody>
      </p:sp>
      <p:sp>
        <p:nvSpPr>
          <p:cNvPr id="208" name="CustomShape 4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Ver previsão do tempo;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Se fizer sol no final de semana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Vai à praia;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Se não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Vai estudar;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4400">
                <a:latin typeface="Arial"/>
              </a:rPr>
              <a:t>Algoritmo descascar batatas</a:t>
            </a:r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Pegar faca, bacia e batatas;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Equanto houver batatas faça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Descascar;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4400">
                <a:latin typeface="Arial"/>
              </a:rPr>
              <a:t>Introdução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Note que existe a possibilidade de repetição até que um determinado fato ocorra, no exemplo, as batatas acabem. A isso dá-se o nome de laço de repetição.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4400">
                <a:latin typeface="Arial"/>
              </a:rPr>
              <a:t>Jogo da forca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Escolher palavra;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Enquanto houver lacunas vazias e corpo incompleto faça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se acertar uma letra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pt-BR" sz="2800">
                <a:latin typeface="Arial"/>
              </a:rPr>
              <a:t>escrever na lacuna correspondente;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se não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eriod"/>
            </a:pPr>
            <a:r>
              <a:rPr lang="pt-BR" sz="2800">
                <a:latin typeface="Arial"/>
              </a:rPr>
              <a:t>desenhar uma parte do corpo na forca;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4400">
                <a:latin typeface="Arial"/>
              </a:rPr>
              <a:t>Introdução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Note que é possível ter um ou mais enquanto e dentro dele um ou mais se.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Escreva “algoritmos” dos problemas: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Mascar chiclete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Fazer uma prova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4400">
                <a:latin typeface="Arial"/>
              </a:rPr>
              <a:t>Introdução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Você deve levar um leão, uma cabra e um pedaço de grama de um lado para outro de um rio, atravessando com um bote que cabem você mais 1 dos personagens. Sabe-se que nunca o leão pode ficar sozinho com a cabra e nem a cabra sozinha com a grama.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Algoritmo para levar 3 missionários e 3 canibais de um lado para outro de um rio, sabe-se que se um número maior de canibais ficarem com menos missionários estes comem os missionários, somente dois cabem no bote.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4400">
                <a:latin typeface="Arial"/>
              </a:rPr>
              <a:t>Algoritmos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Percebe-se que para transformar estes “algoritmos” recém criados em programas de computador basta escolher uma linguagem e traduzi-los. O mais importante é a lógica, o raciocínio utilizado para resolver o problema.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4400">
                <a:latin typeface="Arial"/>
              </a:rPr>
              <a:t>Algoritmo cálculo nota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Sabendo que a G1 equivale a 60% da nota final e que teremos hipoteticamente 3 notas para compor a G1, sendo 40%, 30% e 30%. E que a G2 vale 40% da média final, faça um algoritmo que diga se você está em G3 ou não, sendo aprovado ou reprovado, sabendo que a nota mínima é 4 para que você ao menos pegue G3.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4400">
                <a:latin typeface="Arial"/>
              </a:rPr>
              <a:t>Algoritmos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Algoritmos podem ser escritos de variadas formas, nos formatos já vistos, em uma linguagem de programação ou em fluxogramas e diagramas de blocos.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576000"/>
            <a:ext cx="7197840" cy="71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600">
                <a:latin typeface="Arial"/>
              </a:rPr>
              <a:t>Introdução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504000" y="1800000"/>
            <a:ext cx="906984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pt-BR" sz="2600">
                <a:latin typeface="Arial"/>
              </a:rPr>
              <a:t>Lógica de programação</a:t>
            </a:r>
            <a:r>
              <a:rPr lang="pt-BR" sz="2600">
                <a:latin typeface="Arial"/>
              </a:rPr>
              <a:t>: É a técnica de encadear pensamentos para atingir determinado objetivo. É o passo anterior ao desenvolvimento, ou seja, antes de escrever qualquer linha de código o programador deve pensar em como resolver um problema dado.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2600">
                <a:latin typeface="Arial"/>
              </a:rPr>
              <a:t>É uma sequencia coerente, regular e necessária de acontecimentos, de coisas ou fatos, ou até mesmo, que é a maneira do raciocínio particular que cabe a um indivíduo ou a um grupo.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2600">
                <a:latin typeface="Arial"/>
              </a:rPr>
              <a:t>Um esquema sistemático que define as interações de sinais no equipamento automático do processamento de dados, ou o computador científico com o critério e principios formais de raciocínio e pensamento.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4400">
                <a:latin typeface="Arial"/>
              </a:rPr>
              <a:t>Fluxograma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Tem como finalidade descrever o fluxo, seja manual ou mecânico, especificando os suportes usados para os dados e as informações. Usa símbolos convencionais, permitindo poucas variações, os quais são desenhos geométricos básicos, símbolos de entrada de dados, processamento de dados e saída de dados, com procedimentos.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4400">
                <a:latin typeface="Arial"/>
              </a:rPr>
              <a:t>Diagrama de Bloco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É uma ferramenta utilizada e desenvolvida com o objetivo de descrever o método e a sequencia do processo. O nível de detalhamento depende do que se deseja resolver. Também utiliza desenhos geométricos para chegar ao resultado.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4400">
                <a:latin typeface="Arial"/>
              </a:rPr>
              <a:t>Simbologias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504000" y="1768680"/>
            <a:ext cx="9072000" cy="5215320"/>
          </a:xfrm>
          <a:prstGeom prst="rect">
            <a:avLst/>
          </a:prstGeom>
        </p:spPr>
        <p:txBody>
          <a:bodyPr lIns="0" rIns="0" tIns="0" bIns="0"/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Terminal – símbolo indicador do início ou fim do fluxo de um programa.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Seta de fluxo de dados – permite indicar o sentido do fluxo de dados.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Processamento – indica cálculos ou passos a efetuar, atribuições de valores ou qualquer manipulação de dados.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Entrada de dados – lê os dados necessários para o programa, sem intervenção de dispositivos mecânicos.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Entrada e saída de dados – representa qualquer entrada ou saída de dados.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Saída de dados em vídeo.</a:t>
            </a:r>
            <a:endParaRPr/>
          </a:p>
          <a:p>
            <a:pPr lvl="6">
              <a:buSzPct val="45000"/>
              <a:buFont typeface="StarSymbol"/>
              <a:buChar char=""/>
            </a:pP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Saída de dados em impressora.</a:t>
            </a:r>
            <a:endParaRPr/>
          </a:p>
        </p:txBody>
      </p:sp>
      <p:sp>
        <p:nvSpPr>
          <p:cNvPr id="231" name="CustomShape 3"/>
          <p:cNvSpPr/>
          <p:nvPr/>
        </p:nvSpPr>
        <p:spPr>
          <a:xfrm>
            <a:off x="1008000" y="1656000"/>
            <a:ext cx="2232000" cy="432000"/>
          </a:xfrm>
          <a:prstGeom prst="roundRect">
            <a:avLst>
              <a:gd name="adj" fmla="val 10800"/>
            </a:avLst>
          </a:prstGeom>
          <a:noFill/>
          <a:ln>
            <a:solidFill>
              <a:srgbClr val="000000"/>
            </a:solidFill>
          </a:ln>
        </p:spPr>
      </p:sp>
      <p:sp>
        <p:nvSpPr>
          <p:cNvPr id="232" name="Line 4"/>
          <p:cNvSpPr/>
          <p:nvPr/>
        </p:nvSpPr>
        <p:spPr>
          <a:xfrm>
            <a:off x="1224000" y="2592000"/>
            <a:ext cx="194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33" name="CustomShape 5"/>
          <p:cNvSpPr/>
          <p:nvPr/>
        </p:nvSpPr>
        <p:spPr>
          <a:xfrm>
            <a:off x="1080000" y="3024000"/>
            <a:ext cx="2088000" cy="64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234" name="CustomShape 6"/>
          <p:cNvSpPr/>
          <p:nvPr/>
        </p:nvSpPr>
        <p:spPr>
          <a:xfrm>
            <a:off x="1080000" y="3960000"/>
            <a:ext cx="2088000" cy="504000"/>
          </a:xfrm>
          <a:prstGeom prst="trapezoid">
            <a:avLst>
              <a:gd name="adj" fmla="val 5400"/>
            </a:avLst>
          </a:prstGeom>
          <a:noFill/>
          <a:ln>
            <a:solidFill>
              <a:srgbClr val="000000"/>
            </a:solidFill>
          </a:ln>
        </p:spPr>
      </p:sp>
      <p:sp>
        <p:nvSpPr>
          <p:cNvPr id="235" name="CustomShape 7"/>
          <p:cNvSpPr/>
          <p:nvPr/>
        </p:nvSpPr>
        <p:spPr>
          <a:xfrm>
            <a:off x="1080000" y="4752000"/>
            <a:ext cx="2088000" cy="504000"/>
          </a:xfrm>
          <a:prstGeom prst="parallelogram">
            <a:avLst>
              <a:gd name="adj" fmla="val 5400"/>
            </a:avLst>
          </a:prstGeom>
          <a:noFill/>
          <a:ln>
            <a:solidFill>
              <a:srgbClr val="000000"/>
            </a:solidFill>
          </a:ln>
        </p:spPr>
      </p:sp>
      <p:sp>
        <p:nvSpPr>
          <p:cNvPr id="236" name="CustomShape 8"/>
          <p:cNvSpPr/>
          <p:nvPr/>
        </p:nvSpPr>
        <p:spPr>
          <a:xfrm>
            <a:off x="1008000" y="5367240"/>
            <a:ext cx="2088000" cy="536760"/>
          </a:xfrm>
          <a:prstGeom prst="flowChartOnlineStorage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237" name="Freeform 9"/>
          <p:cNvSpPr/>
          <p:nvPr/>
        </p:nvSpPr>
        <p:spPr>
          <a:xfrm>
            <a:off x="1080000" y="6202080"/>
            <a:ext cx="2088360" cy="782280"/>
          </a:xfrm>
          <a:custGeom>
            <a:avLst/>
            <a:gdLst/>
            <a:ahLst/>
            <a:rect l="0" t="0" r="r" b="b"/>
            <a:pathLst>
              <a:path w="5801" h="2173">
                <a:moveTo>
                  <a:pt x="0" y="1772"/>
                </a:moveTo>
                <a:cubicBezTo>
                  <a:pt x="800" y="2172"/>
                  <a:pt x="600" y="1800"/>
                  <a:pt x="3200" y="1200"/>
                </a:cubicBezTo>
                <a:cubicBezTo>
                  <a:pt x="5400" y="1000"/>
                  <a:pt x="5800" y="1600"/>
                  <a:pt x="5800" y="1600"/>
                </a:cubicBezTo>
                <a:lnTo>
                  <a:pt x="5800" y="0"/>
                </a:lnTo>
                <a:lnTo>
                  <a:pt x="0" y="0"/>
                </a:lnTo>
                <a:lnTo>
                  <a:pt x="0" y="1000"/>
                </a:lnTo>
                <a:lnTo>
                  <a:pt x="0" y="1772"/>
                </a:lnTo>
              </a:path>
            </a:pathLst>
          </a:custGeom>
          <a:noFill/>
          <a:ln>
            <a:solidFill>
              <a:srgbClr val="000000"/>
            </a:solidFill>
          </a:ln>
        </p:spPr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4400">
                <a:latin typeface="Arial"/>
              </a:rPr>
              <a:t>Simbologias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Decisão.</a:t>
            </a:r>
            <a:endParaRPr/>
          </a:p>
          <a:p>
            <a:pPr lvl="6">
              <a:buSzPct val="45000"/>
              <a:buFont typeface="StarSymbol"/>
              <a:buChar char=""/>
            </a:pPr>
            <a:endParaRPr/>
          </a:p>
          <a:p>
            <a:pPr lvl="6">
              <a:buSzPct val="45000"/>
              <a:buFont typeface="StarSymbol"/>
              <a:buChar char=""/>
            </a:pPr>
            <a:endParaRPr/>
          </a:p>
          <a:p>
            <a:pPr lvl="6">
              <a:buSzPct val="45000"/>
              <a:buFont typeface="StarSymbol"/>
              <a:buChar char=""/>
            </a:pP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Conector quando é preciso particionar o diagrama.</a:t>
            </a:r>
            <a:endParaRPr/>
          </a:p>
          <a:p>
            <a:pPr lvl="6">
              <a:buSzPct val="45000"/>
              <a:buFont typeface="StarSymbol"/>
              <a:buChar char=""/>
            </a:pPr>
            <a:endParaRPr/>
          </a:p>
          <a:p>
            <a:pPr lvl="6">
              <a:buSzPct val="45000"/>
              <a:buFont typeface="StarSymbol"/>
              <a:buChar char=""/>
            </a:pPr>
            <a:endParaRPr/>
          </a:p>
          <a:p>
            <a:pPr lvl="6">
              <a:buSzPct val="45000"/>
              <a:buFont typeface="StarSymbol"/>
              <a:buChar char=""/>
            </a:pPr>
            <a:endParaRPr/>
          </a:p>
          <a:p>
            <a:pPr lvl="6">
              <a:buSzPct val="45000"/>
              <a:buFont typeface="StarSymbol"/>
              <a:buChar char=""/>
            </a:pP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Conector para continuar o fluxo em outra página.</a:t>
            </a:r>
            <a:endParaRPr/>
          </a:p>
        </p:txBody>
      </p:sp>
      <p:sp>
        <p:nvSpPr>
          <p:cNvPr id="240" name="CustomShape 3"/>
          <p:cNvSpPr/>
          <p:nvPr/>
        </p:nvSpPr>
        <p:spPr>
          <a:xfrm>
            <a:off x="1296000" y="1584000"/>
            <a:ext cx="1728000" cy="576000"/>
          </a:xfrm>
          <a:prstGeom prst="diamond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241" name="CustomShape 4"/>
          <p:cNvSpPr/>
          <p:nvPr/>
        </p:nvSpPr>
        <p:spPr>
          <a:xfrm>
            <a:off x="1656000" y="2664000"/>
            <a:ext cx="1008000" cy="1008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4400">
                <a:latin typeface="Arial"/>
              </a:rPr>
              <a:t>Simbologias Especiais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Operação manual.</a:t>
            </a:r>
            <a:endParaRPr/>
          </a:p>
          <a:p>
            <a:pPr lvl="5">
              <a:buSzPct val="45000"/>
              <a:buFont typeface="StarSymbol"/>
              <a:buChar char=""/>
            </a:pP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Modificação de programas.</a:t>
            </a:r>
            <a:endParaRPr/>
          </a:p>
          <a:p>
            <a:pPr lvl="5">
              <a:buSzPct val="45000"/>
              <a:buFont typeface="StarSymbol"/>
              <a:buChar char=""/>
            </a:pPr>
            <a:endParaRPr/>
          </a:p>
          <a:p>
            <a:pPr lvl="5">
              <a:buSzPct val="45000"/>
              <a:buFont typeface="StarSymbol"/>
              <a:buChar char=""/>
            </a:pP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Teclado.</a:t>
            </a:r>
            <a:endParaRPr/>
          </a:p>
          <a:p>
            <a:pPr lvl="6">
              <a:buSzPct val="45000"/>
              <a:buFont typeface="StarSymbol"/>
              <a:buChar char=""/>
            </a:pPr>
            <a:endParaRPr/>
          </a:p>
          <a:p>
            <a:pPr lvl="6">
              <a:buSzPct val="45000"/>
              <a:buFont typeface="StarSymbol"/>
              <a:buChar char=""/>
            </a:pPr>
            <a:endParaRPr/>
          </a:p>
          <a:p>
            <a:pPr lvl="6">
              <a:buSzPct val="45000"/>
              <a:buFont typeface="StarSymbol"/>
              <a:buChar char=""/>
            </a:pP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Disco magnético.</a:t>
            </a:r>
            <a:endParaRPr/>
          </a:p>
        </p:txBody>
      </p:sp>
      <p:sp>
        <p:nvSpPr>
          <p:cNvPr id="244" name="Line 3"/>
          <p:cNvSpPr/>
          <p:nvPr/>
        </p:nvSpPr>
        <p:spPr>
          <a:xfrm>
            <a:off x="720000" y="1768680"/>
            <a:ext cx="1944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45" name="Line 4"/>
          <p:cNvSpPr/>
          <p:nvPr/>
        </p:nvSpPr>
        <p:spPr>
          <a:xfrm>
            <a:off x="576000" y="1984680"/>
            <a:ext cx="1944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46" name="CustomShape 5"/>
          <p:cNvSpPr/>
          <p:nvPr/>
        </p:nvSpPr>
        <p:spPr>
          <a:xfrm>
            <a:off x="1368000" y="2376000"/>
            <a:ext cx="1224000" cy="576000"/>
          </a:xfrm>
          <a:prstGeom prst="hexagon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47" name="CustomShape 6"/>
          <p:cNvSpPr/>
          <p:nvPr/>
        </p:nvSpPr>
        <p:spPr>
          <a:xfrm>
            <a:off x="792000" y="2376000"/>
            <a:ext cx="1296000" cy="576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48" name="CustomShape 7"/>
          <p:cNvSpPr/>
          <p:nvPr/>
        </p:nvSpPr>
        <p:spPr>
          <a:xfrm>
            <a:off x="864000" y="3240000"/>
            <a:ext cx="1656000" cy="504000"/>
          </a:xfrm>
          <a:prstGeom prst="flowChartManualInput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249" name="CustomShape 8"/>
          <p:cNvSpPr/>
          <p:nvPr/>
        </p:nvSpPr>
        <p:spPr>
          <a:xfrm>
            <a:off x="1224000" y="4356000"/>
            <a:ext cx="1152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50" name="CustomShape 9"/>
          <p:cNvSpPr/>
          <p:nvPr/>
        </p:nvSpPr>
        <p:spPr>
          <a:xfrm>
            <a:off x="1224000" y="4104000"/>
            <a:ext cx="1152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4400">
                <a:latin typeface="Arial"/>
              </a:rPr>
              <a:t>Diagramas</a:t>
            </a:r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Linear, organizado sequencialmente tendo sempre um predecessor e um só sucessor.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Estruturada, segue a lógica sequencial, porém pode retornar e fazer iterações diversas no algoritmo.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Modular, visa dividir um problema complexo em módulos “pedaços”.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4400">
                <a:latin typeface="Arial"/>
              </a:rPr>
              <a:t>Diagrama de Chapin</a:t>
            </a:r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Modelo diferenciado criado para melhorar o entendimento dos diagramas, representando melhor recursividade, por exemplo.</a:t>
            </a:r>
            <a:endParaRPr/>
          </a:p>
        </p:txBody>
      </p:sp>
      <p:sp>
        <p:nvSpPr>
          <p:cNvPr id="255" name="CustomShape 3"/>
          <p:cNvSpPr/>
          <p:nvPr/>
        </p:nvSpPr>
        <p:spPr>
          <a:xfrm>
            <a:off x="1872000" y="3312000"/>
            <a:ext cx="5472000" cy="3744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256" name="CustomShape 4"/>
          <p:cNvSpPr/>
          <p:nvPr/>
        </p:nvSpPr>
        <p:spPr>
          <a:xfrm>
            <a:off x="1872000" y="3312000"/>
            <a:ext cx="5472000" cy="43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pt-BR">
                <a:latin typeface="Arial"/>
              </a:rPr>
              <a:t>Início</a:t>
            </a:r>
            <a:endParaRPr/>
          </a:p>
        </p:txBody>
      </p:sp>
      <p:sp>
        <p:nvSpPr>
          <p:cNvPr id="257" name="CustomShape 5"/>
          <p:cNvSpPr/>
          <p:nvPr/>
        </p:nvSpPr>
        <p:spPr>
          <a:xfrm>
            <a:off x="1872000" y="3744000"/>
            <a:ext cx="5472000" cy="43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pt-BR">
                <a:latin typeface="Arial"/>
              </a:rPr>
              <a:t>Soma = N1 + N2 + N3 + N4</a:t>
            </a:r>
            <a:endParaRPr/>
          </a:p>
        </p:txBody>
      </p:sp>
      <p:sp>
        <p:nvSpPr>
          <p:cNvPr id="258" name="CustomShape 6"/>
          <p:cNvSpPr/>
          <p:nvPr/>
        </p:nvSpPr>
        <p:spPr>
          <a:xfrm>
            <a:off x="1872000" y="4176000"/>
            <a:ext cx="5472000" cy="43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pt-BR">
                <a:latin typeface="Arial"/>
              </a:rPr>
              <a:t>Media = soma/4</a:t>
            </a:r>
            <a:endParaRPr/>
          </a:p>
        </p:txBody>
      </p:sp>
      <p:sp>
        <p:nvSpPr>
          <p:cNvPr id="259" name="CustomShape 7"/>
          <p:cNvSpPr/>
          <p:nvPr/>
        </p:nvSpPr>
        <p:spPr>
          <a:xfrm flipH="1" flipV="1">
            <a:off x="1872000" y="4608000"/>
            <a:ext cx="5472000" cy="576000"/>
          </a:xfrm>
          <a:prstGeom prst="triangle">
            <a:avLst>
              <a:gd name="adj" fmla="val 10800"/>
            </a:avLst>
          </a:prstGeom>
          <a:noFill/>
          <a:ln>
            <a:solidFill>
              <a:srgbClr val="000000"/>
            </a:solidFill>
          </a:ln>
        </p:spPr>
      </p:sp>
      <p:sp>
        <p:nvSpPr>
          <p:cNvPr id="260" name="CustomShape 8"/>
          <p:cNvSpPr/>
          <p:nvPr/>
        </p:nvSpPr>
        <p:spPr>
          <a:xfrm>
            <a:off x="1872000" y="4608000"/>
            <a:ext cx="5472000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pt-BR">
                <a:latin typeface="Arial"/>
              </a:rPr>
              <a:t>N                              Media &gt;=7                         S</a:t>
            </a:r>
            <a:endParaRPr/>
          </a:p>
        </p:txBody>
      </p:sp>
      <p:sp>
        <p:nvSpPr>
          <p:cNvPr id="261" name="CustomShape 9"/>
          <p:cNvSpPr/>
          <p:nvPr/>
        </p:nvSpPr>
        <p:spPr>
          <a:xfrm>
            <a:off x="1872000" y="5184000"/>
            <a:ext cx="5472000" cy="136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r>
              <a:rPr lang="pt-BR">
                <a:latin typeface="Arial"/>
              </a:rPr>
              <a:t>Imprima N1, N2, N3, N4</a:t>
            </a:r>
            <a:endParaRPr/>
          </a:p>
          <a:p>
            <a:r>
              <a:rPr lang="pt-BR">
                <a:latin typeface="Arial"/>
              </a:rPr>
              <a:t>Escreva Soma</a:t>
            </a:r>
            <a:endParaRPr/>
          </a:p>
          <a:p>
            <a:r>
              <a:rPr lang="pt-BR">
                <a:latin typeface="Arial"/>
              </a:rPr>
              <a:t>Escreva Media</a:t>
            </a:r>
            <a:endParaRPr/>
          </a:p>
          <a:p>
            <a:r>
              <a:rPr lang="pt-BR">
                <a:latin typeface="Arial"/>
              </a:rPr>
              <a:t>Escreva Resultado</a:t>
            </a:r>
            <a:endParaRPr/>
          </a:p>
        </p:txBody>
      </p:sp>
      <p:sp>
        <p:nvSpPr>
          <p:cNvPr id="262" name="CustomShape 10"/>
          <p:cNvSpPr/>
          <p:nvPr/>
        </p:nvSpPr>
        <p:spPr>
          <a:xfrm>
            <a:off x="1872000" y="6552000"/>
            <a:ext cx="5472000" cy="504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pt-BR">
                <a:latin typeface="Arial"/>
              </a:rPr>
              <a:t>Fim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4400">
                <a:latin typeface="Arial"/>
              </a:rPr>
              <a:t>Introdução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t-BR" sz="2600">
                <a:latin typeface="Arial"/>
              </a:rPr>
              <a:t>Algoritmo</a:t>
            </a:r>
            <a:r>
              <a:rPr lang="pt-BR" sz="2600">
                <a:latin typeface="Arial"/>
              </a:rPr>
              <a:t>: É uma sequencia de passos finitos com o objetivo de solucionar um problema.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>
                <a:latin typeface="Arial"/>
              </a:rPr>
              <a:t>Algoritmo não é a solução para um problema, mas sim um conjunto de passos que levam à solução de uma problema e, em geral, os caminhos que levam a uma solução são muitos.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>
                <a:latin typeface="Arial"/>
              </a:rPr>
              <a:t>O aprendizado de algorimos não é uma tarefa fácil, e para isso vocês serão levados a resolver inúmeros exercícios para  desenvolverem sua própria lógica de programação.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>
                <a:latin typeface="Arial"/>
              </a:rPr>
              <a:t>Introdução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Todos os dias resolvemos vários problemas, simples, cotidianos, mas problemas. Se observa-mos a fundo, perceberemos que existe uma sequencia lógica de passos para serem feito em determinada ordem para resolver cada um destes problemas.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4400">
                <a:latin typeface="Arial"/>
              </a:rPr>
              <a:t>Introdução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Atender ao telefone fixo: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Retirar o telefone do gancho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Esperar o sinal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Discar o número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Aguardar ser atendido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Falar ao telefone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Colocar o telefone no gancho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4400">
                <a:latin typeface="Arial"/>
              </a:rPr>
              <a:t>Introdução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O algoritmo é essa sequencia de passos que resolveu o problema, é como se a máquina aprendesse a resolver um problema, na verdade ela não aprende, toda vez ela executa fielmente o que você, enquanto programador indicou no algoritmo.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4400">
                <a:latin typeface="Arial"/>
              </a:rPr>
              <a:t>Fritar ovo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Pegar frigideira, ovo óleo e sal;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Colocar óleo na frigideira;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Acender o fogo;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Colocar a frigideira no fogo;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Esperar o óleo esquentar;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Colocar o ovo;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3200">
                <a:latin typeface="Arial"/>
              </a:rPr>
              <a:t>Retirar quando pronto;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4400">
                <a:latin typeface="Arial"/>
              </a:rPr>
              <a:t>Introdução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Cada linha do algoritmo é conhecida como instrução, portanto um algoritmo é um conjunto de instruções.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Cada instrução indica ao computador uma ação elementar a ser executada.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301320"/>
            <a:ext cx="907056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4400">
                <a:latin typeface="Arial"/>
              </a:rPr>
              <a:t>Trocar lâmpada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Se lâmpada ligada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pt-BR" sz="2800">
                <a:latin typeface="Arial"/>
              </a:rPr>
              <a:t>Desligar;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Se lâmpada estiver fora do alcance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pt-BR" sz="2800">
                <a:latin typeface="Arial"/>
              </a:rPr>
              <a:t>Pegar escada;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Pegar lâmpada;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Se lâmpada estiver quente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pt-BR" sz="2800">
                <a:latin typeface="Arial"/>
              </a:rPr>
              <a:t>Pegar pano;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Tirar lâmpada queimada;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3200">
                <a:latin typeface="Arial"/>
              </a:rPr>
              <a:t>Colocar lâmpada boa;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