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16_BF010A.xml" ContentType="application/vnd.ms-powerpoint.comments+xml"/>
  <Override PartName="/ppt/notesSlides/notesSlide4.xml" ContentType="application/vnd.openxmlformats-officedocument.presentationml.notesSlide+xml"/>
  <Override PartName="/ppt/comments/modernComment_102_0.xml" ContentType="application/vnd.ms-powerpoint.comments+xml"/>
  <Override PartName="/ppt/notesSlides/notesSlide5.xml" ContentType="application/vnd.openxmlformats-officedocument.presentationml.notesSlide+xml"/>
  <Override PartName="/ppt/comments/modernComment_103_0.xml" ContentType="application/vnd.ms-powerpoint.comments+xml"/>
  <Override PartName="/ppt/notesSlides/notesSlide6.xml" ContentType="application/vnd.openxmlformats-officedocument.presentationml.notesSlide+xml"/>
  <Override PartName="/ppt/comments/modernComment_104_0.xml" ContentType="application/vnd.ms-powerpoint.comments+xml"/>
  <Override PartName="/ppt/notesSlides/notesSlide7.xml" ContentType="application/vnd.openxmlformats-officedocument.presentationml.notesSlide+xml"/>
  <Override PartName="/ppt/comments/modernComment_105_0.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0C_0.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8"/>
  </p:notesMasterIdLst>
  <p:sldIdLst>
    <p:sldId id="256" r:id="rId3"/>
    <p:sldId id="257" r:id="rId4"/>
    <p:sldId id="278" r:id="rId5"/>
    <p:sldId id="258" r:id="rId6"/>
    <p:sldId id="259" r:id="rId7"/>
    <p:sldId id="260" r:id="rId8"/>
    <p:sldId id="261" r:id="rId9"/>
    <p:sldId id="262" r:id="rId10"/>
    <p:sldId id="263" r:id="rId11"/>
    <p:sldId id="265" r:id="rId12"/>
    <p:sldId id="266" r:id="rId13"/>
    <p:sldId id="267" r:id="rId14"/>
    <p:sldId id="268" r:id="rId15"/>
    <p:sldId id="276" r:id="rId16"/>
    <p:sldId id="279" r:id="rId17"/>
  </p:sldIdLst>
  <p:sldSz cx="12192000" cy="6858000"/>
  <p:notesSz cx="6858000" cy="9144000"/>
  <p:embeddedFontLst>
    <p:embeddedFont>
      <p:font typeface="Abril Fatface" panose="02000503000000020003" pitchFamily="2" charset="0"/>
      <p:regular r:id="rId19"/>
    </p:embeddedFont>
    <p:embeddedFont>
      <p:font typeface="Calibri" panose="020F0502020204030204" pitchFamily="34" charset="0"/>
      <p:regular r:id="rId20"/>
      <p:bold r:id="rId21"/>
      <p:italic r:id="rId22"/>
      <p:boldItalic r:id="rId23"/>
    </p:embeddedFont>
    <p:embeddedFont>
      <p:font typeface="Cavolini" panose="03000502040302020204" pitchFamily="66" charset="0"/>
      <p:regular r:id="rId24"/>
      <p:bold r:id="rId25"/>
      <p:italic r:id="rId26"/>
      <p:boldItalic r:id="rId27"/>
    </p:embeddedFont>
    <p:embeddedFont>
      <p:font typeface="Quattrocento Sans" panose="020B05020500000200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gCMYthZRtkdL/aK6FOzBMrXKg5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0D4B703-626D-2AC5-95C2-F244272F92C6}" name="Monica Pereira" initials="MP" userId="923c7542c81a75f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46"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E5AB538F-0225-4723-9182-C1CE9551F5B8}" authorId="{10D4B703-626D-2AC5-95C2-F244272F92C6}" created="2022-07-28T18:46:35.730">
    <ac:deMkLst xmlns:ac="http://schemas.microsoft.com/office/drawing/2013/main/command">
      <pc:docMk xmlns:pc="http://schemas.microsoft.com/office/powerpoint/2013/main/command"/>
      <pc:sldMk xmlns:pc="http://schemas.microsoft.com/office/powerpoint/2013/main/command" cId="0" sldId="256"/>
      <ac:spMk id="181" creationId="{00000000-0000-0000-0000-000000000000}"/>
    </ac:deMkLst>
    <p188:txBody>
      <a:bodyPr/>
      <a:lstStyle/>
      <a:p>
        <a:r>
          <a:rPr lang="pt-BR"/>
          <a:t>Definições: é um processo de ideação e teste, a fim de verificar a validade de uma ideia empreendedora.
http://www.inovacao.usp.br/o-que-significa-design-thinking/
https://pt.wikipedia.org/wiki/Design_thinking
</a:t>
        </a:r>
      </a:p>
    </p188:txBody>
  </p188:cm>
</p188:cmLst>
</file>

<file path=ppt/comments/modernComment_102_0.xml><?xml version="1.0" encoding="utf-8"?>
<p188:cmLst xmlns:a="http://schemas.openxmlformats.org/drawingml/2006/main" xmlns:r="http://schemas.openxmlformats.org/officeDocument/2006/relationships" xmlns:p188="http://schemas.microsoft.com/office/powerpoint/2018/8/main">
  <p188:cm id="{3D453852-8D9D-4460-8139-B6D7B5243470}" authorId="{10D4B703-626D-2AC5-95C2-F244272F92C6}" created="2022-07-28T18:29:24.447">
    <pc:sldMkLst xmlns:pc="http://schemas.microsoft.com/office/powerpoint/2013/main/command">
      <pc:docMk/>
      <pc:sldMk cId="0" sldId="258"/>
    </pc:sldMkLst>
    <p188:txBody>
      <a:bodyPr/>
      <a:lstStyle/>
      <a:p>
        <a:r>
          <a:rPr lang="pt-BR"/>
          <a:t>Neste mapa a equipe vai identificar em que ambiente estão localizados os stakeholders. Observe que os clientes e usuários fazem parte do ambiente interno. São aqueles que devem ter mais proximidade com o consumo de serviços ou produtos.
Se o seu empreendimento depende em parte de autorização do governo federal, por exemplo, as instituições governamentais podem ser mapeadas  no macroambiente.</a:t>
        </a:r>
      </a:p>
    </p188:txBody>
  </p188:cm>
</p188:cmLst>
</file>

<file path=ppt/comments/modernComment_103_0.xml><?xml version="1.0" encoding="utf-8"?>
<p188:cmLst xmlns:a="http://schemas.openxmlformats.org/drawingml/2006/main" xmlns:r="http://schemas.openxmlformats.org/officeDocument/2006/relationships" xmlns:p188="http://schemas.microsoft.com/office/powerpoint/2018/8/main">
  <p188:cm id="{BDE0206D-0E8A-4848-843A-BBBDDF41A511}" authorId="{10D4B703-626D-2AC5-95C2-F244272F92C6}" created="2022-07-28T18:36:42.545">
    <pc:sldMkLst xmlns:pc="http://schemas.microsoft.com/office/powerpoint/2013/main/command">
      <pc:docMk/>
      <pc:sldMk cId="0" sldId="259"/>
    </pc:sldMkLst>
    <p188:txBody>
      <a:bodyPr/>
      <a:lstStyle/>
      <a:p>
        <a:r>
          <a:rPr lang="pt-BR"/>
          <a:t>Nesta etapa o time deve pensar nas necessidades que demanda o empreendimento. Por exemplo, alguns padrões são exigidos no desenvolvimento do software? Se não puderem ser atendidos todos os padrões, é possível fazer adaptações?
Caso padrões não sejam necessários, só indique no postit.
Que relacionamentos podem ser com projetos, organizações, pessoas...</a:t>
        </a:r>
      </a:p>
    </p188:txBody>
  </p188:cm>
</p188:cmLst>
</file>

<file path=ppt/comments/modernComment_104_0.xml><?xml version="1.0" encoding="utf-8"?>
<p188:cmLst xmlns:a="http://schemas.openxmlformats.org/drawingml/2006/main" xmlns:r="http://schemas.openxmlformats.org/officeDocument/2006/relationships" xmlns:p188="http://schemas.microsoft.com/office/powerpoint/2018/8/main">
  <p188:cm id="{8B71B341-3D27-448D-899C-336A2BCC4ED0}" authorId="{10D4B703-626D-2AC5-95C2-F244272F92C6}" created="2022-07-28T19:07:52.543">
    <pc:sldMkLst xmlns:pc="http://schemas.microsoft.com/office/powerpoint/2013/main/command">
      <pc:docMk/>
      <pc:sldMk cId="0" sldId="260"/>
    </pc:sldMkLst>
    <p188:txBody>
      <a:bodyPr/>
      <a:lstStyle/>
      <a:p>
        <a:r>
          <a:rPr lang="pt-BR"/>
          <a:t>O mapa de empatia é relativo aos usuários do software, por exemplo. A equipe deve pensar nas expectativas que um usuário, como ele toma decisão a respeito de um determinado assunto ou na compra de um produto. 
Os medos do consumidor do seu serviço ou produto impactam no consumo?
Uma pessoa que tem medo de avião dificilmente vai comprar pacotes de turismo que contam com este meio de transporte.
</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F8EDF98E-17F9-4D02-BFE0-15C5B7723083}" authorId="{10D4B703-626D-2AC5-95C2-F244272F92C6}" created="2022-07-28T19:12:27.457">
    <pc:sldMkLst xmlns:pc="http://schemas.microsoft.com/office/powerpoint/2013/main/command">
      <pc:docMk/>
      <pc:sldMk cId="0" sldId="261"/>
    </pc:sldMkLst>
    <p188:txBody>
      <a:bodyPr/>
      <a:lstStyle/>
      <a:p>
        <a:r>
          <a:rPr lang="pt-BR"/>
          <a:t>MATRIZ CSD
Nesta etapa a equipe deve expor quais as certezas, suposições ou dúvidas que tem em relação ao seu projeto. 
Quais as oportunidades que certamente se apresentam para o empreendimento?
Que informações de mercado certamente são conhecidas, que podem afetar o projeto?
Você sabia que as vendas pela internet tem caído? Estes dados impactam a sua empresa?</a:t>
        </a:r>
      </a:p>
    </p188:txBody>
  </p188:cm>
</p188:cmLst>
</file>

<file path=ppt/comments/modernComment_10C_0.xml><?xml version="1.0" encoding="utf-8"?>
<p188:cmLst xmlns:a="http://schemas.openxmlformats.org/drawingml/2006/main" xmlns:r="http://schemas.openxmlformats.org/officeDocument/2006/relationships" xmlns:p188="http://schemas.microsoft.com/office/powerpoint/2018/8/main">
  <p188:cm id="{5E1C40E4-54A7-43E5-94FC-3AE9E788989C}" authorId="{10D4B703-626D-2AC5-95C2-F244272F92C6}" created="2022-07-28T19:32:52.519">
    <pc:sldMkLst xmlns:pc="http://schemas.microsoft.com/office/powerpoint/2013/main/command">
      <pc:docMk/>
      <pc:sldMk cId="0" sldId="268"/>
    </pc:sldMkLst>
    <p188:txBody>
      <a:bodyPr/>
      <a:lstStyle/>
      <a:p>
        <a:r>
          <a:rPr lang="pt-BR"/>
          <a:t>Adicione caixas de texto ao slide para inserir os dados da persona.</a:t>
        </a:r>
      </a:p>
    </p188:txBody>
  </p188:cm>
</p188:cmLst>
</file>

<file path=ppt/comments/modernComment_116_BF010A.xml><?xml version="1.0" encoding="utf-8"?>
<p188:cmLst xmlns:a="http://schemas.openxmlformats.org/drawingml/2006/main" xmlns:r="http://schemas.openxmlformats.org/officeDocument/2006/relationships" xmlns:p188="http://schemas.microsoft.com/office/powerpoint/2018/8/main">
  <p188:cm id="{6B8F43F4-1F82-4D4C-A3B6-D32769722096}" authorId="{10D4B703-626D-2AC5-95C2-F244272F92C6}" created="2022-08-04T17:11:42.070">
    <ac:txMkLst xmlns:ac="http://schemas.microsoft.com/office/drawing/2013/main/command">
      <pc:docMk xmlns:pc="http://schemas.microsoft.com/office/powerpoint/2013/main/command"/>
      <pc:sldMk xmlns:pc="http://schemas.microsoft.com/office/powerpoint/2013/main/command" cId="12517642" sldId="278"/>
      <ac:spMk id="189" creationId="{00000000-0000-0000-0000-000000000000}"/>
      <ac:txMk cp="0" len="12">
        <ac:context len="13" hash="1982935062"/>
      </ac:txMk>
    </ac:txMkLst>
    <p188:pos x="5277904" y="529397"/>
    <p188:txBody>
      <a:bodyPr/>
      <a:lstStyle/>
      <a:p>
        <a:r>
          <a:rPr lang="pt-BR"/>
          <a:t>Stakeholders são os públicos do seu empreendimento. Cada público é um conjunto de pessoas interessadas em consumir os serviços ou os produtos da sua empresa.
Stakeholders podem ser os próprios desenvolvedores ou implementadores do processo ou ainda um investidor.
Veja a dica no slide.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7" name="Google Shape;1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3" name="Google Shape;3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7" name="Google Shape;35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94774186c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g94774186c7_0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8" name="Google Shape;3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3" name="Google Shape;6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3" name="Google Shape;6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075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4774186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g94774186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4774186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g94774186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1550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94774186c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94774186c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 name="Google Shape;3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94875382d6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94875382d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1"/>
        <p:cNvGrpSpPr/>
        <p:nvPr/>
      </p:nvGrpSpPr>
      <p:grpSpPr>
        <a:xfrm>
          <a:off x="0" y="0"/>
          <a:ext cx="0" cy="0"/>
          <a:chOff x="0" y="0"/>
          <a:chExt cx="0" cy="0"/>
        </a:xfrm>
      </p:grpSpPr>
      <p:sp>
        <p:nvSpPr>
          <p:cNvPr id="12" name="Google Shape;12;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86"/>
        <p:cNvGrpSpPr/>
        <p:nvPr/>
      </p:nvGrpSpPr>
      <p:grpSpPr>
        <a:xfrm>
          <a:off x="0" y="0"/>
          <a:ext cx="0" cy="0"/>
          <a:chOff x="0" y="0"/>
          <a:chExt cx="0" cy="0"/>
        </a:xfrm>
      </p:grpSpPr>
      <p:sp>
        <p:nvSpPr>
          <p:cNvPr id="87" name="Google Shape;87;p26"/>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90"/>
        <p:cNvGrpSpPr/>
        <p:nvPr/>
      </p:nvGrpSpPr>
      <p:grpSpPr>
        <a:xfrm>
          <a:off x="0" y="0"/>
          <a:ext cx="0" cy="0"/>
          <a:chOff x="0" y="0"/>
          <a:chExt cx="0" cy="0"/>
        </a:xfrm>
      </p:grpSpPr>
      <p:sp>
        <p:nvSpPr>
          <p:cNvPr id="91" name="Google Shape;91;p35"/>
          <p:cNvSpPr txBox="1">
            <a:spLocks noGrp="1"/>
          </p:cNvSpPr>
          <p:nvPr>
            <p:ph type="ctrTitle"/>
          </p:nvPr>
        </p:nvSpPr>
        <p:spPr>
          <a:xfrm>
            <a:off x="914400" y="1122363"/>
            <a:ext cx="103632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93" name="Google Shape;93;p35"/>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96"/>
        <p:cNvGrpSpPr/>
        <p:nvPr/>
      </p:nvGrpSpPr>
      <p:grpSpPr>
        <a:xfrm>
          <a:off x="0" y="0"/>
          <a:ext cx="0" cy="0"/>
          <a:chOff x="0" y="0"/>
          <a:chExt cx="0" cy="0"/>
        </a:xfrm>
      </p:grpSpPr>
      <p:sp>
        <p:nvSpPr>
          <p:cNvPr id="97" name="Google Shape;97;p36"/>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9" name="Google Shape;99;p36"/>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02"/>
        <p:cNvGrpSpPr/>
        <p:nvPr/>
      </p:nvGrpSpPr>
      <p:grpSpPr>
        <a:xfrm>
          <a:off x="0" y="0"/>
          <a:ext cx="0" cy="0"/>
          <a:chOff x="0" y="0"/>
          <a:chExt cx="0" cy="0"/>
        </a:xfrm>
      </p:grpSpPr>
      <p:sp>
        <p:nvSpPr>
          <p:cNvPr id="103" name="Google Shape;103;p37"/>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7"/>
          <p:cNvSpPr txBox="1">
            <a:spLocks noGrp="1"/>
          </p:cNvSpPr>
          <p:nvPr>
            <p:ph type="body" idx="1"/>
          </p:nvPr>
        </p:nvSpPr>
        <p:spPr>
          <a:xfrm>
            <a:off x="831851" y="4589464"/>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105" name="Google Shape;105;p37"/>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7"/>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7"/>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108"/>
        <p:cNvGrpSpPr/>
        <p:nvPr/>
      </p:nvGrpSpPr>
      <p:grpSpPr>
        <a:xfrm>
          <a:off x="0" y="0"/>
          <a:ext cx="0" cy="0"/>
          <a:chOff x="0" y="0"/>
          <a:chExt cx="0" cy="0"/>
        </a:xfrm>
      </p:grpSpPr>
      <p:sp>
        <p:nvSpPr>
          <p:cNvPr id="109" name="Google Shape;109;p38"/>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1" name="Google Shape;111;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2" name="Google Shape;112;p38"/>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115"/>
        <p:cNvGrpSpPr/>
        <p:nvPr/>
      </p:nvGrpSpPr>
      <p:grpSpPr>
        <a:xfrm>
          <a:off x="0" y="0"/>
          <a:ext cx="0" cy="0"/>
          <a:chOff x="0" y="0"/>
          <a:chExt cx="0" cy="0"/>
        </a:xfrm>
      </p:grpSpPr>
      <p:sp>
        <p:nvSpPr>
          <p:cNvPr id="116" name="Google Shape;116;p39"/>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9"/>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18" name="Google Shape;118;p39"/>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9" name="Google Shape;119;p39"/>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20" name="Google Shape;120;p39"/>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1" name="Google Shape;121;p39"/>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3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124"/>
        <p:cNvGrpSpPr/>
        <p:nvPr/>
      </p:nvGrpSpPr>
      <p:grpSpPr>
        <a:xfrm>
          <a:off x="0" y="0"/>
          <a:ext cx="0" cy="0"/>
          <a:chOff x="0" y="0"/>
          <a:chExt cx="0" cy="0"/>
        </a:xfrm>
      </p:grpSpPr>
      <p:sp>
        <p:nvSpPr>
          <p:cNvPr id="125" name="Google Shape;125;p40"/>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40"/>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4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129"/>
        <p:cNvGrpSpPr/>
        <p:nvPr/>
      </p:nvGrpSpPr>
      <p:grpSpPr>
        <a:xfrm>
          <a:off x="0" y="0"/>
          <a:ext cx="0" cy="0"/>
          <a:chOff x="0" y="0"/>
          <a:chExt cx="0" cy="0"/>
        </a:xfrm>
      </p:grpSpPr>
      <p:sp>
        <p:nvSpPr>
          <p:cNvPr id="130" name="Google Shape;130;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41"/>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32" name="Google Shape;132;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33" name="Google Shape;133;p41"/>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4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4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136"/>
        <p:cNvGrpSpPr/>
        <p:nvPr/>
      </p:nvGrpSpPr>
      <p:grpSpPr>
        <a:xfrm>
          <a:off x="0" y="0"/>
          <a:ext cx="0" cy="0"/>
          <a:chOff x="0" y="0"/>
          <a:chExt cx="0" cy="0"/>
        </a:xfrm>
      </p:grpSpPr>
      <p:sp>
        <p:nvSpPr>
          <p:cNvPr id="137" name="Google Shape;137;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42"/>
          <p:cNvSpPr>
            <a:spLocks noGrp="1"/>
          </p:cNvSpPr>
          <p:nvPr>
            <p:ph type="pic" idx="2"/>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39" name="Google Shape;139;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40" name="Google Shape;140;p42"/>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4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4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6" name="Google Shape;146;p43"/>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4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4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149"/>
        <p:cNvGrpSpPr/>
        <p:nvPr/>
      </p:nvGrpSpPr>
      <p:grpSpPr>
        <a:xfrm>
          <a:off x="0" y="0"/>
          <a:ext cx="0" cy="0"/>
          <a:chOff x="0" y="0"/>
          <a:chExt cx="0" cy="0"/>
        </a:xfrm>
      </p:grpSpPr>
      <p:sp>
        <p:nvSpPr>
          <p:cNvPr id="150" name="Google Shape;150;p44"/>
          <p:cNvSpPr txBox="1">
            <a:spLocks noGrp="1"/>
          </p:cNvSpPr>
          <p:nvPr>
            <p:ph type="title"/>
          </p:nvPr>
        </p:nvSpPr>
        <p:spPr>
          <a:xfrm rot="5400000">
            <a:off x="7133432"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44"/>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2" name="Google Shape;152;p44"/>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4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23"/>
        <p:cNvGrpSpPr/>
        <p:nvPr/>
      </p:nvGrpSpPr>
      <p:grpSpPr>
        <a:xfrm>
          <a:off x="0" y="0"/>
          <a:ext cx="0" cy="0"/>
          <a:chOff x="0" y="0"/>
          <a:chExt cx="0" cy="0"/>
        </a:xfrm>
      </p:grpSpPr>
      <p:sp>
        <p:nvSpPr>
          <p:cNvPr id="24" name="Google Shape;2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7"/>
        <p:cNvGrpSpPr/>
        <p:nvPr/>
      </p:nvGrpSpPr>
      <p:grpSpPr>
        <a:xfrm>
          <a:off x="0" y="0"/>
          <a:ext cx="0" cy="0"/>
          <a:chOff x="0" y="0"/>
          <a:chExt cx="0" cy="0"/>
        </a:xfrm>
      </p:grpSpPr>
      <p:sp>
        <p:nvSpPr>
          <p:cNvPr id="28" name="Google Shape;28;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9"/>
        <p:cNvGrpSpPr/>
        <p:nvPr/>
      </p:nvGrpSpPr>
      <p:grpSpPr>
        <a:xfrm>
          <a:off x="0" y="0"/>
          <a:ext cx="0" cy="0"/>
          <a:chOff x="0" y="0"/>
          <a:chExt cx="0" cy="0"/>
        </a:xfrm>
      </p:grpSpPr>
      <p:sp>
        <p:nvSpPr>
          <p:cNvPr id="50" name="Google Shape;5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25"/>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25"/>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2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2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www.aceleradoradeideias.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0C_0.xm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16_BF010A.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2_0.xm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microsoft.com/office/2018/10/relationships/comments" Target="../comments/modernComment_104_0.xm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microsoft.com/office/2018/10/relationships/comments" Target="../comments/modernComment_105_0.xm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p1"/>
          <p:cNvSpPr/>
          <p:nvPr/>
        </p:nvSpPr>
        <p:spPr>
          <a:xfrm>
            <a:off x="-1" y="-1"/>
            <a:ext cx="12193060" cy="686920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60" name="Google Shape;160;p1"/>
          <p:cNvGrpSpPr/>
          <p:nvPr/>
        </p:nvGrpSpPr>
        <p:grpSpPr>
          <a:xfrm>
            <a:off x="-329674" y="-59376"/>
            <a:ext cx="12515851" cy="6923798"/>
            <a:chOff x="-329674" y="-51881"/>
            <a:chExt cx="12515851" cy="6923798"/>
          </a:xfrm>
        </p:grpSpPr>
        <p:sp>
          <p:nvSpPr>
            <p:cNvPr id="161" name="Google Shape;161;p1"/>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lt1">
                  <a:alpha val="34509"/>
                </a:scheme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lt1">
                  <a:alpha val="34509"/>
                </a:scheme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lt1">
                  <a:alpha val="34509"/>
                </a:schemeClr>
              </a:solidFill>
              <a:prstDash val="dash"/>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lt1">
                  <a:alpha val="34509"/>
                </a:scheme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lt1">
                  <a:alpha val="34509"/>
                </a:scheme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lt1">
                  <a:alpha val="34509"/>
                </a:scheme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lt1">
                  <a:alpha val="34509"/>
                </a:scheme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lt1">
                  <a:alpha val="34509"/>
                </a:scheme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lt1">
                  <a:alpha val="34509"/>
                </a:schemeClr>
              </a:solidFill>
              <a:prstDash val="dash"/>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lt1">
                  <a:alpha val="34509"/>
                </a:schemeClr>
              </a:solidFill>
              <a:prstDash val="dash"/>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lt1">
                  <a:alpha val="34509"/>
                </a:schemeClr>
              </a:solidFill>
              <a:prstDash val="dashDot"/>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lt1">
                  <a:alpha val="34509"/>
                </a:schemeClr>
              </a:solidFill>
              <a:prstDash val="dashDot"/>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lt1">
                  <a:alpha val="34509"/>
                </a:scheme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lt1">
                  <a:alpha val="34509"/>
                </a:scheme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lt1">
                  <a:alpha val="34509"/>
                </a:scheme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lt1">
                  <a:alpha val="34509"/>
                </a:scheme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lt1">
                  <a:alpha val="34509"/>
                </a:scheme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lt1">
                  <a:alpha val="34509"/>
                </a:schemeClr>
              </a:solidFill>
              <a:prstDash val="dash"/>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lt1">
                  <a:alpha val="34509"/>
                </a:scheme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0" name="Google Shape;180;p1"/>
          <p:cNvSpPr txBox="1">
            <a:spLocks noGrp="1"/>
          </p:cNvSpPr>
          <p:nvPr>
            <p:ph type="ctrTitle"/>
          </p:nvPr>
        </p:nvSpPr>
        <p:spPr>
          <a:xfrm>
            <a:off x="1378425" y="5199797"/>
            <a:ext cx="9435152" cy="78967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4000"/>
              <a:buFont typeface="Arial"/>
              <a:buNone/>
            </a:pPr>
            <a:r>
              <a:rPr lang="pt-BR" sz="4000" dirty="0" err="1">
                <a:solidFill>
                  <a:schemeClr val="lt1"/>
                </a:solidFill>
                <a:latin typeface="Cavolini" panose="03000502040302020204" pitchFamily="66" charset="0"/>
                <a:ea typeface="Arial"/>
                <a:cs typeface="Cavolini" panose="03000502040302020204" pitchFamily="66" charset="0"/>
                <a:sym typeface="Arial"/>
              </a:rPr>
              <a:t>Template</a:t>
            </a:r>
            <a:r>
              <a:rPr lang="pt-BR" sz="4000" dirty="0">
                <a:solidFill>
                  <a:schemeClr val="lt1"/>
                </a:solidFill>
                <a:latin typeface="Cavolini" panose="03000502040302020204" pitchFamily="66" charset="0"/>
                <a:ea typeface="Arial"/>
                <a:cs typeface="Cavolini" panose="03000502040302020204" pitchFamily="66" charset="0"/>
                <a:sym typeface="Arial"/>
              </a:rPr>
              <a:t> modificado para atividades práticas</a:t>
            </a:r>
            <a:br>
              <a:rPr lang="pt-BR" sz="4000" dirty="0">
                <a:solidFill>
                  <a:schemeClr val="lt1"/>
                </a:solidFill>
                <a:latin typeface="Cavolini" panose="03000502040302020204" pitchFamily="66" charset="0"/>
                <a:ea typeface="Arial"/>
                <a:cs typeface="Cavolini" panose="03000502040302020204" pitchFamily="66" charset="0"/>
                <a:sym typeface="Arial"/>
              </a:rPr>
            </a:br>
            <a:r>
              <a:rPr lang="pt-BR" sz="2000" i="0" dirty="0">
                <a:solidFill>
                  <a:schemeClr val="bg1"/>
                </a:solidFill>
                <a:effectLst/>
                <a:latin typeface="Cavolini" panose="03000502040302020204" pitchFamily="66" charset="0"/>
                <a:cs typeface="Cavolini" panose="03000502040302020204" pitchFamily="66" charset="0"/>
                <a:hlinkClick r:id="rId4">
                  <a:extLst>
                    <a:ext uri="{A12FA001-AC4F-418D-AE19-62706E023703}">
                      <ahyp:hlinkClr xmlns:ahyp="http://schemas.microsoft.com/office/drawing/2018/hyperlinkcolor" val="tx"/>
                    </a:ext>
                  </a:extLst>
                </a:hlinkClick>
              </a:rPr>
              <a:t>http://www.aceleradoradeideias.com</a:t>
            </a:r>
            <a:endParaRPr sz="2000" dirty="0">
              <a:solidFill>
                <a:schemeClr val="bg1"/>
              </a:solidFill>
              <a:latin typeface="Cavolini" panose="03000502040302020204" pitchFamily="66" charset="0"/>
              <a:cs typeface="Cavolini" panose="03000502040302020204" pitchFamily="66" charset="0"/>
            </a:endParaRPr>
          </a:p>
        </p:txBody>
      </p:sp>
      <p:sp>
        <p:nvSpPr>
          <p:cNvPr id="181" name="Google Shape;181;p1"/>
          <p:cNvSpPr/>
          <p:nvPr/>
        </p:nvSpPr>
        <p:spPr>
          <a:xfrm>
            <a:off x="0" y="0"/>
            <a:ext cx="12192000" cy="5058957"/>
          </a:xfrm>
          <a:custGeom>
            <a:avLst/>
            <a:gdLst/>
            <a:ahLst/>
            <a:cxnLst/>
            <a:rect l="l" t="t" r="r" b="b"/>
            <a:pathLst>
              <a:path w="12192000" h="5058957" extrusionOk="0">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3" name="Google Shape;183;p1" descr="Uma imagem contendo texto, mapa&#10;&#10;Descrição gerada automaticamente"/>
          <p:cNvPicPr preferRelativeResize="0"/>
          <p:nvPr/>
        </p:nvPicPr>
        <p:blipFill rotWithShape="1">
          <a:blip r:embed="rId5">
            <a:alphaModFix/>
          </a:blip>
          <a:srcRect t="91494" r="59263" b="1454"/>
          <a:stretch/>
        </p:blipFill>
        <p:spPr>
          <a:xfrm>
            <a:off x="437754" y="1369117"/>
            <a:ext cx="8478173" cy="2608431"/>
          </a:xfrm>
          <a:prstGeom prst="rect">
            <a:avLst/>
          </a:prstGeom>
          <a:noFill/>
          <a:ln>
            <a:noFill/>
          </a:ln>
        </p:spPr>
      </p:pic>
    </p:spTree>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4"/>
        <p:cNvGrpSpPr/>
        <p:nvPr/>
      </p:nvGrpSpPr>
      <p:grpSpPr>
        <a:xfrm>
          <a:off x="0" y="0"/>
          <a:ext cx="0" cy="0"/>
          <a:chOff x="0" y="0"/>
          <a:chExt cx="0" cy="0"/>
        </a:xfrm>
      </p:grpSpPr>
      <p:sp>
        <p:nvSpPr>
          <p:cNvPr id="325" name="Google Shape;325;p10"/>
          <p:cNvSpPr txBox="1"/>
          <p:nvPr/>
        </p:nvSpPr>
        <p:spPr>
          <a:xfrm>
            <a:off x="9933063" y="2254154"/>
            <a:ext cx="2049108" cy="6552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58"/>
              <a:buFont typeface="Arial"/>
              <a:buNone/>
            </a:pPr>
            <a:r>
              <a:rPr lang="pt-BR" sz="3658" b="0" i="0" u="none" strike="noStrike" cap="none">
                <a:solidFill>
                  <a:srgbClr val="FFFFFF"/>
                </a:solidFill>
                <a:latin typeface="Arial"/>
                <a:ea typeface="Arial"/>
                <a:cs typeface="Arial"/>
                <a:sym typeface="Arial"/>
              </a:rPr>
              <a:t>Contexto</a:t>
            </a:r>
            <a:endParaRPr sz="1400" b="0" i="0" u="none" strike="noStrike" cap="none">
              <a:solidFill>
                <a:srgbClr val="000000"/>
              </a:solidFill>
              <a:latin typeface="Arial"/>
              <a:ea typeface="Arial"/>
              <a:cs typeface="Arial"/>
              <a:sym typeface="Arial"/>
            </a:endParaRPr>
          </a:p>
        </p:txBody>
      </p:sp>
      <p:sp>
        <p:nvSpPr>
          <p:cNvPr id="326" name="Google Shape;326;p10"/>
          <p:cNvSpPr txBox="1"/>
          <p:nvPr/>
        </p:nvSpPr>
        <p:spPr>
          <a:xfrm>
            <a:off x="705305" y="553554"/>
            <a:ext cx="1955329" cy="326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4"/>
              <a:buFont typeface="Arial"/>
              <a:buNone/>
            </a:pPr>
            <a:r>
              <a:rPr lang="pt-BR" sz="1524" b="0" i="0" u="none" strike="noStrike" cap="none">
                <a:solidFill>
                  <a:srgbClr val="595959"/>
                </a:solidFill>
                <a:latin typeface="Arial"/>
                <a:ea typeface="Arial"/>
                <a:cs typeface="Arial"/>
                <a:sym typeface="Arial"/>
              </a:rPr>
              <a:t>Fatores Sociais:</a:t>
            </a:r>
            <a:endParaRPr sz="1400" b="0" i="0" u="none" strike="noStrike" cap="none">
              <a:solidFill>
                <a:srgbClr val="000000"/>
              </a:solidFill>
              <a:latin typeface="Arial"/>
              <a:ea typeface="Arial"/>
              <a:cs typeface="Arial"/>
              <a:sym typeface="Arial"/>
            </a:endParaRPr>
          </a:p>
        </p:txBody>
      </p:sp>
      <p:sp>
        <p:nvSpPr>
          <p:cNvPr id="327" name="Google Shape;327;p10"/>
          <p:cNvSpPr txBox="1"/>
          <p:nvPr/>
        </p:nvSpPr>
        <p:spPr>
          <a:xfrm>
            <a:off x="705296" y="2070350"/>
            <a:ext cx="3520800" cy="32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4"/>
              <a:buFont typeface="Arial"/>
              <a:buNone/>
            </a:pPr>
            <a:r>
              <a:rPr lang="pt-BR" sz="1524" b="0" i="0" u="none" strike="noStrike" cap="none">
                <a:solidFill>
                  <a:srgbClr val="595959"/>
                </a:solidFill>
                <a:latin typeface="Arial"/>
                <a:ea typeface="Arial"/>
                <a:cs typeface="Arial"/>
                <a:sym typeface="Arial"/>
              </a:rPr>
              <a:t>Fatores Geográficos:</a:t>
            </a:r>
            <a:endParaRPr sz="1400" b="0" i="0" u="none" strike="noStrike" cap="none">
              <a:solidFill>
                <a:srgbClr val="000000"/>
              </a:solidFill>
              <a:latin typeface="Arial"/>
              <a:ea typeface="Arial"/>
              <a:cs typeface="Arial"/>
              <a:sym typeface="Arial"/>
            </a:endParaRPr>
          </a:p>
        </p:txBody>
      </p:sp>
      <p:sp>
        <p:nvSpPr>
          <p:cNvPr id="328" name="Google Shape;328;p10"/>
          <p:cNvSpPr txBox="1"/>
          <p:nvPr/>
        </p:nvSpPr>
        <p:spPr>
          <a:xfrm>
            <a:off x="705305" y="3572863"/>
            <a:ext cx="1955329" cy="326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4"/>
              <a:buFont typeface="Arial"/>
              <a:buNone/>
            </a:pPr>
            <a:r>
              <a:rPr lang="pt-BR" sz="1524" b="0" i="0" u="none" strike="noStrike" cap="none">
                <a:solidFill>
                  <a:srgbClr val="595959"/>
                </a:solidFill>
                <a:latin typeface="Arial"/>
                <a:ea typeface="Arial"/>
                <a:cs typeface="Arial"/>
                <a:sym typeface="Arial"/>
              </a:rPr>
              <a:t>Fatores Políticos:</a:t>
            </a:r>
            <a:endParaRPr sz="1400" b="0" i="0" u="none" strike="noStrike" cap="none">
              <a:solidFill>
                <a:srgbClr val="000000"/>
              </a:solidFill>
              <a:latin typeface="Arial"/>
              <a:ea typeface="Arial"/>
              <a:cs typeface="Arial"/>
              <a:sym typeface="Arial"/>
            </a:endParaRPr>
          </a:p>
        </p:txBody>
      </p:sp>
      <p:sp>
        <p:nvSpPr>
          <p:cNvPr id="329" name="Google Shape;329;p10"/>
          <p:cNvSpPr txBox="1"/>
          <p:nvPr/>
        </p:nvSpPr>
        <p:spPr>
          <a:xfrm>
            <a:off x="705305" y="5084290"/>
            <a:ext cx="3386404" cy="326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4"/>
              <a:buFont typeface="Arial"/>
              <a:buNone/>
            </a:pPr>
            <a:r>
              <a:rPr lang="pt-BR" sz="1524" b="0" i="0" u="none" strike="noStrike" cap="none">
                <a:solidFill>
                  <a:srgbClr val="595959"/>
                </a:solidFill>
                <a:latin typeface="Arial"/>
                <a:ea typeface="Arial"/>
                <a:cs typeface="Arial"/>
                <a:sym typeface="Arial"/>
              </a:rPr>
              <a:t>Fatores Tecnológicos:</a:t>
            </a:r>
            <a:endParaRPr sz="1400" b="0" i="0" u="none" strike="noStrike" cap="none">
              <a:solidFill>
                <a:srgbClr val="000000"/>
              </a:solidFill>
              <a:latin typeface="Arial"/>
              <a:ea typeface="Arial"/>
              <a:cs typeface="Arial"/>
              <a:sym typeface="Arial"/>
            </a:endParaRPr>
          </a:p>
        </p:txBody>
      </p:sp>
      <p:sp>
        <p:nvSpPr>
          <p:cNvPr id="330" name="Google Shape;330;p10"/>
          <p:cNvSpPr txBox="1"/>
          <p:nvPr/>
        </p:nvSpPr>
        <p:spPr>
          <a:xfrm>
            <a:off x="8564326" y="5044653"/>
            <a:ext cx="1955329" cy="326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4"/>
              <a:buFont typeface="Arial"/>
              <a:buNone/>
            </a:pPr>
            <a:r>
              <a:rPr lang="pt-BR" sz="1524" b="0" i="0" u="none" strike="noStrike" cap="none">
                <a:solidFill>
                  <a:srgbClr val="595959"/>
                </a:solidFill>
                <a:latin typeface="Arial"/>
                <a:ea typeface="Arial"/>
                <a:cs typeface="Arial"/>
                <a:sym typeface="Arial"/>
              </a:rPr>
              <a:t>Sociedade:</a:t>
            </a:r>
            <a:endParaRPr sz="1400" b="0" i="0" u="none" strike="noStrike" cap="none">
              <a:solidFill>
                <a:srgbClr val="000000"/>
              </a:solidFill>
              <a:latin typeface="Arial"/>
              <a:ea typeface="Arial"/>
              <a:cs typeface="Arial"/>
              <a:sym typeface="Arial"/>
            </a:endParaRPr>
          </a:p>
        </p:txBody>
      </p:sp>
      <p:sp>
        <p:nvSpPr>
          <p:cNvPr id="331" name="Google Shape;331;p10"/>
          <p:cNvSpPr txBox="1"/>
          <p:nvPr/>
        </p:nvSpPr>
        <p:spPr>
          <a:xfrm>
            <a:off x="4660486" y="5044653"/>
            <a:ext cx="1955329" cy="326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4"/>
              <a:buFont typeface="Arial"/>
              <a:buNone/>
            </a:pPr>
            <a:r>
              <a:rPr lang="pt-BR" sz="1524" b="0" i="0" u="none" strike="noStrike" cap="none">
                <a:solidFill>
                  <a:srgbClr val="595959"/>
                </a:solidFill>
                <a:latin typeface="Arial"/>
                <a:ea typeface="Arial"/>
                <a:cs typeface="Arial"/>
                <a:sym typeface="Arial"/>
              </a:rPr>
              <a:t>Fatores Legais:</a:t>
            </a:r>
            <a:endParaRPr sz="1400" b="0" i="0" u="none" strike="noStrike" cap="none">
              <a:solidFill>
                <a:srgbClr val="000000"/>
              </a:solidFill>
              <a:latin typeface="Arial"/>
              <a:ea typeface="Arial"/>
              <a:cs typeface="Arial"/>
              <a:sym typeface="Arial"/>
            </a:endParaRPr>
          </a:p>
        </p:txBody>
      </p:sp>
      <p:sp>
        <p:nvSpPr>
          <p:cNvPr id="332" name="Google Shape;332;p10"/>
          <p:cNvSpPr txBox="1"/>
          <p:nvPr/>
        </p:nvSpPr>
        <p:spPr>
          <a:xfrm>
            <a:off x="4660486" y="3533226"/>
            <a:ext cx="3412096" cy="326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4"/>
              <a:buFont typeface="Arial"/>
              <a:buNone/>
            </a:pPr>
            <a:r>
              <a:rPr lang="pt-BR" sz="1524" b="0" i="0" u="none" strike="noStrike" cap="none">
                <a:solidFill>
                  <a:srgbClr val="595959"/>
                </a:solidFill>
                <a:latin typeface="Arial"/>
                <a:ea typeface="Arial"/>
                <a:cs typeface="Arial"/>
                <a:sym typeface="Arial"/>
              </a:rPr>
              <a:t>Fatores Econômicos:</a:t>
            </a:r>
            <a:endParaRPr sz="1400" b="0" i="0" u="none" strike="noStrike" cap="none">
              <a:solidFill>
                <a:srgbClr val="000000"/>
              </a:solidFill>
              <a:latin typeface="Arial"/>
              <a:ea typeface="Arial"/>
              <a:cs typeface="Arial"/>
              <a:sym typeface="Arial"/>
            </a:endParaRPr>
          </a:p>
        </p:txBody>
      </p:sp>
      <p:sp>
        <p:nvSpPr>
          <p:cNvPr id="333" name="Google Shape;333;p10"/>
          <p:cNvSpPr/>
          <p:nvPr/>
        </p:nvSpPr>
        <p:spPr>
          <a:xfrm>
            <a:off x="750889" y="5411175"/>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00" b="0" i="0" u="none" strike="noStrike" cap="none">
              <a:latin typeface="Calibri"/>
              <a:ea typeface="Calibri"/>
              <a:cs typeface="Calibri"/>
              <a:sym typeface="Calibri"/>
            </a:endParaRPr>
          </a:p>
        </p:txBody>
      </p:sp>
      <p:sp>
        <p:nvSpPr>
          <p:cNvPr id="334" name="Google Shape;334;p10"/>
          <p:cNvSpPr/>
          <p:nvPr/>
        </p:nvSpPr>
        <p:spPr>
          <a:xfrm>
            <a:off x="1881480" y="5411175"/>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5" name="Google Shape;335;p10"/>
          <p:cNvSpPr/>
          <p:nvPr/>
        </p:nvSpPr>
        <p:spPr>
          <a:xfrm>
            <a:off x="3019071" y="5411175"/>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6" name="Google Shape;336;p10"/>
          <p:cNvSpPr/>
          <p:nvPr/>
        </p:nvSpPr>
        <p:spPr>
          <a:xfrm>
            <a:off x="4648714" y="5411175"/>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7" name="Google Shape;337;p10"/>
          <p:cNvSpPr/>
          <p:nvPr/>
        </p:nvSpPr>
        <p:spPr>
          <a:xfrm>
            <a:off x="5779305" y="5411175"/>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8" name="Google Shape;338;p10"/>
          <p:cNvSpPr/>
          <p:nvPr/>
        </p:nvSpPr>
        <p:spPr>
          <a:xfrm>
            <a:off x="6916896" y="5411175"/>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Google Shape;339;p10"/>
          <p:cNvSpPr/>
          <p:nvPr/>
        </p:nvSpPr>
        <p:spPr>
          <a:xfrm>
            <a:off x="8636089" y="5411175"/>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0" name="Google Shape;340;p10"/>
          <p:cNvSpPr/>
          <p:nvPr/>
        </p:nvSpPr>
        <p:spPr>
          <a:xfrm>
            <a:off x="9766680" y="5411175"/>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1" name="Google Shape;341;p10"/>
          <p:cNvSpPr/>
          <p:nvPr/>
        </p:nvSpPr>
        <p:spPr>
          <a:xfrm>
            <a:off x="10904271" y="5411175"/>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42" name="Google Shape;342;p10" descr="Uma imagem contendo texto, mapa&#10;&#10;Descrição gerada automaticamente"/>
          <p:cNvPicPr preferRelativeResize="0"/>
          <p:nvPr/>
        </p:nvPicPr>
        <p:blipFill rotWithShape="1">
          <a:blip r:embed="rId4">
            <a:alphaModFix amt="5000"/>
          </a:blip>
          <a:srcRect t="91494" r="59263" b="1454"/>
          <a:stretch/>
        </p:blipFill>
        <p:spPr>
          <a:xfrm>
            <a:off x="5726618" y="297210"/>
            <a:ext cx="6214425" cy="1911974"/>
          </a:xfrm>
          <a:prstGeom prst="rect">
            <a:avLst/>
          </a:prstGeom>
          <a:noFill/>
          <a:ln>
            <a:noFill/>
          </a:ln>
        </p:spPr>
      </p:pic>
      <p:sp>
        <p:nvSpPr>
          <p:cNvPr id="343" name="Google Shape;343;p10"/>
          <p:cNvSpPr/>
          <p:nvPr/>
        </p:nvSpPr>
        <p:spPr>
          <a:xfrm>
            <a:off x="750889" y="3899750"/>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10"/>
          <p:cNvSpPr/>
          <p:nvPr/>
        </p:nvSpPr>
        <p:spPr>
          <a:xfrm>
            <a:off x="1881480" y="3899750"/>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5" name="Google Shape;345;p10"/>
          <p:cNvSpPr/>
          <p:nvPr/>
        </p:nvSpPr>
        <p:spPr>
          <a:xfrm>
            <a:off x="3019071" y="3899750"/>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6" name="Google Shape;346;p10"/>
          <p:cNvSpPr/>
          <p:nvPr/>
        </p:nvSpPr>
        <p:spPr>
          <a:xfrm>
            <a:off x="4648714" y="3899750"/>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7" name="Google Shape;347;p10"/>
          <p:cNvSpPr/>
          <p:nvPr/>
        </p:nvSpPr>
        <p:spPr>
          <a:xfrm>
            <a:off x="5779305" y="3899750"/>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8" name="Google Shape;348;p10"/>
          <p:cNvSpPr/>
          <p:nvPr/>
        </p:nvSpPr>
        <p:spPr>
          <a:xfrm>
            <a:off x="6916896" y="3899750"/>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Google Shape;349;p10"/>
          <p:cNvSpPr/>
          <p:nvPr/>
        </p:nvSpPr>
        <p:spPr>
          <a:xfrm>
            <a:off x="747389" y="2388313"/>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0" name="Google Shape;350;p10"/>
          <p:cNvSpPr/>
          <p:nvPr/>
        </p:nvSpPr>
        <p:spPr>
          <a:xfrm>
            <a:off x="1877980" y="2388313"/>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1" name="Google Shape;351;p10"/>
          <p:cNvSpPr/>
          <p:nvPr/>
        </p:nvSpPr>
        <p:spPr>
          <a:xfrm>
            <a:off x="3015571" y="2388313"/>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2" name="Google Shape;352;p10"/>
          <p:cNvSpPr/>
          <p:nvPr/>
        </p:nvSpPr>
        <p:spPr>
          <a:xfrm>
            <a:off x="747389" y="876900"/>
            <a:ext cx="1070900" cy="864888"/>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lvl="0" algn="ctr">
              <a:buSzPts val="1800"/>
            </a:pPr>
            <a:endParaRPr b="0" i="0" u="none" strike="noStrike" cap="none">
              <a:latin typeface="Calibri"/>
              <a:ea typeface="Calibri"/>
              <a:cs typeface="Calibri"/>
              <a:sym typeface="Calibri"/>
            </a:endParaRPr>
          </a:p>
        </p:txBody>
      </p:sp>
      <p:sp>
        <p:nvSpPr>
          <p:cNvPr id="353" name="Google Shape;353;p10"/>
          <p:cNvSpPr/>
          <p:nvPr/>
        </p:nvSpPr>
        <p:spPr>
          <a:xfrm>
            <a:off x="1877980" y="876888"/>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 name="Google Shape;354;p10"/>
          <p:cNvSpPr/>
          <p:nvPr/>
        </p:nvSpPr>
        <p:spPr>
          <a:xfrm>
            <a:off x="3015571" y="876888"/>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8"/>
        <p:cNvGrpSpPr/>
        <p:nvPr/>
      </p:nvGrpSpPr>
      <p:grpSpPr>
        <a:xfrm>
          <a:off x="0" y="0"/>
          <a:ext cx="0" cy="0"/>
          <a:chOff x="0" y="0"/>
          <a:chExt cx="0" cy="0"/>
        </a:xfrm>
      </p:grpSpPr>
      <p:sp>
        <p:nvSpPr>
          <p:cNvPr id="359" name="Google Shape;359;p11"/>
          <p:cNvSpPr txBox="1"/>
          <p:nvPr/>
        </p:nvSpPr>
        <p:spPr>
          <a:xfrm>
            <a:off x="3454552" y="1888475"/>
            <a:ext cx="2049108" cy="65524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3658"/>
              <a:buFont typeface="Arial"/>
              <a:buNone/>
            </a:pPr>
            <a:r>
              <a:rPr lang="pt-BR" sz="3658" b="0" i="0" u="none" strike="noStrike" cap="none">
                <a:solidFill>
                  <a:srgbClr val="FFFFFF"/>
                </a:solidFill>
                <a:latin typeface="Arial"/>
                <a:ea typeface="Arial"/>
                <a:cs typeface="Arial"/>
                <a:sym typeface="Arial"/>
              </a:rPr>
              <a:t>Mercado</a:t>
            </a:r>
            <a:endParaRPr sz="1400" b="0" i="0" u="none" strike="noStrike" cap="none">
              <a:solidFill>
                <a:srgbClr val="000000"/>
              </a:solidFill>
              <a:latin typeface="Arial"/>
              <a:ea typeface="Arial"/>
              <a:cs typeface="Arial"/>
              <a:sym typeface="Arial"/>
            </a:endParaRPr>
          </a:p>
        </p:txBody>
      </p:sp>
      <p:sp>
        <p:nvSpPr>
          <p:cNvPr id="360" name="Google Shape;360;p11"/>
          <p:cNvSpPr txBox="1"/>
          <p:nvPr/>
        </p:nvSpPr>
        <p:spPr>
          <a:xfrm>
            <a:off x="8108335" y="697330"/>
            <a:ext cx="4885521" cy="3262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0"/>
              <a:buFont typeface="Arial"/>
              <a:buNone/>
            </a:pPr>
            <a:r>
              <a:rPr lang="pt-BR" sz="1520" b="0" i="0" u="none" strike="noStrike" cap="none">
                <a:solidFill>
                  <a:srgbClr val="595959"/>
                </a:solidFill>
                <a:latin typeface="Arial"/>
                <a:ea typeface="Arial"/>
                <a:cs typeface="Arial"/>
                <a:sym typeface="Arial"/>
              </a:rPr>
              <a:t>Concorrência:</a:t>
            </a:r>
            <a:endParaRPr sz="1400" b="0" i="0" u="none" strike="noStrike" cap="none">
              <a:solidFill>
                <a:srgbClr val="000000"/>
              </a:solidFill>
              <a:latin typeface="Arial"/>
              <a:ea typeface="Arial"/>
              <a:cs typeface="Arial"/>
              <a:sym typeface="Arial"/>
            </a:endParaRPr>
          </a:p>
        </p:txBody>
      </p:sp>
      <p:sp>
        <p:nvSpPr>
          <p:cNvPr id="361" name="Google Shape;361;p11"/>
          <p:cNvSpPr txBox="1"/>
          <p:nvPr/>
        </p:nvSpPr>
        <p:spPr>
          <a:xfrm>
            <a:off x="8108336" y="2086659"/>
            <a:ext cx="2448828" cy="3262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0"/>
              <a:buFont typeface="Arial"/>
              <a:buNone/>
            </a:pPr>
            <a:r>
              <a:rPr lang="pt-BR" sz="1520" b="0" i="0" u="none" strike="noStrike" cap="none">
                <a:solidFill>
                  <a:srgbClr val="595959"/>
                </a:solidFill>
                <a:latin typeface="Arial"/>
                <a:ea typeface="Arial"/>
                <a:cs typeface="Arial"/>
                <a:sym typeface="Arial"/>
              </a:rPr>
              <a:t>Segmentos:</a:t>
            </a:r>
            <a:endParaRPr sz="1400" b="0" i="0" u="none" strike="noStrike" cap="none">
              <a:solidFill>
                <a:srgbClr val="000000"/>
              </a:solidFill>
              <a:latin typeface="Arial"/>
              <a:ea typeface="Arial"/>
              <a:cs typeface="Arial"/>
              <a:sym typeface="Arial"/>
            </a:endParaRPr>
          </a:p>
        </p:txBody>
      </p:sp>
      <p:sp>
        <p:nvSpPr>
          <p:cNvPr id="362" name="Google Shape;362;p11"/>
          <p:cNvSpPr txBox="1"/>
          <p:nvPr/>
        </p:nvSpPr>
        <p:spPr>
          <a:xfrm>
            <a:off x="8110928" y="3553614"/>
            <a:ext cx="2448828" cy="3262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0"/>
              <a:buFont typeface="Arial"/>
              <a:buNone/>
            </a:pPr>
            <a:r>
              <a:rPr lang="pt-BR" sz="1520" b="0" i="0" u="none" strike="noStrike" cap="none">
                <a:solidFill>
                  <a:srgbClr val="595959"/>
                </a:solidFill>
                <a:latin typeface="Arial"/>
                <a:ea typeface="Arial"/>
                <a:cs typeface="Arial"/>
                <a:sym typeface="Arial"/>
              </a:rPr>
              <a:t>Tendências:</a:t>
            </a:r>
            <a:endParaRPr sz="1400" b="0" i="0" u="none" strike="noStrike" cap="none">
              <a:solidFill>
                <a:srgbClr val="000000"/>
              </a:solidFill>
              <a:latin typeface="Arial"/>
              <a:ea typeface="Arial"/>
              <a:cs typeface="Arial"/>
              <a:sym typeface="Arial"/>
            </a:endParaRPr>
          </a:p>
        </p:txBody>
      </p:sp>
      <p:sp>
        <p:nvSpPr>
          <p:cNvPr id="363" name="Google Shape;363;p11"/>
          <p:cNvSpPr txBox="1"/>
          <p:nvPr/>
        </p:nvSpPr>
        <p:spPr>
          <a:xfrm>
            <a:off x="8108336" y="5049320"/>
            <a:ext cx="3297602" cy="3262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0"/>
              <a:buFont typeface="Arial"/>
              <a:buNone/>
            </a:pPr>
            <a:r>
              <a:rPr lang="pt-BR" sz="1520" b="0" i="0" u="none" strike="noStrike" cap="none">
                <a:solidFill>
                  <a:srgbClr val="595959"/>
                </a:solidFill>
                <a:latin typeface="Arial"/>
                <a:ea typeface="Arial"/>
                <a:cs typeface="Arial"/>
                <a:sym typeface="Arial"/>
              </a:rPr>
              <a:t>Necessidades e Demandas:</a:t>
            </a:r>
            <a:endParaRPr sz="1400" b="0" i="0" u="none" strike="noStrike" cap="none">
              <a:solidFill>
                <a:srgbClr val="000000"/>
              </a:solidFill>
              <a:latin typeface="Arial"/>
              <a:ea typeface="Arial"/>
              <a:cs typeface="Arial"/>
              <a:sym typeface="Arial"/>
            </a:endParaRPr>
          </a:p>
        </p:txBody>
      </p:sp>
      <p:sp>
        <p:nvSpPr>
          <p:cNvPr id="364" name="Google Shape;364;p11"/>
          <p:cNvSpPr txBox="1"/>
          <p:nvPr/>
        </p:nvSpPr>
        <p:spPr>
          <a:xfrm>
            <a:off x="475347" y="5049319"/>
            <a:ext cx="7753216" cy="3262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0"/>
              <a:buFont typeface="Arial"/>
              <a:buNone/>
            </a:pPr>
            <a:r>
              <a:rPr lang="pt-BR" sz="1520" b="0" i="0" u="none" strike="noStrike" cap="none">
                <a:solidFill>
                  <a:srgbClr val="595959"/>
                </a:solidFill>
                <a:latin typeface="Arial"/>
                <a:ea typeface="Arial"/>
                <a:cs typeface="Arial"/>
                <a:sym typeface="Arial"/>
              </a:rPr>
              <a:t>Soluções já existentes:</a:t>
            </a:r>
            <a:endParaRPr sz="1400" b="0" i="0" u="none" strike="noStrike" cap="none">
              <a:solidFill>
                <a:srgbClr val="000000"/>
              </a:solidFill>
              <a:latin typeface="Arial"/>
              <a:ea typeface="Arial"/>
              <a:cs typeface="Arial"/>
              <a:sym typeface="Arial"/>
            </a:endParaRPr>
          </a:p>
        </p:txBody>
      </p:sp>
      <p:sp>
        <p:nvSpPr>
          <p:cNvPr id="365" name="Google Shape;365;p11"/>
          <p:cNvSpPr txBox="1"/>
          <p:nvPr/>
        </p:nvSpPr>
        <p:spPr>
          <a:xfrm>
            <a:off x="4183349" y="5049319"/>
            <a:ext cx="2448828" cy="3262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0"/>
              <a:buFont typeface="Arial"/>
              <a:buNone/>
            </a:pPr>
            <a:r>
              <a:rPr lang="pt-BR" sz="1520" b="0" i="0" u="none" strike="noStrike" cap="none">
                <a:solidFill>
                  <a:srgbClr val="595959"/>
                </a:solidFill>
                <a:latin typeface="Arial"/>
                <a:ea typeface="Arial"/>
                <a:cs typeface="Arial"/>
                <a:sym typeface="Arial"/>
              </a:rPr>
              <a:t>Ambiente:</a:t>
            </a:r>
            <a:endParaRPr sz="1400" b="0" i="0" u="none" strike="noStrike" cap="none">
              <a:solidFill>
                <a:srgbClr val="000000"/>
              </a:solidFill>
              <a:latin typeface="Arial"/>
              <a:ea typeface="Arial"/>
              <a:cs typeface="Arial"/>
              <a:sym typeface="Arial"/>
            </a:endParaRPr>
          </a:p>
        </p:txBody>
      </p:sp>
      <p:sp>
        <p:nvSpPr>
          <p:cNvPr id="366" name="Google Shape;366;p11"/>
          <p:cNvSpPr txBox="1"/>
          <p:nvPr/>
        </p:nvSpPr>
        <p:spPr>
          <a:xfrm>
            <a:off x="4856515" y="3553614"/>
            <a:ext cx="2448828" cy="3262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0"/>
              <a:buFont typeface="Arial"/>
              <a:buNone/>
            </a:pPr>
            <a:r>
              <a:rPr lang="pt-BR" sz="1520" b="0" i="0" u="none" strike="noStrike" cap="none">
                <a:solidFill>
                  <a:srgbClr val="595959"/>
                </a:solidFill>
                <a:latin typeface="Arial"/>
                <a:ea typeface="Arial"/>
                <a:cs typeface="Arial"/>
                <a:sym typeface="Arial"/>
              </a:rPr>
              <a:t>      Ameaças:</a:t>
            </a:r>
            <a:endParaRPr sz="1400" b="0" i="0" u="none" strike="noStrike" cap="none">
              <a:solidFill>
                <a:srgbClr val="000000"/>
              </a:solidFill>
              <a:latin typeface="Arial"/>
              <a:ea typeface="Arial"/>
              <a:cs typeface="Arial"/>
              <a:sym typeface="Arial"/>
            </a:endParaRPr>
          </a:p>
        </p:txBody>
      </p:sp>
      <p:sp>
        <p:nvSpPr>
          <p:cNvPr id="367" name="Google Shape;367;p11"/>
          <p:cNvSpPr/>
          <p:nvPr/>
        </p:nvSpPr>
        <p:spPr>
          <a:xfrm>
            <a:off x="415656" y="5375575"/>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pt-BR" sz="1800">
                <a:solidFill>
                  <a:schemeClr val="lt1"/>
                </a:solidFill>
                <a:latin typeface="Calibri"/>
                <a:ea typeface="Calibri"/>
                <a:cs typeface="Calibri"/>
                <a:sym typeface="Calibri"/>
              </a:rPr>
              <a:t> </a:t>
            </a:r>
            <a:endParaRPr sz="1800" b="0" i="0" u="none" strike="noStrike" cap="none">
              <a:solidFill>
                <a:schemeClr val="lt1"/>
              </a:solidFill>
              <a:latin typeface="Calibri"/>
              <a:ea typeface="Calibri"/>
              <a:cs typeface="Calibri"/>
              <a:sym typeface="Calibri"/>
            </a:endParaRPr>
          </a:p>
        </p:txBody>
      </p:sp>
      <p:sp>
        <p:nvSpPr>
          <p:cNvPr id="368" name="Google Shape;368;p11"/>
          <p:cNvSpPr/>
          <p:nvPr/>
        </p:nvSpPr>
        <p:spPr>
          <a:xfrm>
            <a:off x="1526155" y="5375575"/>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9" name="Google Shape;369;p11"/>
          <p:cNvSpPr/>
          <p:nvPr/>
        </p:nvSpPr>
        <p:spPr>
          <a:xfrm>
            <a:off x="2663746" y="5375575"/>
            <a:ext cx="1160778"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0" name="Google Shape;370;p11"/>
          <p:cNvSpPr/>
          <p:nvPr/>
        </p:nvSpPr>
        <p:spPr>
          <a:xfrm>
            <a:off x="4293389" y="5375575"/>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1" name="Google Shape;371;p11"/>
          <p:cNvSpPr/>
          <p:nvPr/>
        </p:nvSpPr>
        <p:spPr>
          <a:xfrm>
            <a:off x="5423980" y="5375575"/>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2" name="Google Shape;372;p11"/>
          <p:cNvSpPr/>
          <p:nvPr/>
        </p:nvSpPr>
        <p:spPr>
          <a:xfrm>
            <a:off x="6561571" y="5375575"/>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3" name="Google Shape;373;p11"/>
          <p:cNvSpPr/>
          <p:nvPr/>
        </p:nvSpPr>
        <p:spPr>
          <a:xfrm>
            <a:off x="8280764" y="5375575"/>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4" name="Google Shape;374;p11"/>
          <p:cNvSpPr/>
          <p:nvPr/>
        </p:nvSpPr>
        <p:spPr>
          <a:xfrm>
            <a:off x="9411355" y="5375575"/>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latin typeface="Calibri"/>
              <a:ea typeface="Calibri"/>
              <a:cs typeface="Calibri"/>
              <a:sym typeface="Calibri"/>
            </a:endParaRPr>
          </a:p>
        </p:txBody>
      </p:sp>
      <p:sp>
        <p:nvSpPr>
          <p:cNvPr id="375" name="Google Shape;375;p11"/>
          <p:cNvSpPr/>
          <p:nvPr/>
        </p:nvSpPr>
        <p:spPr>
          <a:xfrm>
            <a:off x="10548946" y="5375575"/>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76" name="Google Shape;376;p11" descr="Uma imagem contendo texto, mapa&#10;&#10;Descrição gerada automaticamente"/>
          <p:cNvPicPr preferRelativeResize="0"/>
          <p:nvPr/>
        </p:nvPicPr>
        <p:blipFill rotWithShape="1">
          <a:blip r:embed="rId4">
            <a:alphaModFix amt="5000"/>
          </a:blip>
          <a:srcRect t="91494" r="59263" b="1454"/>
          <a:stretch/>
        </p:blipFill>
        <p:spPr>
          <a:xfrm>
            <a:off x="287443" y="697335"/>
            <a:ext cx="6214425" cy="1911974"/>
          </a:xfrm>
          <a:prstGeom prst="rect">
            <a:avLst/>
          </a:prstGeom>
          <a:noFill/>
          <a:ln>
            <a:noFill/>
          </a:ln>
        </p:spPr>
      </p:pic>
      <p:sp>
        <p:nvSpPr>
          <p:cNvPr id="377" name="Google Shape;377;p11"/>
          <p:cNvSpPr/>
          <p:nvPr/>
        </p:nvSpPr>
        <p:spPr>
          <a:xfrm>
            <a:off x="4301089" y="3882700"/>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11"/>
          <p:cNvSpPr/>
          <p:nvPr/>
        </p:nvSpPr>
        <p:spPr>
          <a:xfrm>
            <a:off x="5431680" y="3882700"/>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9" name="Google Shape;379;p11"/>
          <p:cNvSpPr/>
          <p:nvPr/>
        </p:nvSpPr>
        <p:spPr>
          <a:xfrm>
            <a:off x="6569271" y="3882700"/>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0" name="Google Shape;380;p11"/>
          <p:cNvSpPr/>
          <p:nvPr/>
        </p:nvSpPr>
        <p:spPr>
          <a:xfrm>
            <a:off x="8288464" y="3882700"/>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1" name="Google Shape;381;p11"/>
          <p:cNvSpPr/>
          <p:nvPr/>
        </p:nvSpPr>
        <p:spPr>
          <a:xfrm>
            <a:off x="9419055" y="3882700"/>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2" name="Google Shape;382;p11"/>
          <p:cNvSpPr/>
          <p:nvPr/>
        </p:nvSpPr>
        <p:spPr>
          <a:xfrm>
            <a:off x="10556646" y="3882700"/>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b="0" i="0" u="none" strike="noStrike" cap="none">
              <a:solidFill>
                <a:schemeClr val="lt1"/>
              </a:solidFill>
              <a:latin typeface="Calibri"/>
              <a:ea typeface="Calibri"/>
              <a:cs typeface="Calibri"/>
              <a:sym typeface="Calibri"/>
            </a:endParaRPr>
          </a:p>
        </p:txBody>
      </p:sp>
      <p:sp>
        <p:nvSpPr>
          <p:cNvPr id="383" name="Google Shape;383;p11"/>
          <p:cNvSpPr/>
          <p:nvPr/>
        </p:nvSpPr>
        <p:spPr>
          <a:xfrm>
            <a:off x="8277251" y="2389825"/>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4" name="Google Shape;384;p11"/>
          <p:cNvSpPr/>
          <p:nvPr/>
        </p:nvSpPr>
        <p:spPr>
          <a:xfrm>
            <a:off x="9407842" y="2389825"/>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Google Shape;385;p11"/>
          <p:cNvSpPr/>
          <p:nvPr/>
        </p:nvSpPr>
        <p:spPr>
          <a:xfrm>
            <a:off x="10545433" y="2389825"/>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6" name="Google Shape;386;p11"/>
          <p:cNvSpPr/>
          <p:nvPr/>
        </p:nvSpPr>
        <p:spPr>
          <a:xfrm>
            <a:off x="8273764" y="1023575"/>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7" name="Google Shape;387;p11"/>
          <p:cNvSpPr/>
          <p:nvPr/>
        </p:nvSpPr>
        <p:spPr>
          <a:xfrm>
            <a:off x="9404355" y="1023575"/>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8" name="Google Shape;388;p11"/>
          <p:cNvSpPr/>
          <p:nvPr/>
        </p:nvSpPr>
        <p:spPr>
          <a:xfrm>
            <a:off x="10541946" y="1023575"/>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94774186c7_0_152"/>
          <p:cNvSpPr txBox="1">
            <a:spLocks noGrp="1"/>
          </p:cNvSpPr>
          <p:nvPr>
            <p:ph type="body" idx="1"/>
          </p:nvPr>
        </p:nvSpPr>
        <p:spPr>
          <a:xfrm>
            <a:off x="838200" y="191706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pt-BR" dirty="0">
                <a:latin typeface="Cavolini" panose="03000502040302020204" pitchFamily="66" charset="0"/>
                <a:cs typeface="Cavolini" panose="03000502040302020204" pitchFamily="66" charset="0"/>
              </a:rPr>
              <a:t>Volte para o Slide 6 e atualize as informações a partir do resultado das entrevistas.</a:t>
            </a:r>
            <a:endParaRPr dirty="0">
              <a:latin typeface="Cavolini" panose="03000502040302020204" pitchFamily="66" charset="0"/>
              <a:cs typeface="Cavolini" panose="03000502040302020204" pitchFamily="66" charset="0"/>
            </a:endParaRPr>
          </a:p>
        </p:txBody>
      </p:sp>
      <p:sp>
        <p:nvSpPr>
          <p:cNvPr id="394" name="Google Shape;394;g94774186c7_0_152"/>
          <p:cNvSpPr txBox="1">
            <a:spLocks noGrp="1"/>
          </p:cNvSpPr>
          <p:nvPr>
            <p:ph type="title"/>
          </p:nvPr>
        </p:nvSpPr>
        <p:spPr>
          <a:xfrm>
            <a:off x="407279"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5400"/>
              <a:buFont typeface="Abril Fatface"/>
              <a:buNone/>
            </a:pPr>
            <a:r>
              <a:rPr lang="pt-BR" sz="5400" dirty="0">
                <a:latin typeface="Cavolini" panose="03000502040302020204" pitchFamily="66" charset="0"/>
                <a:ea typeface="Impact"/>
                <a:cs typeface="Cavolini" panose="03000502040302020204" pitchFamily="66" charset="0"/>
                <a:sym typeface="Impact"/>
              </a:rPr>
              <a:t>Atualizar Matriz CSD</a:t>
            </a:r>
            <a:endParaRPr dirty="0">
              <a:latin typeface="Cavolini" panose="03000502040302020204" pitchFamily="66" charset="0"/>
              <a:ea typeface="Impact"/>
              <a:cs typeface="Cavolini" panose="03000502040302020204" pitchFamily="66" charset="0"/>
              <a:sym typeface="Impact"/>
            </a:endParaRPr>
          </a:p>
        </p:txBody>
      </p:sp>
      <p:pic>
        <p:nvPicPr>
          <p:cNvPr id="395" name="Google Shape;395;g94774186c7_0_152" descr="Uma imagem contendo texto, mapa&#10;&#10;Descrição gerada automaticamente"/>
          <p:cNvPicPr preferRelativeResize="0"/>
          <p:nvPr/>
        </p:nvPicPr>
        <p:blipFill rotWithShape="1">
          <a:blip r:embed="rId3">
            <a:alphaModFix amt="5000"/>
          </a:blip>
          <a:srcRect t="91494" r="59263" b="1454"/>
          <a:stretch/>
        </p:blipFill>
        <p:spPr>
          <a:xfrm>
            <a:off x="430818" y="4547235"/>
            <a:ext cx="6214425" cy="1911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399"/>
        <p:cNvGrpSpPr/>
        <p:nvPr/>
      </p:nvGrpSpPr>
      <p:grpSpPr>
        <a:xfrm>
          <a:off x="0" y="0"/>
          <a:ext cx="0" cy="0"/>
          <a:chOff x="0" y="0"/>
          <a:chExt cx="0" cy="0"/>
        </a:xfrm>
      </p:grpSpPr>
      <p:sp>
        <p:nvSpPr>
          <p:cNvPr id="404" name="Google Shape;404;p6"/>
          <p:cNvSpPr txBox="1"/>
          <p:nvPr/>
        </p:nvSpPr>
        <p:spPr>
          <a:xfrm>
            <a:off x="7162800" y="1749128"/>
            <a:ext cx="390984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a:t> </a:t>
            </a:r>
            <a:endParaRPr sz="1400" b="0" i="0" u="none" strike="noStrike" cap="none">
              <a:latin typeface="Arial"/>
              <a:ea typeface="Arial"/>
              <a:cs typeface="Arial"/>
              <a:sym typeface="Arial"/>
            </a:endParaRPr>
          </a:p>
        </p:txBody>
      </p:sp>
      <p:sp>
        <p:nvSpPr>
          <p:cNvPr id="405" name="Google Shape;405;p6"/>
          <p:cNvSpPr txBox="1"/>
          <p:nvPr/>
        </p:nvSpPr>
        <p:spPr>
          <a:xfrm>
            <a:off x="5728138" y="2332453"/>
            <a:ext cx="264860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a:solidFill>
                  <a:schemeClr val="dk1"/>
                </a:solidFill>
              </a:rPr>
              <a:t>.</a:t>
            </a:r>
            <a:endParaRPr sz="1400" b="0" i="0" u="none" strike="noStrike" cap="none">
              <a:solidFill>
                <a:srgbClr val="000000"/>
              </a:solidFill>
              <a:latin typeface="Arial"/>
              <a:ea typeface="Arial"/>
              <a:cs typeface="Arial"/>
              <a:sym typeface="Arial"/>
            </a:endParaRPr>
          </a:p>
        </p:txBody>
      </p:sp>
      <p:pic>
        <p:nvPicPr>
          <p:cNvPr id="410" name="Google Shape;410;p6" descr="Uma imagem contendo texto, mapa&#10;&#10;Descrição gerada automaticamente"/>
          <p:cNvPicPr preferRelativeResize="0"/>
          <p:nvPr/>
        </p:nvPicPr>
        <p:blipFill rotWithShape="1">
          <a:blip r:embed="rId5">
            <a:alphaModFix/>
          </a:blip>
          <a:srcRect t="91494" r="59263" b="1454"/>
          <a:stretch/>
        </p:blipFill>
        <p:spPr>
          <a:xfrm rot="5400000">
            <a:off x="10399455" y="1095904"/>
            <a:ext cx="2445679" cy="752448"/>
          </a:xfrm>
          <a:prstGeom prst="rect">
            <a:avLst/>
          </a:prstGeom>
          <a:noFill/>
          <a:ln>
            <a:noFill/>
          </a:ln>
        </p:spPr>
      </p:pic>
      <p:sp>
        <p:nvSpPr>
          <p:cNvPr id="411" name="Google Shape;411;p6"/>
          <p:cNvSpPr txBox="1"/>
          <p:nvPr/>
        </p:nvSpPr>
        <p:spPr>
          <a:xfrm>
            <a:off x="8376741" y="2641003"/>
            <a:ext cx="26487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dirty="0"/>
          </a:p>
        </p:txBody>
      </p:sp>
    </p:spTree>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15"/>
          <p:cNvSpPr txBox="1"/>
          <p:nvPr/>
        </p:nvSpPr>
        <p:spPr>
          <a:xfrm>
            <a:off x="384003" y="283625"/>
            <a:ext cx="10991919" cy="13257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6600"/>
              <a:buFont typeface="Abril Fatface"/>
              <a:buNone/>
            </a:pPr>
            <a:r>
              <a:rPr lang="pt-BR" sz="3200" b="0" i="0" u="none" strike="noStrike" cap="none" dirty="0">
                <a:latin typeface="Cavolini" panose="03000502040302020204" pitchFamily="66" charset="0"/>
                <a:ea typeface="Impact"/>
                <a:cs typeface="Cavolini" panose="03000502040302020204" pitchFamily="66" charset="0"/>
                <a:sym typeface="Impact"/>
              </a:rPr>
              <a:t>Descreva aqui o que validou do seu projeto:</a:t>
            </a:r>
            <a:endParaRPr sz="3200" b="0" i="0" u="none" strike="noStrike" cap="none" dirty="0">
              <a:latin typeface="Cavolini" panose="03000502040302020204" pitchFamily="66" charset="0"/>
              <a:ea typeface="Impact"/>
              <a:cs typeface="Cavolini" panose="03000502040302020204" pitchFamily="66" charset="0"/>
              <a:sym typeface="Impact"/>
            </a:endParaRPr>
          </a:p>
        </p:txBody>
      </p:sp>
      <p:sp>
        <p:nvSpPr>
          <p:cNvPr id="3" name="CaixaDeTexto 2">
            <a:extLst>
              <a:ext uri="{FF2B5EF4-FFF2-40B4-BE49-F238E27FC236}">
                <a16:creationId xmlns:a16="http://schemas.microsoft.com/office/drawing/2014/main" id="{8D8380FB-F5C3-BB1C-F031-54651753D612}"/>
              </a:ext>
            </a:extLst>
          </p:cNvPr>
          <p:cNvSpPr txBox="1"/>
          <p:nvPr/>
        </p:nvSpPr>
        <p:spPr>
          <a:xfrm>
            <a:off x="1057296" y="1887793"/>
            <a:ext cx="10805652" cy="369332"/>
          </a:xfrm>
          <a:prstGeom prst="rect">
            <a:avLst/>
          </a:prstGeom>
          <a:noFill/>
        </p:spPr>
        <p:txBody>
          <a:bodyPr wrap="square" rtlCol="0">
            <a:spAutoFit/>
          </a:bodyPr>
          <a:lstStyle/>
          <a:p>
            <a:r>
              <a:rPr lang="pt-BR" sz="1800" dirty="0">
                <a:latin typeface="Cavolini" panose="03000502040302020204" pitchFamily="66" charset="0"/>
                <a:cs typeface="Cavolini" panose="03000502040302020204" pitchFamily="66" charset="0"/>
              </a:rPr>
              <a:t>Descrição: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15"/>
          <p:cNvSpPr txBox="1"/>
          <p:nvPr/>
        </p:nvSpPr>
        <p:spPr>
          <a:xfrm>
            <a:off x="384003" y="283625"/>
            <a:ext cx="10991919" cy="13257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6600"/>
              <a:buFont typeface="Abril Fatface"/>
              <a:buNone/>
            </a:pPr>
            <a:r>
              <a:rPr lang="pt-BR" sz="3200" b="0" i="0" u="none" strike="noStrike" cap="none" dirty="0">
                <a:latin typeface="Cavolini" panose="03000502040302020204" pitchFamily="66" charset="0"/>
                <a:ea typeface="Impact"/>
                <a:cs typeface="Cavolini" panose="03000502040302020204" pitchFamily="66" charset="0"/>
                <a:sym typeface="Impact"/>
              </a:rPr>
              <a:t>Descreva aqui o que deve ser alterado no seu projeto:</a:t>
            </a:r>
            <a:endParaRPr sz="3200" b="0" i="0" u="none" strike="noStrike" cap="none" dirty="0">
              <a:latin typeface="Cavolini" panose="03000502040302020204" pitchFamily="66" charset="0"/>
              <a:ea typeface="Impact"/>
              <a:cs typeface="Cavolini" panose="03000502040302020204" pitchFamily="66" charset="0"/>
              <a:sym typeface="Impact"/>
            </a:endParaRPr>
          </a:p>
        </p:txBody>
      </p:sp>
      <p:sp>
        <p:nvSpPr>
          <p:cNvPr id="3" name="CaixaDeTexto 2">
            <a:extLst>
              <a:ext uri="{FF2B5EF4-FFF2-40B4-BE49-F238E27FC236}">
                <a16:creationId xmlns:a16="http://schemas.microsoft.com/office/drawing/2014/main" id="{8D8380FB-F5C3-BB1C-F031-54651753D612}"/>
              </a:ext>
            </a:extLst>
          </p:cNvPr>
          <p:cNvSpPr txBox="1"/>
          <p:nvPr/>
        </p:nvSpPr>
        <p:spPr>
          <a:xfrm>
            <a:off x="1057296" y="1887793"/>
            <a:ext cx="10805652" cy="369332"/>
          </a:xfrm>
          <a:prstGeom prst="rect">
            <a:avLst/>
          </a:prstGeom>
          <a:noFill/>
        </p:spPr>
        <p:txBody>
          <a:bodyPr wrap="square" rtlCol="0">
            <a:spAutoFit/>
          </a:bodyPr>
          <a:lstStyle/>
          <a:p>
            <a:r>
              <a:rPr lang="pt-BR" sz="1800" dirty="0">
                <a:latin typeface="Cavolini" panose="03000502040302020204" pitchFamily="66" charset="0"/>
                <a:cs typeface="Cavolini" panose="03000502040302020204" pitchFamily="66" charset="0"/>
              </a:rPr>
              <a:t>Descrição:</a:t>
            </a:r>
          </a:p>
        </p:txBody>
      </p:sp>
    </p:spTree>
    <p:extLst>
      <p:ext uri="{BB962C8B-B14F-4D97-AF65-F5344CB8AC3E}">
        <p14:creationId xmlns:p14="http://schemas.microsoft.com/office/powerpoint/2010/main" val="194908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9" name="Google Shape;189;g94774186c7_0_0"/>
          <p:cNvSpPr txBox="1">
            <a:spLocks noGrp="1"/>
          </p:cNvSpPr>
          <p:nvPr>
            <p:ph type="title"/>
          </p:nvPr>
        </p:nvSpPr>
        <p:spPr>
          <a:xfrm>
            <a:off x="407279"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5400"/>
              <a:buFont typeface="Abril Fatface"/>
              <a:buNone/>
            </a:pPr>
            <a:r>
              <a:rPr lang="pt-BR" sz="5400" dirty="0">
                <a:latin typeface="Cavolini" panose="03000502040302020204" pitchFamily="66" charset="0"/>
                <a:ea typeface="Impact"/>
                <a:cs typeface="Cavolini" panose="03000502040302020204" pitchFamily="66" charset="0"/>
                <a:sym typeface="Impact"/>
              </a:rPr>
              <a:t>Qual é a sua dor?</a:t>
            </a:r>
            <a:endParaRPr dirty="0">
              <a:latin typeface="Cavolini" panose="03000502040302020204" pitchFamily="66" charset="0"/>
              <a:ea typeface="Impact"/>
              <a:cs typeface="Cavolini" panose="03000502040302020204" pitchFamily="66" charset="0"/>
              <a:sym typeface="Impact"/>
            </a:endParaRPr>
          </a:p>
        </p:txBody>
      </p:sp>
      <p:sp>
        <p:nvSpPr>
          <p:cNvPr id="190" name="Google Shape;190;g94774186c7_0_0"/>
          <p:cNvSpPr txBox="1">
            <a:spLocks noGrp="1"/>
          </p:cNvSpPr>
          <p:nvPr>
            <p:ph type="body" idx="1"/>
          </p:nvPr>
        </p:nvSpPr>
        <p:spPr>
          <a:xfrm>
            <a:off x="838200" y="1421175"/>
            <a:ext cx="10515600" cy="4755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1"/>
              </a:buClr>
              <a:buSzPts val="2800"/>
              <a:buNone/>
            </a:pPr>
            <a:endParaRPr dirty="0">
              <a:latin typeface="Quattrocento Sans"/>
              <a:ea typeface="Quattrocento Sans"/>
              <a:cs typeface="Quattrocento Sans"/>
              <a:sym typeface="Quattrocento Sans"/>
            </a:endParaRPr>
          </a:p>
        </p:txBody>
      </p:sp>
      <p:sp>
        <p:nvSpPr>
          <p:cNvPr id="3" name="Espaço Reservado para Texto 2">
            <a:extLst>
              <a:ext uri="{FF2B5EF4-FFF2-40B4-BE49-F238E27FC236}">
                <a16:creationId xmlns:a16="http://schemas.microsoft.com/office/drawing/2014/main" id="{54BF322D-7302-784F-63CA-24E07C88525A}"/>
              </a:ext>
            </a:extLst>
          </p:cNvPr>
          <p:cNvSpPr>
            <a:spLocks noGrp="1"/>
          </p:cNvSpPr>
          <p:nvPr>
            <p:ph type="body" idx="1"/>
          </p:nvPr>
        </p:nvSpPr>
        <p:spPr/>
        <p:txBody>
          <a:bodyPr/>
          <a:lstStyle/>
          <a:p>
            <a:r>
              <a:rPr lang="pt-BR" dirty="0">
                <a:latin typeface="Cavolini" panose="03000502040302020204" pitchFamily="66" charset="0"/>
                <a:cs typeface="Cavolini" panose="03000502040302020204" pitchFamily="66" charset="0"/>
              </a:rPr>
              <a:t>Descreva o seu projeto: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9" name="Google Shape;189;g94774186c7_0_0"/>
          <p:cNvSpPr txBox="1">
            <a:spLocks noGrp="1"/>
          </p:cNvSpPr>
          <p:nvPr>
            <p:ph type="title"/>
          </p:nvPr>
        </p:nvSpPr>
        <p:spPr>
          <a:xfrm>
            <a:off x="407279"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5400"/>
              <a:buFont typeface="Abril Fatface"/>
              <a:buNone/>
            </a:pPr>
            <a:r>
              <a:rPr lang="pt-BR" sz="5400" dirty="0">
                <a:latin typeface="Cavolini" panose="03000502040302020204" pitchFamily="66" charset="0"/>
                <a:ea typeface="Impact"/>
                <a:cs typeface="Cavolini" panose="03000502040302020204" pitchFamily="66" charset="0"/>
                <a:sym typeface="Impact"/>
              </a:rPr>
              <a:t>Stakeholders</a:t>
            </a:r>
            <a:endParaRPr dirty="0">
              <a:latin typeface="Cavolini" panose="03000502040302020204" pitchFamily="66" charset="0"/>
              <a:ea typeface="Impact"/>
              <a:cs typeface="Cavolini" panose="03000502040302020204" pitchFamily="66" charset="0"/>
              <a:sym typeface="Impact"/>
            </a:endParaRPr>
          </a:p>
        </p:txBody>
      </p:sp>
      <p:sp>
        <p:nvSpPr>
          <p:cNvPr id="190" name="Google Shape;190;g94774186c7_0_0"/>
          <p:cNvSpPr txBox="1">
            <a:spLocks noGrp="1"/>
          </p:cNvSpPr>
          <p:nvPr>
            <p:ph type="body" idx="1"/>
          </p:nvPr>
        </p:nvSpPr>
        <p:spPr>
          <a:xfrm>
            <a:off x="838200" y="1646097"/>
            <a:ext cx="10515600" cy="453067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pt-BR" dirty="0">
                <a:latin typeface="Cavolini" panose="03000502040302020204" pitchFamily="66" charset="0"/>
                <a:ea typeface="Quattrocento Sans"/>
                <a:cs typeface="Cavolini" panose="03000502040302020204" pitchFamily="66" charset="0"/>
                <a:sym typeface="Quattrocento Sans"/>
              </a:rPr>
              <a:t>Liste aqui:</a:t>
            </a:r>
          </a:p>
          <a:p>
            <a:pPr marL="0" lvl="0" indent="0" algn="l" rtl="0">
              <a:lnSpc>
                <a:spcPct val="90000"/>
              </a:lnSpc>
              <a:spcBef>
                <a:spcPts val="0"/>
              </a:spcBef>
              <a:spcAft>
                <a:spcPts val="0"/>
              </a:spcAft>
              <a:buClr>
                <a:schemeClr val="dk1"/>
              </a:buClr>
              <a:buSzPts val="2800"/>
              <a:buNone/>
            </a:pPr>
            <a:r>
              <a:rPr lang="pt-BR" dirty="0">
                <a:latin typeface="Cavolini" panose="03000502040302020204" pitchFamily="66" charset="0"/>
                <a:ea typeface="Quattrocento Sans"/>
                <a:cs typeface="Cavolini" panose="03000502040302020204" pitchFamily="66" charset="0"/>
                <a:sym typeface="Quattrocento Sans"/>
              </a:rPr>
              <a:t>1)</a:t>
            </a:r>
          </a:p>
          <a:p>
            <a:pPr marL="0" lvl="0" indent="0" algn="l" rtl="0">
              <a:lnSpc>
                <a:spcPct val="90000"/>
              </a:lnSpc>
              <a:spcBef>
                <a:spcPts val="0"/>
              </a:spcBef>
              <a:spcAft>
                <a:spcPts val="0"/>
              </a:spcAft>
              <a:buClr>
                <a:schemeClr val="dk1"/>
              </a:buClr>
              <a:buSzPts val="2800"/>
              <a:buNone/>
            </a:pPr>
            <a:r>
              <a:rPr lang="pt-BR" dirty="0">
                <a:latin typeface="Cavolini" panose="03000502040302020204" pitchFamily="66" charset="0"/>
                <a:ea typeface="Quattrocento Sans"/>
                <a:cs typeface="Cavolini" panose="03000502040302020204" pitchFamily="66" charset="0"/>
                <a:sym typeface="Quattrocento Sans"/>
              </a:rPr>
              <a:t>2)</a:t>
            </a:r>
          </a:p>
          <a:p>
            <a:pPr marL="0" lvl="0" indent="0" algn="l" rtl="0">
              <a:lnSpc>
                <a:spcPct val="90000"/>
              </a:lnSpc>
              <a:spcBef>
                <a:spcPts val="0"/>
              </a:spcBef>
              <a:spcAft>
                <a:spcPts val="0"/>
              </a:spcAft>
              <a:buClr>
                <a:schemeClr val="dk1"/>
              </a:buClr>
              <a:buSzPts val="2800"/>
              <a:buNone/>
            </a:pPr>
            <a:r>
              <a:rPr lang="pt-BR" dirty="0">
                <a:latin typeface="Cavolini" panose="03000502040302020204" pitchFamily="66" charset="0"/>
                <a:ea typeface="Quattrocento Sans"/>
                <a:cs typeface="Cavolini" panose="03000502040302020204" pitchFamily="66" charset="0"/>
                <a:sym typeface="Quattrocento Sans"/>
              </a:rPr>
              <a:t>3)</a:t>
            </a:r>
          </a:p>
          <a:p>
            <a:pPr marL="0" lvl="0" indent="0" algn="l" rtl="0">
              <a:lnSpc>
                <a:spcPct val="90000"/>
              </a:lnSpc>
              <a:spcBef>
                <a:spcPts val="0"/>
              </a:spcBef>
              <a:spcAft>
                <a:spcPts val="0"/>
              </a:spcAft>
              <a:buClr>
                <a:schemeClr val="dk1"/>
              </a:buClr>
              <a:buSzPts val="2800"/>
              <a:buNone/>
            </a:pPr>
            <a:r>
              <a:rPr lang="pt-BR" dirty="0">
                <a:latin typeface="Cavolini" panose="03000502040302020204" pitchFamily="66" charset="0"/>
                <a:ea typeface="Quattrocento Sans"/>
                <a:cs typeface="Cavolini" panose="03000502040302020204" pitchFamily="66" charset="0"/>
                <a:sym typeface="Quattrocento Sans"/>
              </a:rPr>
              <a:t>4)</a:t>
            </a:r>
          </a:p>
          <a:p>
            <a:pPr marL="0" lvl="0" indent="0" algn="l" rtl="0">
              <a:lnSpc>
                <a:spcPct val="90000"/>
              </a:lnSpc>
              <a:spcBef>
                <a:spcPts val="0"/>
              </a:spcBef>
              <a:spcAft>
                <a:spcPts val="0"/>
              </a:spcAft>
              <a:buClr>
                <a:schemeClr val="dk1"/>
              </a:buClr>
              <a:buSzPts val="2800"/>
              <a:buNone/>
            </a:pPr>
            <a:r>
              <a:rPr lang="pt-BR" dirty="0">
                <a:latin typeface="Cavolini" panose="03000502040302020204" pitchFamily="66" charset="0"/>
                <a:ea typeface="Quattrocento Sans"/>
                <a:cs typeface="Cavolini" panose="03000502040302020204" pitchFamily="66" charset="0"/>
                <a:sym typeface="Quattrocento Sans"/>
              </a:rPr>
              <a:t>5)</a:t>
            </a:r>
          </a:p>
          <a:p>
            <a:pPr marL="0" lvl="0" indent="0" algn="l" rtl="0">
              <a:lnSpc>
                <a:spcPct val="90000"/>
              </a:lnSpc>
              <a:spcBef>
                <a:spcPts val="0"/>
              </a:spcBef>
              <a:spcAft>
                <a:spcPts val="0"/>
              </a:spcAft>
              <a:buClr>
                <a:schemeClr val="dk1"/>
              </a:buClr>
              <a:buSzPts val="2800"/>
              <a:buNone/>
            </a:pPr>
            <a:r>
              <a:rPr lang="pt-BR" dirty="0">
                <a:latin typeface="Cavolini" panose="03000502040302020204" pitchFamily="66" charset="0"/>
                <a:ea typeface="Quattrocento Sans"/>
                <a:cs typeface="Cavolini" panose="03000502040302020204" pitchFamily="66" charset="0"/>
                <a:sym typeface="Quattrocento Sans"/>
              </a:rPr>
              <a:t>6)</a:t>
            </a:r>
          </a:p>
          <a:p>
            <a:pPr marL="0" lvl="0" indent="0" algn="l" rtl="0">
              <a:lnSpc>
                <a:spcPct val="90000"/>
              </a:lnSpc>
              <a:spcBef>
                <a:spcPts val="0"/>
              </a:spcBef>
              <a:spcAft>
                <a:spcPts val="0"/>
              </a:spcAft>
              <a:buClr>
                <a:schemeClr val="dk1"/>
              </a:buClr>
              <a:buSzPts val="2800"/>
              <a:buNone/>
            </a:pPr>
            <a:r>
              <a:rPr lang="pt-BR" dirty="0">
                <a:latin typeface="Quattrocento Sans"/>
                <a:ea typeface="Quattrocento Sans"/>
                <a:cs typeface="Quattrocento Sans"/>
                <a:sym typeface="Quattrocento Sans"/>
              </a:rPr>
              <a:t>... </a:t>
            </a:r>
            <a:br>
              <a:rPr lang="pt-BR" dirty="0">
                <a:latin typeface="Quattrocento Sans"/>
                <a:ea typeface="Quattrocento Sans"/>
                <a:cs typeface="Quattrocento Sans"/>
                <a:sym typeface="Quattrocento Sans"/>
              </a:rPr>
            </a:br>
            <a:endParaRPr dirty="0">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l" rtl="0">
              <a:lnSpc>
                <a:spcPct val="90000"/>
              </a:lnSpc>
              <a:spcBef>
                <a:spcPts val="0"/>
              </a:spcBef>
              <a:spcAft>
                <a:spcPts val="0"/>
              </a:spcAft>
              <a:buClr>
                <a:schemeClr val="dk1"/>
              </a:buClr>
              <a:buSzPts val="2800"/>
              <a:buNone/>
            </a:pPr>
            <a:endParaRPr dirty="0">
              <a:latin typeface="Quattrocento Sans"/>
              <a:ea typeface="Quattrocento Sans"/>
              <a:cs typeface="Quattrocento Sans"/>
              <a:sym typeface="Quattrocento Sans"/>
            </a:endParaRPr>
          </a:p>
        </p:txBody>
      </p:sp>
      <p:sp>
        <p:nvSpPr>
          <p:cNvPr id="4" name="CaixaDeTexto 3">
            <a:extLst>
              <a:ext uri="{FF2B5EF4-FFF2-40B4-BE49-F238E27FC236}">
                <a16:creationId xmlns:a16="http://schemas.microsoft.com/office/drawing/2014/main" id="{BD163C60-6387-00CE-CBAC-09E713AD5005}"/>
              </a:ext>
            </a:extLst>
          </p:cNvPr>
          <p:cNvSpPr txBox="1"/>
          <p:nvPr/>
        </p:nvSpPr>
        <p:spPr>
          <a:xfrm>
            <a:off x="8806070" y="230325"/>
            <a:ext cx="2773017" cy="1415772"/>
          </a:xfrm>
          <a:prstGeom prst="rect">
            <a:avLst/>
          </a:prstGeom>
          <a:noFill/>
        </p:spPr>
        <p:txBody>
          <a:bodyPr wrap="square" rtlCol="0">
            <a:spAutoFit/>
          </a:bodyPr>
          <a:lstStyle/>
          <a:p>
            <a:r>
              <a:rPr lang="pt-BR" sz="1800" b="1" dirty="0">
                <a:solidFill>
                  <a:srgbClr val="FF00FF"/>
                </a:solidFill>
                <a:latin typeface="Cavolini" panose="03000502040302020204" pitchFamily="66" charset="0"/>
                <a:ea typeface="Quattrocento Sans"/>
                <a:cs typeface="Cavolini" panose="03000502040302020204" pitchFamily="66" charset="0"/>
                <a:sym typeface="Quattrocento Sans"/>
              </a:rPr>
              <a:t>Dica: pense em quem impacta o seu problema e quem é impactado por ele.</a:t>
            </a:r>
            <a:endParaRPr lang="pt-BR" sz="1800" b="1" dirty="0">
              <a:solidFill>
                <a:srgbClr val="FF00FF"/>
              </a:solidFill>
              <a:latin typeface="Cavolini" panose="03000502040302020204" pitchFamily="66" charset="0"/>
              <a:cs typeface="Cavolini" panose="03000502040302020204" pitchFamily="66" charset="0"/>
            </a:endParaRPr>
          </a:p>
          <a:p>
            <a:endParaRPr lang="pt-BR" dirty="0"/>
          </a:p>
        </p:txBody>
      </p:sp>
    </p:spTree>
    <p:extLst>
      <p:ext uri="{BB962C8B-B14F-4D97-AF65-F5344CB8AC3E}">
        <p14:creationId xmlns:p14="http://schemas.microsoft.com/office/powerpoint/2010/main" val="12517642"/>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195"/>
        <p:cNvGrpSpPr/>
        <p:nvPr/>
      </p:nvGrpSpPr>
      <p:grpSpPr>
        <a:xfrm>
          <a:off x="0" y="0"/>
          <a:ext cx="0" cy="0"/>
          <a:chOff x="0" y="0"/>
          <a:chExt cx="0" cy="0"/>
        </a:xfrm>
      </p:grpSpPr>
      <p:sp>
        <p:nvSpPr>
          <p:cNvPr id="196" name="Google Shape;196;p2"/>
          <p:cNvSpPr txBox="1"/>
          <p:nvPr/>
        </p:nvSpPr>
        <p:spPr>
          <a:xfrm>
            <a:off x="3270475" y="2603500"/>
            <a:ext cx="24261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pt-BR" sz="1800" b="0" i="0" u="none" strike="noStrike" cap="none" dirty="0">
                <a:solidFill>
                  <a:srgbClr val="000000"/>
                </a:solidFill>
                <a:latin typeface="Arial"/>
                <a:ea typeface="Arial"/>
                <a:cs typeface="Arial"/>
                <a:sym typeface="Arial"/>
              </a:rPr>
              <a:t>Notas:</a:t>
            </a:r>
            <a:endParaRPr sz="1400" b="0" i="0" u="none" strike="noStrike" cap="none" dirty="0">
              <a:solidFill>
                <a:srgbClr val="000000"/>
              </a:solidFill>
              <a:latin typeface="Arial"/>
              <a:ea typeface="Arial"/>
              <a:cs typeface="Arial"/>
              <a:sym typeface="Arial"/>
            </a:endParaRPr>
          </a:p>
        </p:txBody>
      </p:sp>
      <p:sp>
        <p:nvSpPr>
          <p:cNvPr id="197" name="Google Shape;197;p2"/>
          <p:cNvSpPr txBox="1"/>
          <p:nvPr/>
        </p:nvSpPr>
        <p:spPr>
          <a:xfrm>
            <a:off x="3270475" y="4546767"/>
            <a:ext cx="3904500" cy="662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pt-BR" sz="1800" b="0" i="0" u="none" strike="noStrike" cap="none">
                <a:solidFill>
                  <a:srgbClr val="000000"/>
                </a:solidFill>
                <a:latin typeface="Arial"/>
                <a:ea typeface="Arial"/>
                <a:cs typeface="Arial"/>
                <a:sym typeface="Arial"/>
              </a:rPr>
              <a:t>Notas:</a:t>
            </a:r>
            <a:endParaRPr>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p>
        </p:txBody>
      </p:sp>
      <p:sp>
        <p:nvSpPr>
          <p:cNvPr id="198" name="Google Shape;198;p2"/>
          <p:cNvSpPr txBox="1"/>
          <p:nvPr/>
        </p:nvSpPr>
        <p:spPr>
          <a:xfrm>
            <a:off x="1728952" y="1077310"/>
            <a:ext cx="570186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pt-BR" sz="1800" b="0" i="0" u="none" strike="noStrike" cap="none">
                <a:solidFill>
                  <a:srgbClr val="000000"/>
                </a:solidFill>
                <a:latin typeface="Arial"/>
                <a:ea typeface="Arial"/>
                <a:cs typeface="Arial"/>
                <a:sym typeface="Arial"/>
              </a:rPr>
              <a:t>Notas:</a:t>
            </a:r>
            <a:endParaRPr sz="1400" b="0" i="0" u="none" strike="noStrike" cap="none">
              <a:solidFill>
                <a:srgbClr val="000000"/>
              </a:solidFill>
              <a:latin typeface="Arial"/>
              <a:ea typeface="Arial"/>
              <a:cs typeface="Arial"/>
              <a:sym typeface="Arial"/>
            </a:endParaRPr>
          </a:p>
        </p:txBody>
      </p:sp>
      <p:sp>
        <p:nvSpPr>
          <p:cNvPr id="199" name="Google Shape;199;p2"/>
          <p:cNvSpPr txBox="1"/>
          <p:nvPr/>
        </p:nvSpPr>
        <p:spPr>
          <a:xfrm>
            <a:off x="7588475" y="578089"/>
            <a:ext cx="16395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pt-BR" sz="1800" b="0" i="0" u="none" strike="noStrike" cap="none">
                <a:solidFill>
                  <a:srgbClr val="000000"/>
                </a:solidFill>
                <a:latin typeface="Arial"/>
                <a:ea typeface="Arial"/>
                <a:cs typeface="Arial"/>
                <a:sym typeface="Arial"/>
              </a:rPr>
              <a:t>Notas</a:t>
            </a:r>
            <a:endParaRPr sz="1400" b="0" i="0" u="none" strike="noStrike" cap="none">
              <a:solidFill>
                <a:srgbClr val="000000"/>
              </a:solidFill>
              <a:latin typeface="Arial"/>
              <a:ea typeface="Arial"/>
              <a:cs typeface="Arial"/>
              <a:sym typeface="Arial"/>
            </a:endParaRPr>
          </a:p>
        </p:txBody>
      </p:sp>
      <p:pic>
        <p:nvPicPr>
          <p:cNvPr id="200" name="Google Shape;200;p2" descr="Uma imagem contendo texto, mapa&#10;&#10;Descrição gerada automaticamente"/>
          <p:cNvPicPr preferRelativeResize="0"/>
          <p:nvPr/>
        </p:nvPicPr>
        <p:blipFill rotWithShape="1">
          <a:blip r:embed="rId5">
            <a:alphaModFix amt="5000"/>
          </a:blip>
          <a:srcRect t="91494" r="59263" b="1454"/>
          <a:stretch/>
        </p:blipFill>
        <p:spPr>
          <a:xfrm rot="-5400000">
            <a:off x="9357151" y="1500997"/>
            <a:ext cx="3386532" cy="1041915"/>
          </a:xfrm>
          <a:prstGeom prst="rect">
            <a:avLst/>
          </a:prstGeom>
          <a:noFill/>
          <a:ln>
            <a:noFill/>
          </a:ln>
        </p:spPr>
      </p:pic>
    </p:spTree>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04"/>
        <p:cNvGrpSpPr/>
        <p:nvPr/>
      </p:nvGrpSpPr>
      <p:grpSpPr>
        <a:xfrm>
          <a:off x="0" y="0"/>
          <a:ext cx="0" cy="0"/>
          <a:chOff x="0" y="0"/>
          <a:chExt cx="0" cy="0"/>
        </a:xfrm>
      </p:grpSpPr>
      <p:sp>
        <p:nvSpPr>
          <p:cNvPr id="205" name="Google Shape;205;p8"/>
          <p:cNvSpPr txBox="1"/>
          <p:nvPr/>
        </p:nvSpPr>
        <p:spPr>
          <a:xfrm>
            <a:off x="703005" y="812780"/>
            <a:ext cx="1889420" cy="3262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0"/>
              <a:buFont typeface="Arial"/>
              <a:buNone/>
            </a:pPr>
            <a:r>
              <a:rPr lang="pt-BR" sz="1520" b="0" i="0" u="none" strike="noStrike" cap="none" dirty="0">
                <a:solidFill>
                  <a:srgbClr val="595959"/>
                </a:solidFill>
                <a:latin typeface="Arial"/>
                <a:ea typeface="Arial"/>
                <a:cs typeface="Arial"/>
                <a:sym typeface="Arial"/>
              </a:rPr>
              <a:t>Necessidades:</a:t>
            </a:r>
            <a:endParaRPr sz="1400" b="0" i="0" u="none" strike="noStrike" cap="none" dirty="0">
              <a:solidFill>
                <a:srgbClr val="000000"/>
              </a:solidFill>
              <a:latin typeface="Arial"/>
              <a:ea typeface="Arial"/>
              <a:cs typeface="Arial"/>
              <a:sym typeface="Arial"/>
            </a:endParaRPr>
          </a:p>
        </p:txBody>
      </p:sp>
      <p:sp>
        <p:nvSpPr>
          <p:cNvPr id="206" name="Google Shape;206;p8"/>
          <p:cNvSpPr txBox="1"/>
          <p:nvPr/>
        </p:nvSpPr>
        <p:spPr>
          <a:xfrm>
            <a:off x="703005" y="2394341"/>
            <a:ext cx="1889420" cy="3262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0"/>
              <a:buFont typeface="Arial"/>
              <a:buNone/>
            </a:pPr>
            <a:r>
              <a:rPr lang="pt-BR" sz="1520" b="0" i="0" u="none" strike="noStrike" cap="none">
                <a:solidFill>
                  <a:srgbClr val="595959"/>
                </a:solidFill>
                <a:latin typeface="Arial"/>
                <a:ea typeface="Arial"/>
                <a:cs typeface="Arial"/>
                <a:sym typeface="Arial"/>
              </a:rPr>
              <a:t>Padrões:</a:t>
            </a:r>
            <a:endParaRPr sz="1400" b="0" i="0" u="none" strike="noStrike" cap="none">
              <a:solidFill>
                <a:srgbClr val="000000"/>
              </a:solidFill>
              <a:latin typeface="Arial"/>
              <a:ea typeface="Arial"/>
              <a:cs typeface="Arial"/>
              <a:sym typeface="Arial"/>
            </a:endParaRPr>
          </a:p>
        </p:txBody>
      </p:sp>
      <p:sp>
        <p:nvSpPr>
          <p:cNvPr id="207" name="Google Shape;207;p8"/>
          <p:cNvSpPr txBox="1"/>
          <p:nvPr/>
        </p:nvSpPr>
        <p:spPr>
          <a:xfrm>
            <a:off x="703005" y="4006735"/>
            <a:ext cx="1889420" cy="3262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0"/>
              <a:buFont typeface="Arial"/>
              <a:buNone/>
            </a:pPr>
            <a:r>
              <a:rPr lang="pt-BR" sz="1520" b="0" i="0" u="none" strike="noStrike" cap="none">
                <a:solidFill>
                  <a:srgbClr val="595959"/>
                </a:solidFill>
                <a:latin typeface="Arial"/>
                <a:ea typeface="Arial"/>
                <a:cs typeface="Arial"/>
                <a:sym typeface="Arial"/>
              </a:rPr>
              <a:t>Problemas:</a:t>
            </a:r>
            <a:endParaRPr sz="1400" b="0" i="0" u="none" strike="noStrike" cap="none">
              <a:solidFill>
                <a:srgbClr val="000000"/>
              </a:solidFill>
              <a:latin typeface="Arial"/>
              <a:ea typeface="Arial"/>
              <a:cs typeface="Arial"/>
              <a:sym typeface="Arial"/>
            </a:endParaRPr>
          </a:p>
        </p:txBody>
      </p:sp>
      <p:sp>
        <p:nvSpPr>
          <p:cNvPr id="208" name="Google Shape;208;p8"/>
          <p:cNvSpPr txBox="1"/>
          <p:nvPr/>
        </p:nvSpPr>
        <p:spPr>
          <a:xfrm>
            <a:off x="703005" y="5456851"/>
            <a:ext cx="1889420" cy="3262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0"/>
              <a:buFont typeface="Arial"/>
              <a:buNone/>
            </a:pPr>
            <a:r>
              <a:rPr lang="pt-BR" sz="1520" b="0" i="0" u="none" strike="noStrike" cap="none">
                <a:solidFill>
                  <a:srgbClr val="595959"/>
                </a:solidFill>
                <a:latin typeface="Arial"/>
                <a:ea typeface="Arial"/>
                <a:cs typeface="Arial"/>
                <a:sym typeface="Arial"/>
              </a:rPr>
              <a:t>Relacionamentos:</a:t>
            </a:r>
            <a:endParaRPr sz="1400" b="0" i="0" u="none" strike="noStrike" cap="none">
              <a:solidFill>
                <a:srgbClr val="000000"/>
              </a:solidFill>
              <a:latin typeface="Arial"/>
              <a:ea typeface="Arial"/>
              <a:cs typeface="Arial"/>
              <a:sym typeface="Arial"/>
            </a:endParaRPr>
          </a:p>
        </p:txBody>
      </p:sp>
      <p:sp>
        <p:nvSpPr>
          <p:cNvPr id="209" name="Google Shape;209;p8"/>
          <p:cNvSpPr txBox="1"/>
          <p:nvPr/>
        </p:nvSpPr>
        <p:spPr>
          <a:xfrm>
            <a:off x="4662154" y="831252"/>
            <a:ext cx="1889420" cy="3262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0"/>
              <a:buFont typeface="Arial"/>
              <a:buNone/>
            </a:pPr>
            <a:r>
              <a:rPr lang="pt-BR" sz="1520" b="0" i="0" u="none" strike="noStrike" cap="none">
                <a:solidFill>
                  <a:srgbClr val="595959"/>
                </a:solidFill>
                <a:latin typeface="Arial"/>
                <a:ea typeface="Arial"/>
                <a:cs typeface="Arial"/>
                <a:sym typeface="Arial"/>
              </a:rPr>
              <a:t>Restrições:</a:t>
            </a:r>
            <a:endParaRPr sz="1400" b="0" i="0" u="none" strike="noStrike" cap="none">
              <a:solidFill>
                <a:srgbClr val="000000"/>
              </a:solidFill>
              <a:latin typeface="Arial"/>
              <a:ea typeface="Arial"/>
              <a:cs typeface="Arial"/>
              <a:sym typeface="Arial"/>
            </a:endParaRPr>
          </a:p>
        </p:txBody>
      </p:sp>
      <p:sp>
        <p:nvSpPr>
          <p:cNvPr id="210" name="Google Shape;210;p8"/>
          <p:cNvSpPr txBox="1"/>
          <p:nvPr/>
        </p:nvSpPr>
        <p:spPr>
          <a:xfrm>
            <a:off x="8584518" y="803544"/>
            <a:ext cx="1889420" cy="3262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0"/>
              <a:buFont typeface="Arial"/>
              <a:buNone/>
            </a:pPr>
            <a:r>
              <a:rPr lang="pt-BR" sz="1520" b="0" i="0" u="none" strike="noStrike" cap="none">
                <a:solidFill>
                  <a:srgbClr val="595959"/>
                </a:solidFill>
                <a:latin typeface="Arial"/>
                <a:ea typeface="Arial"/>
                <a:cs typeface="Arial"/>
                <a:sym typeface="Arial"/>
              </a:rPr>
              <a:t>Dificuldades:</a:t>
            </a:r>
            <a:endParaRPr sz="1400" b="0" i="0" u="none" strike="noStrike" cap="none">
              <a:solidFill>
                <a:srgbClr val="000000"/>
              </a:solidFill>
              <a:latin typeface="Arial"/>
              <a:ea typeface="Arial"/>
              <a:cs typeface="Arial"/>
              <a:sym typeface="Arial"/>
            </a:endParaRPr>
          </a:p>
        </p:txBody>
      </p:sp>
      <p:sp>
        <p:nvSpPr>
          <p:cNvPr id="211" name="Google Shape;211;p8"/>
          <p:cNvSpPr txBox="1"/>
          <p:nvPr/>
        </p:nvSpPr>
        <p:spPr>
          <a:xfrm>
            <a:off x="4662154" y="2412813"/>
            <a:ext cx="1889420" cy="3262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0"/>
              <a:buFont typeface="Arial"/>
              <a:buNone/>
            </a:pPr>
            <a:r>
              <a:rPr lang="pt-BR" sz="1520" b="0" i="0" u="none" strike="noStrike" cap="none">
                <a:solidFill>
                  <a:srgbClr val="595959"/>
                </a:solidFill>
                <a:latin typeface="Arial"/>
                <a:ea typeface="Arial"/>
                <a:cs typeface="Arial"/>
                <a:sym typeface="Arial"/>
              </a:rPr>
              <a:t>Adaptações:</a:t>
            </a:r>
            <a:endParaRPr sz="1400" b="0" i="0" u="none" strike="noStrike" cap="none">
              <a:solidFill>
                <a:srgbClr val="000000"/>
              </a:solidFill>
              <a:latin typeface="Arial"/>
              <a:ea typeface="Arial"/>
              <a:cs typeface="Arial"/>
              <a:sym typeface="Arial"/>
            </a:endParaRPr>
          </a:p>
        </p:txBody>
      </p:sp>
      <p:sp>
        <p:nvSpPr>
          <p:cNvPr id="212" name="Google Shape;212;p8"/>
          <p:cNvSpPr txBox="1"/>
          <p:nvPr/>
        </p:nvSpPr>
        <p:spPr>
          <a:xfrm>
            <a:off x="288250" y="62050"/>
            <a:ext cx="3346200" cy="655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58"/>
              <a:buFont typeface="Arial"/>
              <a:buNone/>
            </a:pPr>
            <a:r>
              <a:rPr lang="pt-BR" sz="3658" b="0" i="0" u="none" strike="noStrike" cap="none" dirty="0">
                <a:solidFill>
                  <a:schemeClr val="tx1"/>
                </a:solidFill>
                <a:latin typeface="Cavolini" panose="03000502040302020204" pitchFamily="66" charset="0"/>
                <a:cs typeface="Cavolini" panose="03000502040302020204" pitchFamily="66" charset="0"/>
                <a:sym typeface="Arial"/>
              </a:rPr>
              <a:t>Observação</a:t>
            </a:r>
            <a:endParaRPr sz="1400" b="0" i="0" u="none" strike="noStrike" cap="none" dirty="0">
              <a:solidFill>
                <a:schemeClr val="tx1"/>
              </a:solidFill>
              <a:latin typeface="Cavolini" panose="03000502040302020204" pitchFamily="66" charset="0"/>
              <a:cs typeface="Cavolini" panose="03000502040302020204" pitchFamily="66" charset="0"/>
              <a:sym typeface="Arial"/>
            </a:endParaRPr>
          </a:p>
        </p:txBody>
      </p:sp>
      <p:pic>
        <p:nvPicPr>
          <p:cNvPr id="213" name="Google Shape;213;p8" descr="Uma imagem contendo texto, mapa&#10;&#10;Descrição gerada automaticamente"/>
          <p:cNvPicPr preferRelativeResize="0"/>
          <p:nvPr/>
        </p:nvPicPr>
        <p:blipFill rotWithShape="1">
          <a:blip r:embed="rId5">
            <a:alphaModFix amt="5000"/>
          </a:blip>
          <a:srcRect t="91494" r="59263" b="1454"/>
          <a:stretch/>
        </p:blipFill>
        <p:spPr>
          <a:xfrm>
            <a:off x="5989668" y="4985085"/>
            <a:ext cx="6214425" cy="1911974"/>
          </a:xfrm>
          <a:prstGeom prst="rect">
            <a:avLst/>
          </a:prstGeom>
          <a:noFill/>
          <a:ln>
            <a:noFill/>
          </a:ln>
        </p:spPr>
      </p:pic>
      <p:sp>
        <p:nvSpPr>
          <p:cNvPr id="214" name="Google Shape;214;p8"/>
          <p:cNvSpPr/>
          <p:nvPr/>
        </p:nvSpPr>
        <p:spPr>
          <a:xfrm>
            <a:off x="788876" y="1123350"/>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200" b="0" i="0" u="none" strike="noStrike" cap="none">
              <a:solidFill>
                <a:schemeClr val="lt1"/>
              </a:solidFill>
              <a:latin typeface="Calibri"/>
              <a:ea typeface="Calibri"/>
              <a:cs typeface="Calibri"/>
              <a:sym typeface="Calibri"/>
            </a:endParaRPr>
          </a:p>
        </p:txBody>
      </p:sp>
      <p:sp>
        <p:nvSpPr>
          <p:cNvPr id="215" name="Google Shape;215;p8"/>
          <p:cNvSpPr/>
          <p:nvPr/>
        </p:nvSpPr>
        <p:spPr>
          <a:xfrm>
            <a:off x="1919467" y="1123350"/>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00" b="0" i="0" u="none" strike="noStrike" cap="none" dirty="0">
              <a:solidFill>
                <a:schemeClr val="lt1"/>
              </a:solidFill>
              <a:latin typeface="Calibri"/>
              <a:ea typeface="Calibri"/>
              <a:cs typeface="Calibri"/>
              <a:sym typeface="Calibri"/>
            </a:endParaRPr>
          </a:p>
        </p:txBody>
      </p:sp>
      <p:sp>
        <p:nvSpPr>
          <p:cNvPr id="216" name="Google Shape;216;p8"/>
          <p:cNvSpPr/>
          <p:nvPr/>
        </p:nvSpPr>
        <p:spPr>
          <a:xfrm>
            <a:off x="3057058" y="1123350"/>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 name="Google Shape;217;p8"/>
          <p:cNvSpPr/>
          <p:nvPr/>
        </p:nvSpPr>
        <p:spPr>
          <a:xfrm>
            <a:off x="4686701" y="1123350"/>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 name="Google Shape;218;p8"/>
          <p:cNvSpPr/>
          <p:nvPr/>
        </p:nvSpPr>
        <p:spPr>
          <a:xfrm>
            <a:off x="5817292" y="1123350"/>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 name="Google Shape;219;p8"/>
          <p:cNvSpPr/>
          <p:nvPr/>
        </p:nvSpPr>
        <p:spPr>
          <a:xfrm>
            <a:off x="6954883" y="1123350"/>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0" name="Google Shape;220;p8"/>
          <p:cNvSpPr/>
          <p:nvPr/>
        </p:nvSpPr>
        <p:spPr>
          <a:xfrm>
            <a:off x="8584517" y="1123350"/>
            <a:ext cx="1167357"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b="0" i="0" u="none" strike="noStrike" cap="none">
              <a:solidFill>
                <a:schemeClr val="lt1"/>
              </a:solidFill>
              <a:latin typeface="Calibri"/>
              <a:ea typeface="Calibri"/>
              <a:cs typeface="Calibri"/>
              <a:sym typeface="Calibri"/>
            </a:endParaRPr>
          </a:p>
        </p:txBody>
      </p:sp>
      <p:sp>
        <p:nvSpPr>
          <p:cNvPr id="221" name="Google Shape;221;p8"/>
          <p:cNvSpPr/>
          <p:nvPr/>
        </p:nvSpPr>
        <p:spPr>
          <a:xfrm>
            <a:off x="9804667" y="1123350"/>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2" name="Google Shape;222;p8"/>
          <p:cNvSpPr/>
          <p:nvPr/>
        </p:nvSpPr>
        <p:spPr>
          <a:xfrm>
            <a:off x="10942258" y="1123350"/>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3" name="Google Shape;223;p8"/>
          <p:cNvSpPr/>
          <p:nvPr/>
        </p:nvSpPr>
        <p:spPr>
          <a:xfrm>
            <a:off x="785389" y="2654600"/>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4" name="Google Shape;224;p8"/>
          <p:cNvSpPr/>
          <p:nvPr/>
        </p:nvSpPr>
        <p:spPr>
          <a:xfrm>
            <a:off x="1915980" y="2654600"/>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5" name="Google Shape;225;p8"/>
          <p:cNvSpPr/>
          <p:nvPr/>
        </p:nvSpPr>
        <p:spPr>
          <a:xfrm>
            <a:off x="3053571" y="2654600"/>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6" name="Google Shape;226;p8"/>
          <p:cNvSpPr/>
          <p:nvPr/>
        </p:nvSpPr>
        <p:spPr>
          <a:xfrm>
            <a:off x="4686689" y="2654600"/>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7" name="Google Shape;227;p8"/>
          <p:cNvSpPr/>
          <p:nvPr/>
        </p:nvSpPr>
        <p:spPr>
          <a:xfrm>
            <a:off x="5817280" y="2654600"/>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8" name="Google Shape;228;p8"/>
          <p:cNvSpPr/>
          <p:nvPr/>
        </p:nvSpPr>
        <p:spPr>
          <a:xfrm>
            <a:off x="6954871" y="2654600"/>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9" name="Google Shape;229;p8"/>
          <p:cNvSpPr/>
          <p:nvPr/>
        </p:nvSpPr>
        <p:spPr>
          <a:xfrm>
            <a:off x="785388" y="4258550"/>
            <a:ext cx="1130661"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500" b="0" i="0" u="none" strike="noStrike" cap="none">
              <a:solidFill>
                <a:schemeClr val="lt1"/>
              </a:solidFill>
              <a:latin typeface="Calibri"/>
              <a:ea typeface="Calibri"/>
              <a:cs typeface="Calibri"/>
              <a:sym typeface="Calibri"/>
            </a:endParaRPr>
          </a:p>
        </p:txBody>
      </p:sp>
      <p:sp>
        <p:nvSpPr>
          <p:cNvPr id="230" name="Google Shape;230;p8"/>
          <p:cNvSpPr/>
          <p:nvPr/>
        </p:nvSpPr>
        <p:spPr>
          <a:xfrm>
            <a:off x="1912467" y="4258550"/>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200" b="0" i="0" u="none" strike="noStrike" cap="none">
              <a:solidFill>
                <a:schemeClr val="lt1"/>
              </a:solidFill>
              <a:latin typeface="Calibri"/>
              <a:ea typeface="Calibri"/>
              <a:cs typeface="Calibri"/>
              <a:sym typeface="Calibri"/>
            </a:endParaRPr>
          </a:p>
        </p:txBody>
      </p:sp>
      <p:sp>
        <p:nvSpPr>
          <p:cNvPr id="231" name="Google Shape;231;p8"/>
          <p:cNvSpPr/>
          <p:nvPr/>
        </p:nvSpPr>
        <p:spPr>
          <a:xfrm>
            <a:off x="3050058" y="4258550"/>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2" name="Google Shape;232;p8"/>
          <p:cNvSpPr/>
          <p:nvPr/>
        </p:nvSpPr>
        <p:spPr>
          <a:xfrm>
            <a:off x="785389" y="5783100"/>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 name="Google Shape;233;p8"/>
          <p:cNvSpPr/>
          <p:nvPr/>
        </p:nvSpPr>
        <p:spPr>
          <a:xfrm>
            <a:off x="1915980" y="5783100"/>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4" name="Google Shape;234;p8"/>
          <p:cNvSpPr/>
          <p:nvPr/>
        </p:nvSpPr>
        <p:spPr>
          <a:xfrm>
            <a:off x="3053571" y="5783100"/>
            <a:ext cx="1077900" cy="864900"/>
          </a:xfrm>
          <a:prstGeom prst="foldedCorner">
            <a:avLst>
              <a:gd name="adj" fmla="val 16667"/>
            </a:avLst>
          </a:prstGeom>
          <a:solidFill>
            <a:srgbClr val="FF0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38"/>
        <p:cNvGrpSpPr/>
        <p:nvPr/>
      </p:nvGrpSpPr>
      <p:grpSpPr>
        <a:xfrm>
          <a:off x="0" y="0"/>
          <a:ext cx="0" cy="0"/>
          <a:chOff x="0" y="0"/>
          <a:chExt cx="0" cy="0"/>
        </a:xfrm>
      </p:grpSpPr>
      <p:sp>
        <p:nvSpPr>
          <p:cNvPr id="239" name="Google Shape;239;p9"/>
          <p:cNvSpPr txBox="1"/>
          <p:nvPr/>
        </p:nvSpPr>
        <p:spPr>
          <a:xfrm>
            <a:off x="293043" y="776958"/>
            <a:ext cx="2049108" cy="326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4"/>
              <a:buFont typeface="Arial"/>
              <a:buNone/>
            </a:pPr>
            <a:r>
              <a:rPr lang="pt-BR" sz="1524" b="0" i="0" u="none" strike="noStrike" cap="none">
                <a:solidFill>
                  <a:srgbClr val="595959"/>
                </a:solidFill>
                <a:latin typeface="Arial"/>
                <a:ea typeface="Arial"/>
                <a:cs typeface="Arial"/>
                <a:sym typeface="Arial"/>
              </a:rPr>
              <a:t>Sentimentos:</a:t>
            </a:r>
            <a:endParaRPr sz="1400" b="0" i="0" u="none" strike="noStrike" cap="none">
              <a:solidFill>
                <a:srgbClr val="000000"/>
              </a:solidFill>
              <a:latin typeface="Arial"/>
              <a:ea typeface="Arial"/>
              <a:cs typeface="Arial"/>
              <a:sym typeface="Arial"/>
            </a:endParaRPr>
          </a:p>
        </p:txBody>
      </p:sp>
      <p:sp>
        <p:nvSpPr>
          <p:cNvPr id="240" name="Google Shape;240;p9"/>
          <p:cNvSpPr txBox="1"/>
          <p:nvPr/>
        </p:nvSpPr>
        <p:spPr>
          <a:xfrm>
            <a:off x="4261342" y="792694"/>
            <a:ext cx="2049108" cy="326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4"/>
              <a:buFont typeface="Arial"/>
              <a:buNone/>
            </a:pPr>
            <a:r>
              <a:rPr lang="pt-BR" sz="1524" b="0" i="0" u="none" strike="noStrike" cap="none">
                <a:solidFill>
                  <a:srgbClr val="595959"/>
                </a:solidFill>
                <a:latin typeface="Arial"/>
                <a:ea typeface="Arial"/>
                <a:cs typeface="Arial"/>
                <a:sym typeface="Arial"/>
              </a:rPr>
              <a:t>Expectativas:</a:t>
            </a:r>
            <a:endParaRPr sz="1400" b="0" i="0" u="none" strike="noStrike" cap="none">
              <a:solidFill>
                <a:srgbClr val="000000"/>
              </a:solidFill>
              <a:latin typeface="Arial"/>
              <a:ea typeface="Arial"/>
              <a:cs typeface="Arial"/>
              <a:sym typeface="Arial"/>
            </a:endParaRPr>
          </a:p>
        </p:txBody>
      </p:sp>
      <p:sp>
        <p:nvSpPr>
          <p:cNvPr id="241" name="Google Shape;241;p9"/>
          <p:cNvSpPr txBox="1"/>
          <p:nvPr/>
        </p:nvSpPr>
        <p:spPr>
          <a:xfrm>
            <a:off x="4261342" y="2373896"/>
            <a:ext cx="2049108" cy="3034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72"/>
              <a:buFont typeface="Arial"/>
              <a:buNone/>
            </a:pPr>
            <a:r>
              <a:rPr lang="pt-BR" sz="1372" b="0" i="0" u="none" strike="noStrike" cap="none">
                <a:solidFill>
                  <a:srgbClr val="595959"/>
                </a:solidFill>
                <a:latin typeface="Arial"/>
                <a:ea typeface="Arial"/>
                <a:cs typeface="Arial"/>
                <a:sym typeface="Arial"/>
              </a:rPr>
              <a:t>Tomadas de Decisão:</a:t>
            </a:r>
            <a:endParaRPr sz="1400" b="0" i="0" u="none" strike="noStrike" cap="none">
              <a:solidFill>
                <a:srgbClr val="000000"/>
              </a:solidFill>
              <a:latin typeface="Arial"/>
              <a:ea typeface="Arial"/>
              <a:cs typeface="Arial"/>
              <a:sym typeface="Arial"/>
            </a:endParaRPr>
          </a:p>
        </p:txBody>
      </p:sp>
      <p:sp>
        <p:nvSpPr>
          <p:cNvPr id="242" name="Google Shape;242;p9"/>
          <p:cNvSpPr txBox="1"/>
          <p:nvPr/>
        </p:nvSpPr>
        <p:spPr>
          <a:xfrm>
            <a:off x="8192697" y="792694"/>
            <a:ext cx="2049000" cy="32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4"/>
              <a:buFont typeface="Arial"/>
              <a:buNone/>
            </a:pPr>
            <a:r>
              <a:rPr lang="pt-BR" sz="1524" b="0" i="0" u="none" strike="noStrike" cap="none">
                <a:solidFill>
                  <a:srgbClr val="595959"/>
                </a:solidFill>
                <a:latin typeface="Arial"/>
                <a:ea typeface="Arial"/>
                <a:cs typeface="Arial"/>
                <a:sym typeface="Arial"/>
              </a:rPr>
              <a:t>Medos:</a:t>
            </a:r>
            <a:endParaRPr sz="1400" b="0" i="0" u="none" strike="noStrike" cap="none">
              <a:solidFill>
                <a:srgbClr val="000000"/>
              </a:solidFill>
              <a:latin typeface="Arial"/>
              <a:ea typeface="Arial"/>
              <a:cs typeface="Arial"/>
              <a:sym typeface="Arial"/>
            </a:endParaRPr>
          </a:p>
        </p:txBody>
      </p:sp>
      <p:sp>
        <p:nvSpPr>
          <p:cNvPr id="243" name="Google Shape;243;p9"/>
          <p:cNvSpPr txBox="1"/>
          <p:nvPr/>
        </p:nvSpPr>
        <p:spPr>
          <a:xfrm>
            <a:off x="8192697" y="2373896"/>
            <a:ext cx="2049108" cy="326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4"/>
              <a:buFont typeface="Arial"/>
              <a:buNone/>
            </a:pPr>
            <a:r>
              <a:rPr lang="pt-BR" sz="1524" b="0" i="0" u="none" strike="noStrike" cap="none">
                <a:solidFill>
                  <a:srgbClr val="595959"/>
                </a:solidFill>
                <a:latin typeface="Arial"/>
                <a:ea typeface="Arial"/>
                <a:cs typeface="Arial"/>
                <a:sym typeface="Arial"/>
              </a:rPr>
              <a:t>Aspirações:</a:t>
            </a:r>
            <a:endParaRPr sz="1400" b="0" i="0" u="none" strike="noStrike" cap="none">
              <a:solidFill>
                <a:srgbClr val="000000"/>
              </a:solidFill>
              <a:latin typeface="Arial"/>
              <a:ea typeface="Arial"/>
              <a:cs typeface="Arial"/>
              <a:sym typeface="Arial"/>
            </a:endParaRPr>
          </a:p>
        </p:txBody>
      </p:sp>
      <p:sp>
        <p:nvSpPr>
          <p:cNvPr id="244" name="Google Shape;244;p9"/>
          <p:cNvSpPr txBox="1"/>
          <p:nvPr/>
        </p:nvSpPr>
        <p:spPr>
          <a:xfrm>
            <a:off x="8192697" y="3927189"/>
            <a:ext cx="2049108" cy="326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4"/>
              <a:buFont typeface="Arial"/>
              <a:buNone/>
            </a:pPr>
            <a:r>
              <a:rPr lang="pt-BR" sz="1524" b="0" i="0" u="none" strike="noStrike" cap="none">
                <a:solidFill>
                  <a:srgbClr val="595959"/>
                </a:solidFill>
                <a:latin typeface="Arial"/>
                <a:ea typeface="Arial"/>
                <a:cs typeface="Arial"/>
                <a:sym typeface="Arial"/>
              </a:rPr>
              <a:t>Pensamentos:</a:t>
            </a:r>
            <a:endParaRPr sz="1400" b="0" i="0" u="none" strike="noStrike" cap="none">
              <a:solidFill>
                <a:srgbClr val="000000"/>
              </a:solidFill>
              <a:latin typeface="Arial"/>
              <a:ea typeface="Arial"/>
              <a:cs typeface="Arial"/>
              <a:sym typeface="Arial"/>
            </a:endParaRPr>
          </a:p>
        </p:txBody>
      </p:sp>
      <p:sp>
        <p:nvSpPr>
          <p:cNvPr id="245" name="Google Shape;245;p9"/>
          <p:cNvSpPr txBox="1"/>
          <p:nvPr/>
        </p:nvSpPr>
        <p:spPr>
          <a:xfrm>
            <a:off x="8192697" y="5339773"/>
            <a:ext cx="2049108" cy="326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24"/>
              <a:buFont typeface="Arial"/>
              <a:buNone/>
            </a:pPr>
            <a:r>
              <a:rPr lang="pt-BR" sz="1524" b="0" i="0" u="none" strike="noStrike" cap="none">
                <a:solidFill>
                  <a:srgbClr val="595959"/>
                </a:solidFill>
                <a:latin typeface="Arial"/>
                <a:ea typeface="Arial"/>
                <a:cs typeface="Arial"/>
                <a:sym typeface="Arial"/>
              </a:rPr>
              <a:t>Aspectos Culturais:</a:t>
            </a:r>
            <a:endParaRPr sz="1400" b="0" i="0" u="none" strike="noStrike" cap="none">
              <a:solidFill>
                <a:srgbClr val="000000"/>
              </a:solidFill>
              <a:latin typeface="Arial"/>
              <a:ea typeface="Arial"/>
              <a:cs typeface="Arial"/>
              <a:sym typeface="Arial"/>
            </a:endParaRPr>
          </a:p>
        </p:txBody>
      </p:sp>
      <p:sp>
        <p:nvSpPr>
          <p:cNvPr id="246" name="Google Shape;246;p9"/>
          <p:cNvSpPr txBox="1"/>
          <p:nvPr/>
        </p:nvSpPr>
        <p:spPr>
          <a:xfrm>
            <a:off x="293042" y="0"/>
            <a:ext cx="3476070" cy="65524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3658"/>
              <a:buFont typeface="Arial"/>
              <a:buNone/>
            </a:pPr>
            <a:r>
              <a:rPr lang="pt-BR" sz="3658" b="0" i="0" u="none" strike="noStrike" cap="none" dirty="0">
                <a:solidFill>
                  <a:srgbClr val="FFFFFF"/>
                </a:solidFill>
                <a:latin typeface="Cavolini" panose="03000502040302020204" pitchFamily="66" charset="0"/>
                <a:cs typeface="Cavolini" panose="03000502040302020204" pitchFamily="66" charset="0"/>
                <a:sym typeface="Arial"/>
              </a:rPr>
              <a:t>Empatia</a:t>
            </a:r>
            <a:endParaRPr sz="1400" b="0" i="0" u="none" strike="noStrike" cap="none" dirty="0">
              <a:solidFill>
                <a:srgbClr val="000000"/>
              </a:solidFill>
              <a:latin typeface="Cavolini" panose="03000502040302020204" pitchFamily="66" charset="0"/>
              <a:cs typeface="Cavolini" panose="03000502040302020204" pitchFamily="66" charset="0"/>
              <a:sym typeface="Arial"/>
            </a:endParaRPr>
          </a:p>
        </p:txBody>
      </p:sp>
      <p:pic>
        <p:nvPicPr>
          <p:cNvPr id="247" name="Google Shape;247;p9" descr="Uma imagem contendo texto, mapa&#10;&#10;Descrição gerada automaticamente"/>
          <p:cNvPicPr preferRelativeResize="0"/>
          <p:nvPr/>
        </p:nvPicPr>
        <p:blipFill rotWithShape="1">
          <a:blip r:embed="rId5">
            <a:alphaModFix amt="5000"/>
          </a:blip>
          <a:srcRect t="91494" r="59263" b="1454"/>
          <a:stretch/>
        </p:blipFill>
        <p:spPr>
          <a:xfrm>
            <a:off x="430818" y="4547235"/>
            <a:ext cx="6214425" cy="1911974"/>
          </a:xfrm>
          <a:prstGeom prst="rect">
            <a:avLst/>
          </a:prstGeom>
          <a:noFill/>
          <a:ln>
            <a:noFill/>
          </a:ln>
        </p:spPr>
      </p:pic>
      <p:sp>
        <p:nvSpPr>
          <p:cNvPr id="248" name="Google Shape;248;p9"/>
          <p:cNvSpPr/>
          <p:nvPr/>
        </p:nvSpPr>
        <p:spPr>
          <a:xfrm>
            <a:off x="293042" y="1123350"/>
            <a:ext cx="1116657"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200" b="0" i="0" u="none" strike="noStrike" cap="none">
              <a:solidFill>
                <a:schemeClr val="lt1"/>
              </a:solidFill>
              <a:latin typeface="Calibri"/>
              <a:ea typeface="Calibri"/>
              <a:cs typeface="Calibri"/>
              <a:sym typeface="Calibri"/>
            </a:endParaRPr>
          </a:p>
        </p:txBody>
      </p:sp>
      <p:sp>
        <p:nvSpPr>
          <p:cNvPr id="249" name="Google Shape;249;p9"/>
          <p:cNvSpPr/>
          <p:nvPr/>
        </p:nvSpPr>
        <p:spPr>
          <a:xfrm>
            <a:off x="1462275" y="1123350"/>
            <a:ext cx="981367"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lvl="0" algn="ctr">
              <a:buSzPts val="1800"/>
            </a:pPr>
            <a:endParaRPr sz="1000" b="0" i="0" u="none" strike="noStrike" cap="none">
              <a:latin typeface="Calibri"/>
              <a:ea typeface="Calibri"/>
              <a:cs typeface="Calibri"/>
              <a:sym typeface="Calibri"/>
            </a:endParaRPr>
          </a:p>
        </p:txBody>
      </p:sp>
      <p:sp>
        <p:nvSpPr>
          <p:cNvPr id="250" name="Google Shape;250;p9"/>
          <p:cNvSpPr/>
          <p:nvPr/>
        </p:nvSpPr>
        <p:spPr>
          <a:xfrm>
            <a:off x="2503333" y="1123350"/>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 name="Google Shape;251;p9"/>
          <p:cNvSpPr/>
          <p:nvPr/>
        </p:nvSpPr>
        <p:spPr>
          <a:xfrm>
            <a:off x="4229501" y="1123350"/>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200" b="0" i="0" u="none" strike="noStrike" cap="none">
              <a:solidFill>
                <a:schemeClr val="lt1"/>
              </a:solidFill>
              <a:latin typeface="Calibri"/>
              <a:ea typeface="Calibri"/>
              <a:cs typeface="Calibri"/>
              <a:sym typeface="Calibri"/>
            </a:endParaRPr>
          </a:p>
        </p:txBody>
      </p:sp>
      <p:sp>
        <p:nvSpPr>
          <p:cNvPr id="252" name="Google Shape;252;p9"/>
          <p:cNvSpPr/>
          <p:nvPr/>
        </p:nvSpPr>
        <p:spPr>
          <a:xfrm>
            <a:off x="5360092" y="1123350"/>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 name="Google Shape;253;p9"/>
          <p:cNvSpPr/>
          <p:nvPr/>
        </p:nvSpPr>
        <p:spPr>
          <a:xfrm>
            <a:off x="6497683" y="1123350"/>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4" name="Google Shape;254;p9"/>
          <p:cNvSpPr/>
          <p:nvPr/>
        </p:nvSpPr>
        <p:spPr>
          <a:xfrm>
            <a:off x="8216876" y="1123350"/>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b="0" i="0" u="none" strike="noStrike" cap="none">
              <a:solidFill>
                <a:schemeClr val="lt1"/>
              </a:solidFill>
              <a:latin typeface="Calibri"/>
              <a:ea typeface="Calibri"/>
              <a:cs typeface="Calibri"/>
              <a:sym typeface="Calibri"/>
            </a:endParaRPr>
          </a:p>
        </p:txBody>
      </p:sp>
      <p:sp>
        <p:nvSpPr>
          <p:cNvPr id="255" name="Google Shape;255;p9"/>
          <p:cNvSpPr/>
          <p:nvPr/>
        </p:nvSpPr>
        <p:spPr>
          <a:xfrm>
            <a:off x="9347467" y="1123350"/>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500" b="0" i="0" u="none" strike="noStrike" cap="none">
              <a:solidFill>
                <a:schemeClr val="lt1"/>
              </a:solidFill>
              <a:latin typeface="Calibri"/>
              <a:ea typeface="Calibri"/>
              <a:cs typeface="Calibri"/>
              <a:sym typeface="Calibri"/>
            </a:endParaRPr>
          </a:p>
        </p:txBody>
      </p:sp>
      <p:sp>
        <p:nvSpPr>
          <p:cNvPr id="256" name="Google Shape;256;p9"/>
          <p:cNvSpPr/>
          <p:nvPr/>
        </p:nvSpPr>
        <p:spPr>
          <a:xfrm>
            <a:off x="10485058" y="1123350"/>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7" name="Google Shape;257;p9"/>
          <p:cNvSpPr/>
          <p:nvPr/>
        </p:nvSpPr>
        <p:spPr>
          <a:xfrm>
            <a:off x="4261351" y="2681338"/>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000" b="0" i="0" u="none" strike="noStrike" cap="none">
              <a:solidFill>
                <a:schemeClr val="lt1"/>
              </a:solidFill>
              <a:latin typeface="Calibri"/>
              <a:ea typeface="Calibri"/>
              <a:cs typeface="Calibri"/>
              <a:sym typeface="Calibri"/>
            </a:endParaRPr>
          </a:p>
        </p:txBody>
      </p:sp>
      <p:sp>
        <p:nvSpPr>
          <p:cNvPr id="258" name="Google Shape;258;p9"/>
          <p:cNvSpPr/>
          <p:nvPr/>
        </p:nvSpPr>
        <p:spPr>
          <a:xfrm>
            <a:off x="5391942" y="2681338"/>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9" name="Google Shape;259;p9"/>
          <p:cNvSpPr/>
          <p:nvPr/>
        </p:nvSpPr>
        <p:spPr>
          <a:xfrm>
            <a:off x="6529533" y="2681338"/>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0" name="Google Shape;260;p9"/>
          <p:cNvSpPr/>
          <p:nvPr/>
        </p:nvSpPr>
        <p:spPr>
          <a:xfrm>
            <a:off x="8192696" y="2681350"/>
            <a:ext cx="1134053" cy="864888"/>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300" b="0" i="0" u="none" strike="noStrike" cap="none">
              <a:solidFill>
                <a:schemeClr val="lt1"/>
              </a:solidFill>
              <a:latin typeface="Calibri"/>
              <a:ea typeface="Calibri"/>
              <a:cs typeface="Calibri"/>
              <a:sym typeface="Calibri"/>
            </a:endParaRPr>
          </a:p>
        </p:txBody>
      </p:sp>
      <p:sp>
        <p:nvSpPr>
          <p:cNvPr id="261" name="Google Shape;261;p9"/>
          <p:cNvSpPr/>
          <p:nvPr/>
        </p:nvSpPr>
        <p:spPr>
          <a:xfrm>
            <a:off x="9379317" y="2681338"/>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2" name="Google Shape;262;p9"/>
          <p:cNvSpPr/>
          <p:nvPr/>
        </p:nvSpPr>
        <p:spPr>
          <a:xfrm>
            <a:off x="10516908" y="2681338"/>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3" name="Google Shape;263;p9"/>
          <p:cNvSpPr/>
          <p:nvPr/>
        </p:nvSpPr>
        <p:spPr>
          <a:xfrm>
            <a:off x="8245239" y="4238063"/>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4" name="Google Shape;264;p9"/>
          <p:cNvSpPr/>
          <p:nvPr/>
        </p:nvSpPr>
        <p:spPr>
          <a:xfrm>
            <a:off x="9375830" y="4238063"/>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5" name="Google Shape;265;p9"/>
          <p:cNvSpPr/>
          <p:nvPr/>
        </p:nvSpPr>
        <p:spPr>
          <a:xfrm>
            <a:off x="10513421" y="4238063"/>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6" name="Google Shape;266;p9"/>
          <p:cNvSpPr/>
          <p:nvPr/>
        </p:nvSpPr>
        <p:spPr>
          <a:xfrm>
            <a:off x="8245226" y="5666638"/>
            <a:ext cx="1077900" cy="8649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b="0" i="0" u="none" strike="noStrike" cap="none">
              <a:solidFill>
                <a:schemeClr val="lt1"/>
              </a:solidFill>
              <a:latin typeface="Calibri"/>
              <a:ea typeface="Calibri"/>
              <a:cs typeface="Calibri"/>
              <a:sym typeface="Calibri"/>
            </a:endParaRPr>
          </a:p>
        </p:txBody>
      </p:sp>
      <p:sp>
        <p:nvSpPr>
          <p:cNvPr id="267" name="Google Shape;267;p9"/>
          <p:cNvSpPr/>
          <p:nvPr/>
        </p:nvSpPr>
        <p:spPr>
          <a:xfrm>
            <a:off x="9375817" y="5666638"/>
            <a:ext cx="1077900" cy="8649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500" b="0" i="0" u="none" strike="noStrike" cap="none">
              <a:solidFill>
                <a:schemeClr val="lt1"/>
              </a:solidFill>
              <a:latin typeface="Calibri"/>
              <a:ea typeface="Calibri"/>
              <a:cs typeface="Calibri"/>
              <a:sym typeface="Calibri"/>
            </a:endParaRPr>
          </a:p>
        </p:txBody>
      </p:sp>
      <p:sp>
        <p:nvSpPr>
          <p:cNvPr id="268" name="Google Shape;268;p9"/>
          <p:cNvSpPr/>
          <p:nvPr/>
        </p:nvSpPr>
        <p:spPr>
          <a:xfrm>
            <a:off x="10513408" y="5666638"/>
            <a:ext cx="1077900" cy="8649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b="0" i="0" u="none" strike="noStrike" cap="none">
              <a:solidFill>
                <a:srgbClr val="1155CC"/>
              </a:solidFill>
              <a:latin typeface="Calibri"/>
              <a:ea typeface="Calibri"/>
              <a:cs typeface="Calibri"/>
              <a:sym typeface="Calibri"/>
            </a:endParaRPr>
          </a:p>
        </p:txBody>
      </p:sp>
    </p:spTree>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94774186c7_0_10"/>
          <p:cNvPicPr preferRelativeResize="0"/>
          <p:nvPr/>
        </p:nvPicPr>
        <p:blipFill rotWithShape="1">
          <a:blip r:embed="rId4">
            <a:alphaModFix/>
          </a:blip>
          <a:srcRect/>
          <a:stretch/>
        </p:blipFill>
        <p:spPr>
          <a:xfrm>
            <a:off x="-42333" y="0"/>
            <a:ext cx="12310534" cy="7025363"/>
          </a:xfrm>
          <a:prstGeom prst="rect">
            <a:avLst/>
          </a:prstGeom>
          <a:noFill/>
          <a:ln>
            <a:noFill/>
          </a:ln>
        </p:spPr>
      </p:pic>
      <p:sp>
        <p:nvSpPr>
          <p:cNvPr id="274" name="Google Shape;274;g94774186c7_0_10"/>
          <p:cNvSpPr/>
          <p:nvPr/>
        </p:nvSpPr>
        <p:spPr>
          <a:xfrm>
            <a:off x="-1594693" y="1"/>
            <a:ext cx="1422300" cy="1246800"/>
          </a:xfrm>
          <a:prstGeom prst="foldedCorner">
            <a:avLst>
              <a:gd name="adj" fmla="val 16667"/>
            </a:avLst>
          </a:prstGeom>
          <a:solidFill>
            <a:srgbClr val="FF66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5" name="Google Shape;275;g94774186c7_0_10"/>
          <p:cNvSpPr/>
          <p:nvPr/>
        </p:nvSpPr>
        <p:spPr>
          <a:xfrm>
            <a:off x="-1594692" y="1395476"/>
            <a:ext cx="1422300" cy="1246800"/>
          </a:xfrm>
          <a:prstGeom prst="foldedCorner">
            <a:avLst>
              <a:gd name="adj" fmla="val 16667"/>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6" name="Google Shape;276;g94774186c7_0_10"/>
          <p:cNvSpPr/>
          <p:nvPr/>
        </p:nvSpPr>
        <p:spPr>
          <a:xfrm>
            <a:off x="-1594706" y="2790951"/>
            <a:ext cx="1422300" cy="1246800"/>
          </a:xfrm>
          <a:prstGeom prst="foldedCorner">
            <a:avLst>
              <a:gd name="adj" fmla="val 16667"/>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8" name="Google Shape;278;g94774186c7_0_10"/>
          <p:cNvSpPr/>
          <p:nvPr/>
        </p:nvSpPr>
        <p:spPr>
          <a:xfrm>
            <a:off x="-1594716" y="4172362"/>
            <a:ext cx="1422300" cy="12468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9" name="Google Shape;279;g94774186c7_0_10"/>
          <p:cNvSpPr/>
          <p:nvPr/>
        </p:nvSpPr>
        <p:spPr>
          <a:xfrm>
            <a:off x="12398284" y="2790950"/>
            <a:ext cx="1422300" cy="1246800"/>
          </a:xfrm>
          <a:prstGeom prst="foldedCorner">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pt-BR" sz="1800">
                <a:solidFill>
                  <a:schemeClr val="lt1"/>
                </a:solidFill>
                <a:latin typeface="Calibri"/>
                <a:ea typeface="Calibri"/>
                <a:cs typeface="Calibri"/>
                <a:sym typeface="Calibri"/>
              </a:rPr>
              <a:t> </a:t>
            </a:r>
            <a:endParaRPr sz="1800" b="0" i="0" u="none" strike="noStrike" cap="none">
              <a:solidFill>
                <a:schemeClr val="lt1"/>
              </a:solidFill>
              <a:latin typeface="Calibri"/>
              <a:ea typeface="Calibri"/>
              <a:cs typeface="Calibri"/>
              <a:sym typeface="Calibri"/>
            </a:endParaRPr>
          </a:p>
        </p:txBody>
      </p:sp>
      <p:sp>
        <p:nvSpPr>
          <p:cNvPr id="280" name="Google Shape;280;g94774186c7_0_10"/>
          <p:cNvSpPr/>
          <p:nvPr/>
        </p:nvSpPr>
        <p:spPr>
          <a:xfrm>
            <a:off x="12398281" y="1395474"/>
            <a:ext cx="1422300" cy="1246800"/>
          </a:xfrm>
          <a:prstGeom prst="foldedCorner">
            <a:avLst>
              <a:gd name="adj" fmla="val 16667"/>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1" name="Google Shape;281;g94774186c7_0_10"/>
          <p:cNvSpPr/>
          <p:nvPr/>
        </p:nvSpPr>
        <p:spPr>
          <a:xfrm>
            <a:off x="12398278" y="-1"/>
            <a:ext cx="1422300" cy="1246800"/>
          </a:xfrm>
          <a:prstGeom prst="foldedCorner">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2" name="Google Shape;282;g94774186c7_0_10"/>
          <p:cNvSpPr/>
          <p:nvPr/>
        </p:nvSpPr>
        <p:spPr>
          <a:xfrm>
            <a:off x="12398282" y="4186426"/>
            <a:ext cx="1422300" cy="1246800"/>
          </a:xfrm>
          <a:prstGeom prst="foldedCorner">
            <a:avLst>
              <a:gd name="adj" fmla="val 16667"/>
            </a:avLst>
          </a:prstGeom>
          <a:solidFill>
            <a:srgbClr val="FF66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3" name="Google Shape;283;g94774186c7_0_10"/>
          <p:cNvSpPr/>
          <p:nvPr/>
        </p:nvSpPr>
        <p:spPr>
          <a:xfrm>
            <a:off x="-1594716" y="5523562"/>
            <a:ext cx="1422300" cy="1246800"/>
          </a:xfrm>
          <a:prstGeom prst="foldedCorner">
            <a:avLst>
              <a:gd name="adj" fmla="val 16667"/>
            </a:avLst>
          </a:prstGeom>
          <a:solidFill>
            <a:srgbClr val="FF66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4" name="Google Shape;284;g94774186c7_0_10"/>
          <p:cNvSpPr txBox="1"/>
          <p:nvPr/>
        </p:nvSpPr>
        <p:spPr>
          <a:xfrm>
            <a:off x="-2" y="734675"/>
            <a:ext cx="2892900" cy="32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24"/>
              <a:buFont typeface="Arial"/>
              <a:buNone/>
            </a:pPr>
            <a:r>
              <a:rPr lang="pt-BR" sz="1524">
                <a:solidFill>
                  <a:srgbClr val="595959"/>
                </a:solidFill>
              </a:rPr>
              <a:t>Problemas</a:t>
            </a:r>
            <a:endParaRPr sz="1400" b="0" i="0" u="none" strike="noStrike" cap="none">
              <a:solidFill>
                <a:srgbClr val="000000"/>
              </a:solidFill>
              <a:latin typeface="Arial"/>
              <a:ea typeface="Arial"/>
              <a:cs typeface="Arial"/>
              <a:sym typeface="Arial"/>
            </a:endParaRPr>
          </a:p>
        </p:txBody>
      </p:sp>
      <p:sp>
        <p:nvSpPr>
          <p:cNvPr id="285" name="Google Shape;285;g94774186c7_0_10"/>
          <p:cNvSpPr txBox="1"/>
          <p:nvPr/>
        </p:nvSpPr>
        <p:spPr>
          <a:xfrm>
            <a:off x="-2" y="2642275"/>
            <a:ext cx="2892900" cy="32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24"/>
              <a:buFont typeface="Arial"/>
              <a:buNone/>
            </a:pPr>
            <a:r>
              <a:rPr lang="pt-BR" sz="1524">
                <a:solidFill>
                  <a:srgbClr val="595959"/>
                </a:solidFill>
              </a:rPr>
              <a:t>Oportunidades</a:t>
            </a:r>
            <a:endParaRPr sz="1400" b="0" i="0" u="none" strike="noStrike" cap="none">
              <a:solidFill>
                <a:srgbClr val="000000"/>
              </a:solidFill>
              <a:latin typeface="Arial"/>
              <a:ea typeface="Arial"/>
              <a:cs typeface="Arial"/>
              <a:sym typeface="Arial"/>
            </a:endParaRPr>
          </a:p>
        </p:txBody>
      </p:sp>
      <p:sp>
        <p:nvSpPr>
          <p:cNvPr id="286" name="Google Shape;286;g94774186c7_0_10"/>
          <p:cNvSpPr txBox="1"/>
          <p:nvPr/>
        </p:nvSpPr>
        <p:spPr>
          <a:xfrm>
            <a:off x="-42327" y="4891050"/>
            <a:ext cx="2892900" cy="32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24"/>
              <a:buFont typeface="Arial"/>
              <a:buNone/>
            </a:pPr>
            <a:r>
              <a:rPr lang="pt-BR" sz="1524">
                <a:solidFill>
                  <a:srgbClr val="595959"/>
                </a:solidFill>
              </a:rPr>
              <a:t>Informações</a:t>
            </a:r>
            <a:endParaRPr sz="1400" b="0" i="0" u="none" strike="noStrike" cap="none">
              <a:solidFill>
                <a:srgbClr val="000000"/>
              </a:solidFill>
              <a:latin typeface="Arial"/>
              <a:ea typeface="Arial"/>
              <a:cs typeface="Arial"/>
              <a:sym typeface="Arial"/>
            </a:endParaRPr>
          </a:p>
        </p:txBody>
      </p:sp>
    </p:spTree>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4" descr="Uma imagem contendo texto, mapa&#10;&#10;Descrição gerada automaticamente"/>
          <p:cNvPicPr preferRelativeResize="0"/>
          <p:nvPr/>
        </p:nvPicPr>
        <p:blipFill rotWithShape="1">
          <a:blip r:embed="rId3">
            <a:alphaModFix amt="5000"/>
          </a:blip>
          <a:srcRect t="91494" r="59263" b="1454"/>
          <a:stretch/>
        </p:blipFill>
        <p:spPr>
          <a:xfrm>
            <a:off x="430818" y="4547235"/>
            <a:ext cx="6214425" cy="1911974"/>
          </a:xfrm>
          <a:prstGeom prst="rect">
            <a:avLst/>
          </a:prstGeom>
          <a:noFill/>
          <a:ln>
            <a:noFill/>
          </a:ln>
        </p:spPr>
      </p:pic>
      <p:sp>
        <p:nvSpPr>
          <p:cNvPr id="305" name="Google Shape;305;p4"/>
          <p:cNvSpPr txBox="1">
            <a:spLocks noGrp="1"/>
          </p:cNvSpPr>
          <p:nvPr>
            <p:ph type="title"/>
          </p:nvPr>
        </p:nvSpPr>
        <p:spPr>
          <a:xfrm>
            <a:off x="407279"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Abril Fatface"/>
              <a:buNone/>
            </a:pPr>
            <a:r>
              <a:rPr lang="pt-BR" sz="4000" dirty="0">
                <a:latin typeface="Cavolini" panose="03000502040302020204" pitchFamily="66" charset="0"/>
                <a:ea typeface="Impact"/>
                <a:cs typeface="Cavolini" panose="03000502040302020204" pitchFamily="66" charset="0"/>
                <a:sym typeface="Impact"/>
              </a:rPr>
              <a:t>Planejamento das Entrevistas</a:t>
            </a:r>
            <a:endParaRPr sz="4000" dirty="0">
              <a:latin typeface="Cavolini" panose="03000502040302020204" pitchFamily="66" charset="0"/>
              <a:ea typeface="Impact"/>
              <a:cs typeface="Cavolini" panose="03000502040302020204" pitchFamily="66" charset="0"/>
              <a:sym typeface="Impact"/>
            </a:endParaRPr>
          </a:p>
        </p:txBody>
      </p:sp>
      <p:sp>
        <p:nvSpPr>
          <p:cNvPr id="306" name="Google Shape;306;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pt-BR" dirty="0">
                <a:latin typeface="Cavolini" panose="03000502040302020204" pitchFamily="66" charset="0"/>
                <a:ea typeface="Quattrocento Sans"/>
                <a:cs typeface="Cavolini" panose="03000502040302020204" pitchFamily="66" charset="0"/>
                <a:sym typeface="Quattrocento Sans"/>
              </a:rPr>
              <a:t>A equipe julga importante fazer entrevistas com potenciais clientes ou usuários do seu empreendimento?</a:t>
            </a:r>
          </a:p>
          <a:p>
            <a:pPr marL="0" lvl="0" indent="0" algn="l" rtl="0">
              <a:lnSpc>
                <a:spcPct val="90000"/>
              </a:lnSpc>
              <a:spcBef>
                <a:spcPts val="0"/>
              </a:spcBef>
              <a:spcAft>
                <a:spcPts val="0"/>
              </a:spcAft>
              <a:buClr>
                <a:schemeClr val="dk1"/>
              </a:buClr>
              <a:buSzPts val="2800"/>
              <a:buNone/>
            </a:pPr>
            <a:r>
              <a:rPr lang="pt-BR" dirty="0">
                <a:latin typeface="Cavolini" panose="03000502040302020204" pitchFamily="66" charset="0"/>
                <a:ea typeface="Quattrocento Sans"/>
                <a:cs typeface="Cavolini" panose="03000502040302020204" pitchFamily="66" charset="0"/>
                <a:sym typeface="Quattrocento Sans"/>
              </a:rPr>
              <a:t>Se sim, faça uma relação de perguntas que julga importantes.</a:t>
            </a:r>
            <a:endParaRPr dirty="0">
              <a:latin typeface="Cavolini" panose="03000502040302020204" pitchFamily="66" charset="0"/>
              <a:ea typeface="Quattrocento Sans"/>
              <a:cs typeface="Cavolini" panose="03000502040302020204" pitchFamily="66" charset="0"/>
              <a:sym typeface="Quattrocento Sans"/>
            </a:endParaRPr>
          </a:p>
          <a:p>
            <a:pPr marL="457200" lvl="0" indent="-342900" algn="l" rtl="0">
              <a:lnSpc>
                <a:spcPct val="90000"/>
              </a:lnSpc>
              <a:spcBef>
                <a:spcPts val="0"/>
              </a:spcBef>
              <a:spcAft>
                <a:spcPts val="0"/>
              </a:spcAft>
              <a:buSzPts val="1800"/>
              <a:buFont typeface="Quattrocento Sans"/>
              <a:buChar char="●"/>
            </a:pPr>
            <a:endParaRPr dirty="0">
              <a:latin typeface="Quattrocento Sans"/>
              <a:ea typeface="Quattrocento Sans"/>
              <a:cs typeface="Quattrocento Sans"/>
              <a:sym typeface="Quattrocento Sans"/>
            </a:endParaRPr>
          </a:p>
          <a:p>
            <a:pPr marL="457200" lvl="0" indent="0" algn="l" rtl="0">
              <a:lnSpc>
                <a:spcPct val="90000"/>
              </a:lnSpc>
              <a:spcBef>
                <a:spcPts val="0"/>
              </a:spcBef>
              <a:spcAft>
                <a:spcPts val="0"/>
              </a:spcAft>
              <a:buNone/>
            </a:pPr>
            <a:endParaRPr dirty="0">
              <a:latin typeface="Quattrocento Sans"/>
              <a:ea typeface="Quattrocento Sans"/>
              <a:cs typeface="Quattrocento Sans"/>
              <a:sym typeface="Quattrocento Sans"/>
            </a:endParaRPr>
          </a:p>
        </p:txBody>
      </p:sp>
      <p:pic>
        <p:nvPicPr>
          <p:cNvPr id="307" name="Google Shape;307;p4" descr="Uma imagem contendo texto, mapa&#10;&#10;Descrição gerada automaticamente"/>
          <p:cNvPicPr preferRelativeResize="0"/>
          <p:nvPr/>
        </p:nvPicPr>
        <p:blipFill rotWithShape="1">
          <a:blip r:embed="rId3">
            <a:alphaModFix/>
          </a:blip>
          <a:srcRect t="91494" r="59263" b="1454"/>
          <a:stretch/>
        </p:blipFill>
        <p:spPr>
          <a:xfrm>
            <a:off x="9417269" y="5935676"/>
            <a:ext cx="2445679" cy="7524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94875382d6_3_0"/>
          <p:cNvSpPr txBox="1">
            <a:spLocks noGrp="1"/>
          </p:cNvSpPr>
          <p:nvPr>
            <p:ph type="title"/>
          </p:nvPr>
        </p:nvSpPr>
        <p:spPr>
          <a:xfrm>
            <a:off x="838200" y="4999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pt-BR" sz="4000" dirty="0">
                <a:latin typeface="Cavolini" panose="03000502040302020204" pitchFamily="66" charset="0"/>
                <a:cs typeface="Cavolini" panose="03000502040302020204" pitchFamily="66" charset="0"/>
              </a:rPr>
              <a:t>Resumo da entrevista</a:t>
            </a:r>
            <a:endParaRPr sz="4000" dirty="0">
              <a:latin typeface="Cavolini" panose="03000502040302020204" pitchFamily="66" charset="0"/>
              <a:cs typeface="Cavolini" panose="03000502040302020204" pitchFamily="66" charset="0"/>
            </a:endParaRPr>
          </a:p>
        </p:txBody>
      </p:sp>
      <p:sp>
        <p:nvSpPr>
          <p:cNvPr id="313" name="Google Shape;313;g94875382d6_3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dirty="0"/>
          </a:p>
        </p:txBody>
      </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o Office">
  <a:themeElements>
    <a:clrScheme name="Tema do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222</Words>
  <Application>Microsoft Office PowerPoint</Application>
  <PresentationFormat>Widescreen</PresentationFormat>
  <Paragraphs>71</Paragraphs>
  <Slides>15</Slides>
  <Notes>15</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15</vt:i4>
      </vt:variant>
    </vt:vector>
  </HeadingPairs>
  <TitlesOfParts>
    <vt:vector size="22" baseType="lpstr">
      <vt:lpstr>Calibri</vt:lpstr>
      <vt:lpstr>Cavolini</vt:lpstr>
      <vt:lpstr>Abril Fatface</vt:lpstr>
      <vt:lpstr>Quattrocento Sans</vt:lpstr>
      <vt:lpstr>Arial</vt:lpstr>
      <vt:lpstr>Tema do Office</vt:lpstr>
      <vt:lpstr>1_Tema do Office</vt:lpstr>
      <vt:lpstr>Template modificado para atividades práticas http://www.aceleradoradeideias.com</vt:lpstr>
      <vt:lpstr>Qual é a sua dor?</vt:lpstr>
      <vt:lpstr>Stakeholders</vt:lpstr>
      <vt:lpstr>Apresentação do PowerPoint</vt:lpstr>
      <vt:lpstr>Apresentação do PowerPoint</vt:lpstr>
      <vt:lpstr>Apresentação do PowerPoint</vt:lpstr>
      <vt:lpstr>Apresentação do PowerPoint</vt:lpstr>
      <vt:lpstr>Planejamento das Entrevistas</vt:lpstr>
      <vt:lpstr>Resumo da entrevista</vt:lpstr>
      <vt:lpstr>Apresentação do PowerPoint</vt:lpstr>
      <vt:lpstr>Apresentação do PowerPoint</vt:lpstr>
      <vt:lpstr>Atualizar Matriz CSD</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Templates para atividades práticas</dc:title>
  <dc:creator>Ana Paula Kloeckner</dc:creator>
  <cp:lastModifiedBy>Monica Pereira</cp:lastModifiedBy>
  <cp:revision>15</cp:revision>
  <dcterms:created xsi:type="dcterms:W3CDTF">2020-06-14T20:03:02Z</dcterms:created>
  <dcterms:modified xsi:type="dcterms:W3CDTF">2022-08-04T17:12:36Z</dcterms:modified>
</cp:coreProperties>
</file>