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1" r:id="rId4"/>
    <p:sldId id="262" r:id="rId5"/>
    <p:sldId id="266" r:id="rId6"/>
    <p:sldId id="265" r:id="rId7"/>
    <p:sldId id="267" r:id="rId8"/>
    <p:sldId id="263" r:id="rId9"/>
    <p:sldId id="268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975008A-9FE9-4670-AC30-0A0BFF57DB88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34E4D2F-7773-4C8C-9471-0987D4DF0D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008A-9FE9-4670-AC30-0A0BFF57DB88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D2F-7773-4C8C-9471-0987D4DF0D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008A-9FE9-4670-AC30-0A0BFF57DB88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D2F-7773-4C8C-9471-0987D4DF0D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975008A-9FE9-4670-AC30-0A0BFF57DB88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D2F-7773-4C8C-9471-0987D4DF0D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975008A-9FE9-4670-AC30-0A0BFF57DB88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34E4D2F-7773-4C8C-9471-0987D4DF0D1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975008A-9FE9-4670-AC30-0A0BFF57DB88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34E4D2F-7773-4C8C-9471-0987D4DF0D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975008A-9FE9-4670-AC30-0A0BFF57DB88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34E4D2F-7773-4C8C-9471-0987D4DF0D1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008A-9FE9-4670-AC30-0A0BFF57DB88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D2F-7773-4C8C-9471-0987D4DF0D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975008A-9FE9-4670-AC30-0A0BFF57DB88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34E4D2F-7773-4C8C-9471-0987D4DF0D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975008A-9FE9-4670-AC30-0A0BFF57DB88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34E4D2F-7773-4C8C-9471-0987D4DF0D1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975008A-9FE9-4670-AC30-0A0BFF57DB88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34E4D2F-7773-4C8C-9471-0987D4DF0D1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975008A-9FE9-4670-AC30-0A0BFF57DB88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34E4D2F-7773-4C8C-9471-0987D4DF0D17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howto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3384376"/>
          </a:xfrm>
        </p:spPr>
        <p:txBody>
          <a:bodyPr/>
          <a:lstStyle/>
          <a:p>
            <a:r>
              <a:rPr lang="pt-BR" dirty="0" smtClean="0"/>
              <a:t>Material de Apoio - Teoria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CSS no HTML – Formas de Aplicar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81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cap="all" dirty="0"/>
              <a:t>MÉTODO 1: ARQUIVO EXTERNO </a:t>
            </a:r>
            <a:r>
              <a:rPr lang="pt-BR" cap="all" dirty="0" smtClean="0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Este é o método que apresenta maior versatilidade. Um arquivo externo CSS pode ser ligado a quantas páginas desejarmos, desta forma deixando a manutenção de um site muito mais fácil (um arquivo CSS controla o visual do site inteiro). Para este método, utilizamos o elemento </a:t>
            </a:r>
            <a:r>
              <a:rPr lang="pt-BR" sz="2800" dirty="0" smtClean="0"/>
              <a:t>link</a:t>
            </a:r>
            <a:r>
              <a:rPr lang="pt-BR" sz="2800" dirty="0"/>
              <a:t>, da </a:t>
            </a:r>
            <a:r>
              <a:rPr lang="pt-BR" sz="2800" dirty="0" smtClean="0"/>
              <a:t>seguinte </a:t>
            </a:r>
            <a:r>
              <a:rPr lang="pt-BR" sz="2800" dirty="0"/>
              <a:t>forma</a:t>
            </a:r>
            <a:r>
              <a:rPr lang="pt-BR" sz="2800" dirty="0" smtClean="0"/>
              <a:t>: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FF00"/>
                </a:solidFill>
              </a:rPr>
              <a:t>&lt;link </a:t>
            </a:r>
            <a:r>
              <a:rPr lang="pt-BR" dirty="0" err="1" smtClean="0">
                <a:solidFill>
                  <a:srgbClr val="FFFF00"/>
                </a:solidFill>
              </a:rPr>
              <a:t>rel</a:t>
            </a:r>
            <a:r>
              <a:rPr lang="pt-BR" dirty="0" smtClean="0">
                <a:solidFill>
                  <a:srgbClr val="FFFF00"/>
                </a:solidFill>
              </a:rPr>
              <a:t>="</a:t>
            </a:r>
            <a:r>
              <a:rPr lang="pt-BR" dirty="0" err="1" smtClean="0">
                <a:solidFill>
                  <a:srgbClr val="FFFF00"/>
                </a:solidFill>
              </a:rPr>
              <a:t>stylesheet</a:t>
            </a:r>
            <a:r>
              <a:rPr lang="pt-BR" dirty="0" smtClean="0">
                <a:solidFill>
                  <a:srgbClr val="FFFF00"/>
                </a:solidFill>
              </a:rPr>
              <a:t>“ </a:t>
            </a:r>
            <a:r>
              <a:rPr lang="pt-BR" dirty="0" err="1" smtClean="0">
                <a:solidFill>
                  <a:srgbClr val="FFFF00"/>
                </a:solidFill>
              </a:rPr>
              <a:t>href</a:t>
            </a:r>
            <a:r>
              <a:rPr lang="pt-BR" dirty="0" smtClean="0">
                <a:solidFill>
                  <a:srgbClr val="FFFF00"/>
                </a:solidFill>
              </a:rPr>
              <a:t>="</a:t>
            </a:r>
            <a:r>
              <a:rPr lang="pt-BR" dirty="0" err="1" smtClean="0">
                <a:solidFill>
                  <a:srgbClr val="FFFF00"/>
                </a:solidFill>
              </a:rPr>
              <a:t>css</a:t>
            </a:r>
            <a:r>
              <a:rPr lang="pt-BR" dirty="0" smtClean="0">
                <a:solidFill>
                  <a:srgbClr val="FFFF00"/>
                </a:solidFill>
              </a:rPr>
              <a:t>/arquivo.css"&gt;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88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191683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A </a:t>
            </a:r>
            <a:r>
              <a:rPr lang="pt-BR" sz="2400" dirty="0" err="1" smtClean="0"/>
              <a:t>tag</a:t>
            </a:r>
            <a:r>
              <a:rPr lang="pt-BR" sz="2400" dirty="0" smtClean="0"/>
              <a:t> link é uma </a:t>
            </a:r>
            <a:r>
              <a:rPr lang="pt-BR" sz="2400" dirty="0" err="1" smtClean="0"/>
              <a:t>tag</a:t>
            </a:r>
            <a:r>
              <a:rPr lang="pt-BR" sz="2400" dirty="0" smtClean="0"/>
              <a:t> vazia, assim como </a:t>
            </a:r>
            <a:r>
              <a:rPr lang="pt-BR" sz="2400" dirty="0" err="1" smtClean="0"/>
              <a:t>br</a:t>
            </a:r>
            <a:r>
              <a:rPr lang="pt-BR" sz="2400" dirty="0" smtClean="0"/>
              <a:t> e meta. O atributo </a:t>
            </a:r>
            <a:r>
              <a:rPr lang="pt-BR" sz="2400" dirty="0" err="1" smtClean="0"/>
              <a:t>href</a:t>
            </a:r>
            <a:r>
              <a:rPr lang="pt-BR" sz="2400" dirty="0" smtClean="0"/>
              <a:t> indica o endereço do arquivo CSS (</a:t>
            </a:r>
            <a:r>
              <a:rPr lang="pt-BR" sz="2400" dirty="0" err="1" smtClean="0"/>
              <a:t>hiper-referência</a:t>
            </a:r>
            <a:r>
              <a:rPr lang="pt-BR" sz="2400" dirty="0" smtClean="0"/>
              <a:t>), nesse exemplo um arquivo chamado "arquivo.css" dentro de uma pasta "</a:t>
            </a:r>
            <a:r>
              <a:rPr lang="pt-BR" sz="2400" dirty="0" err="1" smtClean="0"/>
              <a:t>css</a:t>
            </a:r>
            <a:r>
              <a:rPr lang="pt-BR" sz="2400" dirty="0" smtClean="0"/>
              <a:t>". O atributo </a:t>
            </a:r>
            <a:r>
              <a:rPr lang="pt-BR" sz="2400" dirty="0" err="1" smtClean="0"/>
              <a:t>rel</a:t>
            </a:r>
            <a:r>
              <a:rPr lang="pt-BR" sz="2400" dirty="0" smtClean="0"/>
              <a:t> determina a relação deste "link" com a página, aqui sendo </a:t>
            </a:r>
            <a:r>
              <a:rPr lang="pt-BR" sz="2400" dirty="0" err="1" smtClean="0"/>
              <a:t>stylesheet</a:t>
            </a:r>
            <a:r>
              <a:rPr lang="pt-BR" sz="2400" dirty="0" smtClean="0"/>
              <a:t> ou folha de estilos. Se estivéssemos utilizando a sintaxe XHTML, também é necessário o atributo </a:t>
            </a:r>
            <a:r>
              <a:rPr lang="pt-BR" sz="2400" dirty="0" err="1" smtClean="0"/>
              <a:t>type</a:t>
            </a:r>
            <a:r>
              <a:rPr lang="pt-BR" sz="2400" dirty="0" smtClean="0"/>
              <a:t> com o valor </a:t>
            </a:r>
            <a:r>
              <a:rPr lang="pt-BR" sz="2400" dirty="0" err="1" smtClean="0"/>
              <a:t>text</a:t>
            </a:r>
            <a:r>
              <a:rPr lang="pt-BR" sz="2400" dirty="0" smtClean="0"/>
              <a:t>/</a:t>
            </a:r>
            <a:r>
              <a:rPr lang="pt-BR" sz="2400" dirty="0" err="1" smtClean="0"/>
              <a:t>css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2808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71600" y="908720"/>
            <a:ext cx="72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Atenção: a </a:t>
            </a:r>
            <a:r>
              <a:rPr lang="pt-BR" sz="2400" dirty="0" err="1" smtClean="0"/>
              <a:t>tag</a:t>
            </a:r>
            <a:r>
              <a:rPr lang="pt-BR" sz="2400" dirty="0" smtClean="0"/>
              <a:t> link não é utilizada para fazer "links" no site como dizemos informalmente. Para links, é utilizada a </a:t>
            </a:r>
            <a:r>
              <a:rPr lang="pt-BR" sz="2400" dirty="0" err="1" smtClean="0"/>
              <a:t>tag</a:t>
            </a:r>
            <a:r>
              <a:rPr lang="pt-BR" sz="2400" dirty="0" smtClean="0"/>
              <a:t> a (</a:t>
            </a:r>
            <a:r>
              <a:rPr lang="pt-BR" sz="2400" dirty="0" err="1" smtClean="0"/>
              <a:t>anchor</a:t>
            </a:r>
            <a:r>
              <a:rPr lang="pt-BR" sz="2400" dirty="0" smtClean="0"/>
              <a:t> </a:t>
            </a:r>
            <a:r>
              <a:rPr lang="pt-BR" sz="2400" dirty="0" err="1" smtClean="0"/>
              <a:t>or</a:t>
            </a:r>
            <a:r>
              <a:rPr lang="pt-BR" sz="2400" dirty="0" smtClean="0"/>
              <a:t> âncora), que veremos na unidade 3.</a:t>
            </a:r>
          </a:p>
          <a:p>
            <a:r>
              <a:rPr lang="pt-BR" sz="2400" dirty="0" smtClean="0"/>
              <a:t>Esse método é o que tem menor precedência em relação aos outros. Ou seja, estilos aplicados utilizando os outros métodos abaixo terão preferência de aplicação em caso de um conflito (estilos aplicados a um mesmo elemento). Veremos mais detalhes sobre cascata, herança e precedência na unidade 2.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974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cap="all" dirty="0"/>
              <a:t>MÉTODO 2: TAG </a:t>
            </a:r>
            <a:r>
              <a:rPr lang="pt-BR" cap="all" dirty="0" smtClean="0"/>
              <a:t>STYLE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 este método, aplicamos estilos apenas na página onde as regras CSS estão inseridas. Para isso, utiliza-se a </a:t>
            </a:r>
            <a:r>
              <a:rPr lang="pt-BR" dirty="0" err="1"/>
              <a:t>tag</a:t>
            </a:r>
            <a:r>
              <a:rPr lang="pt-BR" dirty="0"/>
              <a:t> </a:t>
            </a:r>
            <a:r>
              <a:rPr lang="pt-BR" dirty="0" err="1" smtClean="0"/>
              <a:t>style</a:t>
            </a:r>
            <a:r>
              <a:rPr lang="pt-BR" dirty="0"/>
              <a:t> dentro da </a:t>
            </a:r>
            <a:r>
              <a:rPr lang="pt-BR" dirty="0" err="1"/>
              <a:t>tag</a:t>
            </a:r>
            <a:r>
              <a:rPr lang="pt-BR" dirty="0"/>
              <a:t> </a:t>
            </a:r>
            <a:r>
              <a:rPr lang="pt-BR" dirty="0" err="1" smtClean="0"/>
              <a:t>head</a:t>
            </a:r>
            <a:r>
              <a:rPr lang="pt-BR" dirty="0"/>
              <a:t>. Exemplo</a:t>
            </a:r>
            <a:r>
              <a:rPr lang="pt-BR" dirty="0" smtClean="0"/>
              <a:t>:</a:t>
            </a:r>
          </a:p>
          <a:p>
            <a:pPr marL="0" indent="0" fontAlgn="base"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rgbClr val="FFFF00"/>
                </a:solidFill>
              </a:rPr>
              <a:t>&lt;</a:t>
            </a:r>
            <a:r>
              <a:rPr lang="pt-BR" dirty="0" err="1">
                <a:solidFill>
                  <a:srgbClr val="FFFF00"/>
                </a:solidFill>
              </a:rPr>
              <a:t>style</a:t>
            </a:r>
            <a:r>
              <a:rPr lang="pt-BR" dirty="0">
                <a:solidFill>
                  <a:srgbClr val="FFFF00"/>
                </a:solidFill>
              </a:rPr>
              <a:t>&gt;</a:t>
            </a:r>
          </a:p>
          <a:p>
            <a:pPr marL="0" indent="0" fontAlgn="base">
              <a:buNone/>
            </a:pPr>
            <a:r>
              <a:rPr lang="pt-BR" dirty="0">
                <a:solidFill>
                  <a:srgbClr val="FFFF00"/>
                </a:solidFill>
              </a:rPr>
              <a:t>   </a:t>
            </a:r>
            <a:r>
              <a:rPr lang="pt-BR" dirty="0" smtClean="0">
                <a:solidFill>
                  <a:srgbClr val="FFFF00"/>
                </a:solidFill>
              </a:rPr>
              <a:t>		</a:t>
            </a:r>
            <a:r>
              <a:rPr lang="pt-BR" dirty="0">
                <a:solidFill>
                  <a:srgbClr val="FFFF00"/>
                </a:solidFill>
              </a:rPr>
              <a:t> p {</a:t>
            </a:r>
          </a:p>
          <a:p>
            <a:pPr marL="0" indent="0" fontAlgn="base">
              <a:buNone/>
            </a:pPr>
            <a:r>
              <a:rPr lang="pt-BR" dirty="0">
                <a:solidFill>
                  <a:srgbClr val="FFFF00"/>
                </a:solidFill>
              </a:rPr>
              <a:t>     </a:t>
            </a:r>
            <a:r>
              <a:rPr lang="pt-BR" dirty="0" smtClean="0">
                <a:solidFill>
                  <a:srgbClr val="FFFF00"/>
                </a:solidFill>
              </a:rPr>
              <a:t>		</a:t>
            </a:r>
            <a:r>
              <a:rPr lang="pt-BR" dirty="0">
                <a:solidFill>
                  <a:srgbClr val="FFFF00"/>
                </a:solidFill>
              </a:rPr>
              <a:t>   color: </a:t>
            </a:r>
            <a:r>
              <a:rPr lang="pt-BR" dirty="0" err="1">
                <a:solidFill>
                  <a:srgbClr val="FFFF00"/>
                </a:solidFill>
              </a:rPr>
              <a:t>red</a:t>
            </a:r>
            <a:r>
              <a:rPr lang="pt-BR" dirty="0">
                <a:solidFill>
                  <a:srgbClr val="FFFF00"/>
                </a:solidFill>
              </a:rPr>
              <a:t>;</a:t>
            </a:r>
          </a:p>
          <a:p>
            <a:pPr marL="0" indent="0" fontAlgn="base">
              <a:buNone/>
            </a:pPr>
            <a:r>
              <a:rPr lang="pt-BR" dirty="0">
                <a:solidFill>
                  <a:srgbClr val="FFFF00"/>
                </a:solidFill>
              </a:rPr>
              <a:t>  </a:t>
            </a:r>
            <a:r>
              <a:rPr lang="pt-BR" dirty="0" smtClean="0">
                <a:solidFill>
                  <a:srgbClr val="FFFF00"/>
                </a:solidFill>
              </a:rPr>
              <a:t>		</a:t>
            </a:r>
            <a:r>
              <a:rPr lang="pt-BR" dirty="0">
                <a:solidFill>
                  <a:srgbClr val="FFFF00"/>
                </a:solidFill>
              </a:rPr>
              <a:t>  }</a:t>
            </a:r>
          </a:p>
          <a:p>
            <a:pPr marL="0" indent="0" fontAlgn="base">
              <a:buNone/>
            </a:pPr>
            <a:r>
              <a:rPr lang="pt-BR" dirty="0" smtClean="0">
                <a:solidFill>
                  <a:srgbClr val="FFFF00"/>
                </a:solidFill>
              </a:rPr>
              <a:t>	&lt;/</a:t>
            </a:r>
            <a:r>
              <a:rPr lang="pt-BR" dirty="0" err="1">
                <a:solidFill>
                  <a:srgbClr val="FFFF00"/>
                </a:solidFill>
              </a:rPr>
              <a:t>style</a:t>
            </a:r>
            <a:r>
              <a:rPr lang="pt-BR" dirty="0">
                <a:solidFill>
                  <a:srgbClr val="FFFF00"/>
                </a:solidFill>
              </a:rPr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029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11560" y="476672"/>
            <a:ext cx="82809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 smtClean="0"/>
          </a:p>
          <a:p>
            <a:endParaRPr lang="pt-BR" sz="2800" dirty="0"/>
          </a:p>
          <a:p>
            <a:r>
              <a:rPr lang="pt-BR" sz="2800" dirty="0" smtClean="0"/>
              <a:t>No exemplo acima, os estilos definidos aplicarão a cor vermelha para todos os parágrafos do documento HTML em questão. Todos os elementos </a:t>
            </a:r>
            <a:r>
              <a:rPr lang="pt-BR" sz="2800" dirty="0" err="1" smtClean="0">
                <a:solidFill>
                  <a:srgbClr val="FFFF00"/>
                </a:solidFill>
              </a:rPr>
              <a:t>style</a:t>
            </a:r>
            <a:r>
              <a:rPr lang="pt-BR" sz="2800" dirty="0" smtClean="0"/>
              <a:t> devem ficar dentro do elemento </a:t>
            </a:r>
            <a:r>
              <a:rPr lang="pt-BR" sz="2800" dirty="0" err="1" smtClean="0">
                <a:solidFill>
                  <a:srgbClr val="FFFF00"/>
                </a:solidFill>
              </a:rPr>
              <a:t>head</a:t>
            </a:r>
            <a:r>
              <a:rPr lang="pt-BR" sz="2800" dirty="0" smtClean="0"/>
              <a:t> de uma página. </a:t>
            </a:r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 smtClean="0"/>
              <a:t>Os estilos em uma </a:t>
            </a:r>
            <a:r>
              <a:rPr lang="pt-BR" sz="2800" dirty="0" err="1" smtClean="0"/>
              <a:t>tag</a:t>
            </a:r>
            <a:r>
              <a:rPr lang="pt-BR" sz="2800" dirty="0" smtClean="0"/>
              <a:t> </a:t>
            </a:r>
            <a:r>
              <a:rPr lang="pt-BR" sz="2800" dirty="0" err="1" smtClean="0">
                <a:solidFill>
                  <a:srgbClr val="FFFF00"/>
                </a:solidFill>
              </a:rPr>
              <a:t>style</a:t>
            </a:r>
            <a:r>
              <a:rPr lang="pt-BR" sz="2800" dirty="0" smtClean="0"/>
              <a:t> tem precedência sobre os estilos em um arquivo externo.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1877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cap="all" dirty="0"/>
              <a:t>MÉTODO 3: ATRIBUTO </a:t>
            </a:r>
            <a:r>
              <a:rPr lang="pt-BR" cap="all" dirty="0" smtClean="0"/>
              <a:t>STYLE </a:t>
            </a:r>
            <a:r>
              <a:rPr lang="pt-BR" sz="1400" cap="all" dirty="0" smtClean="0"/>
              <a:t>INLINE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Esse é o método que deve ser menos utilizado, por ir contra a divisão de um página em 3 camadas, como vimos anteriormente. Utilizando o </a:t>
            </a:r>
            <a:r>
              <a:rPr lang="pt-BR" sz="2800" b="1" dirty="0"/>
              <a:t>atributo</a:t>
            </a:r>
            <a:r>
              <a:rPr lang="pt-BR" sz="2800" dirty="0"/>
              <a:t> </a:t>
            </a:r>
            <a:r>
              <a:rPr lang="pt-BR" sz="2800" dirty="0" err="1" smtClean="0"/>
              <a:t>style</a:t>
            </a:r>
            <a:r>
              <a:rPr lang="pt-BR" sz="2800" dirty="0"/>
              <a:t>, podemos aplicar estilos a um elemento específico. Exemplo</a:t>
            </a:r>
            <a:r>
              <a:rPr lang="pt-BR" sz="2800" dirty="0" smtClean="0"/>
              <a:t>:</a:t>
            </a:r>
          </a:p>
          <a:p>
            <a:endParaRPr lang="pt-BR" sz="2800" dirty="0"/>
          </a:p>
          <a:p>
            <a:pPr marL="0" indent="0">
              <a:buNone/>
            </a:pPr>
            <a:r>
              <a:rPr lang="pt-BR" sz="2800" dirty="0" smtClean="0"/>
              <a:t>	</a:t>
            </a:r>
            <a:r>
              <a:rPr lang="es-ES" sz="2800" dirty="0" smtClean="0">
                <a:solidFill>
                  <a:srgbClr val="FFFF00"/>
                </a:solidFill>
              </a:rPr>
              <a:t>&lt;p </a:t>
            </a:r>
            <a:r>
              <a:rPr lang="es-ES" sz="2800" dirty="0" err="1" smtClean="0">
                <a:solidFill>
                  <a:srgbClr val="FFFF00"/>
                </a:solidFill>
              </a:rPr>
              <a:t>style</a:t>
            </a:r>
            <a:r>
              <a:rPr lang="es-ES" sz="2800" dirty="0" smtClean="0">
                <a:solidFill>
                  <a:srgbClr val="FFFF00"/>
                </a:solidFill>
              </a:rPr>
              <a:t>="color: red;"&gt;Texto&lt;/p&gt;</a:t>
            </a:r>
            <a:endParaRPr lang="pt-B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0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0250" y="387871"/>
            <a:ext cx="784887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dirty="0" smtClean="0"/>
              <a:t>No exemplo acima, aplicamos a cor vermelha apenas para o parágrafo em questão (existem maneiras melhores de se selecionar apenas um elemento ou grupo de elementos para aplicação de estilos). Esse método é chamado de “</a:t>
            </a:r>
            <a:r>
              <a:rPr lang="pt-BR" sz="2600" dirty="0" err="1" smtClean="0"/>
              <a:t>inline</a:t>
            </a:r>
            <a:r>
              <a:rPr lang="pt-BR" sz="2600" dirty="0" smtClean="0"/>
              <a:t> </a:t>
            </a:r>
            <a:r>
              <a:rPr lang="pt-BR" sz="2600" dirty="0" err="1" smtClean="0"/>
              <a:t>styles</a:t>
            </a:r>
            <a:r>
              <a:rPr lang="pt-BR" sz="2600" dirty="0" smtClean="0"/>
              <a:t>” (ou estilos em linha) por estarem localizados junto com o código HTML. Ele tem precedência de aplicação sobre todos os outros.</a:t>
            </a:r>
          </a:p>
          <a:p>
            <a:endParaRPr lang="pt-BR" sz="2600" dirty="0" smtClean="0"/>
          </a:p>
          <a:p>
            <a:r>
              <a:rPr lang="pt-BR" sz="2600" dirty="0" smtClean="0"/>
              <a:t>Porém, seu uso não é recomendado, pois mistura o código CSS com o HTML e dificulta a manutenção do site, além de ir contra ideia de separação da página em camadas. Portanto, o seu uso esporádico deve ser feito com cuidado e bom senso.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88392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59632" y="1556792"/>
            <a:ext cx="597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Link de apoio W3School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www.w3schools.com/css/css_howto.asp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0501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</TotalTime>
  <Words>307</Words>
  <Application>Microsoft Office PowerPoint</Application>
  <PresentationFormat>Apresentação na tela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Verve</vt:lpstr>
      <vt:lpstr>Material de Apoio - Teoria</vt:lpstr>
      <vt:lpstr>MÉTODO 1: ARQUIVO EXTERNO CSS</vt:lpstr>
      <vt:lpstr>Apresentação do PowerPoint</vt:lpstr>
      <vt:lpstr>Apresentação do PowerPoint</vt:lpstr>
      <vt:lpstr>MÉTODO 2: TAG STYLE</vt:lpstr>
      <vt:lpstr>Apresentação do PowerPoint</vt:lpstr>
      <vt:lpstr>MÉTODO 3: ATRIBUTO STYLE INLINE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de Apoio Teoria</dc:title>
  <dc:creator>andreSouto</dc:creator>
  <cp:lastModifiedBy>andreSouto</cp:lastModifiedBy>
  <cp:revision>4</cp:revision>
  <dcterms:created xsi:type="dcterms:W3CDTF">2017-05-26T21:11:57Z</dcterms:created>
  <dcterms:modified xsi:type="dcterms:W3CDTF">2017-05-26T21:44:28Z</dcterms:modified>
</cp:coreProperties>
</file>