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Date Placeholder 29"/>
          <p:cNvSpPr>
            <a:spLocks noGrp="1"/>
          </p:cNvSpPr>
          <p:nvPr>
            <p:ph type="dt" sz="half" idx="10"/>
          </p:nvPr>
        </p:nvSpPr>
        <p:spPr/>
        <p:txBody>
          <a:bodyPr/>
          <a:lstStyle/>
          <a:p>
            <a:fld id="{7035A431-C182-4823-99CA-90BB708C4F4E}" type="datetimeFigureOut">
              <a:rPr lang="pt-BR" smtClean="0"/>
              <a:t>26/05/2017</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E4FA7AEA-3B34-4BD7-995D-D5A886396A8D}"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7035A431-C182-4823-99CA-90BB708C4F4E}" type="datetimeFigureOut">
              <a:rPr lang="pt-BR" smtClean="0"/>
              <a:t>26/05/2017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t-BR" smtClean="0"/>
              <a:t>Clique para editar o título mestre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7035A431-C182-4823-99CA-90BB708C4F4E}" type="datetimeFigureOut">
              <a:rPr lang="pt-BR" smtClean="0"/>
              <a:t>26/05/2017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smtClean="0"/>
              <a:t>Clique para editar o título mestre</a:t>
            </a:r>
            <a:endParaRPr kumimoji="0" lang="en-US"/>
          </a:p>
        </p:txBody>
      </p:sp>
      <p:sp>
        <p:nvSpPr>
          <p:cNvPr id="3" name="Content Placeholder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Date Placeholder 3"/>
          <p:cNvSpPr>
            <a:spLocks noGrp="1"/>
          </p:cNvSpPr>
          <p:nvPr>
            <p:ph type="dt" sz="half" idx="10"/>
          </p:nvPr>
        </p:nvSpPr>
        <p:spPr/>
        <p:txBody>
          <a:bodyPr/>
          <a:lstStyle/>
          <a:p>
            <a:fld id="{7035A431-C182-4823-99CA-90BB708C4F4E}" type="datetimeFigureOut">
              <a:rPr lang="pt-BR" smtClean="0"/>
              <a:t>26/05/2017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Date Placeholder 3"/>
          <p:cNvSpPr>
            <a:spLocks noGrp="1"/>
          </p:cNvSpPr>
          <p:nvPr>
            <p:ph type="dt" sz="half" idx="10"/>
          </p:nvPr>
        </p:nvSpPr>
        <p:spPr/>
        <p:txBody>
          <a:bodyPr/>
          <a:lstStyle/>
          <a:p>
            <a:fld id="{7035A431-C182-4823-99CA-90BB708C4F4E}" type="datetimeFigureOut">
              <a:rPr lang="pt-BR" smtClean="0"/>
              <a:t>26/05/2017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4FA7AEA-3B34-4BD7-995D-D5A886396A8D}"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t-BR" smtClean="0"/>
              <a:t>Clique para editar o título mestre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7035A431-C182-4823-99CA-90BB708C4F4E}" type="datetimeFigureOut">
              <a:rPr lang="pt-BR" smtClean="0"/>
              <a:t>26/05/2017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título mestre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Date Placeholder 6"/>
          <p:cNvSpPr>
            <a:spLocks noGrp="1"/>
          </p:cNvSpPr>
          <p:nvPr>
            <p:ph type="dt" sz="half" idx="10"/>
          </p:nvPr>
        </p:nvSpPr>
        <p:spPr/>
        <p:txBody>
          <a:bodyPr/>
          <a:lstStyle/>
          <a:p>
            <a:fld id="{7035A431-C182-4823-99CA-90BB708C4F4E}" type="datetimeFigureOut">
              <a:rPr lang="pt-BR" smtClean="0"/>
              <a:t>26/05/2017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Date Placeholder 2"/>
          <p:cNvSpPr>
            <a:spLocks noGrp="1"/>
          </p:cNvSpPr>
          <p:nvPr>
            <p:ph type="dt" sz="half" idx="10"/>
          </p:nvPr>
        </p:nvSpPr>
        <p:spPr/>
        <p:txBody>
          <a:bodyPr/>
          <a:lstStyle/>
          <a:p>
            <a:fld id="{7035A431-C182-4823-99CA-90BB708C4F4E}" type="datetimeFigureOut">
              <a:rPr lang="pt-BR" smtClean="0"/>
              <a:t>26/05/2017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5A431-C182-4823-99CA-90BB708C4F4E}" type="datetimeFigureOut">
              <a:rPr lang="pt-BR" smtClean="0"/>
              <a:t>26/05/2017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título mestre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 texto mestre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Date Placeholder 4"/>
          <p:cNvSpPr>
            <a:spLocks noGrp="1"/>
          </p:cNvSpPr>
          <p:nvPr>
            <p:ph type="dt" sz="half" idx="10"/>
          </p:nvPr>
        </p:nvSpPr>
        <p:spPr/>
        <p:txBody>
          <a:bodyPr/>
          <a:lstStyle/>
          <a:p>
            <a:fld id="{7035A431-C182-4823-99CA-90BB708C4F4E}" type="datetimeFigureOut">
              <a:rPr lang="pt-BR" smtClean="0"/>
              <a:t>26/05/2017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4FA7AEA-3B34-4BD7-995D-D5A886396A8D}"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título mestre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Date Placeholder 4"/>
          <p:cNvSpPr>
            <a:spLocks noGrp="1"/>
          </p:cNvSpPr>
          <p:nvPr>
            <p:ph type="dt" sz="half" idx="10"/>
          </p:nvPr>
        </p:nvSpPr>
        <p:spPr/>
        <p:txBody>
          <a:bodyPr/>
          <a:lstStyle/>
          <a:p>
            <a:fld id="{7035A431-C182-4823-99CA-90BB708C4F4E}" type="datetimeFigureOut">
              <a:rPr lang="pt-BR" smtClean="0"/>
              <a:t>26/05/2017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077200" y="6356350"/>
            <a:ext cx="609600" cy="365125"/>
          </a:xfrm>
        </p:spPr>
        <p:txBody>
          <a:bodyPr/>
          <a:lstStyle/>
          <a:p>
            <a:fld id="{E4FA7AEA-3B34-4BD7-995D-D5A886396A8D}" type="slidenum">
              <a:rPr lang="pt-BR" smtClean="0"/>
              <a:t>‹nº›</a:t>
            </a:fld>
            <a:endParaRPr lang="pt-B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título mestre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35A431-C182-4823-99CA-90BB708C4F4E}" type="datetimeFigureOut">
              <a:rPr lang="pt-BR" smtClean="0"/>
              <a:t>26/05/2017</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FA7AEA-3B34-4BD7-995D-D5A886396A8D}" type="slidenum">
              <a:rPr lang="pt-BR" smtClean="0"/>
              <a:t>‹nº›</a:t>
            </a:fld>
            <a:endParaRPr lang="pt-B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pt-BR/docs/Web/CSS/:link" TargetMode="External"/><Relationship Id="rId2" Type="http://schemas.openxmlformats.org/officeDocument/2006/relationships/hyperlink" Target="https://developer.mozilla.org/en-US/docs/Web/CSS/Pseudo-classes" TargetMode="External"/><Relationship Id="rId1" Type="http://schemas.openxmlformats.org/officeDocument/2006/relationships/slideLayout" Target="../slideLayouts/slideLayout2.xml"/><Relationship Id="rId5" Type="http://schemas.openxmlformats.org/officeDocument/2006/relationships/hyperlink" Target="https://developer.mozilla.org/pt-BR/docs/Web/CSS/:active" TargetMode="External"/><Relationship Id="rId4" Type="http://schemas.openxmlformats.org/officeDocument/2006/relationships/hyperlink" Target="https://developer.mozilla.org/pt-BR/docs/Web/CSS/:visit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pt-BR/docs/Web/CSS/:hover" TargetMode="External"/><Relationship Id="rId2" Type="http://schemas.openxmlformats.org/officeDocument/2006/relationships/hyperlink" Target="https://developer.mozilla.org/en/CSS/Pseudo-classes" TargetMode="External"/><Relationship Id="rId1" Type="http://schemas.openxmlformats.org/officeDocument/2006/relationships/slideLayout" Target="../slideLayouts/slideLayout2.xml"/><Relationship Id="rId6" Type="http://schemas.openxmlformats.org/officeDocument/2006/relationships/hyperlink" Target="https://developer.mozilla.org/pt-BR/docs/Web/CSS/:focus" TargetMode="External"/><Relationship Id="rId5" Type="http://schemas.openxmlformats.org/officeDocument/2006/relationships/hyperlink" Target="https://developer.mozilla.org/pt-BR/docs/Web/CSS/:visited" TargetMode="External"/><Relationship Id="rId4" Type="http://schemas.openxmlformats.org/officeDocument/2006/relationships/hyperlink" Target="https://developer.mozilla.org/pt-BR/docs/Web/CSS/:acti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Material de Apoio </a:t>
            </a:r>
            <a:endParaRPr lang="pt-BR" dirty="0"/>
          </a:p>
        </p:txBody>
      </p:sp>
      <p:sp>
        <p:nvSpPr>
          <p:cNvPr id="3" name="Subtítulo 2"/>
          <p:cNvSpPr>
            <a:spLocks noGrp="1"/>
          </p:cNvSpPr>
          <p:nvPr>
            <p:ph type="subTitle" idx="1"/>
          </p:nvPr>
        </p:nvSpPr>
        <p:spPr/>
        <p:txBody>
          <a:bodyPr/>
          <a:lstStyle/>
          <a:p>
            <a:r>
              <a:rPr lang="pt-BR" dirty="0" err="1" smtClean="0"/>
              <a:t>Pseudo</a:t>
            </a:r>
            <a:r>
              <a:rPr lang="pt-BR" dirty="0" smtClean="0"/>
              <a:t> </a:t>
            </a:r>
            <a:r>
              <a:rPr lang="pt-BR" dirty="0" err="1" smtClean="0"/>
              <a:t>Class</a:t>
            </a:r>
            <a:r>
              <a:rPr lang="pt-BR" dirty="0" smtClean="0"/>
              <a:t> no CSS</a:t>
            </a:r>
            <a:endParaRPr lang="pt-BR" dirty="0"/>
          </a:p>
        </p:txBody>
      </p:sp>
    </p:spTree>
    <p:extLst>
      <p:ext uri="{BB962C8B-B14F-4D97-AF65-F5344CB8AC3E}">
        <p14:creationId xmlns:p14="http://schemas.microsoft.com/office/powerpoint/2010/main" val="95575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6995120" cy="1138138"/>
          </a:xfrm>
        </p:spPr>
        <p:txBody>
          <a:bodyPr/>
          <a:lstStyle/>
          <a:p>
            <a:r>
              <a:rPr lang="pt-BR" dirty="0" smtClean="0"/>
              <a:t>: </a:t>
            </a:r>
            <a:r>
              <a:rPr lang="pt-BR" dirty="0" err="1" smtClean="0"/>
              <a:t>hover</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 </a:t>
            </a:r>
            <a:r>
              <a:rPr lang="pt-BR" dirty="0" err="1">
                <a:hlinkClick r:id="rId2"/>
              </a:rPr>
              <a:t>pseudo-classe</a:t>
            </a:r>
            <a:r>
              <a:rPr lang="pt-BR" dirty="0"/>
              <a:t> </a:t>
            </a:r>
            <a:r>
              <a:rPr lang="pt-BR" dirty="0" smtClean="0"/>
              <a:t>:</a:t>
            </a:r>
            <a:r>
              <a:rPr lang="pt-BR" dirty="0" err="1" smtClean="0"/>
              <a:t>hover</a:t>
            </a:r>
            <a:r>
              <a:rPr lang="pt-BR" dirty="0"/>
              <a:t> corresponde quando o usuário designa um elemento com um dispositivo apontador, mas não necessariamente o ativa. Este estilo pode ser substituído por qualquer outra </a:t>
            </a:r>
            <a:r>
              <a:rPr lang="pt-BR" dirty="0" err="1"/>
              <a:t>pseudo-classe</a:t>
            </a:r>
            <a:r>
              <a:rPr lang="pt-BR" dirty="0"/>
              <a:t> de  link-relacionados, isto é  </a:t>
            </a:r>
            <a:r>
              <a:rPr lang="pt-BR" dirty="0">
                <a:hlinkClick r:id="rId3" tooltip="A pseudo-class CSS :link permite que você selecione os links dentro de um elemento. Ela seleciona todos os links, até mesmo os que não foram visitados, incluindo os links ja estilizados em outras classes ou ids com o :hover, :active ou :visited. Para um funcionamento adequado é essencial que ela venha antes das regras: :visited — :hover — :active. O :focus é uma pseudo-class gealmente usada antes de a:hover ou depois, dependendo do resultado esperado."/>
              </a:rPr>
              <a:t>:link</a:t>
            </a:r>
            <a:r>
              <a:rPr lang="pt-BR" dirty="0"/>
              <a:t>, </a:t>
            </a:r>
            <a:r>
              <a:rPr lang="pt-BR" dirty="0">
                <a:hlinkClick r:id="rId4" tooltip="The documentation about this has not yet been written; please consider contributing!"/>
              </a:rPr>
              <a:t>:</a:t>
            </a:r>
            <a:r>
              <a:rPr lang="pt-BR" dirty="0" err="1">
                <a:hlinkClick r:id="rId4" tooltip="The documentation about this has not yet been written; please consider contributing!"/>
              </a:rPr>
              <a:t>visited</a:t>
            </a:r>
            <a:r>
              <a:rPr lang="pt-BR" dirty="0"/>
              <a:t>, e </a:t>
            </a:r>
            <a:r>
              <a:rPr lang="pt-BR" dirty="0">
                <a:hlinkClick r:id="rId5" tooltip="The :active CSS pseudo-class matches when an element is being activated by the user. It allows the page to give a feedback that the activation has been detected by the browser. When interacting with a mouse, this is typically the time between the user presses the mouse button and releases it. The :active pseudo-class is also typically matched when using the keyboard tab key. It is frequently used on &lt;a&gt; and &lt;button&gt; HTML elements, but may not be limited to just those."/>
              </a:rPr>
              <a:t>:</a:t>
            </a:r>
            <a:r>
              <a:rPr lang="pt-BR" dirty="0" err="1">
                <a:hlinkClick r:id="rId5" tooltip="The :active CSS pseudo-class matches when an element is being activated by the user. It allows the page to give a feedback that the activation has been detected by the browser. When interacting with a mouse, this is typically the time between the user presses the mouse button and releases it. The :active pseudo-class is also typically matched when using the keyboard tab key. It is frequently used on &lt;a&gt; and &lt;button&gt; HTML elements, but may not be limited to just those."/>
              </a:rPr>
              <a:t>active</a:t>
            </a:r>
            <a:r>
              <a:rPr lang="pt-BR" dirty="0"/>
              <a:t>, aparecendo em regras subsequentes. Na ordem para estilizar apropriadamente links, você precisa colocar a regra</a:t>
            </a:r>
            <a:r>
              <a:rPr lang="pt-BR" dirty="0" smtClean="0"/>
              <a:t> :</a:t>
            </a:r>
            <a:r>
              <a:rPr lang="pt-BR" dirty="0" err="1" smtClean="0"/>
              <a:t>hover</a:t>
            </a:r>
            <a:r>
              <a:rPr lang="pt-BR" dirty="0" smtClean="0"/>
              <a:t> </a:t>
            </a:r>
            <a:r>
              <a:rPr lang="pt-BR" dirty="0"/>
              <a:t>depois das regras </a:t>
            </a:r>
            <a:r>
              <a:rPr lang="pt-BR" dirty="0" smtClean="0"/>
              <a:t>:link</a:t>
            </a:r>
            <a:r>
              <a:rPr lang="pt-BR" dirty="0"/>
              <a:t> e </a:t>
            </a:r>
            <a:r>
              <a:rPr lang="pt-BR" dirty="0" smtClean="0"/>
              <a:t>:</a:t>
            </a:r>
            <a:r>
              <a:rPr lang="pt-BR" dirty="0" err="1" smtClean="0"/>
              <a:t>visited</a:t>
            </a:r>
            <a:r>
              <a:rPr lang="pt-BR" dirty="0"/>
              <a:t> mas antes da regra </a:t>
            </a:r>
            <a:r>
              <a:rPr lang="pt-BR" dirty="0" smtClean="0"/>
              <a:t>:</a:t>
            </a:r>
            <a:r>
              <a:rPr lang="pt-BR" dirty="0" err="1" smtClean="0"/>
              <a:t>active</a:t>
            </a:r>
            <a:r>
              <a:rPr lang="pt-BR" dirty="0"/>
              <a:t>, como definido pela ordem </a:t>
            </a:r>
            <a:r>
              <a:rPr lang="pt-BR" i="1" dirty="0"/>
              <a:t>LVHA</a:t>
            </a:r>
            <a:r>
              <a:rPr lang="pt-BR" dirty="0"/>
              <a:t>: </a:t>
            </a:r>
            <a:r>
              <a:rPr lang="pt-BR" dirty="0" smtClean="0"/>
              <a:t> </a:t>
            </a:r>
          </a:p>
          <a:p>
            <a:pPr marL="0" indent="0">
              <a:buNone/>
            </a:pPr>
            <a:r>
              <a:rPr lang="pt-BR" dirty="0" smtClean="0">
                <a:solidFill>
                  <a:srgbClr val="0099FF"/>
                </a:solidFill>
              </a:rPr>
              <a:t>:link — :</a:t>
            </a:r>
            <a:r>
              <a:rPr lang="pt-BR" dirty="0" err="1" smtClean="0">
                <a:solidFill>
                  <a:srgbClr val="0099FF"/>
                </a:solidFill>
              </a:rPr>
              <a:t>visited</a:t>
            </a:r>
            <a:r>
              <a:rPr lang="pt-BR" dirty="0" smtClean="0">
                <a:solidFill>
                  <a:srgbClr val="0099FF"/>
                </a:solidFill>
              </a:rPr>
              <a:t> — :</a:t>
            </a:r>
            <a:r>
              <a:rPr lang="pt-BR" dirty="0" err="1" smtClean="0">
                <a:solidFill>
                  <a:srgbClr val="0099FF"/>
                </a:solidFill>
              </a:rPr>
              <a:t>hover</a:t>
            </a:r>
            <a:r>
              <a:rPr lang="pt-BR" dirty="0" smtClean="0">
                <a:solidFill>
                  <a:srgbClr val="0099FF"/>
                </a:solidFill>
              </a:rPr>
              <a:t> — :</a:t>
            </a:r>
            <a:r>
              <a:rPr lang="pt-BR" dirty="0" err="1" smtClean="0">
                <a:solidFill>
                  <a:srgbClr val="0099FF"/>
                </a:solidFill>
              </a:rPr>
              <a:t>active</a:t>
            </a:r>
            <a:r>
              <a:rPr lang="pt-BR" dirty="0" smtClean="0">
                <a:solidFill>
                  <a:srgbClr val="0099FF"/>
                </a:solidFill>
              </a:rPr>
              <a:t>.</a:t>
            </a:r>
            <a:endParaRPr lang="pt-BR" dirty="0">
              <a:solidFill>
                <a:srgbClr val="0099FF"/>
              </a:solidFill>
            </a:endParaRPr>
          </a:p>
        </p:txBody>
      </p:sp>
    </p:spTree>
    <p:extLst>
      <p:ext uri="{BB962C8B-B14F-4D97-AF65-F5344CB8AC3E}">
        <p14:creationId xmlns:p14="http://schemas.microsoft.com/office/powerpoint/2010/main" val="316690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38138"/>
          </a:xfrm>
        </p:spPr>
        <p:txBody>
          <a:bodyPr/>
          <a:lstStyle/>
          <a:p>
            <a:r>
              <a:rPr lang="pt-BR" dirty="0" smtClean="0"/>
              <a:t>Exemplos</a:t>
            </a:r>
            <a:endParaRPr lang="pt-BR" dirty="0"/>
          </a:p>
        </p:txBody>
      </p:sp>
      <p:sp>
        <p:nvSpPr>
          <p:cNvPr id="3" name="Espaço Reservado para Conteúdo 2"/>
          <p:cNvSpPr>
            <a:spLocks noGrp="1"/>
          </p:cNvSpPr>
          <p:nvPr>
            <p:ph idx="1"/>
          </p:nvPr>
        </p:nvSpPr>
        <p:spPr/>
        <p:txBody>
          <a:bodyPr/>
          <a:lstStyle/>
          <a:p>
            <a:pPr marL="0" indent="0">
              <a:buNone/>
            </a:pPr>
            <a:r>
              <a:rPr lang="pt-BR" dirty="0"/>
              <a:t>:</a:t>
            </a:r>
            <a:r>
              <a:rPr lang="pt-BR" dirty="0" err="1"/>
              <a:t>link:hover</a:t>
            </a:r>
            <a:r>
              <a:rPr lang="pt-BR" dirty="0"/>
              <a:t> {</a:t>
            </a:r>
            <a:r>
              <a:rPr lang="pt-BR" dirty="0" smtClean="0"/>
              <a:t> </a:t>
            </a:r>
          </a:p>
          <a:p>
            <a:pPr marL="0" indent="0">
              <a:buNone/>
            </a:pPr>
            <a:r>
              <a:rPr lang="pt-BR" dirty="0"/>
              <a:t>	</a:t>
            </a:r>
            <a:r>
              <a:rPr lang="pt-BR" dirty="0" err="1" smtClean="0"/>
              <a:t>outline</a:t>
            </a:r>
            <a:r>
              <a:rPr lang="pt-BR" dirty="0"/>
              <a:t>:</a:t>
            </a:r>
            <a:r>
              <a:rPr lang="pt-BR" dirty="0" smtClean="0"/>
              <a:t> </a:t>
            </a:r>
            <a:r>
              <a:rPr lang="pt-BR" dirty="0" err="1" smtClean="0"/>
              <a:t>dotted</a:t>
            </a:r>
            <a:r>
              <a:rPr lang="pt-BR" dirty="0" smtClean="0"/>
              <a:t> </a:t>
            </a:r>
            <a:r>
              <a:rPr lang="pt-BR" dirty="0" err="1" smtClean="0"/>
              <a:t>red</a:t>
            </a:r>
            <a:r>
              <a:rPr lang="pt-BR" dirty="0"/>
              <a:t>;</a:t>
            </a:r>
            <a:r>
              <a:rPr lang="pt-BR" dirty="0" smtClean="0"/>
              <a:t> </a:t>
            </a:r>
          </a:p>
          <a:p>
            <a:pPr marL="0" indent="0">
              <a:buNone/>
            </a:pPr>
            <a:r>
              <a:rPr lang="pt-BR" dirty="0" smtClean="0"/>
              <a:t>} </a:t>
            </a:r>
          </a:p>
          <a:p>
            <a:pPr marL="0" indent="0">
              <a:buNone/>
            </a:pPr>
            <a:endParaRPr lang="pt-BR" dirty="0"/>
          </a:p>
          <a:p>
            <a:pPr marL="0" indent="0">
              <a:buNone/>
            </a:pPr>
            <a:r>
              <a:rPr lang="pt-BR" dirty="0" smtClean="0"/>
              <a:t>.</a:t>
            </a:r>
            <a:r>
              <a:rPr lang="pt-BR" dirty="0" err="1"/>
              <a:t>foo:hover</a:t>
            </a:r>
            <a:r>
              <a:rPr lang="pt-BR" dirty="0"/>
              <a:t> {</a:t>
            </a:r>
            <a:r>
              <a:rPr lang="pt-BR" dirty="0" smtClean="0"/>
              <a:t> </a:t>
            </a:r>
          </a:p>
          <a:p>
            <a:pPr marL="0" indent="0">
              <a:buNone/>
            </a:pPr>
            <a:r>
              <a:rPr lang="pt-BR" dirty="0"/>
              <a:t>	</a:t>
            </a:r>
            <a:r>
              <a:rPr lang="pt-BR" dirty="0" smtClean="0"/>
              <a:t>background</a:t>
            </a:r>
            <a:r>
              <a:rPr lang="pt-BR" dirty="0"/>
              <a:t>:</a:t>
            </a:r>
            <a:r>
              <a:rPr lang="pt-BR" dirty="0" smtClean="0"/>
              <a:t> </a:t>
            </a:r>
            <a:r>
              <a:rPr lang="pt-BR" dirty="0" err="1" smtClean="0"/>
              <a:t>gold</a:t>
            </a:r>
            <a:r>
              <a:rPr lang="pt-BR" dirty="0"/>
              <a:t>;</a:t>
            </a:r>
            <a:r>
              <a:rPr lang="pt-BR" dirty="0" smtClean="0"/>
              <a:t> </a:t>
            </a:r>
          </a:p>
          <a:p>
            <a:pPr marL="0" indent="0">
              <a:buNone/>
            </a:pPr>
            <a:r>
              <a:rPr lang="pt-BR" dirty="0" smtClean="0"/>
              <a:t>}</a:t>
            </a:r>
            <a:endParaRPr lang="pt-BR" dirty="0"/>
          </a:p>
        </p:txBody>
      </p:sp>
    </p:spTree>
    <p:extLst>
      <p:ext uri="{BB962C8B-B14F-4D97-AF65-F5344CB8AC3E}">
        <p14:creationId xmlns:p14="http://schemas.microsoft.com/office/powerpoint/2010/main" val="421062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Pseudo-Class</a:t>
            </a:r>
            <a:r>
              <a:rPr lang="pt-BR" dirty="0" smtClean="0"/>
              <a:t> conceito</a:t>
            </a:r>
            <a:endParaRPr lang="pt-BR" dirty="0"/>
          </a:p>
        </p:txBody>
      </p:sp>
      <p:sp>
        <p:nvSpPr>
          <p:cNvPr id="3" name="Espaço Reservado para Conteúdo 2"/>
          <p:cNvSpPr>
            <a:spLocks noGrp="1"/>
          </p:cNvSpPr>
          <p:nvPr>
            <p:ph idx="1"/>
          </p:nvPr>
        </p:nvSpPr>
        <p:spPr/>
        <p:txBody>
          <a:bodyPr>
            <a:normAutofit/>
          </a:bodyPr>
          <a:lstStyle/>
          <a:p>
            <a:r>
              <a:rPr lang="pt-BR" dirty="0" smtClean="0"/>
              <a:t>O conceito de </a:t>
            </a:r>
            <a:r>
              <a:rPr lang="pt-BR" dirty="0" err="1" smtClean="0"/>
              <a:t>pseudo-classe</a:t>
            </a:r>
            <a:r>
              <a:rPr lang="pt-BR" dirty="0" smtClean="0"/>
              <a:t> é introduzido para permitir a seleção com base em informações que estão fora da árvore do documento ou que não podem ser expressas usando os outros seletores simples.</a:t>
            </a:r>
          </a:p>
          <a:p>
            <a:endParaRPr lang="pt-BR" dirty="0" smtClean="0"/>
          </a:p>
          <a:p>
            <a:r>
              <a:rPr lang="pt-BR" dirty="0" smtClean="0"/>
              <a:t>Uma </a:t>
            </a:r>
            <a:r>
              <a:rPr lang="pt-BR" dirty="0" err="1" smtClean="0"/>
              <a:t>pseudo-classe</a:t>
            </a:r>
            <a:r>
              <a:rPr lang="pt-BR" dirty="0" smtClean="0"/>
              <a:t> consiste sempre em um "dois-pontos" (:) seguido pelo nome da </a:t>
            </a:r>
            <a:r>
              <a:rPr lang="pt-BR" dirty="0" err="1" smtClean="0"/>
              <a:t>pseudo-classe</a:t>
            </a:r>
            <a:r>
              <a:rPr lang="pt-BR" dirty="0" smtClean="0"/>
              <a:t> e opcionalmente por um valor entre parênteses.</a:t>
            </a:r>
            <a:endParaRPr lang="pt-BR" dirty="0"/>
          </a:p>
        </p:txBody>
      </p:sp>
    </p:spTree>
    <p:extLst>
      <p:ext uri="{BB962C8B-B14F-4D97-AF65-F5344CB8AC3E}">
        <p14:creationId xmlns:p14="http://schemas.microsoft.com/office/powerpoint/2010/main" val="361589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692696"/>
            <a:ext cx="8363272" cy="5433467"/>
          </a:xfrm>
        </p:spPr>
        <p:txBody>
          <a:bodyPr>
            <a:normAutofit/>
          </a:bodyPr>
          <a:lstStyle/>
          <a:p>
            <a:pPr marL="0" indent="0">
              <a:buNone/>
            </a:pPr>
            <a:r>
              <a:rPr lang="pt-BR" dirty="0" smtClean="0"/>
              <a:t>As </a:t>
            </a:r>
            <a:r>
              <a:rPr lang="pt-BR" dirty="0" err="1" smtClean="0"/>
              <a:t>pseudo-classes</a:t>
            </a:r>
            <a:r>
              <a:rPr lang="pt-BR" dirty="0" smtClean="0"/>
              <a:t> são permitidas em todas as sequências de seletores simples contidos em um seletor. </a:t>
            </a:r>
            <a:r>
              <a:rPr lang="pt-BR" dirty="0" err="1" smtClean="0"/>
              <a:t>Pseudo-classes</a:t>
            </a:r>
            <a:r>
              <a:rPr lang="pt-BR" dirty="0" smtClean="0"/>
              <a:t> são permitidas em qualquer lugar em sequências de seletores simples, após o seletor de tipo líder ou seletor universal (possivelmente omitido). Os nomes de </a:t>
            </a:r>
            <a:r>
              <a:rPr lang="pt-BR" dirty="0" err="1" smtClean="0"/>
              <a:t>pseudo-classe</a:t>
            </a:r>
            <a:r>
              <a:rPr lang="pt-BR" dirty="0" smtClean="0"/>
              <a:t> são case-</a:t>
            </a:r>
            <a:r>
              <a:rPr lang="pt-BR" dirty="0" err="1" smtClean="0"/>
              <a:t>insensitive</a:t>
            </a:r>
            <a:r>
              <a:rPr lang="pt-BR" dirty="0" smtClean="0"/>
              <a:t>. Algumas </a:t>
            </a:r>
            <a:r>
              <a:rPr lang="pt-BR" dirty="0" err="1" smtClean="0"/>
              <a:t>pseudo-classes</a:t>
            </a:r>
            <a:r>
              <a:rPr lang="pt-BR" dirty="0" smtClean="0"/>
              <a:t> são mutuamente exclusivas, enquanto outras podem ser aplicadas simultaneamente ao mesmo elemento. As </a:t>
            </a:r>
            <a:r>
              <a:rPr lang="pt-BR" dirty="0" err="1" smtClean="0"/>
              <a:t>pseudo-classes</a:t>
            </a:r>
            <a:r>
              <a:rPr lang="pt-BR" dirty="0" smtClean="0"/>
              <a:t> podem ser dinâmicas, no sentido de que um elemento pode adquirir ou perder uma </a:t>
            </a:r>
            <a:r>
              <a:rPr lang="pt-BR" dirty="0" err="1" smtClean="0"/>
              <a:t>pseudo-classe</a:t>
            </a:r>
            <a:r>
              <a:rPr lang="pt-BR" dirty="0" smtClean="0"/>
              <a:t> enquanto um usuário interage com o documento.</a:t>
            </a:r>
            <a:endParaRPr lang="pt-BR" dirty="0"/>
          </a:p>
        </p:txBody>
      </p:sp>
    </p:spTree>
    <p:extLst>
      <p:ext uri="{BB962C8B-B14F-4D97-AF65-F5344CB8AC3E}">
        <p14:creationId xmlns:p14="http://schemas.microsoft.com/office/powerpoint/2010/main" val="284879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211144" cy="1228998"/>
          </a:xfrm>
        </p:spPr>
        <p:txBody>
          <a:bodyPr/>
          <a:lstStyle/>
          <a:p>
            <a:r>
              <a:rPr lang="pt-BR" dirty="0" smtClean="0"/>
              <a:t>: link</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a:t>A </a:t>
            </a:r>
            <a:r>
              <a:rPr lang="pt-BR" dirty="0" err="1">
                <a:hlinkClick r:id="rId2" tooltip="Pseudo-classes"/>
              </a:rPr>
              <a:t>pseudo-class</a:t>
            </a:r>
            <a:r>
              <a:rPr lang="pt-BR" dirty="0"/>
              <a:t> CSS :link permite que você selecione os links dentro de um elemento. Ela seleciona todos os links, até mesmo os que não foram visitados, incluindo os links </a:t>
            </a:r>
            <a:r>
              <a:rPr lang="pt-BR" dirty="0" err="1"/>
              <a:t>ja</a:t>
            </a:r>
            <a:r>
              <a:rPr lang="pt-BR" dirty="0"/>
              <a:t> estilizados em outras classes ou ids com o </a:t>
            </a:r>
            <a:r>
              <a:rPr lang="pt-BR" dirty="0">
                <a:hlinkClick r:id="rId3" tooltip="A pseudo-classe :hover corresponde quando o usuário designa um elemento com um dispositivo apontador, mas não necessariamente o ativa. Este estilo pode ser substituído por qualquer outra pseudo-classe de  link-relacionados, isto é  :link, :visited, e :active, aparecendo em regras subsequentes. Na ordem para estilizar apropriadamente links, você precisa colocar a regra :hover depois das regras :link e :visited mas antes da regra :active, como definido pela ordem LVHA:  :link — :visited — :hover — :active."/>
              </a:rPr>
              <a:t>:</a:t>
            </a:r>
            <a:r>
              <a:rPr lang="pt-BR" dirty="0" err="1">
                <a:hlinkClick r:id="rId3" tooltip="A pseudo-classe :hover corresponde quando o usuário designa um elemento com um dispositivo apontador, mas não necessariamente o ativa. Este estilo pode ser substituído por qualquer outra pseudo-classe de  link-relacionados, isto é  :link, :visited, e :active, aparecendo em regras subsequentes. Na ordem para estilizar apropriadamente links, você precisa colocar a regra :hover depois das regras :link e :visited mas antes da regra :active, como definido pela ordem LVHA:  :link — :visited — :hover — :active."/>
              </a:rPr>
              <a:t>hover</a:t>
            </a:r>
            <a:r>
              <a:rPr lang="pt-BR" dirty="0"/>
              <a:t>, </a:t>
            </a:r>
            <a:r>
              <a:rPr lang="pt-BR" dirty="0">
                <a:hlinkClick r:id="rId4" tooltip="The :active CSS pseudo-class matches when an element is being activated by the user. It allows the page to give a feedback that the activation has been detected by the browser. When interacting with a mouse, this is typically the time between the user presses the mouse button and releases it. The :active pseudo-class is also typically matched when using the keyboard tab key. It is frequently used on &lt;a&gt; and &lt;button&gt; HTML elements, but may not be limited to just those."/>
              </a:rPr>
              <a:t>:</a:t>
            </a:r>
            <a:r>
              <a:rPr lang="pt-BR" dirty="0" err="1">
                <a:hlinkClick r:id="rId4" tooltip="The :active CSS pseudo-class matches when an element is being activated by the user. It allows the page to give a feedback that the activation has been detected by the browser. When interacting with a mouse, this is typically the time between the user presses the mouse button and releases it. The :active pseudo-class is also typically matched when using the keyboard tab key. It is frequently used on &lt;a&gt; and &lt;button&gt; HTML elements, but may not be limited to just those."/>
              </a:rPr>
              <a:t>active</a:t>
            </a:r>
            <a:r>
              <a:rPr lang="pt-BR" dirty="0"/>
              <a:t> ou </a:t>
            </a:r>
            <a:r>
              <a:rPr lang="pt-BR" dirty="0">
                <a:hlinkClick r:id="rId5" tooltip="The documentation about this has not yet been written; please consider contributing!"/>
              </a:rPr>
              <a:t>:</a:t>
            </a:r>
            <a:r>
              <a:rPr lang="pt-BR" dirty="0" err="1">
                <a:hlinkClick r:id="rId5" tooltip="The documentation about this has not yet been written; please consider contributing!"/>
              </a:rPr>
              <a:t>visited</a:t>
            </a:r>
            <a:r>
              <a:rPr lang="pt-BR" dirty="0"/>
              <a:t>. Para um funcionamento adequado é essencial que ela venha antes das regras: </a:t>
            </a:r>
            <a:r>
              <a:rPr lang="pt-BR" dirty="0" smtClean="0"/>
              <a:t>:</a:t>
            </a:r>
            <a:r>
              <a:rPr lang="pt-BR" dirty="0" err="1" smtClean="0"/>
              <a:t>visited</a:t>
            </a:r>
            <a:r>
              <a:rPr lang="pt-BR" dirty="0"/>
              <a:t> — </a:t>
            </a:r>
            <a:r>
              <a:rPr lang="pt-BR" dirty="0" smtClean="0"/>
              <a:t>:</a:t>
            </a:r>
            <a:r>
              <a:rPr lang="pt-BR" dirty="0" err="1" smtClean="0"/>
              <a:t>hover</a:t>
            </a:r>
            <a:r>
              <a:rPr lang="pt-BR" dirty="0"/>
              <a:t> — </a:t>
            </a:r>
            <a:r>
              <a:rPr lang="pt-BR" dirty="0" smtClean="0"/>
              <a:t>:</a:t>
            </a:r>
            <a:r>
              <a:rPr lang="pt-BR" dirty="0" err="1" smtClean="0"/>
              <a:t>active</a:t>
            </a:r>
            <a:r>
              <a:rPr lang="pt-BR" dirty="0"/>
              <a:t>. O </a:t>
            </a:r>
            <a:r>
              <a:rPr lang="pt-BR" dirty="0">
                <a:hlinkClick r:id="rId6" tooltip="The documentation about this has not yet been written; please consider contributing!"/>
              </a:rPr>
              <a:t>:</a:t>
            </a:r>
            <a:r>
              <a:rPr lang="pt-BR" dirty="0" err="1">
                <a:hlinkClick r:id="rId6" tooltip="The documentation about this has not yet been written; please consider contributing!"/>
              </a:rPr>
              <a:t>focus</a:t>
            </a:r>
            <a:r>
              <a:rPr lang="pt-BR" dirty="0"/>
              <a:t> é uma </a:t>
            </a:r>
            <a:r>
              <a:rPr lang="pt-BR" dirty="0" err="1"/>
              <a:t>pseudo-class</a:t>
            </a:r>
            <a:r>
              <a:rPr lang="pt-BR" dirty="0"/>
              <a:t> </a:t>
            </a:r>
            <a:r>
              <a:rPr lang="pt-BR" dirty="0" err="1"/>
              <a:t>gealmente</a:t>
            </a:r>
            <a:r>
              <a:rPr lang="pt-BR" dirty="0"/>
              <a:t> usada antes de a:hover ou depois, dependendo do resultado esperado.</a:t>
            </a:r>
          </a:p>
        </p:txBody>
      </p:sp>
    </p:spTree>
    <p:extLst>
      <p:ext uri="{BB962C8B-B14F-4D97-AF65-F5344CB8AC3E}">
        <p14:creationId xmlns:p14="http://schemas.microsoft.com/office/powerpoint/2010/main" val="14790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a:t>
            </a:r>
            <a:endParaRPr lang="pt-BR" dirty="0"/>
          </a:p>
        </p:txBody>
      </p:sp>
      <p:sp>
        <p:nvSpPr>
          <p:cNvPr id="3" name="Espaço Reservado para Conteúdo 2"/>
          <p:cNvSpPr>
            <a:spLocks noGrp="1"/>
          </p:cNvSpPr>
          <p:nvPr>
            <p:ph idx="1"/>
          </p:nvPr>
        </p:nvSpPr>
        <p:spPr/>
        <p:txBody>
          <a:bodyPr/>
          <a:lstStyle/>
          <a:p>
            <a:pPr marL="0" indent="0">
              <a:buNone/>
            </a:pPr>
            <a:r>
              <a:rPr lang="en-US" dirty="0"/>
              <a:t>a:link </a:t>
            </a:r>
            <a:r>
              <a:rPr lang="en-US" dirty="0" smtClean="0"/>
              <a:t>{</a:t>
            </a:r>
          </a:p>
          <a:p>
            <a:pPr marL="0" indent="0">
              <a:buNone/>
            </a:pPr>
            <a:r>
              <a:rPr lang="en-US" dirty="0"/>
              <a:t>	</a:t>
            </a:r>
            <a:r>
              <a:rPr lang="en-US" dirty="0" smtClean="0"/>
              <a:t>color</a:t>
            </a:r>
            <a:r>
              <a:rPr lang="en-US" dirty="0"/>
              <a:t>:</a:t>
            </a:r>
            <a:r>
              <a:rPr lang="en-US" dirty="0" smtClean="0"/>
              <a:t> </a:t>
            </a:r>
            <a:r>
              <a:rPr lang="en-US" dirty="0" err="1" smtClean="0"/>
              <a:t>slategray</a:t>
            </a:r>
            <a:r>
              <a:rPr lang="en-US" dirty="0" smtClean="0"/>
              <a:t>;</a:t>
            </a:r>
          </a:p>
          <a:p>
            <a:pPr marL="0" indent="0">
              <a:buNone/>
            </a:pPr>
            <a:r>
              <a:rPr lang="en-US" dirty="0" smtClean="0"/>
              <a:t>} </a:t>
            </a:r>
          </a:p>
          <a:p>
            <a:pPr marL="0" indent="0">
              <a:buNone/>
            </a:pPr>
            <a:r>
              <a:rPr lang="en-US" dirty="0" smtClean="0"/>
              <a:t>.</a:t>
            </a:r>
            <a:r>
              <a:rPr lang="en-US" dirty="0" err="1" smtClean="0"/>
              <a:t>external:link</a:t>
            </a:r>
            <a:r>
              <a:rPr lang="en-US" dirty="0" smtClean="0"/>
              <a:t> {</a:t>
            </a:r>
          </a:p>
          <a:p>
            <a:pPr marL="0" indent="0">
              <a:buNone/>
            </a:pPr>
            <a:r>
              <a:rPr lang="en-US" dirty="0"/>
              <a:t>	</a:t>
            </a:r>
            <a:r>
              <a:rPr lang="en-US" dirty="0" smtClean="0"/>
              <a:t>background-color</a:t>
            </a:r>
            <a:r>
              <a:rPr lang="en-US" dirty="0"/>
              <a:t>:</a:t>
            </a:r>
            <a:r>
              <a:rPr lang="en-US" dirty="0" smtClean="0"/>
              <a:t> </a:t>
            </a:r>
            <a:r>
              <a:rPr lang="en-US" dirty="0" err="1" smtClean="0"/>
              <a:t>lightblue</a:t>
            </a:r>
            <a:r>
              <a:rPr lang="en-US" dirty="0" smtClean="0"/>
              <a:t>;</a:t>
            </a:r>
          </a:p>
          <a:p>
            <a:pPr marL="0" indent="0">
              <a:buNone/>
            </a:pPr>
            <a:r>
              <a:rPr lang="en-US" dirty="0" smtClean="0"/>
              <a:t>}</a:t>
            </a:r>
            <a:endParaRPr lang="pt-BR" dirty="0"/>
          </a:p>
        </p:txBody>
      </p:sp>
    </p:spTree>
    <p:extLst>
      <p:ext uri="{BB962C8B-B14F-4D97-AF65-F5344CB8AC3E}">
        <p14:creationId xmlns:p14="http://schemas.microsoft.com/office/powerpoint/2010/main" val="252405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7427168" cy="1156990"/>
          </a:xfrm>
        </p:spPr>
        <p:txBody>
          <a:bodyPr>
            <a:normAutofit/>
          </a:bodyPr>
          <a:lstStyle/>
          <a:p>
            <a:r>
              <a:rPr lang="pt-BR" dirty="0"/>
              <a:t>:</a:t>
            </a:r>
            <a:r>
              <a:rPr lang="pt-BR" dirty="0" err="1" smtClean="0"/>
              <a:t>visited</a:t>
            </a:r>
            <a:endParaRPr lang="pt-BR" dirty="0"/>
          </a:p>
        </p:txBody>
      </p:sp>
      <p:sp>
        <p:nvSpPr>
          <p:cNvPr id="3" name="Espaço Reservado para Conteúdo 2"/>
          <p:cNvSpPr>
            <a:spLocks noGrp="1"/>
          </p:cNvSpPr>
          <p:nvPr>
            <p:ph idx="1"/>
          </p:nvPr>
        </p:nvSpPr>
        <p:spPr>
          <a:xfrm>
            <a:off x="467544" y="1268760"/>
            <a:ext cx="8229600" cy="4525963"/>
          </a:xfrm>
        </p:spPr>
        <p:txBody>
          <a:bodyPr>
            <a:normAutofit/>
          </a:bodyPr>
          <a:lstStyle/>
          <a:p>
            <a:pPr marL="0" indent="0">
              <a:buNone/>
            </a:pPr>
            <a:r>
              <a:rPr lang="pt-BR" dirty="0" smtClean="0"/>
              <a:t/>
            </a:r>
            <a:br>
              <a:rPr lang="pt-BR" dirty="0" smtClean="0"/>
            </a:br>
            <a:r>
              <a:rPr lang="pt-BR" dirty="0"/>
              <a:t>A </a:t>
            </a:r>
            <a:r>
              <a:rPr lang="pt-BR" dirty="0" err="1"/>
              <a:t>pseudo-classe</a:t>
            </a:r>
            <a:r>
              <a:rPr lang="pt-BR" dirty="0"/>
              <a:t> CSS </a:t>
            </a:r>
            <a:r>
              <a:rPr lang="pt-BR" dirty="0" err="1" smtClean="0"/>
              <a:t>visited</a:t>
            </a:r>
            <a:r>
              <a:rPr lang="pt-BR" dirty="0" smtClean="0"/>
              <a:t> </a:t>
            </a:r>
            <a:r>
              <a:rPr lang="pt-BR" dirty="0"/>
              <a:t>permite selecionar apenas os links que foram visitados. Esse estilo pode ser substituído por qualquer outra </a:t>
            </a:r>
            <a:r>
              <a:rPr lang="pt-BR" dirty="0" err="1"/>
              <a:t>pseudo-classe</a:t>
            </a:r>
            <a:r>
              <a:rPr lang="pt-BR" dirty="0"/>
              <a:t> relacionada ao link, ou seja: link,: </a:t>
            </a:r>
            <a:r>
              <a:rPr lang="pt-BR" dirty="0" err="1"/>
              <a:t>hover</a:t>
            </a:r>
            <a:r>
              <a:rPr lang="pt-BR" dirty="0"/>
              <a:t> e: </a:t>
            </a:r>
            <a:r>
              <a:rPr lang="pt-BR" dirty="0" err="1"/>
              <a:t>active</a:t>
            </a:r>
            <a:r>
              <a:rPr lang="pt-BR" dirty="0"/>
              <a:t>, aparecendo em regras </a:t>
            </a:r>
            <a:r>
              <a:rPr lang="pt-BR" dirty="0" smtClean="0"/>
              <a:t>subsequentes</a:t>
            </a:r>
            <a:r>
              <a:rPr lang="pt-BR" dirty="0"/>
              <a:t>. Para estilizar adequadamente os links, você precisa colocar a regra: </a:t>
            </a:r>
            <a:r>
              <a:rPr lang="pt-BR" dirty="0" err="1"/>
              <a:t>visited</a:t>
            </a:r>
            <a:r>
              <a:rPr lang="pt-BR" dirty="0"/>
              <a:t> após a regra de link: mas antes das outras, definidas na ordem LVHA</a:t>
            </a:r>
            <a:r>
              <a:rPr lang="pt-BR" dirty="0" smtClean="0"/>
              <a:t>:</a:t>
            </a:r>
          </a:p>
          <a:p>
            <a:pPr marL="0" indent="0">
              <a:buNone/>
            </a:pPr>
            <a:r>
              <a:rPr lang="pt-BR" dirty="0" smtClean="0">
                <a:solidFill>
                  <a:srgbClr val="0099FF"/>
                </a:solidFill>
              </a:rPr>
              <a:t>:link — :</a:t>
            </a:r>
            <a:r>
              <a:rPr lang="pt-BR" dirty="0" err="1" smtClean="0">
                <a:solidFill>
                  <a:srgbClr val="0099FF"/>
                </a:solidFill>
              </a:rPr>
              <a:t>visited</a:t>
            </a:r>
            <a:r>
              <a:rPr lang="pt-BR" dirty="0" smtClean="0">
                <a:solidFill>
                  <a:srgbClr val="0099FF"/>
                </a:solidFill>
              </a:rPr>
              <a:t> — :</a:t>
            </a:r>
            <a:r>
              <a:rPr lang="pt-BR" dirty="0" err="1" smtClean="0">
                <a:solidFill>
                  <a:srgbClr val="0099FF"/>
                </a:solidFill>
              </a:rPr>
              <a:t>hover</a:t>
            </a:r>
            <a:r>
              <a:rPr lang="pt-BR" dirty="0" smtClean="0">
                <a:solidFill>
                  <a:srgbClr val="0099FF"/>
                </a:solidFill>
              </a:rPr>
              <a:t> — :</a:t>
            </a:r>
            <a:r>
              <a:rPr lang="pt-BR" dirty="0" err="1" smtClean="0">
                <a:solidFill>
                  <a:srgbClr val="0099FF"/>
                </a:solidFill>
              </a:rPr>
              <a:t>active</a:t>
            </a:r>
            <a:r>
              <a:rPr lang="pt-BR" dirty="0" smtClean="0">
                <a:solidFill>
                  <a:srgbClr val="0099FF"/>
                </a:solidFill>
              </a:rPr>
              <a:t>.</a:t>
            </a:r>
            <a:endParaRPr lang="pt-BR" dirty="0">
              <a:solidFill>
                <a:srgbClr val="0099FF"/>
              </a:solidFill>
            </a:endParaRPr>
          </a:p>
        </p:txBody>
      </p:sp>
    </p:spTree>
    <p:extLst>
      <p:ext uri="{BB962C8B-B14F-4D97-AF65-F5344CB8AC3E}">
        <p14:creationId xmlns:p14="http://schemas.microsoft.com/office/powerpoint/2010/main" val="90727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a:t>
            </a:r>
            <a:endParaRPr lang="pt-BR" dirty="0"/>
          </a:p>
        </p:txBody>
      </p:sp>
      <p:sp>
        <p:nvSpPr>
          <p:cNvPr id="3" name="Espaço Reservado para Conteúdo 2"/>
          <p:cNvSpPr>
            <a:spLocks noGrp="1"/>
          </p:cNvSpPr>
          <p:nvPr>
            <p:ph idx="1"/>
          </p:nvPr>
        </p:nvSpPr>
        <p:spPr/>
        <p:txBody>
          <a:bodyPr/>
          <a:lstStyle/>
          <a:p>
            <a:pPr marL="0" indent="0">
              <a:buNone/>
            </a:pPr>
            <a:r>
              <a:rPr lang="en-US" dirty="0"/>
              <a:t> </a:t>
            </a:r>
            <a:r>
              <a:rPr lang="en-US" dirty="0" smtClean="0"/>
              <a:t>    </a:t>
            </a:r>
            <a:r>
              <a:rPr lang="en-US" sz="2800" dirty="0" smtClean="0"/>
              <a:t>a:visited</a:t>
            </a:r>
            <a:r>
              <a:rPr lang="en-US" dirty="0" smtClean="0"/>
              <a:t> {</a:t>
            </a:r>
          </a:p>
          <a:p>
            <a:pPr marL="457200" lvl="1" indent="0">
              <a:buNone/>
            </a:pPr>
            <a:r>
              <a:rPr lang="en-US" dirty="0" smtClean="0"/>
              <a:t>	 </a:t>
            </a:r>
            <a:r>
              <a:rPr lang="en-US" dirty="0"/>
              <a:t>color:</a:t>
            </a:r>
            <a:r>
              <a:rPr lang="en-US" dirty="0" smtClean="0"/>
              <a:t> </a:t>
            </a:r>
            <a:r>
              <a:rPr lang="en-US" dirty="0" smtClean="0">
                <a:effectLst/>
              </a:rPr>
              <a:t>#4b2f89</a:t>
            </a:r>
            <a:r>
              <a:rPr lang="en-US" dirty="0"/>
              <a:t>;</a:t>
            </a:r>
            <a:r>
              <a:rPr lang="en-US" dirty="0" smtClean="0"/>
              <a:t> </a:t>
            </a:r>
          </a:p>
          <a:p>
            <a:pPr marL="457200" lvl="1" indent="0">
              <a:buNone/>
            </a:pPr>
            <a:r>
              <a:rPr lang="en-US" dirty="0" smtClean="0"/>
              <a:t>} </a:t>
            </a:r>
            <a:endParaRPr lang="en-US" dirty="0"/>
          </a:p>
          <a:p>
            <a:pPr marL="457200" lvl="1" indent="0">
              <a:buNone/>
            </a:pPr>
            <a:r>
              <a:rPr lang="en-US" dirty="0" smtClean="0"/>
              <a:t>a:visited </a:t>
            </a:r>
            <a:r>
              <a:rPr lang="en-US" dirty="0"/>
              <a:t>{</a:t>
            </a:r>
            <a:r>
              <a:rPr lang="en-US" dirty="0" smtClean="0"/>
              <a:t> </a:t>
            </a:r>
          </a:p>
          <a:p>
            <a:pPr marL="457200" lvl="1" indent="0">
              <a:buNone/>
            </a:pPr>
            <a:r>
              <a:rPr lang="en-US" dirty="0"/>
              <a:t>	</a:t>
            </a:r>
            <a:r>
              <a:rPr lang="en-US" dirty="0" smtClean="0"/>
              <a:t>background-color</a:t>
            </a:r>
            <a:r>
              <a:rPr lang="en-US" dirty="0"/>
              <a:t>:</a:t>
            </a:r>
            <a:r>
              <a:rPr lang="en-US" dirty="0" smtClean="0"/>
              <a:t> white</a:t>
            </a:r>
          </a:p>
          <a:p>
            <a:pPr marL="457200" lvl="1" indent="0">
              <a:buNone/>
            </a:pPr>
            <a:r>
              <a:rPr lang="en-US" dirty="0" smtClean="0"/>
              <a:t> </a:t>
            </a:r>
            <a:r>
              <a:rPr lang="en-US" dirty="0"/>
              <a:t>}</a:t>
            </a:r>
            <a:endParaRPr lang="pt-BR" dirty="0"/>
          </a:p>
        </p:txBody>
      </p:sp>
    </p:spTree>
    <p:extLst>
      <p:ext uri="{BB962C8B-B14F-4D97-AF65-F5344CB8AC3E}">
        <p14:creationId xmlns:p14="http://schemas.microsoft.com/office/powerpoint/2010/main" val="50516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600" y="260648"/>
            <a:ext cx="6347048" cy="1282154"/>
          </a:xfrm>
        </p:spPr>
        <p:txBody>
          <a:bodyPr/>
          <a:lstStyle/>
          <a:p>
            <a:r>
              <a:rPr lang="pt-BR" dirty="0" smtClean="0"/>
              <a:t>: </a:t>
            </a:r>
            <a:r>
              <a:rPr lang="pt-BR" dirty="0" err="1" smtClean="0"/>
              <a:t>active</a:t>
            </a: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dirty="0" smtClean="0"/>
              <a:t/>
            </a:r>
            <a:br>
              <a:rPr lang="pt-BR" dirty="0" smtClean="0"/>
            </a:br>
            <a:r>
              <a:rPr lang="pt-BR" dirty="0"/>
              <a:t>A </a:t>
            </a:r>
            <a:r>
              <a:rPr lang="pt-BR" dirty="0" err="1"/>
              <a:t>pseudo-classe</a:t>
            </a:r>
            <a:r>
              <a:rPr lang="pt-BR" dirty="0"/>
              <a:t> CSS </a:t>
            </a:r>
            <a:r>
              <a:rPr lang="pt-BR" dirty="0" err="1" smtClean="0"/>
              <a:t>active</a:t>
            </a:r>
            <a:r>
              <a:rPr lang="pt-BR" dirty="0" smtClean="0"/>
              <a:t> </a:t>
            </a:r>
            <a:r>
              <a:rPr lang="pt-BR" dirty="0"/>
              <a:t>corresponde quando um elemento está sendo ativado pelo usuário. Ele permite que a página dê um feedback de que a ativação foi detectada pelo navegador. Ao interagir com um mouse, este é normalmente o tempo entre o usuário pressiona o botão do mouse e libera-lo. A </a:t>
            </a:r>
            <a:r>
              <a:rPr lang="pt-BR" dirty="0" err="1"/>
              <a:t>pseudo-classe</a:t>
            </a:r>
            <a:r>
              <a:rPr lang="pt-BR" dirty="0"/>
              <a:t> </a:t>
            </a:r>
            <a:r>
              <a:rPr lang="pt-BR" dirty="0" err="1" smtClean="0"/>
              <a:t>active</a:t>
            </a:r>
            <a:r>
              <a:rPr lang="pt-BR" dirty="0" smtClean="0"/>
              <a:t> </a:t>
            </a:r>
            <a:r>
              <a:rPr lang="pt-BR" dirty="0"/>
              <a:t>também é normalmente combinada quando se usa a tecla de tabulação do teclado. Ele é </a:t>
            </a:r>
            <a:r>
              <a:rPr lang="pt-BR" dirty="0" smtClean="0"/>
              <a:t>frequentemente </a:t>
            </a:r>
            <a:r>
              <a:rPr lang="pt-BR" dirty="0"/>
              <a:t>usado em &lt;a&gt; e &lt;botão&gt; elementos HTML, mas não pode ser limitado a apenas aqueles. Esse estilo pode ser substituído por qualquer outra </a:t>
            </a:r>
            <a:r>
              <a:rPr lang="pt-BR" dirty="0" err="1"/>
              <a:t>pseudo-classe</a:t>
            </a:r>
            <a:r>
              <a:rPr lang="pt-BR" dirty="0"/>
              <a:t> relacionada ao link, ou </a:t>
            </a:r>
            <a:r>
              <a:rPr lang="pt-BR" dirty="0" smtClean="0"/>
              <a:t>seja : </a:t>
            </a:r>
            <a:r>
              <a:rPr lang="pt-BR" dirty="0"/>
              <a:t>link</a:t>
            </a:r>
            <a:r>
              <a:rPr lang="pt-BR" dirty="0" smtClean="0"/>
              <a:t>, : </a:t>
            </a:r>
            <a:r>
              <a:rPr lang="pt-BR" dirty="0" err="1"/>
              <a:t>hover</a:t>
            </a:r>
            <a:r>
              <a:rPr lang="pt-BR" dirty="0"/>
              <a:t> </a:t>
            </a:r>
            <a:r>
              <a:rPr lang="pt-BR" dirty="0" smtClean="0"/>
              <a:t>e : </a:t>
            </a:r>
            <a:r>
              <a:rPr lang="pt-BR" dirty="0" err="1"/>
              <a:t>visited</a:t>
            </a:r>
            <a:r>
              <a:rPr lang="pt-BR" dirty="0"/>
              <a:t>, aparecendo em regras </a:t>
            </a:r>
            <a:r>
              <a:rPr lang="pt-BR" dirty="0" smtClean="0"/>
              <a:t>subsequentes</a:t>
            </a:r>
            <a:r>
              <a:rPr lang="pt-BR" dirty="0"/>
              <a:t>. Para estilizar adequadamente os links, você precisa colocar a regra ativa após todas as outras regras relacionadas ao link, conforme definido pela ordem LVHA</a:t>
            </a:r>
            <a:r>
              <a:rPr lang="pt-BR" dirty="0" smtClean="0"/>
              <a:t>:</a:t>
            </a:r>
          </a:p>
          <a:p>
            <a:pPr marL="0" indent="0">
              <a:buNone/>
            </a:pPr>
            <a:r>
              <a:rPr lang="pt-BR" dirty="0" smtClean="0">
                <a:solidFill>
                  <a:srgbClr val="0099FF"/>
                </a:solidFill>
              </a:rPr>
              <a:t>:link — :</a:t>
            </a:r>
            <a:r>
              <a:rPr lang="pt-BR" dirty="0" err="1" smtClean="0">
                <a:solidFill>
                  <a:srgbClr val="0099FF"/>
                </a:solidFill>
              </a:rPr>
              <a:t>visited</a:t>
            </a:r>
            <a:r>
              <a:rPr lang="pt-BR" dirty="0" smtClean="0">
                <a:solidFill>
                  <a:srgbClr val="0099FF"/>
                </a:solidFill>
              </a:rPr>
              <a:t> — :</a:t>
            </a:r>
            <a:r>
              <a:rPr lang="pt-BR" dirty="0" err="1" smtClean="0">
                <a:solidFill>
                  <a:srgbClr val="0099FF"/>
                </a:solidFill>
              </a:rPr>
              <a:t>hover</a:t>
            </a:r>
            <a:r>
              <a:rPr lang="pt-BR" dirty="0" smtClean="0">
                <a:solidFill>
                  <a:srgbClr val="0099FF"/>
                </a:solidFill>
              </a:rPr>
              <a:t> — :</a:t>
            </a:r>
            <a:r>
              <a:rPr lang="pt-BR" dirty="0" err="1" smtClean="0">
                <a:solidFill>
                  <a:srgbClr val="0099FF"/>
                </a:solidFill>
              </a:rPr>
              <a:t>active</a:t>
            </a:r>
            <a:r>
              <a:rPr lang="pt-BR" dirty="0" smtClean="0">
                <a:solidFill>
                  <a:srgbClr val="0099FF"/>
                </a:solidFill>
              </a:rPr>
              <a:t>.</a:t>
            </a:r>
            <a:endParaRPr lang="pt-BR" dirty="0">
              <a:solidFill>
                <a:srgbClr val="0099FF"/>
              </a:solidFill>
            </a:endParaRPr>
          </a:p>
        </p:txBody>
      </p:sp>
    </p:spTree>
    <p:extLst>
      <p:ext uri="{BB962C8B-B14F-4D97-AF65-F5344CB8AC3E}">
        <p14:creationId xmlns:p14="http://schemas.microsoft.com/office/powerpoint/2010/main" val="413845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260648"/>
            <a:ext cx="6563072" cy="1138138"/>
          </a:xfrm>
        </p:spPr>
        <p:txBody>
          <a:bodyPr/>
          <a:lstStyle/>
          <a:p>
            <a:r>
              <a:rPr lang="pt-BR" dirty="0" smtClean="0"/>
              <a:t>Exemplos</a:t>
            </a:r>
            <a:endParaRPr lang="pt-BR" dirty="0"/>
          </a:p>
        </p:txBody>
      </p:sp>
      <p:sp>
        <p:nvSpPr>
          <p:cNvPr id="3" name="Espaço Reservado para Conteúdo 2"/>
          <p:cNvSpPr>
            <a:spLocks noGrp="1"/>
          </p:cNvSpPr>
          <p:nvPr>
            <p:ph idx="1"/>
          </p:nvPr>
        </p:nvSpPr>
        <p:spPr/>
        <p:txBody>
          <a:bodyPr/>
          <a:lstStyle/>
          <a:p>
            <a:pPr marL="0" indent="0">
              <a:buNone/>
            </a:pPr>
            <a:r>
              <a:rPr lang="pt-BR" dirty="0" smtClean="0"/>
              <a:t>a:active </a:t>
            </a:r>
            <a:r>
              <a:rPr lang="pt-BR" dirty="0"/>
              <a:t>{</a:t>
            </a:r>
            <a:r>
              <a:rPr lang="pt-BR" dirty="0" smtClean="0"/>
              <a:t> </a:t>
            </a:r>
          </a:p>
          <a:p>
            <a:pPr marL="0" indent="0">
              <a:buNone/>
            </a:pPr>
            <a:r>
              <a:rPr lang="pt-BR" dirty="0"/>
              <a:t>	</a:t>
            </a:r>
            <a:r>
              <a:rPr lang="pt-BR" dirty="0" smtClean="0"/>
              <a:t>color</a:t>
            </a:r>
            <a:r>
              <a:rPr lang="pt-BR" dirty="0"/>
              <a:t>:</a:t>
            </a:r>
            <a:r>
              <a:rPr lang="pt-BR" dirty="0" smtClean="0"/>
              <a:t> lime </a:t>
            </a:r>
          </a:p>
          <a:p>
            <a:pPr marL="0" indent="0">
              <a:buNone/>
            </a:pPr>
            <a:r>
              <a:rPr lang="pt-BR" dirty="0" smtClean="0"/>
              <a:t>} </a:t>
            </a:r>
            <a:r>
              <a:rPr lang="pt-BR" dirty="0"/>
              <a:t>/* </a:t>
            </a:r>
            <a:r>
              <a:rPr lang="pt-BR" dirty="0" smtClean="0"/>
              <a:t>links </a:t>
            </a:r>
            <a:r>
              <a:rPr lang="pt-BR" dirty="0"/>
              <a:t>ativos </a:t>
            </a:r>
            <a:r>
              <a:rPr lang="pt-BR" dirty="0" smtClean="0"/>
              <a:t>*/</a:t>
            </a:r>
          </a:p>
          <a:p>
            <a:pPr marL="0" indent="0">
              <a:buNone/>
            </a:pPr>
            <a:endParaRPr lang="pt-BR" dirty="0"/>
          </a:p>
          <a:p>
            <a:pPr marL="0" indent="0">
              <a:buNone/>
            </a:pPr>
            <a:r>
              <a:rPr lang="pt-BR" dirty="0"/>
              <a:t>a.ex2:hover, a.ex2:active {</a:t>
            </a:r>
            <a:br>
              <a:rPr lang="pt-BR" dirty="0"/>
            </a:br>
            <a:r>
              <a:rPr lang="pt-BR" dirty="0"/>
              <a:t>    </a:t>
            </a:r>
            <a:r>
              <a:rPr lang="pt-BR" dirty="0" smtClean="0"/>
              <a:t>     </a:t>
            </a:r>
            <a:r>
              <a:rPr lang="pt-BR" dirty="0" err="1" smtClean="0"/>
              <a:t>font-size</a:t>
            </a:r>
            <a:r>
              <a:rPr lang="pt-BR" dirty="0"/>
              <a:t>: 150%;</a:t>
            </a:r>
            <a:br>
              <a:rPr lang="pt-BR" dirty="0"/>
            </a:br>
            <a:r>
              <a:rPr lang="pt-BR" dirty="0"/>
              <a:t>}</a:t>
            </a:r>
          </a:p>
        </p:txBody>
      </p:sp>
    </p:spTree>
    <p:extLst>
      <p:ext uri="{BB962C8B-B14F-4D97-AF65-F5344CB8AC3E}">
        <p14:creationId xmlns:p14="http://schemas.microsoft.com/office/powerpoint/2010/main" val="3038758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179</Words>
  <Application>Microsoft Office PowerPoint</Application>
  <PresentationFormat>Apresentação na tela (4:3)</PresentationFormat>
  <Paragraphs>46</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Fluxo</vt:lpstr>
      <vt:lpstr>Material de Apoio </vt:lpstr>
      <vt:lpstr>Pseudo-Class conceito</vt:lpstr>
      <vt:lpstr>Apresentação do PowerPoint</vt:lpstr>
      <vt:lpstr>: link</vt:lpstr>
      <vt:lpstr>Exemplos</vt:lpstr>
      <vt:lpstr>:visited</vt:lpstr>
      <vt:lpstr>Exemplos</vt:lpstr>
      <vt:lpstr>: active</vt:lpstr>
      <vt:lpstr>Exemplos</vt:lpstr>
      <vt:lpstr>: hover</vt:lpstr>
      <vt:lpstr>Exemplos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 Apoio</dc:title>
  <dc:creator>andreSouto</dc:creator>
  <cp:lastModifiedBy>andreSouto</cp:lastModifiedBy>
  <cp:revision>5</cp:revision>
  <dcterms:created xsi:type="dcterms:W3CDTF">2017-05-26T21:51:47Z</dcterms:created>
  <dcterms:modified xsi:type="dcterms:W3CDTF">2017-05-26T22:20:18Z</dcterms:modified>
</cp:coreProperties>
</file>