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9" r:id="rId11"/>
    <p:sldId id="266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02E03-68E0-94B7-4929-353E618D9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8ACC1E-1065-D60F-AF27-C75C539A4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17501-BFE7-6EBA-24BA-84BB3D96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08C84-A945-26BC-1963-11911300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1015B-8C60-3FCC-E967-5922E5F8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50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B23EE-E41F-17DF-68BF-BF49E9A4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8A75CA-5998-C469-4C49-8DA5B8A56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95C409-832F-E9F1-8C6A-F1E4D04D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07229-51FD-7F7C-4A1B-EDB361AE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15F7F1-DA44-93FA-B60F-D5A3531D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79EBB4-0ECF-5E81-AA53-FBF55CFA8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B23724-2E4C-F5F6-A3B0-5FFDE873B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3F773-35CD-F665-C3A9-8ABD45E5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870FA-049E-5CAB-941D-AD9F7B08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10D6AB-F2D7-71F3-A67E-B8DB953F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9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7F25B-B9CC-0B2C-9BDA-365FF584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7F1EA-F49E-C109-F3FE-39B1D201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79CF8-CEC4-B4C9-4804-2847FA80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83353-E567-1E21-4B06-86B0F32F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CC210A-6A0B-EFBE-C7BA-C4266306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25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9E044-C098-78F7-20ED-2F7CCC93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5812B5-C7AA-8153-FC38-0E8CD2ABC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385AC4-9518-D379-AE60-60BB6568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9EBAA-AD44-136E-BF53-28F32D19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A073FC-69B2-688F-8CDC-D888B3B8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1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109C2-E094-86C9-13C8-006C3560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A59A3-94AE-61A1-5232-2DC4CA5DB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4574F6-B48B-D563-DF62-997CB02D2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97323B-C714-7AB3-43FB-98E345F6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36D11-E05F-1919-A117-1A035D5F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56EEE5-1146-7BB8-DFEE-A7023DA2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90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3FFB1-701F-8FEE-85B4-0BC4E77A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120221-9D03-97D5-600F-34218DEA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E0ABC3-4ED9-34A5-7B63-AE2AA67D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53AC9-240A-648A-D8C0-24C7F5969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F5F988-FADC-711B-84CD-7CEE611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6ED194-F16E-A90E-04AE-DD3464D1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6FD312-09B2-AAD9-720B-DC8E143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4F3B6A-9881-C6F8-7DCE-F077E769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52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98043-C53A-8D27-0EA2-8ED00721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F4C93-76A0-82A5-3CB7-FB87763A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D50346-641B-AE1E-B1F2-9A5D4875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31B596-0172-93E0-9132-1EB4FA7E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3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EEBFF1-90FF-2B90-64F6-8A1A8681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80DB99-2C1F-EC04-EF36-CE6293A0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FF036E-E616-04DE-DE3B-29BDA1F3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97CD2-2F7D-3D5E-4EB2-DF2607C0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C64F6-BCE4-EB68-2D8B-6D3953BB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C697B-3C4E-4FCA-1A85-964328DE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99FF38-FC84-4573-B880-A762BF8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D8742E-D0C6-6EA8-25B8-1AD07A27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957AFE-7244-5D64-C973-05CD63E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18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40088-2892-6597-7892-27D51852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6D451D-BBDE-CCE0-F912-E64E159BD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6FF5D1-BB72-159F-836B-4825E83F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D6F076-9FDA-1464-79B8-D97277B5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57BC-45BD-4420-A49A-7A024E358E45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600E6E-617A-6870-2A0D-66278A74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ED618-A9A2-9127-60C3-EC15EF89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8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EC6F83-672D-E22F-AB54-B624A2E2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3EF5B7-E60B-9B59-B20E-C98D24952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452952-6052-E222-FDB9-5B99AC7B7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57BC-45BD-4420-A49A-7A024E358E45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7465C-0BBA-F05D-0AE6-4D57F755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8AFBA-D72E-210F-E3CF-69B91DD8E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7DAD-3A1A-46E4-9CCB-0539B61D4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9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CSS/margin#sinta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Learn/Getting_started_with_the_web/CSS_bas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octype.asp" TargetMode="External"/><Relationship Id="rId2" Type="http://schemas.openxmlformats.org/officeDocument/2006/relationships/hyperlink" Target="https://developer.mozilla.org/pt-BR/docs/Learn/Getting_started_with_the_web/CSS_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default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letadecores.com/" TargetMode="External"/><Relationship Id="rId2" Type="http://schemas.openxmlformats.org/officeDocument/2006/relationships/hyperlink" Target="https://www.nuvemshop.com.br/blog/paleta-de-cor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erial.io/resources/color/#!/?view.left=0&amp;view.right=0" TargetMode="External"/><Relationship Id="rId4" Type="http://schemas.openxmlformats.org/officeDocument/2006/relationships/hyperlink" Target="https://brasil.uxdesign.cc/os-9-sites-de-paletas-de-cores-que-todo-ui-designer-precisa-conhecer-3742480ef76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B014B5D-4BFA-7EB3-6E89-6CB1A5BE9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31931"/>
              </p:ext>
            </p:extLst>
          </p:nvPr>
        </p:nvGraphicFramePr>
        <p:xfrm>
          <a:off x="285749" y="47625"/>
          <a:ext cx="11668125" cy="6740028"/>
        </p:xfrm>
        <a:graphic>
          <a:graphicData uri="http://schemas.openxmlformats.org/drawingml/2006/table">
            <a:tbl>
              <a:tblPr/>
              <a:tblGrid>
                <a:gridCol w="2714626">
                  <a:extLst>
                    <a:ext uri="{9D8B030D-6E8A-4147-A177-3AD203B41FA5}">
                      <a16:colId xmlns:a16="http://schemas.microsoft.com/office/drawing/2014/main" val="1502416542"/>
                    </a:ext>
                  </a:extLst>
                </a:gridCol>
                <a:gridCol w="5064124">
                  <a:extLst>
                    <a:ext uri="{9D8B030D-6E8A-4147-A177-3AD203B41FA5}">
                      <a16:colId xmlns:a16="http://schemas.microsoft.com/office/drawing/2014/main" val="728392520"/>
                    </a:ext>
                  </a:extLst>
                </a:gridCol>
                <a:gridCol w="3889375">
                  <a:extLst>
                    <a:ext uri="{9D8B030D-6E8A-4147-A177-3AD203B41FA5}">
                      <a16:colId xmlns:a16="http://schemas.microsoft.com/office/drawing/2014/main" val="4265722310"/>
                    </a:ext>
                  </a:extLst>
                </a:gridCol>
              </a:tblGrid>
              <a:tr h="26987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</a:rPr>
                        <a:t>Nome do seletor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>
                          <a:effectLst/>
                        </a:rPr>
                        <a:t>O que ele seleciona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</a:rPr>
                        <a:t>Exemplo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0817"/>
                  </a:ext>
                </a:extLst>
              </a:tr>
              <a:tr h="732518">
                <a:tc>
                  <a:txBody>
                    <a:bodyPr/>
                    <a:lstStyle/>
                    <a:p>
                      <a:pPr fontAlgn="ctr"/>
                      <a:r>
                        <a:rPr lang="pt-BR" sz="1800" dirty="0">
                          <a:effectLst/>
                        </a:rPr>
                        <a:t>Seletor de elemento (às vezes, chamado </a:t>
                      </a:r>
                      <a:r>
                        <a:rPr lang="pt-BR" sz="1800" dirty="0" err="1">
                          <a:effectLst/>
                        </a:rPr>
                        <a:t>tag</a:t>
                      </a:r>
                      <a:r>
                        <a:rPr lang="pt-BR" sz="1800" dirty="0">
                          <a:effectLst/>
                        </a:rPr>
                        <a:t> ou seletor de tipo)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800">
                          <a:effectLst/>
                        </a:rPr>
                        <a:t>Todos os elementos HTML de determinado tipo.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800">
                          <a:effectLst/>
                        </a:rPr>
                        <a:t>p</a:t>
                      </a:r>
                      <a:br>
                        <a:rPr lang="pt-BR" sz="1800">
                          <a:effectLst/>
                        </a:rPr>
                      </a:br>
                      <a:r>
                        <a:rPr lang="pt-BR" sz="1800">
                          <a:effectLst/>
                        </a:rPr>
                        <a:t>Seleciona &lt;p&gt;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00492"/>
                  </a:ext>
                </a:extLst>
              </a:tr>
              <a:tr h="2120446">
                <a:tc>
                  <a:txBody>
                    <a:bodyPr/>
                    <a:lstStyle/>
                    <a:p>
                      <a:pPr fontAlgn="ctr"/>
                      <a:r>
                        <a:rPr lang="pt-BR" sz="1800">
                          <a:effectLst/>
                        </a:rPr>
                        <a:t>Seletor de ID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800" dirty="0">
                          <a:effectLst/>
                        </a:rPr>
                        <a:t>O elemento na página com o ID especificado. Em uma determinada página HTML, é uma boa prática usar um elemento por ID (e claro, um ID por elemento) mesmo que seja permitido usar o mesmo ID para vários elementos.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</a:rPr>
                        <a:t>#my-id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effectLst/>
                        </a:rPr>
                        <a:t>Seleciona</a:t>
                      </a:r>
                      <a:r>
                        <a:rPr lang="en-US" sz="1800" dirty="0">
                          <a:effectLst/>
                        </a:rPr>
                        <a:t> &lt;p id="my-id"&gt; </a:t>
                      </a:r>
                      <a:r>
                        <a:rPr lang="en-US" sz="1800" dirty="0" err="1">
                          <a:effectLst/>
                        </a:rPr>
                        <a:t>ou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fontAlgn="ctr"/>
                      <a:r>
                        <a:rPr lang="en-US" sz="1800" dirty="0">
                          <a:effectLst/>
                        </a:rPr>
                        <a:t>&lt;a id="my-id"&gt;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18851"/>
                  </a:ext>
                </a:extLst>
              </a:tr>
              <a:tr h="1195160">
                <a:tc>
                  <a:txBody>
                    <a:bodyPr/>
                    <a:lstStyle/>
                    <a:p>
                      <a:pPr fontAlgn="ctr"/>
                      <a:r>
                        <a:rPr lang="pt-BR" sz="1800">
                          <a:effectLst/>
                        </a:rPr>
                        <a:t>Seletor de classe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800">
                          <a:effectLst/>
                        </a:rPr>
                        <a:t>O(s) elemento(s) na página com a classe específicada (várias instâncias de classe podem aparecer em uma página).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.my-class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Seleciona &lt;p class="my-class"&gt; e &lt;a class="my-class"&gt;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244916"/>
                  </a:ext>
                </a:extLst>
              </a:tr>
              <a:tr h="732518">
                <a:tc>
                  <a:txBody>
                    <a:bodyPr/>
                    <a:lstStyle/>
                    <a:p>
                      <a:pPr fontAlgn="ctr"/>
                      <a:r>
                        <a:rPr lang="pt-BR" sz="1800">
                          <a:effectLst/>
                        </a:rPr>
                        <a:t>Seletor de atributo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800">
                          <a:effectLst/>
                        </a:rPr>
                        <a:t>O(s) elemento(s) na página com o atributo especificado.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800">
                          <a:effectLst/>
                        </a:rPr>
                        <a:t>img[src]</a:t>
                      </a:r>
                      <a:br>
                        <a:rPr lang="pt-BR" sz="1800">
                          <a:effectLst/>
                        </a:rPr>
                      </a:br>
                      <a:r>
                        <a:rPr lang="pt-BR" sz="1800">
                          <a:effectLst/>
                        </a:rPr>
                        <a:t>Seleciona &lt;img src="myimage.png"&gt; mas não &lt;img&gt;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39573"/>
                  </a:ext>
                </a:extLst>
              </a:tr>
              <a:tr h="1426482">
                <a:tc>
                  <a:txBody>
                    <a:bodyPr/>
                    <a:lstStyle/>
                    <a:p>
                      <a:pPr fontAlgn="ctr"/>
                      <a:r>
                        <a:rPr lang="pt-BR" sz="1800">
                          <a:effectLst/>
                        </a:rPr>
                        <a:t>Seletor de pseudo-classe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800">
                          <a:effectLst/>
                        </a:rPr>
                        <a:t>O(s) elemento(s) específicado(s), mas somente quando estiver no estado especificado. Ex.: com o mouse sobre ele.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800" dirty="0">
                          <a:effectLst/>
                        </a:rPr>
                        <a:t>a:hover</a:t>
                      </a:r>
                      <a:br>
                        <a:rPr lang="pt-BR" sz="1800" dirty="0">
                          <a:effectLst/>
                        </a:rPr>
                      </a:br>
                      <a:r>
                        <a:rPr lang="pt-BR" sz="1800" dirty="0">
                          <a:effectLst/>
                        </a:rPr>
                        <a:t>Seleciona &lt;a&gt;, mas somente quando o mouse está em cima do link.</a:t>
                      </a:r>
                    </a:p>
                  </a:txBody>
                  <a:tcPr marL="25901" marR="25901" marT="12950" marB="129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54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4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B3A1-DB3A-C96E-4384-BED4535A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do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94D78-A232-A742-7A85-212265DF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Fundo claro: #F5F5F6 – Texto</a:t>
            </a:r>
            <a:r>
              <a:rPr lang="pt-BR"/>
              <a:t>: Black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Fundo escuro: #E1E2E1 – Texto: Black</a:t>
            </a:r>
          </a:p>
          <a:p>
            <a:pPr marL="0" indent="0">
              <a:buNone/>
            </a:pPr>
            <a:r>
              <a:rPr lang="pt-BR" dirty="0"/>
              <a:t>Escuro: #7f0000 – Texto: #F5F5F6</a:t>
            </a:r>
          </a:p>
          <a:p>
            <a:pPr marL="0" indent="0">
              <a:buNone/>
            </a:pPr>
            <a:r>
              <a:rPr lang="pt-BR" dirty="0"/>
              <a:t>Base: #b71c1c – Texto: #F5F5F6</a:t>
            </a:r>
          </a:p>
          <a:p>
            <a:pPr marL="0" indent="0">
              <a:buNone/>
            </a:pPr>
            <a:r>
              <a:rPr lang="pt-BR" dirty="0"/>
              <a:t>Claro: #f05545 – Texto: Black</a:t>
            </a:r>
          </a:p>
        </p:txBody>
      </p:sp>
    </p:spTree>
    <p:extLst>
      <p:ext uri="{BB962C8B-B14F-4D97-AF65-F5344CB8AC3E}">
        <p14:creationId xmlns:p14="http://schemas.microsoft.com/office/powerpoint/2010/main" val="335885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03205-5454-C449-D965-4A0C4B01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310921-252F-D8F9-0A23-1082BEE8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margin</a:t>
            </a:r>
            <a:r>
              <a:rPr lang="pt-BR" dirty="0"/>
              <a:t>: 0 auto; — Quando você define dois valores em uma propriedade como </a:t>
            </a:r>
            <a:r>
              <a:rPr lang="pt-BR" dirty="0" err="1"/>
              <a:t>margin</a:t>
            </a:r>
            <a:r>
              <a:rPr lang="pt-BR" dirty="0"/>
              <a:t> ou </a:t>
            </a:r>
            <a:r>
              <a:rPr lang="pt-BR" dirty="0" err="1"/>
              <a:t>padding</a:t>
            </a:r>
            <a:r>
              <a:rPr lang="pt-BR" dirty="0"/>
              <a:t>, o primeiro valor afeta a parte superior do elemento e a parte inferior (tornando-os 0 nesse caso), e no segundo valor os lados esquerdo e direito (aqui, auto é um valor especial que divide o espaço horizontal uniformemente entre esquerda e direita).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propriedade </a:t>
            </a:r>
            <a:r>
              <a:rPr lang="pt-BR" dirty="0" err="1"/>
              <a:t>margin</a:t>
            </a:r>
            <a:r>
              <a:rPr lang="pt-BR" dirty="0"/>
              <a:t> do CSS define a área de margem nos quatro lados do elemento. É uma abreviação que define todas as margens individuais de uma só vez: </a:t>
            </a:r>
            <a:r>
              <a:rPr lang="pt-BR" dirty="0" err="1"/>
              <a:t>margin</a:t>
            </a:r>
            <a:r>
              <a:rPr lang="pt-BR" dirty="0"/>
              <a:t>-top, </a:t>
            </a:r>
            <a:r>
              <a:rPr lang="pt-BR" dirty="0" err="1"/>
              <a:t>margin-right</a:t>
            </a:r>
            <a:r>
              <a:rPr lang="pt-BR" dirty="0"/>
              <a:t>, </a:t>
            </a:r>
            <a:r>
              <a:rPr lang="pt-BR" dirty="0" err="1"/>
              <a:t>margin-bottom</a:t>
            </a:r>
            <a:r>
              <a:rPr lang="pt-BR" dirty="0"/>
              <a:t>, e </a:t>
            </a:r>
            <a:r>
              <a:rPr lang="pt-BR" dirty="0" err="1"/>
              <a:t>margin-left</a:t>
            </a:r>
            <a:r>
              <a:rPr lang="pt-BR" dirty="0"/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471940-B195-12AD-A4DD-620BF6DE4E77}"/>
              </a:ext>
            </a:extLst>
          </p:cNvPr>
          <p:cNvSpPr txBox="1"/>
          <p:nvPr/>
        </p:nvSpPr>
        <p:spPr>
          <a:xfrm>
            <a:off x="5562600" y="6308209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https://developer.mozilla.org/pt-BR/docs/Web/CSS/margin#sintaxe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582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93FF93-B6E6-CBAB-EB3C-C2037921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25"/>
            <a:ext cx="10515600" cy="538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Uma propriedade bastante interessante que usaremos aqui é o </a:t>
            </a:r>
            <a:r>
              <a:rPr lang="pt-BR" dirty="0" err="1"/>
              <a:t>text-shadow</a:t>
            </a:r>
            <a:r>
              <a:rPr lang="pt-BR" dirty="0"/>
              <a:t>, que aplica uma sombra ao conteúdo de texto do elemento. Seus quatro valores são os seguintes:</a:t>
            </a:r>
          </a:p>
          <a:p>
            <a:r>
              <a:rPr lang="pt-BR" dirty="0"/>
              <a:t>O primeiro valor em pixel define o deslocamento horizontal da sombra do texto — até onde ele se move: um valor negativo deve movê-la para a esquerda.</a:t>
            </a:r>
          </a:p>
          <a:p>
            <a:r>
              <a:rPr lang="pt-BR" dirty="0"/>
              <a:t>O segundo valor em pixel define o deslocamento vertical da sombra do texto — o quanto ela se move para baixo, neste exemplo; um valor negativo deve movê-la para cima.</a:t>
            </a:r>
          </a:p>
          <a:p>
            <a:r>
              <a:rPr lang="pt-BR" dirty="0"/>
              <a:t>O terceiro valor em pixel define o raio de desfoque da sombra — um valor maior significará uma sombra mais borrada.</a:t>
            </a:r>
          </a:p>
          <a:p>
            <a:r>
              <a:rPr lang="pt-BR" dirty="0"/>
              <a:t>O quarto valor define a cor base da sombra.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D0E041-C314-B967-BE77-2FFC16A439AF}"/>
              </a:ext>
            </a:extLst>
          </p:cNvPr>
          <p:cNvSpPr txBox="1"/>
          <p:nvPr/>
        </p:nvSpPr>
        <p:spPr>
          <a:xfrm>
            <a:off x="3286125" y="6391275"/>
            <a:ext cx="8905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https://developer.mozilla.org/pt-BR/docs/Learn/Getting_started_with_the_web/CSS_basics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52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23409-1A6A-43A5-C36E-2D2958C2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centralizar a imagem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5DB7A-85B3-5CD5-CD79-48DE78F1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elemento &lt;body&gt; é em nível de bloco, o que significa que ocupa espaço na página e pode ter margens e outros valores de espaçamento aplicados a ele. Imagens, por outro lado, são elementos em linha, o que significa que não podem ter margens. Então, para aplicar margens a uma imagem, temos que dar o comportamento de nível de bloco a imagem usando display: </a:t>
            </a:r>
            <a:r>
              <a:rPr lang="pt-BR" dirty="0" err="1"/>
              <a:t>block</a:t>
            </a:r>
            <a:r>
              <a:rPr lang="pt-BR" dirty="0"/>
              <a:t>;.</a:t>
            </a:r>
          </a:p>
        </p:txBody>
      </p:sp>
    </p:spTree>
    <p:extLst>
      <p:ext uri="{BB962C8B-B14F-4D97-AF65-F5344CB8AC3E}">
        <p14:creationId xmlns:p14="http://schemas.microsoft.com/office/powerpoint/2010/main" val="177537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B499-0E87-DDCC-CA87-A4B2328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B3AE3-9C76-39FE-593A-9E2DCC29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https://developer.mozilla.org/pt-BR/docs/Learn/Getting_started_with_the_web/CSS_basics</a:t>
            </a:r>
            <a:endParaRPr lang="pt-BR" dirty="0"/>
          </a:p>
          <a:p>
            <a:r>
              <a:rPr lang="pt-BR" dirty="0">
                <a:hlinkClick r:id="rId3"/>
              </a:rPr>
              <a:t>https://www.w3schools.com/tags/tag_doctype.asp</a:t>
            </a:r>
            <a:endParaRPr lang="pt-BR" dirty="0"/>
          </a:p>
          <a:p>
            <a:r>
              <a:rPr lang="pt-BR" dirty="0">
                <a:hlinkClick r:id="rId4"/>
              </a:rPr>
              <a:t>https://www.w3schools.com/css/default</a:t>
            </a:r>
            <a:r>
              <a:rPr lang="pt-BR">
                <a:hlinkClick r:id="rId4"/>
              </a:rPr>
              <a:t>.asp</a:t>
            </a:r>
            <a:r>
              <a:rPr lang="pt-BR"/>
              <a:t>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66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7019B-A8DE-8EEF-5480-0BBDF1C1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selecionar 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F95DC-BDC4-3A85-1C1D-AB22FBD7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https://fonts.google.com/</a:t>
            </a:r>
            <a:r>
              <a:rPr lang="pt-BR" dirty="0"/>
              <a:t> 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53D92EC-9DA8-B7C7-88F9-F677F5382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95" y="2873122"/>
            <a:ext cx="7768209" cy="28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0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438DA-D50C-8A59-1F20-37A915D4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Selecione o estilo e copie o código</a:t>
            </a:r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1CB0668-5BDE-193D-337C-4070FFDA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94" y="1825625"/>
            <a:ext cx="9461212" cy="4351338"/>
          </a:xfrm>
        </p:spPr>
      </p:pic>
    </p:spTree>
    <p:extLst>
      <p:ext uri="{BB962C8B-B14F-4D97-AF65-F5344CB8AC3E}">
        <p14:creationId xmlns:p14="http://schemas.microsoft.com/office/powerpoint/2010/main" val="343667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41202-2FF6-B030-355E-58FD29CB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alterar a fonte utilizamos o </a:t>
            </a:r>
            <a:r>
              <a:rPr lang="pt-BR" dirty="0" err="1"/>
              <a:t>css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139BEB4-5609-68F4-770A-9F9F94788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93" y="1825625"/>
            <a:ext cx="2545013" cy="4351338"/>
          </a:xfr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DFF9569-9A36-A0A6-A583-D735DDBB3432}"/>
              </a:ext>
            </a:extLst>
          </p:cNvPr>
          <p:cNvCxnSpPr/>
          <p:nvPr/>
        </p:nvCxnSpPr>
        <p:spPr>
          <a:xfrm flipV="1">
            <a:off x="3848100" y="5657850"/>
            <a:ext cx="952500" cy="152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5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9796E-A309-4312-75C5-96B6E785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4E10D-D3B9-E649-F2DC-E9EBF53C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 err="1"/>
              <a:t>padding</a:t>
            </a:r>
            <a:r>
              <a:rPr lang="pt-BR" dirty="0"/>
              <a:t>, o espaço ao redor do conteúdo (ex.: ao redor do texto de um parágrafo).</a:t>
            </a:r>
          </a:p>
          <a:p>
            <a:r>
              <a:rPr lang="pt-BR" dirty="0" err="1"/>
              <a:t>border</a:t>
            </a:r>
            <a:r>
              <a:rPr lang="pt-BR" dirty="0"/>
              <a:t>, a linha sólida do lado de fora do </a:t>
            </a:r>
            <a:r>
              <a:rPr lang="pt-BR" dirty="0" err="1"/>
              <a:t>padding</a:t>
            </a:r>
            <a:r>
              <a:rPr lang="pt-BR" dirty="0"/>
              <a:t>.</a:t>
            </a:r>
          </a:p>
          <a:p>
            <a:r>
              <a:rPr lang="pt-BR" dirty="0" err="1"/>
              <a:t>margin</a:t>
            </a:r>
            <a:r>
              <a:rPr lang="pt-BR" dirty="0"/>
              <a:t>, o espaço externo a um elemento.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570D1A-3844-683D-395A-55EAABFC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5" y="1447698"/>
            <a:ext cx="5035809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36E1D-C352-5F1A-1E03-12CC4D40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7CE9A5-D4F2-8971-366C-177B890C5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https://www.nuvemshop.com.br/blog/paleta-de-cores/</a:t>
            </a:r>
            <a:endParaRPr lang="pt-BR" dirty="0"/>
          </a:p>
          <a:p>
            <a:r>
              <a:rPr lang="pt-BR" dirty="0">
                <a:hlinkClick r:id="rId3"/>
              </a:rPr>
              <a:t>https://paletadecores.com/</a:t>
            </a:r>
            <a:r>
              <a:rPr lang="pt-BR" dirty="0"/>
              <a:t> - permite criar paleta com base em uma imagem</a:t>
            </a:r>
          </a:p>
          <a:p>
            <a:r>
              <a:rPr lang="pt-BR" dirty="0">
                <a:hlinkClick r:id="rId4"/>
              </a:rPr>
              <a:t>https://brasil.uxdesign.cc/os-9-sites-de-paletas-de-cores-que-todo-ui-designer-precisa-conhecer-3742480ef761</a:t>
            </a:r>
            <a:r>
              <a:rPr lang="pt-BR" dirty="0"/>
              <a:t> - Dicas de ferramentas</a:t>
            </a:r>
          </a:p>
          <a:p>
            <a:r>
              <a:rPr lang="pt-BR" dirty="0">
                <a:hlinkClick r:id="rId5"/>
              </a:rPr>
              <a:t>https://material.io/resources/color/#!/?view.left=0&amp;view.right=0</a:t>
            </a:r>
            <a:r>
              <a:rPr lang="pt-BR" dirty="0"/>
              <a:t> – usada no exemplo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86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5EA8D-330F-DDEF-E79E-9FD55067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cor primária e/ou secundária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F743C6B-A65F-4BBE-6E37-C0B2F8DA0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8" y="1825625"/>
            <a:ext cx="8574203" cy="4351338"/>
          </a:xfrm>
        </p:spPr>
      </p:pic>
    </p:spTree>
    <p:extLst>
      <p:ext uri="{BB962C8B-B14F-4D97-AF65-F5344CB8AC3E}">
        <p14:creationId xmlns:p14="http://schemas.microsoft.com/office/powerpoint/2010/main" val="194637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C7FDA-372B-A172-BDE4-23D8D9FE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Reset para nova definição de cores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C9FF717-C2DE-70E6-5E23-DC7B5B3FA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21" y="1825625"/>
            <a:ext cx="8657758" cy="4351338"/>
          </a:xfrm>
        </p:spPr>
      </p:pic>
    </p:spTree>
    <p:extLst>
      <p:ext uri="{BB962C8B-B14F-4D97-AF65-F5344CB8AC3E}">
        <p14:creationId xmlns:p14="http://schemas.microsoft.com/office/powerpoint/2010/main" val="390383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D670-CED1-AF61-5818-D256E75A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cor de fundo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5FFE186-8EB4-4646-EEEC-B536DB16F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7770"/>
            <a:ext cx="10515600" cy="3907047"/>
          </a:xfrm>
        </p:spPr>
      </p:pic>
    </p:spTree>
    <p:extLst>
      <p:ext uri="{BB962C8B-B14F-4D97-AF65-F5344CB8AC3E}">
        <p14:creationId xmlns:p14="http://schemas.microsoft.com/office/powerpoint/2010/main" val="4130358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848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Para selecionar fonte</vt:lpstr>
      <vt:lpstr>Selecione o estilo e copie o código</vt:lpstr>
      <vt:lpstr>Para alterar a fonte utilizamos o css</vt:lpstr>
      <vt:lpstr>Espaçamento</vt:lpstr>
      <vt:lpstr>Definição de cores</vt:lpstr>
      <vt:lpstr>Definição da cor primária e/ou secundária</vt:lpstr>
      <vt:lpstr>Reset para nova definição de cores</vt:lpstr>
      <vt:lpstr>Seleção de cor de fundo</vt:lpstr>
      <vt:lpstr>Cores do exemplo</vt:lpstr>
      <vt:lpstr>Margens</vt:lpstr>
      <vt:lpstr>Apresentação do PowerPoint</vt:lpstr>
      <vt:lpstr>Para centralizar a imagem</vt:lpstr>
      <vt:lpstr>Ref.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EWERTON JOSE DA SILVA</dc:creator>
  <cp:lastModifiedBy>EWERTON JOSE DA SILVA</cp:lastModifiedBy>
  <cp:revision>18</cp:revision>
  <dcterms:created xsi:type="dcterms:W3CDTF">2022-09-11T18:19:10Z</dcterms:created>
  <dcterms:modified xsi:type="dcterms:W3CDTF">2023-05-08T19:56:02Z</dcterms:modified>
</cp:coreProperties>
</file>