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59" r:id="rId4"/>
    <p:sldId id="260" r:id="rId5"/>
    <p:sldId id="262" r:id="rId6"/>
    <p:sldId id="264" r:id="rId7"/>
    <p:sldId id="265" r:id="rId8"/>
    <p:sldId id="258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02E03-68E0-94B7-4929-353E618D9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8ACC1E-1065-D60F-AF27-C75C539A4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617501-BFE7-6EBA-24BA-84BB3D96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57BC-45BD-4420-A49A-7A024E358E45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A08C84-A945-26BC-1963-11911300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C1015B-8C60-3FCC-E967-5922E5F8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50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B23EE-E41F-17DF-68BF-BF49E9A4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8A75CA-5998-C469-4C49-8DA5B8A56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95C409-832F-E9F1-8C6A-F1E4D04D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57BC-45BD-4420-A49A-7A024E358E45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A07229-51FD-7F7C-4A1B-EDB361AE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15F7F1-DA44-93FA-B60F-D5A3531D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6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79EBB4-0ECF-5E81-AA53-FBF55CFA8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B23724-2E4C-F5F6-A3B0-5FFDE873B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C3F773-35CD-F665-C3A9-8ABD45E5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57BC-45BD-4420-A49A-7A024E358E45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8870FA-049E-5CAB-941D-AD9F7B089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10D6AB-F2D7-71F3-A67E-B8DB953F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99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7F25B-B9CC-0B2C-9BDA-365FF584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F7F1EA-F49E-C109-F3FE-39B1D201C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179CF8-CEC4-B4C9-4804-2847FA806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57BC-45BD-4420-A49A-7A024E358E45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883353-E567-1E21-4B06-86B0F32F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CC210A-6A0B-EFBE-C7BA-C4266306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25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9E044-C098-78F7-20ED-2F7CCC93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5812B5-C7AA-8153-FC38-0E8CD2ABC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385AC4-9518-D379-AE60-60BB6568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57BC-45BD-4420-A49A-7A024E358E45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69EBAA-AD44-136E-BF53-28F32D19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A073FC-69B2-688F-8CDC-D888B3B8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81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109C2-E094-86C9-13C8-006C3560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1A59A3-94AE-61A1-5232-2DC4CA5DB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4574F6-B48B-D563-DF62-997CB02D2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97323B-C714-7AB3-43FB-98E345F6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57BC-45BD-4420-A49A-7A024E358E45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836D11-E05F-1919-A117-1A035D5F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56EEE5-1146-7BB8-DFEE-A7023DA2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90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3FFB1-701F-8FEE-85B4-0BC4E77A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120221-9D03-97D5-600F-34218DEA4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E0ABC3-4ED9-34A5-7B63-AE2AA67D2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53AC9-240A-648A-D8C0-24C7F5969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F5F988-FADC-711B-84CD-7CEE6118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6ED194-F16E-A90E-04AE-DD3464D1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57BC-45BD-4420-A49A-7A024E358E45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6FD312-09B2-AAD9-720B-DC8E143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4F3B6A-9881-C6F8-7DCE-F077E769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52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98043-C53A-8D27-0EA2-8ED00721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1F4C93-76A0-82A5-3CB7-FB87763A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57BC-45BD-4420-A49A-7A024E358E45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D50346-641B-AE1E-B1F2-9A5D4875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331B596-0172-93E0-9132-1EB4FA7E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73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EEBFF1-90FF-2B90-64F6-8A1A8681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57BC-45BD-4420-A49A-7A024E358E45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E80DB99-2C1F-EC04-EF36-CE6293A0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FF036E-E616-04DE-DE3B-29BDA1F3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2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97CD2-2F7D-3D5E-4EB2-DF2607C03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5C64F6-BCE4-EB68-2D8B-6D3953BB8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FC697B-3C4E-4FCA-1A85-964328DE6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99FF38-FC84-4573-B880-A762BF8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57BC-45BD-4420-A49A-7A024E358E45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D8742E-D0C6-6EA8-25B8-1AD07A27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957AFE-7244-5D64-C973-05CD63E9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18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40088-2892-6597-7892-27D51852C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B6D451D-BBDE-CCE0-F912-E64E159BD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6FF5D1-BB72-159F-836B-4825E83FE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D6F076-9FDA-1464-79B8-D97277B5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57BC-45BD-4420-A49A-7A024E358E45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600E6E-617A-6870-2A0D-66278A74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6ED618-A9A2-9127-60C3-EC15EF89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28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1EC6F83-672D-E22F-AB54-B624A2E2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3EF5B7-E60B-9B59-B20E-C98D24952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452952-6052-E222-FDB9-5B99AC7B7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E57BC-45BD-4420-A49A-7A024E358E45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87465C-0BBA-F05D-0AE6-4D57F7554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08AFBA-D72E-210F-E3CF-69B91DD8E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98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default.asp" TargetMode="External"/><Relationship Id="rId2" Type="http://schemas.openxmlformats.org/officeDocument/2006/relationships/hyperlink" Target="https://developer.mozilla.org/pt-BR/docs/Learn/HTML/Introduction_to_HTML/Getting_starte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C8690-9636-985B-F831-BC0E2AF2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Anatomia de um elemento HTML</a:t>
            </a:r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91D8F08-67E5-F736-A008-33D26190F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791" y="1786794"/>
            <a:ext cx="7768418" cy="2504950"/>
          </a:xfrm>
        </p:spPr>
      </p:pic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52ACED18-6F48-4A0C-5ACB-5FE912A32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16" y="4793051"/>
            <a:ext cx="9474166" cy="132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5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EF023-5800-1DDB-D4EA-8A7BBEF7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Aninhando elementos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6AC5F63-3AA2-1572-9771-51799B30D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57" y="1690688"/>
            <a:ext cx="7159085" cy="501136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F1435D8-6618-2964-ADF0-A3F529D01971}"/>
              </a:ext>
            </a:extLst>
          </p:cNvPr>
          <p:cNvSpPr txBox="1">
            <a:spLocks/>
          </p:cNvSpPr>
          <p:nvPr/>
        </p:nvSpPr>
        <p:spPr>
          <a:xfrm>
            <a:off x="838199" y="23534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Elementos vazios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3617A15-994A-FA55-D5C4-1BA44E79D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06" y="3679032"/>
            <a:ext cx="7946585" cy="52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5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56120-A3AE-3ECF-F6F1-AFEFE297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de entidades: incluindo caracteres especiais no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EF53A5-4A16-3ABC-E66A-D542FDE6D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812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No HTML, os caracteres &lt;, &gt;,",' e o &amp; são caracteres especiais. Eles fazem parte da própria sintaxe HTML; portanto, como você inclui um desses caracteres no seu texto? 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15E9DF8-0D34-AE8F-5805-A35F6C6A5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592357"/>
              </p:ext>
            </p:extLst>
          </p:nvPr>
        </p:nvGraphicFramePr>
        <p:xfrm>
          <a:off x="3248024" y="3562352"/>
          <a:ext cx="5695951" cy="3108960"/>
        </p:xfrm>
        <a:graphic>
          <a:graphicData uri="http://schemas.openxmlformats.org/drawingml/2006/table">
            <a:tbl>
              <a:tblPr/>
              <a:tblGrid>
                <a:gridCol w="1994982">
                  <a:extLst>
                    <a:ext uri="{9D8B030D-6E8A-4147-A177-3AD203B41FA5}">
                      <a16:colId xmlns:a16="http://schemas.microsoft.com/office/drawing/2014/main" val="806527899"/>
                    </a:ext>
                  </a:extLst>
                </a:gridCol>
                <a:gridCol w="3700969">
                  <a:extLst>
                    <a:ext uri="{9D8B030D-6E8A-4147-A177-3AD203B41FA5}">
                      <a16:colId xmlns:a16="http://schemas.microsoft.com/office/drawing/2014/main" val="5600885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>
                          <a:effectLst/>
                        </a:rPr>
                        <a:t>Caractere literal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dirty="0">
                          <a:effectLst/>
                        </a:rPr>
                        <a:t>Referência de caractere equivalente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202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>
                          <a:effectLst/>
                        </a:rPr>
                        <a:t>&lt;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>
                          <a:effectLst/>
                        </a:rPr>
                        <a:t>&amp;lt;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707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>
                          <a:effectLst/>
                        </a:rPr>
                        <a:t>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dirty="0">
                          <a:effectLst/>
                        </a:rPr>
                        <a:t>&amp;</a:t>
                      </a:r>
                      <a:r>
                        <a:rPr lang="pt-BR" sz="2400" dirty="0" err="1">
                          <a:effectLst/>
                        </a:rPr>
                        <a:t>gt</a:t>
                      </a:r>
                      <a:r>
                        <a:rPr lang="pt-BR" sz="2400" dirty="0">
                          <a:effectLst/>
                        </a:rPr>
                        <a:t>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9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>
                          <a:effectLst/>
                        </a:rPr>
                        <a:t>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>
                          <a:effectLst/>
                        </a:rPr>
                        <a:t>&amp;quot;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632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>
                          <a:effectLst/>
                        </a:rPr>
                        <a:t>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>
                          <a:effectLst/>
                        </a:rPr>
                        <a:t>&amp;apos;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156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>
                          <a:effectLst/>
                        </a:rPr>
                        <a:t>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dirty="0">
                          <a:effectLst/>
                        </a:rPr>
                        <a:t>&amp;</a:t>
                      </a:r>
                      <a:r>
                        <a:rPr lang="pt-BR" sz="2400" dirty="0" err="1">
                          <a:effectLst/>
                        </a:rPr>
                        <a:t>amp</a:t>
                      </a:r>
                      <a:r>
                        <a:rPr lang="pt-BR" sz="2400" dirty="0">
                          <a:effectLst/>
                        </a:rPr>
                        <a:t>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400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85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58A5D-1DE2-DACC-608D-CB47906C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587258-12DC-5E5A-6B20-3020A6741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661" y="1920081"/>
            <a:ext cx="9210675" cy="2048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&lt;p&gt;Em HTML, você define um parágrafo usando o elemento &lt;p&gt;.&lt;/p&gt;</a:t>
            </a:r>
          </a:p>
          <a:p>
            <a:pPr marL="0" indent="0">
              <a:buNone/>
            </a:pPr>
            <a:r>
              <a:rPr lang="pt-BR" dirty="0"/>
              <a:t>&lt;p&gt;Em HTML, você define um parágrafo usando o elemento &amp;</a:t>
            </a:r>
            <a:r>
              <a:rPr lang="pt-BR" dirty="0" err="1"/>
              <a:t>lt;p&amp;gt</a:t>
            </a:r>
            <a:r>
              <a:rPr lang="pt-BR" dirty="0"/>
              <a:t>;.&lt;/p&gt;</a:t>
            </a:r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A28F333C-9E89-126B-C7FF-27C2D0429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877" y="4198127"/>
            <a:ext cx="6536245" cy="208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4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5B8A0-D99B-27AA-BF94-5BEA6065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Comentários no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D32084-8FB3-9C0F-D973-AE1BED2B3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Para transformar uma seção do conteúdo HTML em um comentário, você precisa agrupá-lo nos marcadores especiais &lt;!-- e --&gt;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86D1350F-ED10-9582-993E-644C8C842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79" y="3498688"/>
            <a:ext cx="9770841" cy="229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8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37D86-FE7F-DBD7-1D20-A7BBEA04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em bloco versus elementos </a:t>
            </a:r>
            <a:r>
              <a:rPr lang="pt-BR" dirty="0" err="1"/>
              <a:t>inline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4410D7-0D90-11A3-9DDF-1536B1FB2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Elementos em bloco formam um bloco visível na página — eles aparecerão em uma nova linha logo após qualquer elemento que venha antes dele, e qualquer conteúdo depois de um elemento em bloco também aparecerá em uma nova linha. Elementos em bloco geralmente são elementos estruturais na página que representam, por exemplo: parágrafos, listas, menus de navegação, rodapés etc. Um elemento em bloco não seria aninhado dentro de um elemento </a:t>
            </a:r>
            <a:r>
              <a:rPr lang="pt-BR" dirty="0" err="1"/>
              <a:t>inline</a:t>
            </a:r>
            <a:r>
              <a:rPr lang="pt-BR" dirty="0"/>
              <a:t>, mas pode ser aninhado dentro de outro elemento em bloco.</a:t>
            </a:r>
          </a:p>
        </p:txBody>
      </p:sp>
    </p:spTree>
    <p:extLst>
      <p:ext uri="{BB962C8B-B14F-4D97-AF65-F5344CB8AC3E}">
        <p14:creationId xmlns:p14="http://schemas.microsoft.com/office/powerpoint/2010/main" val="676128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37D86-FE7F-DBD7-1D20-A7BBEA04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em bloco versus elementos </a:t>
            </a:r>
            <a:r>
              <a:rPr lang="pt-BR" dirty="0" err="1"/>
              <a:t>inline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4410D7-0D90-11A3-9DDF-1536B1FB2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Elementos </a:t>
            </a:r>
            <a:r>
              <a:rPr lang="pt-BR" dirty="0" err="1"/>
              <a:t>inline</a:t>
            </a:r>
            <a:r>
              <a:rPr lang="pt-BR" dirty="0"/>
              <a:t> (na linha) são aqueles que estão contidos dentro de elementos em bloco envolvem apenas pequenas partes do conteúdo do documento e não parágrafos inteiros ou agrupamentos de conteúdo. Um elemento </a:t>
            </a:r>
            <a:r>
              <a:rPr lang="pt-BR" dirty="0" err="1"/>
              <a:t>inline</a:t>
            </a:r>
            <a:r>
              <a:rPr lang="pt-BR" dirty="0"/>
              <a:t> não fará com que uma nova linha apareça no documento: os elementos </a:t>
            </a:r>
            <a:r>
              <a:rPr lang="pt-BR" dirty="0" err="1"/>
              <a:t>inline</a:t>
            </a:r>
            <a:r>
              <a:rPr lang="pt-BR" dirty="0"/>
              <a:t> geralmente aparecem dentro de um parágrafo de texto, por exemplo: um elemento &lt;a&gt;(hyperlink) ou elementos de ênfase como &lt;em&gt; ou &lt;</a:t>
            </a:r>
            <a:r>
              <a:rPr lang="pt-BR" dirty="0" err="1"/>
              <a:t>strong</a:t>
            </a:r>
            <a:r>
              <a:rPr lang="pt-BR" dirty="0"/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191836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CB499-0E87-DDCC-CA87-A4B2328D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4B3AE3-9C76-39FE-593A-9E2DCC29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https://developer.mozilla.org/pt-BR/docs/Learn/HTML/Introduction_to_HTML/Getting_started</a:t>
            </a:r>
            <a:r>
              <a:rPr lang="pt-BR" dirty="0"/>
              <a:t> </a:t>
            </a:r>
          </a:p>
          <a:p>
            <a:r>
              <a:rPr lang="pt-BR">
                <a:hlinkClick r:id="rId3"/>
              </a:rPr>
              <a:t>https://www.w3schools.com/html/default.asp</a:t>
            </a:r>
            <a:endParaRPr lang="pt-BR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2661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366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Anatomia de um elemento HTML</vt:lpstr>
      <vt:lpstr>Aninhando elementos</vt:lpstr>
      <vt:lpstr>Referências de entidades: incluindo caracteres especiais no HTML</vt:lpstr>
      <vt:lpstr>Exemplo</vt:lpstr>
      <vt:lpstr>Comentários no HTML</vt:lpstr>
      <vt:lpstr>Elementos em bloco versus elementos inline</vt:lpstr>
      <vt:lpstr>Elementos em bloco versus elementos inline</vt:lpstr>
      <vt:lpstr>Ref.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EWERTON JOSE DA SILVA</dc:creator>
  <cp:lastModifiedBy>EWERTON JOSE DA SILVA</cp:lastModifiedBy>
  <cp:revision>20</cp:revision>
  <dcterms:created xsi:type="dcterms:W3CDTF">2022-09-11T18:19:10Z</dcterms:created>
  <dcterms:modified xsi:type="dcterms:W3CDTF">2023-04-24T18:32:28Z</dcterms:modified>
</cp:coreProperties>
</file>