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theme/themeOverride1.xml" ContentType="application/vnd.openxmlformats-officedocument.themeOverride+xml"/>
  <Override PartName="/ppt/comments/comment3.xml" ContentType="application/vnd.openxmlformats-officedocument.presentationml.comments+xml"/>
  <Override PartName="/ppt/theme/themeOverride2.xml" ContentType="application/vnd.openxmlformats-officedocument.themeOverride+xml"/>
  <Override PartName="/ppt/comments/comment4.xml" ContentType="application/vnd.openxmlformats-officedocument.presentationml.comments+xml"/>
  <Override PartName="/ppt/theme/themeOverride3.xml" ContentType="application/vnd.openxmlformats-officedocument.themeOverride+xml"/>
  <Override PartName="/ppt/comments/comment5.xml" ContentType="application/vnd.openxmlformats-officedocument.presentationml.comments+xml"/>
  <Override PartName="/ppt/theme/themeOverride4.xml" ContentType="application/vnd.openxmlformats-officedocument.themeOverride+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0080625" cy="5670550"/>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0" clrIdx="0"/>
  <p:cmAuthor id="1" name="Willian Dettmer Eckel" initials="WD" lastIdx="1" clrIdx="1">
    <p:extLst>
      <p:ext uri="{19B8F6BF-5375-455C-9EA6-DF929625EA0E}">
        <p15:presenceInfo xmlns:p15="http://schemas.microsoft.com/office/powerpoint/2012/main" userId="4c016676544d95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B1EB2-4E8B-4099-8CF5-2E93DC6F8F3A}" v="1" dt="2025-06-08T14:56:24.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94660"/>
  </p:normalViewPr>
  <p:slideViewPr>
    <p:cSldViewPr snapToGrid="0">
      <p:cViewPr varScale="1">
        <p:scale>
          <a:sx n="111" d="100"/>
          <a:sy n="111" d="100"/>
        </p:scale>
        <p:origin x="57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n Dettmer Eckel" userId="4c016676544d95c5" providerId="LiveId" clId="{01DB1EB2-4E8B-4099-8CF5-2E93DC6F8F3A}"/>
    <pc:docChg chg="undo custSel modSld">
      <pc:chgData name="Willian Dettmer Eckel" userId="4c016676544d95c5" providerId="LiveId" clId="{01DB1EB2-4E8B-4099-8CF5-2E93DC6F8F3A}" dt="2025-06-08T15:02:41.397" v="66" actId="13926"/>
      <pc:docMkLst>
        <pc:docMk/>
      </pc:docMkLst>
      <pc:sldChg chg="modSp mod modCm">
        <pc:chgData name="Willian Dettmer Eckel" userId="4c016676544d95c5" providerId="LiveId" clId="{01DB1EB2-4E8B-4099-8CF5-2E93DC6F8F3A}" dt="2025-06-08T15:02:41.397" v="66" actId="13926"/>
        <pc:sldMkLst>
          <pc:docMk/>
          <pc:sldMk cId="0" sldId="257"/>
        </pc:sldMkLst>
        <pc:spChg chg="mod">
          <ac:chgData name="Willian Dettmer Eckel" userId="4c016676544d95c5" providerId="LiveId" clId="{01DB1EB2-4E8B-4099-8CF5-2E93DC6F8F3A}" dt="2025-06-08T15:02:41.397" v="66" actId="13926"/>
          <ac:spMkLst>
            <pc:docMk/>
            <pc:sldMk cId="0" sldId="257"/>
            <ac:spMk id="14" creationId="{00000000-0000-0000-0000-000000000000}"/>
          </ac:spMkLst>
        </pc:spChg>
      </pc:sldChg>
      <pc:sldChg chg="modSp mod">
        <pc:chgData name="Willian Dettmer Eckel" userId="4c016676544d95c5" providerId="LiveId" clId="{01DB1EB2-4E8B-4099-8CF5-2E93DC6F8F3A}" dt="2025-06-08T14:57:49.938" v="21" actId="20577"/>
        <pc:sldMkLst>
          <pc:docMk/>
          <pc:sldMk cId="0" sldId="258"/>
        </pc:sldMkLst>
        <pc:spChg chg="mod">
          <ac:chgData name="Willian Dettmer Eckel" userId="4c016676544d95c5" providerId="LiveId" clId="{01DB1EB2-4E8B-4099-8CF5-2E93DC6F8F3A}" dt="2025-06-08T14:57:49.938" v="21" actId="20577"/>
          <ac:spMkLst>
            <pc:docMk/>
            <pc:sldMk cId="0" sldId="258"/>
            <ac:spMk id="18"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5-06-07T21:49:36" idx="1">
    <p:pos x="0" y="0"/>
    <p:text>"Boa tarde a todos! Meu nome é [Seu Nome/Nome do Apresentador] e sou [Sua Posição/Fundador] da [Nome da Empresa]. Nosso slogan resume nossa missão: 'Desvendando a Complexidade Fiscal: Sua Vantagem Competitiva'. É com essa visão que estamos aqui hoje."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5-06-07T21:50:06" idx="2">
    <p:pos x="0" y="0"/>
    <p:text>"Imagine o dia a dia do profissional contábil no Brasil: ele está sobrecarregado, com um papel em transformação. Precisa urgentemente de ferramentas que o capacitem a ir além do operacional, auxiliando seus clientes com dados gerenciais e estratégicos para tomadas de decisão. Ao mesmo tempo, temos milhões de Micro e Pequenas Empresas e MEIs, que muitas vezes não conseguem sequer entender seus próprios dados fiscais. Isso os impede de ter conversas estratégicas com seus contadores e de planejar o futuro. E a raiz de tudo? O 'Custo Brasil', uma burocracia fiscal imensa e uma legislação que muda a todo instante, gerando um risco enorme de multas."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5-06-07T21:50:33" idx="3">
    <p:pos x="0" y="0"/>
    <p:text>"Nossa solução é a resposta a essa dor. Apresentamos um sistema de Multiagentes Inteligentes, potencializado por Large Language Models, os LLMs. Ele não apenas coleta notas fiscais de qualquer formato – seja XML, JSON, CSV ou direto do banco de dados – mas as compreende semanticamente. Ou seja, nossa IA sabe exatamente o que é um Valor Total, um Imposto, um CFOP, mesmo que o documento seja complexo ou não padronizado. Isso eleva o nível das tomadas de decisão, preenchendo a lacuna de conhecimento e acompanhamento de legislações, e entrega informações claras e autoexplicáveis, com fontes confiáveis, revolucionando a gestão fiscal."</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5-06-07T21:50:50" idx="4">
    <p:pos x="0" y="0"/>
    <p:text>"O mercado para nossa solução é gigantesco e perene. Temos mais de 550 mil profissionais contábeis ativos, o que já é um público-alvo robusto. Além disso, miramos nas mais de 21 milhões de empresas ativas no Brasil, com um foco especial nas milhões de Micro e Pequenas Empresas e MEIs que precisam de gestão fiscal simplificada. E o futuro? A reforma tributária, com a implementação do IVA a partir de 2026, é um desafio, mas também uma tremenda oportunidade. A fase de transição, onde impostos antigos e novos coexistirão, demandará ainda mais nossa inteligência para otimização de créditos e simulações, garantindo que nossa solução seja vital e de longo prazo no cenário brasileiro."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5-06-07T21:51:15" idx="5">
    <p:pos x="0" y="0"/>
    <p:text>"Nossa geração de receita é baseada principalmente em assinaturas SaaS, garantindo um fluxo previsível. Oferecemos planos por usuário ou licença para escritórios de contabilidade e departamentos internos de empresas. Para atrair novos clientes, usaremos um modelo 'Freemium', com funcionalidades básicas gratuitas. Também teremos modelos flexíveis por volume de processamento ou uso de recursos avançados, adaptando-se a diversas necessidades. E para maximizar o valor, ofertamos serviços agregados de consultoria e integração com sistemas existentes dos clientes, construindo relacionamentos de longo prazo e soluções completas."</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5-06-07T21:51:34" idx="6">
    <p:pos x="0" y="0"/>
    <p:text>"Nosso sistema é uma mina de ouro de *insights* estratégicos. Ele extrai e apresenta KPIs cruciais como o Custo Total de Aquisição por Fornecedor/Produto, Análise das Alíquotas Efetivas de Impostos, Margem de Contribuição por Item, projeções de Fluxo de Caixa Futuro com base em contas a pagar e receber de NFs, e Análise detalhada de Créditos e Débitos Fiscais. Tudo isso é exibido em gráficos intuitivos, acompanhados de explicações claras e suas fontes. Além disso, oferecemos a capacidade de comparar o desempenho do seu negócio com dados de mercado anonimizados, fornecendo um *benchmarking* estratégico único."</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5-06-07T21:51:50" idx="7">
    <p:pos x="0" y="0"/>
    <p:text>"Nosso maior diferencial reside em nossa equipe. Somos 8 colaboradores, todos da área de tecnologia, mas com uma formação multidisciplinar que nos torna verdadeiramente únicos. Temos expertise sólida em engenharia de software, Python, princípios SOLID, bancos de dados, mas também com formações em contabilidade, direito tributário, matemática, estatística e ciências atuariais. Essa combinação nos permite não apenas construir a tecnologia mais avançada, mas também compreender a fundo as dores e a complexidade das legislações que tanto afligem empreendedores e profissionais contábeis, garantindo que nossas soluções sejam práticas e eficazes."</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25-06-07T21:52:03" idx="8">
    <p:pos x="0" y="0"/>
    <p:text>"Nosso plano é agressivo e focado em resultados. Em um período de apenas 3 meses, de junho a setembro de 2025, entregaremos um MVP funcional. Em junho, focamos no setup e na modelagem de dados. Em julho, teremos o coração da nossa solução com o Agente 1, que faz a leitura e o parsing de notas fiscais em todos os formatos. Agosto é dedicado aos Agentes 2 e 3, que trarão as análises de custo e impostos, com a geração de gráficos básicos. E em setembro, finalizamos o MVP com a integração dos LLMs para explicações contextuais via RAG, e aprimoramos a experiência do usuário. Após o MVP, expandiremos para novas análises e funcionalidades como o *benchmarking* aprofundado."</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25-06-07T21:52:40" idx="10">
    <p:pos x="0" y="0"/>
    <p:text>"Agradeço o tempo de vocês. Agora, estou aberto a quaisquer perguntas."</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Padrão">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pt-BR" sz="4400" b="0" strike="noStrike" spc="-1">
              <a:solidFill>
                <a:srgbClr val="000000"/>
              </a:solidFill>
              <a:latin typeface="Arial"/>
            </a:endParaRPr>
          </a:p>
        </p:txBody>
      </p:sp>
      <p:sp>
        <p:nvSpPr>
          <p:cNvPr id="4"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Bef>
                <a:spcPts val="1417"/>
              </a:spcBef>
              <a:buNone/>
            </a:pPr>
            <a:endParaRPr lang="pt-BR"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adrão">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pt-BR" sz="4400" b="0" strike="noStrike" spc="-1">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indent="0" algn="ctr">
              <a:buNone/>
            </a:pPr>
            <a:endParaRPr lang="pt-BR"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Imagem 2"/>
          <p:cNvPicPr/>
          <p:nvPr/>
        </p:nvPicPr>
        <p:blipFill>
          <a:blip r:embed="rId4"/>
          <a:stretch/>
        </p:blipFill>
        <p:spPr>
          <a:xfrm>
            <a:off x="7920" y="-12240"/>
            <a:ext cx="10079640" cy="5682240"/>
          </a:xfrm>
          <a:prstGeom prst="rect">
            <a:avLst/>
          </a:prstGeom>
          <a:ln w="0">
            <a:noFill/>
          </a:ln>
        </p:spPr>
      </p:pic>
      <p:sp>
        <p:nvSpPr>
          <p:cNvPr id="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r>
              <a:rPr lang="pt-BR" sz="4400" b="0" strike="noStrike" spc="-1">
                <a:solidFill>
                  <a:srgbClr val="000000"/>
                </a:solidFill>
                <a:latin typeface="Arial"/>
              </a:rPr>
              <a:t>Clique para editar o formato do texto do título</a:t>
            </a:r>
          </a:p>
        </p:txBody>
      </p:sp>
      <p:sp>
        <p:nvSpPr>
          <p:cNvPr id="2"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pt-BR" sz="3200" b="0" strike="noStrike" spc="-1">
                <a:solidFill>
                  <a:srgbClr val="000000"/>
                </a:solidFill>
                <a:latin typeface="Arial"/>
              </a:rPr>
              <a:t>Clique para editar o formato de texto dos tópicos</a:t>
            </a:r>
          </a:p>
          <a:p>
            <a:pPr marL="864000" lvl="1" indent="-324000">
              <a:spcBef>
                <a:spcPts val="1134"/>
              </a:spcBef>
              <a:buClr>
                <a:srgbClr val="000000"/>
              </a:buClr>
              <a:buSzPct val="75000"/>
              <a:buFont typeface="Symbol" charset="2"/>
              <a:buChar char=""/>
            </a:pPr>
            <a:r>
              <a:rPr lang="pt-BR" sz="2800" b="0" strike="noStrike" spc="-1">
                <a:solidFill>
                  <a:srgbClr val="000000"/>
                </a:solidFill>
                <a:latin typeface="Arial"/>
              </a:rPr>
              <a:t>2.º nível de tópicos</a:t>
            </a:r>
          </a:p>
          <a:p>
            <a:pPr marL="1296000" lvl="2" indent="-288000">
              <a:spcBef>
                <a:spcPts val="850"/>
              </a:spcBef>
              <a:buClr>
                <a:srgbClr val="000000"/>
              </a:buClr>
              <a:buSzPct val="45000"/>
              <a:buFont typeface="Wingdings" charset="2"/>
              <a:buChar char=""/>
            </a:pPr>
            <a:r>
              <a:rPr lang="pt-BR" sz="2400" b="0" strike="noStrike" spc="-1">
                <a:solidFill>
                  <a:srgbClr val="000000"/>
                </a:solidFill>
                <a:latin typeface="Arial"/>
              </a:rPr>
              <a:t>3.º nível de tópicos</a:t>
            </a:r>
          </a:p>
          <a:p>
            <a:pPr marL="1728000" lvl="3" indent="-216000">
              <a:spcBef>
                <a:spcPts val="567"/>
              </a:spcBef>
              <a:buClr>
                <a:srgbClr val="000000"/>
              </a:buClr>
              <a:buSzPct val="75000"/>
              <a:buFont typeface="Symbol" charset="2"/>
              <a:buChar char=""/>
            </a:pPr>
            <a:r>
              <a:rPr lang="pt-BR" sz="2000" b="0" strike="noStrike" spc="-1">
                <a:solidFill>
                  <a:srgbClr val="000000"/>
                </a:solidFill>
                <a:latin typeface="Arial"/>
              </a:rPr>
              <a:t>4.º nível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p:cNvPicPr/>
          <p:nvPr/>
        </p:nvPicPr>
        <p:blipFill>
          <a:blip r:embed="rId2"/>
          <a:stretch/>
        </p:blipFill>
        <p:spPr>
          <a:xfrm>
            <a:off x="990312" y="874833"/>
            <a:ext cx="8100000" cy="1299240"/>
          </a:xfrm>
          <a:prstGeom prst="rect">
            <a:avLst/>
          </a:prstGeom>
          <a:ln w="0">
            <a:noFill/>
          </a:ln>
        </p:spPr>
      </p:pic>
      <p:sp>
        <p:nvSpPr>
          <p:cNvPr id="8" name="CaixaDeTexto 7"/>
          <p:cNvSpPr txBox="1"/>
          <p:nvPr/>
        </p:nvSpPr>
        <p:spPr>
          <a:xfrm>
            <a:off x="1080000" y="180000"/>
            <a:ext cx="8100000" cy="540000"/>
          </a:xfrm>
          <a:prstGeom prst="rect">
            <a:avLst/>
          </a:prstGeom>
          <a:noFill/>
          <a:ln w="0">
            <a:noFill/>
          </a:ln>
        </p:spPr>
        <p:txBody>
          <a:bodyPr lIns="90000" tIns="45000" rIns="90000" bIns="45000" anchor="t">
            <a:noAutofit/>
          </a:bodyPr>
          <a:lstStyle/>
          <a:p>
            <a:pPr algn="ctr"/>
            <a:r>
              <a:rPr lang="pt-BR" sz="2200" b="0" strike="noStrike" spc="-1" dirty="0">
                <a:solidFill>
                  <a:srgbClr val="FFFFFF"/>
                </a:solidFill>
                <a:latin typeface="Times New Roman" panose="02020603050405020304" pitchFamily="18" charset="0"/>
                <a:cs typeface="Times New Roman" panose="02020603050405020304" pitchFamily="18" charset="0"/>
              </a:rPr>
              <a:t>AGENTES AUTÔNOMOS COM REDES GENERATIVAS</a:t>
            </a:r>
          </a:p>
        </p:txBody>
      </p:sp>
      <p:sp>
        <p:nvSpPr>
          <p:cNvPr id="9" name="CaixaDeTexto 8"/>
          <p:cNvSpPr txBox="1"/>
          <p:nvPr/>
        </p:nvSpPr>
        <p:spPr>
          <a:xfrm>
            <a:off x="5040312" y="2592000"/>
            <a:ext cx="4125600" cy="1773611"/>
          </a:xfrm>
          <a:prstGeom prst="rect">
            <a:avLst/>
          </a:prstGeom>
          <a:noFill/>
          <a:ln w="0">
            <a:noFill/>
          </a:ln>
        </p:spPr>
        <p:txBody>
          <a:bodyPr lIns="90000" tIns="45000" rIns="90000" bIns="45000" anchor="t">
            <a:noAutofit/>
          </a:bodyPr>
          <a:lstStyle/>
          <a:p>
            <a:r>
              <a:rPr lang="pt-BR" sz="1400" b="0" strike="noStrike" spc="-1" dirty="0">
                <a:solidFill>
                  <a:srgbClr val="FFFFFF"/>
                </a:solidFill>
                <a:latin typeface="Times New Roman" panose="02020603050405020304" pitchFamily="18" charset="0"/>
                <a:cs typeface="Times New Roman" panose="02020603050405020304" pitchFamily="18" charset="0"/>
              </a:rPr>
              <a:t>Integrantes:</a:t>
            </a:r>
            <a:endParaRPr lang="pt-BR" sz="14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David </a:t>
            </a:r>
            <a:r>
              <a:rPr lang="pt-BR" sz="1200" b="1" strike="noStrike" spc="-1" dirty="0" err="1">
                <a:solidFill>
                  <a:srgbClr val="FFFFFF"/>
                </a:solidFill>
                <a:latin typeface="Times New Roman" panose="02020603050405020304" pitchFamily="18" charset="0"/>
                <a:cs typeface="Times New Roman" panose="02020603050405020304" pitchFamily="18" charset="0"/>
              </a:rPr>
              <a:t>Neufeld</a:t>
            </a:r>
            <a:r>
              <a:rPr lang="pt-BR" sz="1200" b="1" strike="noStrike" spc="-1" dirty="0">
                <a:solidFill>
                  <a:srgbClr val="FFFFFF"/>
                </a:solidFill>
                <a:latin typeface="Times New Roman" panose="02020603050405020304" pitchFamily="18" charset="0"/>
                <a:cs typeface="Times New Roman" panose="02020603050405020304" pitchFamily="18" charset="0"/>
              </a:rPr>
              <a:t> - david.neufeld@meta.com.br</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Felipe Silva - felipe.s@meta.com.br</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err="1">
                <a:solidFill>
                  <a:srgbClr val="FFFFFF"/>
                </a:solidFill>
                <a:latin typeface="Times New Roman" panose="02020603050405020304" pitchFamily="18" charset="0"/>
                <a:cs typeface="Times New Roman" panose="02020603050405020304" pitchFamily="18" charset="0"/>
              </a:rPr>
              <a:t>Luis</a:t>
            </a:r>
            <a:r>
              <a:rPr lang="pt-BR" sz="1200" b="1" strike="noStrike" spc="-1" dirty="0">
                <a:solidFill>
                  <a:srgbClr val="FFFFFF"/>
                </a:solidFill>
                <a:latin typeface="Times New Roman" panose="02020603050405020304" pitchFamily="18" charset="0"/>
                <a:cs typeface="Times New Roman" panose="02020603050405020304" pitchFamily="18" charset="0"/>
              </a:rPr>
              <a:t> Eduardo Laurindo - luis.laurindo@meta.com.br</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Luiz Henrique Lecheta - luiz.lecheta@meta.com.br</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Robson </a:t>
            </a:r>
            <a:r>
              <a:rPr lang="pt-BR" sz="1200" b="1" strike="noStrike" spc="-1" dirty="0" err="1">
                <a:solidFill>
                  <a:srgbClr val="FFFFFF"/>
                </a:solidFill>
                <a:latin typeface="Times New Roman" panose="02020603050405020304" pitchFamily="18" charset="0"/>
                <a:cs typeface="Times New Roman" panose="02020603050405020304" pitchFamily="18" charset="0"/>
              </a:rPr>
              <a:t>Machczew</a:t>
            </a:r>
            <a:r>
              <a:rPr lang="pt-BR" sz="1200" b="1" strike="noStrike" spc="-1" dirty="0">
                <a:solidFill>
                  <a:srgbClr val="FFFFFF"/>
                </a:solidFill>
                <a:latin typeface="Times New Roman" panose="02020603050405020304" pitchFamily="18" charset="0"/>
                <a:cs typeface="Times New Roman" panose="02020603050405020304" pitchFamily="18" charset="0"/>
              </a:rPr>
              <a:t> - robson.machado@meta.com.br</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Tiago Emanuel Reis - tiago.reis@meta.com.br </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Willian </a:t>
            </a:r>
            <a:r>
              <a:rPr lang="pt-BR" sz="1200" b="1" strike="noStrike" spc="-1" dirty="0" err="1">
                <a:solidFill>
                  <a:srgbClr val="FFFFFF"/>
                </a:solidFill>
                <a:latin typeface="Times New Roman" panose="02020603050405020304" pitchFamily="18" charset="0"/>
                <a:cs typeface="Times New Roman" panose="02020603050405020304" pitchFamily="18" charset="0"/>
              </a:rPr>
              <a:t>Dettmer</a:t>
            </a:r>
            <a:r>
              <a:rPr lang="pt-BR" sz="1200" b="1" strike="noStrike" spc="-1" dirty="0">
                <a:solidFill>
                  <a:srgbClr val="FFFFFF"/>
                </a:solidFill>
                <a:latin typeface="Times New Roman" panose="02020603050405020304" pitchFamily="18" charset="0"/>
                <a:cs typeface="Times New Roman" panose="02020603050405020304" pitchFamily="18" charset="0"/>
              </a:rPr>
              <a:t> </a:t>
            </a:r>
            <a:r>
              <a:rPr lang="pt-BR" sz="1200" b="1" strike="noStrike" spc="-1" dirty="0" err="1">
                <a:solidFill>
                  <a:srgbClr val="FFFFFF"/>
                </a:solidFill>
                <a:latin typeface="Times New Roman" panose="02020603050405020304" pitchFamily="18" charset="0"/>
                <a:cs typeface="Times New Roman" panose="02020603050405020304" pitchFamily="18" charset="0"/>
              </a:rPr>
              <a:t>Eckel</a:t>
            </a:r>
            <a:r>
              <a:rPr lang="pt-BR" sz="1200" b="1" strike="noStrike" spc="-1" dirty="0">
                <a:solidFill>
                  <a:srgbClr val="FFFFFF"/>
                </a:solidFill>
                <a:latin typeface="Times New Roman" panose="02020603050405020304" pitchFamily="18" charset="0"/>
                <a:cs typeface="Times New Roman" panose="02020603050405020304" pitchFamily="18" charset="0"/>
              </a:rPr>
              <a:t> - willian.detteckel@gmail.com</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endParaRPr lang="pt-BR" sz="1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0" name="CaixaDeTexto 9"/>
          <p:cNvSpPr txBox="1"/>
          <p:nvPr/>
        </p:nvSpPr>
        <p:spPr>
          <a:xfrm>
            <a:off x="1541395" y="2591802"/>
            <a:ext cx="3420000" cy="2433006"/>
          </a:xfrm>
          <a:prstGeom prst="rect">
            <a:avLst/>
          </a:prstGeom>
          <a:noFill/>
          <a:ln w="0">
            <a:noFill/>
          </a:ln>
        </p:spPr>
        <p:txBody>
          <a:bodyPr lIns="90000" tIns="45000" rIns="90000" bIns="45000" anchor="t">
            <a:noAutofit/>
          </a:bodyPr>
          <a:lstStyle/>
          <a:p>
            <a:r>
              <a:rPr lang="pt-BR" sz="2200" b="0" strike="noStrike" spc="-1" dirty="0">
                <a:solidFill>
                  <a:srgbClr val="FFFFFF"/>
                </a:solidFill>
                <a:latin typeface="Times New Roman" panose="02020603050405020304" pitchFamily="18" charset="0"/>
                <a:cs typeface="Times New Roman" panose="02020603050405020304" pitchFamily="18" charset="0"/>
              </a:rPr>
              <a:t>GRUPO: a10i</a:t>
            </a:r>
            <a:endParaRPr lang="pt-BR" sz="22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1191"/>
              </a:spcBef>
              <a:spcAft>
                <a:spcPts val="992"/>
              </a:spcAft>
            </a:pPr>
            <a:endParaRPr lang="pt-BR" sz="7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1191"/>
              </a:spcBef>
              <a:spcAft>
                <a:spcPts val="992"/>
              </a:spcAft>
            </a:pPr>
            <a:r>
              <a:rPr lang="pt-BR" sz="1400" b="0" strike="noStrike" spc="-1" dirty="0">
                <a:solidFill>
                  <a:srgbClr val="FFFFFF"/>
                </a:solidFill>
                <a:latin typeface="Times New Roman" panose="02020603050405020304" pitchFamily="18" charset="0"/>
                <a:cs typeface="Times New Roman" panose="02020603050405020304" pitchFamily="18" charset="0"/>
              </a:rPr>
              <a:t>PROPOSTA DE PROJETO</a:t>
            </a:r>
            <a:endParaRPr lang="pt-BR" sz="1400" b="0" strike="noStrike" spc="-1" dirty="0">
              <a:solidFill>
                <a:srgbClr val="000000"/>
              </a:solidFill>
              <a:latin typeface="Times New Roman" panose="02020603050405020304" pitchFamily="18" charset="0"/>
              <a:cs typeface="Times New Roman" panose="02020603050405020304" pitchFamily="18" charset="0"/>
            </a:endParaRPr>
          </a:p>
          <a:p>
            <a:r>
              <a:rPr lang="pt-BR" sz="1800" b="1" strike="noStrike" spc="-1" dirty="0">
                <a:solidFill>
                  <a:srgbClr val="FF8000"/>
                </a:solidFill>
                <a:latin typeface="Times New Roman" panose="02020603050405020304" pitchFamily="18" charset="0"/>
                <a:cs typeface="Times New Roman" panose="02020603050405020304" pitchFamily="18" charset="0"/>
              </a:rPr>
              <a:t>NOTAVIA</a:t>
            </a:r>
            <a:endParaRPr lang="pt-BR" sz="1800" b="0" strike="noStrike" spc="-1" dirty="0">
              <a:solidFill>
                <a:srgbClr val="000000"/>
              </a:solidFill>
              <a:latin typeface="Times New Roman" panose="02020603050405020304" pitchFamily="18" charset="0"/>
              <a:cs typeface="Times New Roman" panose="02020603050405020304" pitchFamily="18" charset="0"/>
            </a:endParaRPr>
          </a:p>
          <a:p>
            <a:endParaRPr lang="pt-BR" sz="700" b="0" strike="noStrike" spc="-1" dirty="0">
              <a:solidFill>
                <a:srgbClr val="000000"/>
              </a:solidFill>
              <a:latin typeface="Times New Roman" panose="02020603050405020304" pitchFamily="18" charset="0"/>
              <a:cs typeface="Times New Roman" panose="02020603050405020304" pitchFamily="18" charset="0"/>
            </a:endParaRPr>
          </a:p>
          <a:p>
            <a:r>
              <a:rPr lang="pt-BR" sz="1400" b="1" strike="noStrike" spc="-1" dirty="0">
                <a:solidFill>
                  <a:srgbClr val="FFFFFF"/>
                </a:solidFill>
                <a:latin typeface="Times New Roman" panose="02020603050405020304" pitchFamily="18" charset="0"/>
                <a:cs typeface="Times New Roman" panose="02020603050405020304" pitchFamily="18" charset="0"/>
              </a:rPr>
              <a:t>Representante do Grupo</a:t>
            </a:r>
            <a:endParaRPr lang="pt-BR" sz="14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Juliano da Silva Ignacio - juliano.s.ignacio@gmail.com</a:t>
            </a:r>
            <a:endParaRPr lang="pt-BR" sz="12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8C25D-54F1-3EF8-FFC1-B2450B5437AC}"/>
            </a:ext>
          </a:extLst>
        </p:cNvPr>
        <p:cNvGrpSpPr/>
        <p:nvPr/>
      </p:nvGrpSpPr>
      <p:grpSpPr>
        <a:xfrm>
          <a:off x="0" y="0"/>
          <a:ext cx="0" cy="0"/>
          <a:chOff x="0" y="0"/>
          <a:chExt cx="0" cy="0"/>
        </a:xfrm>
      </p:grpSpPr>
      <p:pic>
        <p:nvPicPr>
          <p:cNvPr id="39" name="Imagem 38">
            <a:extLst>
              <a:ext uri="{FF2B5EF4-FFF2-40B4-BE49-F238E27FC236}">
                <a16:creationId xmlns:a16="http://schemas.microsoft.com/office/drawing/2014/main" id="{6BB0F7E0-5A57-2092-3494-E9AFAC46823A}"/>
              </a:ext>
            </a:extLst>
          </p:cNvPr>
          <p:cNvPicPr/>
          <p:nvPr/>
        </p:nvPicPr>
        <p:blipFill>
          <a:blip r:embed="rId2"/>
          <a:stretch/>
        </p:blipFill>
        <p:spPr>
          <a:xfrm>
            <a:off x="8640000" y="137520"/>
            <a:ext cx="1260000" cy="762480"/>
          </a:xfrm>
          <a:prstGeom prst="rect">
            <a:avLst/>
          </a:prstGeom>
          <a:ln w="0">
            <a:noFill/>
          </a:ln>
        </p:spPr>
      </p:pic>
      <p:sp>
        <p:nvSpPr>
          <p:cNvPr id="40" name="CaixaDeTexto 39">
            <a:extLst>
              <a:ext uri="{FF2B5EF4-FFF2-40B4-BE49-F238E27FC236}">
                <a16:creationId xmlns:a16="http://schemas.microsoft.com/office/drawing/2014/main" id="{2C8C78D1-1A82-E423-6110-3A9511450AF1}"/>
              </a:ext>
            </a:extLst>
          </p:cNvPr>
          <p:cNvSpPr txBox="1"/>
          <p:nvPr/>
        </p:nvSpPr>
        <p:spPr>
          <a:xfrm>
            <a:off x="576000" y="288000"/>
            <a:ext cx="8100000" cy="540000"/>
          </a:xfrm>
          <a:prstGeom prst="rect">
            <a:avLst/>
          </a:prstGeom>
          <a:noFill/>
          <a:ln w="0">
            <a:noFill/>
          </a:ln>
        </p:spPr>
        <p:txBody>
          <a:bodyPr lIns="90000" tIns="45000" rIns="90000" bIns="45000" anchor="t">
            <a:noAutofit/>
          </a:bodyPr>
          <a:lstStyle/>
          <a:p>
            <a:r>
              <a:rPr lang="pt-BR" sz="1800" b="0" strike="noStrike" spc="-1">
                <a:solidFill>
                  <a:srgbClr val="FF8000"/>
                </a:solidFill>
                <a:latin typeface="Arial Black"/>
              </a:rPr>
              <a:t>NOTAVIA</a:t>
            </a:r>
            <a:r>
              <a:rPr lang="pt-BR" sz="1800" b="0" strike="noStrike" spc="-1">
                <a:solidFill>
                  <a:srgbClr val="FFFFFF"/>
                </a:solidFill>
                <a:latin typeface="Arial Black"/>
              </a:rPr>
              <a:t> - AGENTES AUTÔNOMOS COM REDES GENERATIVAS</a:t>
            </a:r>
          </a:p>
        </p:txBody>
      </p:sp>
      <p:sp>
        <p:nvSpPr>
          <p:cNvPr id="41" name="CaixaDeTexto 40">
            <a:extLst>
              <a:ext uri="{FF2B5EF4-FFF2-40B4-BE49-F238E27FC236}">
                <a16:creationId xmlns:a16="http://schemas.microsoft.com/office/drawing/2014/main" id="{5235B7A1-561C-3DEF-3B6E-804D36641F9C}"/>
              </a:ext>
            </a:extLst>
          </p:cNvPr>
          <p:cNvSpPr txBox="1"/>
          <p:nvPr/>
        </p:nvSpPr>
        <p:spPr>
          <a:xfrm>
            <a:off x="1152000" y="708480"/>
            <a:ext cx="7773886" cy="540000"/>
          </a:xfrm>
          <a:prstGeom prst="rect">
            <a:avLst/>
          </a:prstGeom>
          <a:noFill/>
          <a:ln w="0">
            <a:noFill/>
          </a:ln>
        </p:spPr>
        <p:txBody>
          <a:bodyPr lIns="90000" tIns="45000" rIns="90000" bIns="45000" anchor="t">
            <a:noAutofit/>
          </a:bodyPr>
          <a:lstStyle/>
          <a:p>
            <a:pPr algn="ctr"/>
            <a:r>
              <a:rPr lang="pt-BR" sz="2000" b="0" strike="noStrike" spc="-1" dirty="0">
                <a:solidFill>
                  <a:srgbClr val="FFFF00"/>
                </a:solidFill>
                <a:latin typeface="Arial Black"/>
              </a:rPr>
              <a:t>Pedido de Investimento</a:t>
            </a:r>
          </a:p>
        </p:txBody>
      </p:sp>
      <p:sp>
        <p:nvSpPr>
          <p:cNvPr id="42" name="CaixaDeTexto 41">
            <a:extLst>
              <a:ext uri="{FF2B5EF4-FFF2-40B4-BE49-F238E27FC236}">
                <a16:creationId xmlns:a16="http://schemas.microsoft.com/office/drawing/2014/main" id="{F83E8038-08EB-6210-9D52-C250AE17E4B7}"/>
              </a:ext>
            </a:extLst>
          </p:cNvPr>
          <p:cNvSpPr txBox="1"/>
          <p:nvPr/>
        </p:nvSpPr>
        <p:spPr>
          <a:xfrm>
            <a:off x="1152000" y="1179648"/>
            <a:ext cx="7773886" cy="4353382"/>
          </a:xfrm>
          <a:prstGeom prst="rect">
            <a:avLst/>
          </a:prstGeom>
          <a:noFill/>
          <a:ln w="0">
            <a:noFill/>
          </a:ln>
        </p:spPr>
        <p:txBody>
          <a:bodyPr lIns="90000" tIns="45000" rIns="90000" bIns="45000" anchor="t">
            <a:noAutofit/>
          </a:bodyPr>
          <a:lstStyle/>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Arial"/>
                <a:ea typeface="Noto Sans CJK SC"/>
              </a:rPr>
              <a:t>Buscamos um investimento de R$250.000,00 para:</a:t>
            </a:r>
            <a:endParaRPr lang="pt-BR" sz="1600" b="1" strike="noStrike" spc="-1" dirty="0">
              <a:solidFill>
                <a:srgbClr val="FFFFFF"/>
              </a:solidFill>
              <a:latin typeface="Arial"/>
            </a:endParaRPr>
          </a:p>
          <a:p>
            <a:pPr marL="432000" lvl="1" indent="-216000" algn="just">
              <a:spcBef>
                <a:spcPts val="1191"/>
              </a:spcBef>
              <a:spcAft>
                <a:spcPts val="992"/>
              </a:spcAft>
              <a:buClr>
                <a:srgbClr val="000000"/>
              </a:buClr>
              <a:buSzPct val="45000"/>
              <a:buFont typeface="Wingdings" charset="2"/>
              <a:buChar char=""/>
            </a:pPr>
            <a:r>
              <a:rPr lang="pt-BR" sz="1400" b="1" strike="noStrike" spc="-1" dirty="0">
                <a:solidFill>
                  <a:srgbClr val="FFFFFF"/>
                </a:solidFill>
                <a:latin typeface="Arial"/>
                <a:ea typeface="Noto Sans CJK SC"/>
              </a:rPr>
              <a:t>35% Desenvolvimento e IA</a:t>
            </a:r>
          </a:p>
          <a:p>
            <a:pPr lvl="2" indent="-241200" algn="just">
              <a:spcBef>
                <a:spcPts val="1191"/>
              </a:spcBef>
              <a:spcAft>
                <a:spcPts val="992"/>
              </a:spcAft>
              <a:buClr>
                <a:srgbClr val="000000"/>
              </a:buClr>
              <a:buSzPct val="45000"/>
            </a:pPr>
            <a:r>
              <a:rPr lang="pt-BR" sz="1400" b="0" strike="noStrike" spc="-1" dirty="0">
                <a:solidFill>
                  <a:srgbClr val="FFFFFF"/>
                </a:solidFill>
                <a:latin typeface="Arial"/>
                <a:ea typeface="Noto Sans CJK SC"/>
              </a:rPr>
              <a:t>Acelerar a evolução do MVP e aprimorar os </a:t>
            </a:r>
            <a:r>
              <a:rPr lang="pt-BR" sz="1400" b="0" strike="noStrike" spc="-1" dirty="0" err="1">
                <a:solidFill>
                  <a:srgbClr val="FFFFFF"/>
                </a:solidFill>
                <a:latin typeface="Arial"/>
                <a:ea typeface="Noto Sans CJK SC"/>
              </a:rPr>
              <a:t>LLMs</a:t>
            </a:r>
            <a:r>
              <a:rPr lang="pt-BR" sz="1400" b="0" strike="noStrike" spc="-1" dirty="0">
                <a:solidFill>
                  <a:srgbClr val="FFFFFF"/>
                </a:solidFill>
                <a:latin typeface="Arial"/>
                <a:ea typeface="Noto Sans CJK SC"/>
              </a:rPr>
              <a:t> e modelos de IA.</a:t>
            </a:r>
            <a:endParaRPr lang="pt-BR" sz="1400" b="0" strike="noStrike" spc="-1" dirty="0">
              <a:solidFill>
                <a:srgbClr val="FFFFFF"/>
              </a:solidFill>
              <a:latin typeface="Arial"/>
            </a:endParaRPr>
          </a:p>
          <a:p>
            <a:pPr marL="432000" lvl="1" indent="-216000" algn="just">
              <a:spcBef>
                <a:spcPts val="1191"/>
              </a:spcBef>
              <a:spcAft>
                <a:spcPts val="992"/>
              </a:spcAft>
              <a:buClr>
                <a:srgbClr val="000000"/>
              </a:buClr>
              <a:buSzPct val="45000"/>
              <a:buFont typeface="Wingdings" charset="2"/>
              <a:buChar char=""/>
            </a:pPr>
            <a:r>
              <a:rPr lang="pt-BR" sz="1400" b="1" strike="noStrike" spc="-1" dirty="0">
                <a:solidFill>
                  <a:srgbClr val="FFFFFF"/>
                </a:solidFill>
                <a:latin typeface="Arial"/>
                <a:ea typeface="Noto Sans CJK SC"/>
              </a:rPr>
              <a:t>25% Expansão da Equipe</a:t>
            </a:r>
          </a:p>
          <a:p>
            <a:pPr lvl="2" indent="-241200" algn="just">
              <a:spcBef>
                <a:spcPts val="1191"/>
              </a:spcBef>
              <a:spcAft>
                <a:spcPts val="992"/>
              </a:spcAft>
              <a:buClr>
                <a:srgbClr val="000000"/>
              </a:buClr>
              <a:buSzPct val="45000"/>
            </a:pPr>
            <a:r>
              <a:rPr lang="pt-BR" sz="1400" b="0" strike="noStrike" spc="-1" dirty="0">
                <a:solidFill>
                  <a:srgbClr val="FFFFFF"/>
                </a:solidFill>
                <a:latin typeface="Arial"/>
                <a:ea typeface="Noto Sans CJK SC"/>
              </a:rPr>
              <a:t>Contratação de profissionais de Vendas/Marketing.</a:t>
            </a:r>
            <a:endParaRPr lang="pt-BR" sz="1400" b="0" strike="noStrike" spc="-1" dirty="0">
              <a:solidFill>
                <a:srgbClr val="FFFFFF"/>
              </a:solidFill>
              <a:latin typeface="Arial"/>
            </a:endParaRPr>
          </a:p>
          <a:p>
            <a:pPr marL="432000" lvl="1" indent="-216000" algn="just">
              <a:spcBef>
                <a:spcPts val="1191"/>
              </a:spcBef>
              <a:spcAft>
                <a:spcPts val="992"/>
              </a:spcAft>
              <a:buClr>
                <a:srgbClr val="000000"/>
              </a:buClr>
              <a:buSzPct val="45000"/>
              <a:buFont typeface="Wingdings" charset="2"/>
              <a:buChar char=""/>
            </a:pPr>
            <a:r>
              <a:rPr lang="pt-BR" sz="1400" b="1" strike="noStrike" spc="-1" dirty="0">
                <a:solidFill>
                  <a:srgbClr val="FFFFFF"/>
                </a:solidFill>
                <a:latin typeface="Arial"/>
                <a:ea typeface="Noto Sans CJK SC"/>
              </a:rPr>
              <a:t>40% Marketing e Vendas </a:t>
            </a:r>
            <a:endParaRPr lang="pt-BR" sz="1400" b="1" spc="-1" dirty="0">
              <a:solidFill>
                <a:srgbClr val="FFFFFF"/>
              </a:solidFill>
              <a:latin typeface="Arial"/>
              <a:ea typeface="Noto Sans CJK SC"/>
            </a:endParaRPr>
          </a:p>
          <a:p>
            <a:pPr lvl="2" indent="-241200" algn="just">
              <a:spcBef>
                <a:spcPts val="1191"/>
              </a:spcBef>
              <a:spcAft>
                <a:spcPts val="992"/>
              </a:spcAft>
              <a:buClr>
                <a:srgbClr val="000000"/>
              </a:buClr>
              <a:buSzPct val="45000"/>
            </a:pPr>
            <a:r>
              <a:rPr lang="pt-BR" sz="1400" b="0" strike="noStrike" spc="-1" dirty="0">
                <a:solidFill>
                  <a:srgbClr val="FFFFFF"/>
                </a:solidFill>
                <a:latin typeface="Arial"/>
                <a:ea typeface="Noto Sans CJK SC"/>
              </a:rPr>
              <a:t>Lançamento no mercado, aquisição de clientes e estratégias de crescimento.</a:t>
            </a:r>
            <a:endParaRPr lang="pt-BR" sz="1400" b="0" strike="noStrike" spc="-1" dirty="0">
              <a:solidFill>
                <a:srgbClr val="FFFFFF"/>
              </a:solidFill>
              <a:latin typeface="Arial"/>
            </a:endParaRPr>
          </a:p>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Arial"/>
              </a:rPr>
              <a:t>Retorno do Investimento</a:t>
            </a:r>
          </a:p>
          <a:p>
            <a:pPr lvl="2" indent="-241200" algn="just">
              <a:spcBef>
                <a:spcPts val="1191"/>
              </a:spcBef>
              <a:spcAft>
                <a:spcPts val="992"/>
              </a:spcAft>
              <a:buClr>
                <a:srgbClr val="000000"/>
              </a:buClr>
              <a:buSzPct val="45000"/>
            </a:pPr>
            <a:r>
              <a:rPr lang="pt-BR" sz="1400" spc="-1" dirty="0">
                <a:solidFill>
                  <a:srgbClr val="FFFFFF"/>
                </a:solidFill>
                <a:latin typeface="Arial"/>
              </a:rPr>
              <a:t>Liderança de mercado em inteligência fiscal, forte geração de caixa recorrente.</a:t>
            </a:r>
          </a:p>
        </p:txBody>
      </p:sp>
    </p:spTree>
    <p:extLst>
      <p:ext uri="{BB962C8B-B14F-4D97-AF65-F5344CB8AC3E}">
        <p14:creationId xmlns:p14="http://schemas.microsoft.com/office/powerpoint/2010/main" val="4033138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m 42"/>
          <p:cNvPicPr/>
          <p:nvPr/>
        </p:nvPicPr>
        <p:blipFill>
          <a:blip r:embed="rId2"/>
          <a:stretch/>
        </p:blipFill>
        <p:spPr>
          <a:xfrm>
            <a:off x="8640000" y="137520"/>
            <a:ext cx="1260000" cy="762480"/>
          </a:xfrm>
          <a:prstGeom prst="rect">
            <a:avLst/>
          </a:prstGeom>
          <a:ln w="0">
            <a:noFill/>
          </a:ln>
        </p:spPr>
      </p:pic>
      <p:sp>
        <p:nvSpPr>
          <p:cNvPr id="44" name="CaixaDeTexto 43"/>
          <p:cNvSpPr txBox="1"/>
          <p:nvPr/>
        </p:nvSpPr>
        <p:spPr>
          <a:xfrm>
            <a:off x="576000" y="288000"/>
            <a:ext cx="8100000" cy="540000"/>
          </a:xfrm>
          <a:prstGeom prst="rect">
            <a:avLst/>
          </a:prstGeom>
          <a:noFill/>
          <a:ln w="0">
            <a:noFill/>
          </a:ln>
        </p:spPr>
        <p:txBody>
          <a:bodyPr lIns="90000" tIns="45000" rIns="90000" bIns="45000" anchor="t">
            <a:noAutofit/>
          </a:bodyPr>
          <a:lstStyle/>
          <a:p>
            <a:r>
              <a:rPr lang="pt-BR" sz="1800" b="0" strike="noStrike" spc="-1">
                <a:solidFill>
                  <a:srgbClr val="FF8000"/>
                </a:solidFill>
                <a:latin typeface="Arial Black"/>
              </a:rPr>
              <a:t>NOTAVIA</a:t>
            </a:r>
            <a:r>
              <a:rPr lang="pt-BR" sz="1800" b="0" strike="noStrike" spc="-1">
                <a:solidFill>
                  <a:srgbClr val="FFFFFF"/>
                </a:solidFill>
                <a:latin typeface="Arial Black"/>
              </a:rPr>
              <a:t> - AGENTES AUTÔNOMOS COM REDES GENERATIVAS</a:t>
            </a:r>
          </a:p>
        </p:txBody>
      </p:sp>
      <p:sp>
        <p:nvSpPr>
          <p:cNvPr id="45" name="CaixaDeTexto 44"/>
          <p:cNvSpPr txBox="1"/>
          <p:nvPr/>
        </p:nvSpPr>
        <p:spPr>
          <a:xfrm>
            <a:off x="944388" y="712525"/>
            <a:ext cx="7998275" cy="540000"/>
          </a:xfrm>
          <a:prstGeom prst="rect">
            <a:avLst/>
          </a:prstGeom>
          <a:noFill/>
          <a:ln w="0">
            <a:noFill/>
          </a:ln>
        </p:spPr>
        <p:txBody>
          <a:bodyPr lIns="90000" tIns="45000" rIns="90000" bIns="45000" anchor="t">
            <a:noAutofit/>
          </a:bodyPr>
          <a:lstStyle/>
          <a:p>
            <a:pPr algn="ctr"/>
            <a:r>
              <a:rPr lang="pt-BR" sz="2000" b="0" strike="noStrike" spc="-1" dirty="0">
                <a:solidFill>
                  <a:srgbClr val="FFFF00"/>
                </a:solidFill>
                <a:latin typeface="Arial Black"/>
              </a:rPr>
              <a:t>Perguntas?</a:t>
            </a:r>
          </a:p>
        </p:txBody>
      </p:sp>
      <p:sp>
        <p:nvSpPr>
          <p:cNvPr id="4" name="CaixaDeTexto 3">
            <a:extLst>
              <a:ext uri="{FF2B5EF4-FFF2-40B4-BE49-F238E27FC236}">
                <a16:creationId xmlns:a16="http://schemas.microsoft.com/office/drawing/2014/main" id="{614CCF59-01D2-818C-CBB4-AFDC56D1635E}"/>
              </a:ext>
            </a:extLst>
          </p:cNvPr>
          <p:cNvSpPr txBox="1"/>
          <p:nvPr/>
        </p:nvSpPr>
        <p:spPr>
          <a:xfrm>
            <a:off x="1080625" y="1815354"/>
            <a:ext cx="3420000" cy="2433006"/>
          </a:xfrm>
          <a:prstGeom prst="rect">
            <a:avLst/>
          </a:prstGeom>
          <a:noFill/>
          <a:ln w="0">
            <a:noFill/>
          </a:ln>
        </p:spPr>
        <p:txBody>
          <a:bodyPr lIns="90000" tIns="45000" rIns="90000" bIns="45000" anchor="t">
            <a:noAutofit/>
          </a:bodyPr>
          <a:lstStyle/>
          <a:p>
            <a:r>
              <a:rPr lang="pt-BR" sz="2200" b="0" strike="noStrike" spc="-1" dirty="0">
                <a:solidFill>
                  <a:srgbClr val="FFFFFF"/>
                </a:solidFill>
                <a:latin typeface="Times New Roman" panose="02020603050405020304" pitchFamily="18" charset="0"/>
                <a:cs typeface="Times New Roman" panose="02020603050405020304" pitchFamily="18" charset="0"/>
              </a:rPr>
              <a:t>GRUPO: a10i</a:t>
            </a:r>
            <a:endParaRPr lang="pt-BR" sz="22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1191"/>
              </a:spcBef>
              <a:spcAft>
                <a:spcPts val="992"/>
              </a:spcAft>
            </a:pPr>
            <a:endParaRPr lang="pt-BR" sz="7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1191"/>
              </a:spcBef>
              <a:spcAft>
                <a:spcPts val="992"/>
              </a:spcAft>
            </a:pPr>
            <a:r>
              <a:rPr lang="pt-BR" sz="1400" b="0" strike="noStrike" spc="-1" dirty="0">
                <a:solidFill>
                  <a:srgbClr val="FFFFFF"/>
                </a:solidFill>
                <a:latin typeface="Times New Roman" panose="02020603050405020304" pitchFamily="18" charset="0"/>
                <a:cs typeface="Times New Roman" panose="02020603050405020304" pitchFamily="18" charset="0"/>
              </a:rPr>
              <a:t>PROPOSTA DE PROJETO</a:t>
            </a:r>
            <a:endParaRPr lang="pt-BR" sz="1400" b="0" strike="noStrike" spc="-1" dirty="0">
              <a:solidFill>
                <a:srgbClr val="000000"/>
              </a:solidFill>
              <a:latin typeface="Times New Roman" panose="02020603050405020304" pitchFamily="18" charset="0"/>
              <a:cs typeface="Times New Roman" panose="02020603050405020304" pitchFamily="18" charset="0"/>
            </a:endParaRPr>
          </a:p>
          <a:p>
            <a:r>
              <a:rPr lang="pt-BR" sz="1800" b="1" strike="noStrike" spc="-1" dirty="0">
                <a:solidFill>
                  <a:srgbClr val="FF8000"/>
                </a:solidFill>
                <a:latin typeface="Times New Roman" panose="02020603050405020304" pitchFamily="18" charset="0"/>
                <a:cs typeface="Times New Roman" panose="02020603050405020304" pitchFamily="18" charset="0"/>
              </a:rPr>
              <a:t>NOTAVIA</a:t>
            </a:r>
            <a:endParaRPr lang="pt-BR" sz="1800" b="0" strike="noStrike" spc="-1" dirty="0">
              <a:solidFill>
                <a:srgbClr val="000000"/>
              </a:solidFill>
              <a:latin typeface="Times New Roman" panose="02020603050405020304" pitchFamily="18" charset="0"/>
              <a:cs typeface="Times New Roman" panose="02020603050405020304" pitchFamily="18" charset="0"/>
            </a:endParaRPr>
          </a:p>
          <a:p>
            <a:endParaRPr lang="pt-BR" sz="700" b="0" strike="noStrike" spc="-1" dirty="0">
              <a:solidFill>
                <a:srgbClr val="000000"/>
              </a:solidFill>
              <a:latin typeface="Times New Roman" panose="02020603050405020304" pitchFamily="18" charset="0"/>
              <a:cs typeface="Times New Roman" panose="02020603050405020304" pitchFamily="18" charset="0"/>
            </a:endParaRPr>
          </a:p>
          <a:p>
            <a:r>
              <a:rPr lang="pt-BR" sz="1400" b="0" strike="noStrike" spc="-1" dirty="0">
                <a:solidFill>
                  <a:srgbClr val="FFFFFF"/>
                </a:solidFill>
                <a:latin typeface="Times New Roman" panose="02020603050405020304" pitchFamily="18" charset="0"/>
                <a:cs typeface="Times New Roman" panose="02020603050405020304" pitchFamily="18" charset="0"/>
              </a:rPr>
              <a:t>Representante do Grupo:</a:t>
            </a:r>
            <a:endParaRPr lang="pt-BR" sz="1400" b="0"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Juliano da Silva Ignacio - juliano.s.ignacio@gmail.com</a:t>
            </a:r>
            <a:endParaRPr lang="pt-BR" sz="12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44FD5342-5B35-C600-D326-616DD3DB1700}"/>
              </a:ext>
            </a:extLst>
          </p:cNvPr>
          <p:cNvSpPr txBox="1"/>
          <p:nvPr/>
        </p:nvSpPr>
        <p:spPr>
          <a:xfrm>
            <a:off x="5040312" y="2145051"/>
            <a:ext cx="4125600" cy="1773611"/>
          </a:xfrm>
          <a:prstGeom prst="rect">
            <a:avLst/>
          </a:prstGeom>
          <a:noFill/>
          <a:ln w="0">
            <a:noFill/>
          </a:ln>
        </p:spPr>
        <p:txBody>
          <a:bodyPr lIns="90000" tIns="45000" rIns="90000" bIns="45000" anchor="t">
            <a:noAutofit/>
          </a:bodyPr>
          <a:lstStyle/>
          <a:p>
            <a:r>
              <a:rPr lang="pt-BR" sz="1400" b="0" strike="noStrike" spc="-1" dirty="0">
                <a:solidFill>
                  <a:srgbClr val="FFFFFF"/>
                </a:solidFill>
                <a:latin typeface="Times New Roman" panose="02020603050405020304" pitchFamily="18" charset="0"/>
                <a:cs typeface="Times New Roman" panose="02020603050405020304" pitchFamily="18" charset="0"/>
              </a:rPr>
              <a:t>Integrantes:</a:t>
            </a:r>
            <a:endParaRPr lang="pt-BR" sz="14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David </a:t>
            </a:r>
            <a:r>
              <a:rPr lang="pt-BR" sz="1200" b="1" strike="noStrike" spc="-1" dirty="0" err="1">
                <a:solidFill>
                  <a:srgbClr val="FFFFFF"/>
                </a:solidFill>
                <a:latin typeface="Times New Roman" panose="02020603050405020304" pitchFamily="18" charset="0"/>
                <a:cs typeface="Times New Roman" panose="02020603050405020304" pitchFamily="18" charset="0"/>
              </a:rPr>
              <a:t>Neufeld</a:t>
            </a:r>
            <a:r>
              <a:rPr lang="pt-BR" sz="1200" b="1" strike="noStrike" spc="-1" dirty="0">
                <a:solidFill>
                  <a:srgbClr val="FFFFFF"/>
                </a:solidFill>
                <a:latin typeface="Times New Roman" panose="02020603050405020304" pitchFamily="18" charset="0"/>
                <a:cs typeface="Times New Roman" panose="02020603050405020304" pitchFamily="18" charset="0"/>
              </a:rPr>
              <a:t> - david.neufeld@meta.com.br</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Felipe Silva - felipe.s@meta.com.br</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err="1">
                <a:solidFill>
                  <a:srgbClr val="FFFFFF"/>
                </a:solidFill>
                <a:latin typeface="Times New Roman" panose="02020603050405020304" pitchFamily="18" charset="0"/>
                <a:cs typeface="Times New Roman" panose="02020603050405020304" pitchFamily="18" charset="0"/>
              </a:rPr>
              <a:t>Luis</a:t>
            </a:r>
            <a:r>
              <a:rPr lang="pt-BR" sz="1200" b="1" strike="noStrike" spc="-1" dirty="0">
                <a:solidFill>
                  <a:srgbClr val="FFFFFF"/>
                </a:solidFill>
                <a:latin typeface="Times New Roman" panose="02020603050405020304" pitchFamily="18" charset="0"/>
                <a:cs typeface="Times New Roman" panose="02020603050405020304" pitchFamily="18" charset="0"/>
              </a:rPr>
              <a:t> Eduardo Laurindo - luis.laurindo@meta.com.br</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Luiz Henrique Lecheta - luiz.lecheta@meta.com.br</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Robson </a:t>
            </a:r>
            <a:r>
              <a:rPr lang="pt-BR" sz="1200" b="1" strike="noStrike" spc="-1" dirty="0" err="1">
                <a:solidFill>
                  <a:srgbClr val="FFFFFF"/>
                </a:solidFill>
                <a:latin typeface="Times New Roman" panose="02020603050405020304" pitchFamily="18" charset="0"/>
                <a:cs typeface="Times New Roman" panose="02020603050405020304" pitchFamily="18" charset="0"/>
              </a:rPr>
              <a:t>Machczew</a:t>
            </a:r>
            <a:r>
              <a:rPr lang="pt-BR" sz="1200" b="1" strike="noStrike" spc="-1" dirty="0">
                <a:solidFill>
                  <a:srgbClr val="FFFFFF"/>
                </a:solidFill>
                <a:latin typeface="Times New Roman" panose="02020603050405020304" pitchFamily="18" charset="0"/>
                <a:cs typeface="Times New Roman" panose="02020603050405020304" pitchFamily="18" charset="0"/>
              </a:rPr>
              <a:t> - robson.machado@meta.com.br</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Tiago Emanuel Reis - tiago.reis@meta.com.br </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r>
              <a:rPr lang="pt-BR" sz="1200" b="1" strike="noStrike" spc="-1" dirty="0">
                <a:solidFill>
                  <a:srgbClr val="FFFFFF"/>
                </a:solidFill>
                <a:latin typeface="Times New Roman" panose="02020603050405020304" pitchFamily="18" charset="0"/>
                <a:cs typeface="Times New Roman" panose="02020603050405020304" pitchFamily="18" charset="0"/>
              </a:rPr>
              <a:t>Willian </a:t>
            </a:r>
            <a:r>
              <a:rPr lang="pt-BR" sz="1200" b="1" strike="noStrike" spc="-1" dirty="0" err="1">
                <a:solidFill>
                  <a:srgbClr val="FFFFFF"/>
                </a:solidFill>
                <a:latin typeface="Times New Roman" panose="02020603050405020304" pitchFamily="18" charset="0"/>
                <a:cs typeface="Times New Roman" panose="02020603050405020304" pitchFamily="18" charset="0"/>
              </a:rPr>
              <a:t>Dettmer</a:t>
            </a:r>
            <a:r>
              <a:rPr lang="pt-BR" sz="1200" b="1" strike="noStrike" spc="-1" dirty="0">
                <a:solidFill>
                  <a:srgbClr val="FFFFFF"/>
                </a:solidFill>
                <a:latin typeface="Times New Roman" panose="02020603050405020304" pitchFamily="18" charset="0"/>
                <a:cs typeface="Times New Roman" panose="02020603050405020304" pitchFamily="18" charset="0"/>
              </a:rPr>
              <a:t> </a:t>
            </a:r>
            <a:r>
              <a:rPr lang="pt-BR" sz="1200" b="1" strike="noStrike" spc="-1" dirty="0" err="1">
                <a:solidFill>
                  <a:srgbClr val="FFFFFF"/>
                </a:solidFill>
                <a:latin typeface="Times New Roman" panose="02020603050405020304" pitchFamily="18" charset="0"/>
                <a:cs typeface="Times New Roman" panose="02020603050405020304" pitchFamily="18" charset="0"/>
              </a:rPr>
              <a:t>Eckel</a:t>
            </a:r>
            <a:r>
              <a:rPr lang="pt-BR" sz="1200" b="1" strike="noStrike" spc="-1" dirty="0">
                <a:solidFill>
                  <a:srgbClr val="FFFFFF"/>
                </a:solidFill>
                <a:latin typeface="Times New Roman" panose="02020603050405020304" pitchFamily="18" charset="0"/>
                <a:cs typeface="Times New Roman" panose="02020603050405020304" pitchFamily="18" charset="0"/>
              </a:rPr>
              <a:t> - willian.detteckel@gmail.com</a:t>
            </a:r>
            <a:endParaRPr lang="pt-BR" sz="1200" b="1" strike="noStrike" spc="-1" dirty="0">
              <a:solidFill>
                <a:srgbClr val="000000"/>
              </a:solidFill>
              <a:latin typeface="Times New Roman" panose="02020603050405020304" pitchFamily="18" charset="0"/>
              <a:cs typeface="Times New Roman" panose="02020603050405020304" pitchFamily="18" charset="0"/>
            </a:endParaRPr>
          </a:p>
          <a:p>
            <a:endParaRPr lang="pt-BR" sz="1200" b="1"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p:cNvPicPr/>
          <p:nvPr/>
        </p:nvPicPr>
        <p:blipFill>
          <a:blip r:embed="rId2"/>
          <a:stretch/>
        </p:blipFill>
        <p:spPr>
          <a:xfrm>
            <a:off x="8640000" y="137520"/>
            <a:ext cx="1260000" cy="762480"/>
          </a:xfrm>
          <a:prstGeom prst="rect">
            <a:avLst/>
          </a:prstGeom>
          <a:ln w="0">
            <a:noFill/>
          </a:ln>
        </p:spPr>
      </p:pic>
      <p:sp>
        <p:nvSpPr>
          <p:cNvPr id="12" name="CaixaDeTexto 11"/>
          <p:cNvSpPr txBox="1"/>
          <p:nvPr/>
        </p:nvSpPr>
        <p:spPr>
          <a:xfrm>
            <a:off x="576000" y="288000"/>
            <a:ext cx="8100000" cy="540000"/>
          </a:xfrm>
          <a:prstGeom prst="rect">
            <a:avLst/>
          </a:prstGeom>
          <a:noFill/>
          <a:ln w="0">
            <a:noFill/>
          </a:ln>
        </p:spPr>
        <p:txBody>
          <a:bodyPr lIns="90000" tIns="45000" rIns="90000" bIns="45000" anchor="t">
            <a:noAutofit/>
          </a:bodyPr>
          <a:lstStyle/>
          <a:p>
            <a:r>
              <a:rPr lang="pt-BR" sz="1800" b="0" strike="noStrike" spc="-1">
                <a:solidFill>
                  <a:srgbClr val="FF8000"/>
                </a:solidFill>
                <a:latin typeface="Arial Black"/>
              </a:rPr>
              <a:t>NOTAVIA</a:t>
            </a:r>
            <a:r>
              <a:rPr lang="pt-BR" sz="1800" b="0" strike="noStrike" spc="-1">
                <a:solidFill>
                  <a:srgbClr val="FFFFFF"/>
                </a:solidFill>
                <a:latin typeface="Arial Black"/>
              </a:rPr>
              <a:t> - AGENTES AUTÔNOMOS COM REDES GENERATIVAS</a:t>
            </a:r>
          </a:p>
        </p:txBody>
      </p:sp>
      <p:sp>
        <p:nvSpPr>
          <p:cNvPr id="13" name="CaixaDeTexto 12"/>
          <p:cNvSpPr txBox="1"/>
          <p:nvPr/>
        </p:nvSpPr>
        <p:spPr>
          <a:xfrm>
            <a:off x="1156210" y="713824"/>
            <a:ext cx="7768203" cy="540000"/>
          </a:xfrm>
          <a:prstGeom prst="rect">
            <a:avLst/>
          </a:prstGeom>
          <a:noFill/>
          <a:ln w="0">
            <a:noFill/>
          </a:ln>
        </p:spPr>
        <p:txBody>
          <a:bodyPr lIns="90000" tIns="45000" rIns="90000" bIns="45000" anchor="t">
            <a:noAutofit/>
          </a:bodyPr>
          <a:lstStyle/>
          <a:p>
            <a:pPr algn="ctr"/>
            <a:r>
              <a:rPr lang="pt-BR" sz="2000" b="0" strike="noStrike" spc="-1" dirty="0">
                <a:solidFill>
                  <a:srgbClr val="FFFF00"/>
                </a:solidFill>
                <a:latin typeface="Arial Black"/>
              </a:rPr>
              <a:t>O Problema</a:t>
            </a:r>
          </a:p>
        </p:txBody>
      </p:sp>
      <p:sp>
        <p:nvSpPr>
          <p:cNvPr id="14" name="CaixaDeTexto 13"/>
          <p:cNvSpPr txBox="1"/>
          <p:nvPr/>
        </p:nvSpPr>
        <p:spPr>
          <a:xfrm>
            <a:off x="1157680" y="1266738"/>
            <a:ext cx="7768205" cy="3729342"/>
          </a:xfrm>
          <a:prstGeom prst="rect">
            <a:avLst/>
          </a:prstGeom>
          <a:noFill/>
          <a:ln w="0">
            <a:noFill/>
          </a:ln>
        </p:spPr>
        <p:txBody>
          <a:bodyPr lIns="90000" tIns="45000" rIns="90000" bIns="45000" anchor="t">
            <a:noAutofit/>
          </a:bodyPr>
          <a:lstStyle/>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A Dúvida Constante do Contador</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Profissionais contábeis lutam para transformar dados brutos em </a:t>
            </a:r>
            <a:r>
              <a:rPr lang="pt-BR" sz="1400" b="0" i="1" strike="noStrike" spc="-1" dirty="0">
                <a:solidFill>
                  <a:srgbClr val="FFFFFF"/>
                </a:solidFill>
                <a:latin typeface="Times New Roman" panose="02020603050405020304" pitchFamily="18" charset="0"/>
                <a:cs typeface="Times New Roman" panose="02020603050405020304" pitchFamily="18" charset="0"/>
              </a:rPr>
              <a:t>insights</a:t>
            </a:r>
            <a:r>
              <a:rPr lang="pt-BR" sz="1400" b="0" strike="noStrike" spc="-1" dirty="0">
                <a:solidFill>
                  <a:srgbClr val="FFFFFF"/>
                </a:solidFill>
                <a:latin typeface="Times New Roman" panose="02020603050405020304" pitchFamily="18" charset="0"/>
                <a:cs typeface="Times New Roman" panose="02020603050405020304" pitchFamily="18" charset="0"/>
              </a:rPr>
              <a:t> gerenciais e estratégicos para seus clientes. São necessárias diversas ferramentas para auxiliar nas tomadas de decisão.</a:t>
            </a:r>
          </a:p>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Desamparo de </a:t>
            </a:r>
            <a:r>
              <a:rPr lang="pt-BR" sz="1600" b="1" strike="noStrike" spc="-1" dirty="0" err="1">
                <a:solidFill>
                  <a:srgbClr val="FFFFFF"/>
                </a:solidFill>
                <a:latin typeface="Times New Roman" panose="02020603050405020304" pitchFamily="18" charset="0"/>
                <a:cs typeface="Times New Roman" panose="02020603050405020304" pitchFamily="18" charset="0"/>
              </a:rPr>
              <a:t>MPEs</a:t>
            </a:r>
            <a:r>
              <a:rPr lang="pt-BR" sz="1600" b="1" strike="noStrike" spc="-1" dirty="0">
                <a:solidFill>
                  <a:srgbClr val="FFFFFF"/>
                </a:solidFill>
                <a:latin typeface="Times New Roman" panose="02020603050405020304" pitchFamily="18" charset="0"/>
                <a:cs typeface="Times New Roman" panose="02020603050405020304" pitchFamily="18" charset="0"/>
              </a:rPr>
              <a:t> e </a:t>
            </a:r>
            <a:r>
              <a:rPr lang="pt-BR" sz="1600" b="1" strike="noStrike" spc="-1" dirty="0" err="1">
                <a:solidFill>
                  <a:srgbClr val="FFFFFF"/>
                </a:solidFill>
                <a:latin typeface="Times New Roman" panose="02020603050405020304" pitchFamily="18" charset="0"/>
                <a:cs typeface="Times New Roman" panose="02020603050405020304" pitchFamily="18" charset="0"/>
              </a:rPr>
              <a:t>MEIs</a:t>
            </a:r>
            <a:endParaRPr lang="pt-BR" sz="1600" b="1" strike="noStrike" spc="-1" dirty="0">
              <a:solidFill>
                <a:srgbClr val="FFFFFF"/>
              </a:solidFill>
              <a:latin typeface="Times New Roman" panose="02020603050405020304" pitchFamily="18" charset="0"/>
              <a:cs typeface="Times New Roman" panose="02020603050405020304" pitchFamily="18" charset="0"/>
            </a:endParaRP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Donos de pequenos negócios carecem de acesso e compreensão sobre dados fiscais e contábeis próprios, dificultando discussões estratégicas com seus contadores.</a:t>
            </a:r>
          </a:p>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A Complexidade Brasileira</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O custo Brasil, a legislação tributária em constante mudança e o alto risco de inconformidade dificultam o crescimento e a eficiência.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Imagem 14"/>
          <p:cNvPicPr/>
          <p:nvPr/>
        </p:nvPicPr>
        <p:blipFill>
          <a:blip r:embed="rId3"/>
          <a:stretch/>
        </p:blipFill>
        <p:spPr>
          <a:xfrm>
            <a:off x="8640000" y="137520"/>
            <a:ext cx="1260000" cy="762480"/>
          </a:xfrm>
          <a:prstGeom prst="rect">
            <a:avLst/>
          </a:prstGeom>
          <a:ln w="0">
            <a:noFill/>
          </a:ln>
        </p:spPr>
      </p:pic>
      <p:sp>
        <p:nvSpPr>
          <p:cNvPr id="16" name="CaixaDeTexto 15"/>
          <p:cNvSpPr txBox="1"/>
          <p:nvPr/>
        </p:nvSpPr>
        <p:spPr>
          <a:xfrm>
            <a:off x="576000" y="288000"/>
            <a:ext cx="8100000" cy="540000"/>
          </a:xfrm>
          <a:prstGeom prst="rect">
            <a:avLst/>
          </a:prstGeom>
          <a:noFill/>
          <a:ln w="0">
            <a:noFill/>
          </a:ln>
        </p:spPr>
        <p:txBody>
          <a:bodyPr lIns="90000" tIns="45000" rIns="90000" bIns="45000" anchor="t">
            <a:noAutofit/>
          </a:bodyPr>
          <a:lstStyle/>
          <a:p>
            <a:r>
              <a:rPr lang="pt-BR" sz="1800" b="0" strike="noStrike" spc="-1">
                <a:solidFill>
                  <a:srgbClr val="FF8000"/>
                </a:solidFill>
                <a:latin typeface="Arial Black"/>
              </a:rPr>
              <a:t>NOTAVIA</a:t>
            </a:r>
            <a:r>
              <a:rPr lang="pt-BR" sz="1800" b="0" strike="noStrike" spc="-1">
                <a:solidFill>
                  <a:srgbClr val="FFFFFF"/>
                </a:solidFill>
                <a:latin typeface="Arial Black"/>
              </a:rPr>
              <a:t> - AGENTES AUTÔNOMOS COM REDES GENERATIVAS</a:t>
            </a:r>
          </a:p>
        </p:txBody>
      </p:sp>
      <p:sp>
        <p:nvSpPr>
          <p:cNvPr id="17" name="CaixaDeTexto 16"/>
          <p:cNvSpPr txBox="1"/>
          <p:nvPr/>
        </p:nvSpPr>
        <p:spPr>
          <a:xfrm>
            <a:off x="1151999" y="708480"/>
            <a:ext cx="7782275" cy="540000"/>
          </a:xfrm>
          <a:prstGeom prst="rect">
            <a:avLst/>
          </a:prstGeom>
          <a:noFill/>
          <a:ln w="0">
            <a:noFill/>
          </a:ln>
        </p:spPr>
        <p:txBody>
          <a:bodyPr lIns="90000" tIns="45000" rIns="90000" bIns="45000" anchor="t">
            <a:noAutofit/>
          </a:bodyPr>
          <a:lstStyle/>
          <a:p>
            <a:pPr algn="ctr"/>
            <a:r>
              <a:rPr lang="pt-BR" sz="2000" b="0" strike="noStrike" spc="-1" dirty="0">
                <a:solidFill>
                  <a:srgbClr val="FFFF00"/>
                </a:solidFill>
                <a:latin typeface="Arial Black"/>
              </a:rPr>
              <a:t>A Solução</a:t>
            </a:r>
          </a:p>
        </p:txBody>
      </p:sp>
      <p:sp>
        <p:nvSpPr>
          <p:cNvPr id="18" name="CaixaDeTexto 17"/>
          <p:cNvSpPr txBox="1"/>
          <p:nvPr/>
        </p:nvSpPr>
        <p:spPr>
          <a:xfrm>
            <a:off x="1146351" y="1283517"/>
            <a:ext cx="7787923" cy="3834604"/>
          </a:xfrm>
          <a:prstGeom prst="rect">
            <a:avLst/>
          </a:prstGeom>
          <a:noFill/>
          <a:ln w="0">
            <a:noFill/>
          </a:ln>
        </p:spPr>
        <p:txBody>
          <a:bodyPr lIns="90000" tIns="45000" rIns="90000" bIns="45000" anchor="t">
            <a:noAutofit/>
          </a:bodyPr>
          <a:lstStyle/>
          <a:p>
            <a:pPr marL="285750" indent="-285750">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Inteligência Multiagente com </a:t>
            </a:r>
            <a:r>
              <a:rPr lang="pt-BR" sz="1600" b="1" strike="noStrike" spc="-1" dirty="0" err="1">
                <a:solidFill>
                  <a:srgbClr val="FFFFFF"/>
                </a:solidFill>
                <a:latin typeface="Times New Roman" panose="02020603050405020304" pitchFamily="18" charset="0"/>
                <a:cs typeface="Times New Roman" panose="02020603050405020304" pitchFamily="18" charset="0"/>
              </a:rPr>
              <a:t>LLMs</a:t>
            </a:r>
            <a:endParaRPr lang="pt-BR" sz="1600" b="1" spc="-1" dirty="0">
              <a:solidFill>
                <a:srgbClr val="FFFFFF"/>
              </a:solidFill>
              <a:latin typeface="Times New Roman" panose="02020603050405020304" pitchFamily="18" charset="0"/>
              <a:cs typeface="Times New Roman" panose="02020603050405020304" pitchFamily="18" charset="0"/>
            </a:endParaRP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Nosso sistema, com agentes autônomos e IA Generativa, compreende e associa dados de notas fiscais (XML, JSON, CSV, </a:t>
            </a:r>
            <a:r>
              <a:rPr lang="pt-BR" sz="1400" b="0" strike="noStrike" spc="-1" dirty="0" err="1">
                <a:solidFill>
                  <a:srgbClr val="FFFFFF"/>
                </a:solidFill>
                <a:latin typeface="Times New Roman" panose="02020603050405020304" pitchFamily="18" charset="0"/>
                <a:cs typeface="Times New Roman" panose="02020603050405020304" pitchFamily="18" charset="0"/>
              </a:rPr>
              <a:t>DBs</a:t>
            </a:r>
            <a:r>
              <a:rPr lang="pt-BR" sz="1400" b="0" strike="noStrike" spc="-1" dirty="0">
                <a:solidFill>
                  <a:srgbClr val="FFFFFF"/>
                </a:solidFill>
                <a:latin typeface="Times New Roman" panose="02020603050405020304" pitchFamily="18" charset="0"/>
                <a:cs typeface="Times New Roman" panose="02020603050405020304" pitchFamily="18" charset="0"/>
              </a:rPr>
              <a:t>) de forma inovadora e adaptável.</a:t>
            </a:r>
          </a:p>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Transforma informações e</a:t>
            </a:r>
            <a:r>
              <a:rPr lang="pt-BR" sz="1600" b="1" spc="-1" dirty="0">
                <a:solidFill>
                  <a:srgbClr val="FFFFFF"/>
                </a:solidFill>
                <a:latin typeface="Times New Roman" panose="02020603050405020304" pitchFamily="18" charset="0"/>
                <a:cs typeface="Times New Roman" panose="02020603050405020304" pitchFamily="18" charset="0"/>
              </a:rPr>
              <a:t>levando o nível de decisões</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fiscais e contábeis complexas em </a:t>
            </a:r>
            <a:r>
              <a:rPr lang="pt-BR" sz="1400" b="0" i="1" strike="noStrike" spc="-1" dirty="0">
                <a:solidFill>
                  <a:srgbClr val="FFFFFF"/>
                </a:solidFill>
                <a:latin typeface="Times New Roman" panose="02020603050405020304" pitchFamily="18" charset="0"/>
                <a:cs typeface="Times New Roman" panose="02020603050405020304" pitchFamily="18" charset="0"/>
              </a:rPr>
              <a:t>insights</a:t>
            </a:r>
            <a:r>
              <a:rPr lang="pt-BR" sz="1400" b="0" strike="noStrike" spc="-1" dirty="0">
                <a:solidFill>
                  <a:srgbClr val="FFFFFF"/>
                </a:solidFill>
                <a:latin typeface="Times New Roman" panose="02020603050405020304" pitchFamily="18" charset="0"/>
                <a:cs typeface="Times New Roman" panose="02020603050405020304" pitchFamily="18" charset="0"/>
              </a:rPr>
              <a:t> gerenciais e estratégicos claros, superando a falta de conhecimento de normas e leis atualizadas.</a:t>
            </a:r>
          </a:p>
          <a:p>
            <a:pPr marL="285750" indent="-285750">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Informação Acessível e Confiável</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Oferece dados autoexplicáveis, com fontes fidedignas, tornando a gestão fiscal simples e poderosa para todos.</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 name="Imagem 18"/>
          <p:cNvPicPr/>
          <p:nvPr/>
        </p:nvPicPr>
        <p:blipFill>
          <a:blip r:embed="rId3"/>
          <a:stretch/>
        </p:blipFill>
        <p:spPr>
          <a:xfrm>
            <a:off x="8640000" y="137520"/>
            <a:ext cx="1260000" cy="762480"/>
          </a:xfrm>
          <a:prstGeom prst="rect">
            <a:avLst/>
          </a:prstGeom>
          <a:ln w="0">
            <a:noFill/>
          </a:ln>
        </p:spPr>
      </p:pic>
      <p:sp>
        <p:nvSpPr>
          <p:cNvPr id="20" name="CaixaDeTexto 19"/>
          <p:cNvSpPr txBox="1"/>
          <p:nvPr/>
        </p:nvSpPr>
        <p:spPr>
          <a:xfrm>
            <a:off x="576000" y="288000"/>
            <a:ext cx="8100000" cy="540000"/>
          </a:xfrm>
          <a:prstGeom prst="rect">
            <a:avLst/>
          </a:prstGeom>
          <a:noFill/>
          <a:ln w="0">
            <a:noFill/>
          </a:ln>
        </p:spPr>
        <p:txBody>
          <a:bodyPr lIns="90000" tIns="45000" rIns="90000" bIns="45000" anchor="t">
            <a:noAutofit/>
          </a:bodyPr>
          <a:lstStyle/>
          <a:p>
            <a:r>
              <a:rPr lang="pt-BR" sz="1800" b="0" strike="noStrike" spc="-1">
                <a:solidFill>
                  <a:srgbClr val="FF8000"/>
                </a:solidFill>
                <a:latin typeface="Arial Black"/>
              </a:rPr>
              <a:t>NOTAVIA</a:t>
            </a:r>
            <a:r>
              <a:rPr lang="pt-BR" sz="1800" b="0" strike="noStrike" spc="-1">
                <a:solidFill>
                  <a:srgbClr val="FFFFFF"/>
                </a:solidFill>
                <a:latin typeface="Arial Black"/>
              </a:rPr>
              <a:t> - AGENTES AUTÔNOMOS COM REDES GENERATIVAS</a:t>
            </a:r>
          </a:p>
        </p:txBody>
      </p:sp>
      <p:sp>
        <p:nvSpPr>
          <p:cNvPr id="21" name="CaixaDeTexto 20"/>
          <p:cNvSpPr txBox="1"/>
          <p:nvPr/>
        </p:nvSpPr>
        <p:spPr>
          <a:xfrm>
            <a:off x="1156210" y="713824"/>
            <a:ext cx="7768205" cy="540000"/>
          </a:xfrm>
          <a:prstGeom prst="rect">
            <a:avLst/>
          </a:prstGeom>
          <a:noFill/>
          <a:ln w="0">
            <a:noFill/>
          </a:ln>
        </p:spPr>
        <p:txBody>
          <a:bodyPr lIns="90000" tIns="45000" rIns="90000" bIns="45000" anchor="t">
            <a:noAutofit/>
          </a:bodyPr>
          <a:lstStyle/>
          <a:p>
            <a:pPr algn="ctr"/>
            <a:r>
              <a:rPr lang="pt-BR" sz="2000" b="0" strike="noStrike" spc="-1" dirty="0">
                <a:solidFill>
                  <a:srgbClr val="FFFF00"/>
                </a:solidFill>
                <a:latin typeface="Arial Black"/>
              </a:rPr>
              <a:t>O Mercado</a:t>
            </a:r>
          </a:p>
        </p:txBody>
      </p:sp>
      <p:sp>
        <p:nvSpPr>
          <p:cNvPr id="22" name="CaixaDeTexto 21"/>
          <p:cNvSpPr txBox="1"/>
          <p:nvPr/>
        </p:nvSpPr>
        <p:spPr>
          <a:xfrm>
            <a:off x="1156210" y="1253824"/>
            <a:ext cx="7768204" cy="3585526"/>
          </a:xfrm>
          <a:prstGeom prst="rect">
            <a:avLst/>
          </a:prstGeom>
          <a:noFill/>
          <a:ln w="0">
            <a:noFill/>
          </a:ln>
        </p:spPr>
        <p:txBody>
          <a:bodyPr lIns="90000" tIns="45000" rIns="90000" bIns="45000" anchor="t">
            <a:noAutofit/>
          </a:bodyPr>
          <a:lstStyle/>
          <a:p>
            <a:pPr marL="285750" indent="-285750">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Vasto Público-Alvo</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Mais de 550 mil profissionais contábeis ativos, e mais de 21 milhões de empresas, sendo a maioria </a:t>
            </a:r>
            <a:r>
              <a:rPr lang="pt-BR" sz="1400" b="0" strike="noStrike" spc="-1" dirty="0" err="1">
                <a:solidFill>
                  <a:srgbClr val="FFFFFF"/>
                </a:solidFill>
                <a:latin typeface="Times New Roman" panose="02020603050405020304" pitchFamily="18" charset="0"/>
                <a:cs typeface="Times New Roman" panose="02020603050405020304" pitchFamily="18" charset="0"/>
              </a:rPr>
              <a:t>MPEs</a:t>
            </a:r>
            <a:r>
              <a:rPr lang="pt-BR" sz="1400" b="0" strike="noStrike" spc="-1" dirty="0">
                <a:solidFill>
                  <a:srgbClr val="FFFFFF"/>
                </a:solidFill>
                <a:latin typeface="Times New Roman" panose="02020603050405020304" pitchFamily="18" charset="0"/>
                <a:cs typeface="Times New Roman" panose="02020603050405020304" pitchFamily="18" charset="0"/>
              </a:rPr>
              <a:t> e </a:t>
            </a:r>
            <a:r>
              <a:rPr lang="pt-BR" sz="1400" b="0" strike="noStrike" spc="-1" dirty="0" err="1">
                <a:solidFill>
                  <a:srgbClr val="FFFFFF"/>
                </a:solidFill>
                <a:latin typeface="Times New Roman" panose="02020603050405020304" pitchFamily="18" charset="0"/>
                <a:cs typeface="Times New Roman" panose="02020603050405020304" pitchFamily="18" charset="0"/>
              </a:rPr>
              <a:t>MEIs</a:t>
            </a:r>
            <a:r>
              <a:rPr lang="pt-BR" sz="1400" b="0" strike="noStrike" spc="-1" dirty="0">
                <a:solidFill>
                  <a:srgbClr val="FFFFFF"/>
                </a:solidFill>
                <a:latin typeface="Times New Roman" panose="02020603050405020304" pitchFamily="18" charset="0"/>
                <a:cs typeface="Times New Roman" panose="02020603050405020304" pitchFamily="18" charset="0"/>
              </a:rPr>
              <a:t>.</a:t>
            </a:r>
          </a:p>
          <a:p>
            <a:pPr marL="285750" indent="-285750">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Relevância Contínua</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Seja agora, durante a  transição para o IVA (2026-2033) ou após o IVA, aumenta a necessidade de gerenciamento de crédito/débito e simulações, garantindo a longevidade da nossa solução.</a:t>
            </a:r>
          </a:p>
          <a:p>
            <a:pPr marL="285750" indent="-285750">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Oportunidade de Mercado</a:t>
            </a:r>
          </a:p>
          <a:p>
            <a:pPr lvl="1">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Um universo de clientes que precisam otimizar custos, garantir conformidade e obter vantagem competitiva em um cenário fiscal dinâmico.</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Imagem 22"/>
          <p:cNvPicPr/>
          <p:nvPr/>
        </p:nvPicPr>
        <p:blipFill>
          <a:blip r:embed="rId3"/>
          <a:stretch/>
        </p:blipFill>
        <p:spPr>
          <a:xfrm>
            <a:off x="8640000" y="137520"/>
            <a:ext cx="1260000" cy="762480"/>
          </a:xfrm>
          <a:prstGeom prst="rect">
            <a:avLst/>
          </a:prstGeom>
          <a:ln w="0">
            <a:noFill/>
          </a:ln>
        </p:spPr>
      </p:pic>
      <p:sp>
        <p:nvSpPr>
          <p:cNvPr id="24" name="CaixaDeTexto 23"/>
          <p:cNvSpPr txBox="1"/>
          <p:nvPr/>
        </p:nvSpPr>
        <p:spPr>
          <a:xfrm>
            <a:off x="576000" y="288000"/>
            <a:ext cx="8100000" cy="540000"/>
          </a:xfrm>
          <a:prstGeom prst="rect">
            <a:avLst/>
          </a:prstGeom>
          <a:noFill/>
          <a:ln w="0">
            <a:noFill/>
          </a:ln>
        </p:spPr>
        <p:txBody>
          <a:bodyPr lIns="90000" tIns="45000" rIns="90000" bIns="45000" anchor="t">
            <a:noAutofit/>
          </a:bodyPr>
          <a:lstStyle/>
          <a:p>
            <a:r>
              <a:rPr lang="pt-BR" sz="1800" b="0" strike="noStrike" spc="-1">
                <a:solidFill>
                  <a:srgbClr val="FF8000"/>
                </a:solidFill>
                <a:latin typeface="Arial Black"/>
              </a:rPr>
              <a:t>NOTAVIA</a:t>
            </a:r>
            <a:r>
              <a:rPr lang="pt-BR" sz="1800" b="0" strike="noStrike" spc="-1">
                <a:solidFill>
                  <a:srgbClr val="FFFFFF"/>
                </a:solidFill>
                <a:latin typeface="Arial Black"/>
              </a:rPr>
              <a:t> - AGENTES AUTÔNOMOS COM REDES GENERATIVAS</a:t>
            </a:r>
          </a:p>
        </p:txBody>
      </p:sp>
      <p:sp>
        <p:nvSpPr>
          <p:cNvPr id="25" name="CaixaDeTexto 24"/>
          <p:cNvSpPr txBox="1"/>
          <p:nvPr/>
        </p:nvSpPr>
        <p:spPr>
          <a:xfrm>
            <a:off x="1152000" y="708480"/>
            <a:ext cx="7773886" cy="540000"/>
          </a:xfrm>
          <a:prstGeom prst="rect">
            <a:avLst/>
          </a:prstGeom>
          <a:noFill/>
          <a:ln w="0">
            <a:noFill/>
          </a:ln>
        </p:spPr>
        <p:txBody>
          <a:bodyPr lIns="90000" tIns="45000" rIns="90000" bIns="45000" anchor="t">
            <a:noAutofit/>
          </a:bodyPr>
          <a:lstStyle/>
          <a:p>
            <a:pPr algn="ctr"/>
            <a:r>
              <a:rPr lang="pt-BR" sz="2000" b="0" strike="noStrike" spc="-1" dirty="0">
                <a:solidFill>
                  <a:srgbClr val="FFFF00"/>
                </a:solidFill>
                <a:latin typeface="Arial Black"/>
              </a:rPr>
              <a:t>O Modelo de Negócios</a:t>
            </a:r>
          </a:p>
        </p:txBody>
      </p:sp>
      <p:sp>
        <p:nvSpPr>
          <p:cNvPr id="26" name="CaixaDeTexto 25"/>
          <p:cNvSpPr txBox="1"/>
          <p:nvPr/>
        </p:nvSpPr>
        <p:spPr>
          <a:xfrm>
            <a:off x="1224000" y="1208015"/>
            <a:ext cx="7701886" cy="3615985"/>
          </a:xfrm>
          <a:prstGeom prst="rect">
            <a:avLst/>
          </a:prstGeom>
          <a:noFill/>
          <a:ln w="0">
            <a:noFill/>
          </a:ln>
        </p:spPr>
        <p:txBody>
          <a:bodyPr lIns="90000" tIns="45000" rIns="90000" bIns="45000" anchor="t">
            <a:noAutofit/>
          </a:bodyPr>
          <a:lstStyle/>
          <a:p>
            <a:pPr marL="285750" indent="-285750">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Assinatura (SaaS)</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Receita recorrente por usuário/licença, com </a:t>
            </a:r>
            <a:r>
              <a:rPr lang="pt-BR" sz="1400" b="0" i="1" strike="noStrike" spc="-1" dirty="0" err="1">
                <a:solidFill>
                  <a:srgbClr val="FFFFFF"/>
                </a:solidFill>
                <a:latin typeface="Times New Roman" panose="02020603050405020304" pitchFamily="18" charset="0"/>
                <a:cs typeface="Times New Roman" panose="02020603050405020304" pitchFamily="18" charset="0"/>
              </a:rPr>
              <a:t>tiers</a:t>
            </a:r>
            <a:r>
              <a:rPr lang="pt-BR" sz="1400" b="0" strike="noStrike" spc="-1" dirty="0">
                <a:solidFill>
                  <a:srgbClr val="FFFFFF"/>
                </a:solidFill>
                <a:latin typeface="Times New Roman" panose="02020603050405020304" pitchFamily="18" charset="0"/>
                <a:cs typeface="Times New Roman" panose="02020603050405020304" pitchFamily="18" charset="0"/>
              </a:rPr>
              <a:t> de preços para Contadores, Escritórios e Empresas (B2B) e planos acessíveis para </a:t>
            </a:r>
            <a:r>
              <a:rPr lang="pt-BR" sz="1400" b="0" strike="noStrike" spc="-1" dirty="0" err="1">
                <a:solidFill>
                  <a:srgbClr val="FFFFFF"/>
                </a:solidFill>
                <a:latin typeface="Times New Roman" panose="02020603050405020304" pitchFamily="18" charset="0"/>
                <a:cs typeface="Times New Roman" panose="02020603050405020304" pitchFamily="18" charset="0"/>
              </a:rPr>
              <a:t>MEIs</a:t>
            </a:r>
            <a:r>
              <a:rPr lang="pt-BR" sz="1400" b="0" strike="noStrike" spc="-1" dirty="0">
                <a:solidFill>
                  <a:srgbClr val="FFFFFF"/>
                </a:solidFill>
                <a:latin typeface="Times New Roman" panose="02020603050405020304" pitchFamily="18" charset="0"/>
                <a:cs typeface="Times New Roman" panose="02020603050405020304" pitchFamily="18" charset="0"/>
              </a:rPr>
              <a:t> e ME (B2C).</a:t>
            </a:r>
          </a:p>
          <a:p>
            <a:pPr marL="285750" indent="-285750">
              <a:spcBef>
                <a:spcPts val="1191"/>
              </a:spcBef>
              <a:spcAft>
                <a:spcPts val="992"/>
              </a:spcAft>
              <a:buClr>
                <a:srgbClr val="000000"/>
              </a:buClr>
              <a:buSzPct val="45000"/>
              <a:buFont typeface="Wingdings" panose="05000000000000000000" pitchFamily="2" charset="2"/>
              <a:buChar char="q"/>
            </a:pPr>
            <a:r>
              <a:rPr lang="pt-BR" sz="1600" b="1" strike="noStrike" spc="-1" dirty="0" err="1">
                <a:solidFill>
                  <a:srgbClr val="FFFFFF"/>
                </a:solidFill>
                <a:latin typeface="Times New Roman" panose="02020603050405020304" pitchFamily="18" charset="0"/>
                <a:cs typeface="Times New Roman" panose="02020603050405020304" pitchFamily="18" charset="0"/>
              </a:rPr>
              <a:t>Freemium</a:t>
            </a:r>
            <a:endParaRPr lang="pt-BR" sz="1600" b="1" strike="noStrike" spc="-1" dirty="0">
              <a:solidFill>
                <a:srgbClr val="FFFFFF"/>
              </a:solidFill>
              <a:latin typeface="Times New Roman" panose="02020603050405020304" pitchFamily="18" charset="0"/>
              <a:cs typeface="Times New Roman" panose="02020603050405020304" pitchFamily="18" charset="0"/>
            </a:endParaRP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Versão gratuita com recursos limitados para atrair e converter usuários para planos pagos (propagandas).</a:t>
            </a:r>
          </a:p>
          <a:p>
            <a:pPr marL="285750" indent="-285750">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ea typeface="Noto Sans CJK SC"/>
                <a:cs typeface="Times New Roman" panose="02020603050405020304" pitchFamily="18" charset="0"/>
              </a:rPr>
              <a:t>Volume/Recursos</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ea typeface="Noto Sans CJK SC"/>
                <a:cs typeface="Times New Roman" panose="02020603050405020304" pitchFamily="18" charset="0"/>
              </a:rPr>
              <a:t>Cobrança adicional por volume de processamento de </a:t>
            </a:r>
            <a:r>
              <a:rPr lang="pt-BR" sz="1400" b="0" strike="noStrike" spc="-1" dirty="0" err="1">
                <a:solidFill>
                  <a:srgbClr val="FFFFFF"/>
                </a:solidFill>
                <a:latin typeface="Times New Roman" panose="02020603050405020304" pitchFamily="18" charset="0"/>
                <a:ea typeface="Noto Sans CJK SC"/>
                <a:cs typeface="Times New Roman" panose="02020603050405020304" pitchFamily="18" charset="0"/>
              </a:rPr>
              <a:t>NFs</a:t>
            </a:r>
            <a:r>
              <a:rPr lang="pt-BR" sz="1400" b="0" strike="noStrike" spc="-1" dirty="0">
                <a:solidFill>
                  <a:srgbClr val="FFFFFF"/>
                </a:solidFill>
                <a:latin typeface="Times New Roman" panose="02020603050405020304" pitchFamily="18" charset="0"/>
                <a:ea typeface="Noto Sans CJK SC"/>
                <a:cs typeface="Times New Roman" panose="02020603050405020304" pitchFamily="18" charset="0"/>
              </a:rPr>
              <a:t> ou uso de funcionalidades avançadas.</a:t>
            </a:r>
            <a:endParaRPr lang="pt-BR" sz="1400" b="0" strike="noStrike" spc="-1" dirty="0">
              <a:solidFill>
                <a:srgbClr val="FFFFFF"/>
              </a:solidFill>
              <a:latin typeface="Times New Roman" panose="02020603050405020304" pitchFamily="18" charset="0"/>
              <a:cs typeface="Times New Roman" panose="02020603050405020304" pitchFamily="18" charset="0"/>
            </a:endParaRPr>
          </a:p>
          <a:p>
            <a:pPr marL="285750" indent="-285750">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Serviço Agregado</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Consultoria especializada e integração com sistemas legados, gerando receita adicional por projeto.</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7" name="Imagem 26"/>
          <p:cNvPicPr/>
          <p:nvPr/>
        </p:nvPicPr>
        <p:blipFill>
          <a:blip r:embed="rId3"/>
          <a:stretch/>
        </p:blipFill>
        <p:spPr>
          <a:xfrm>
            <a:off x="8640000" y="137520"/>
            <a:ext cx="1260000" cy="762480"/>
          </a:xfrm>
          <a:prstGeom prst="rect">
            <a:avLst/>
          </a:prstGeom>
          <a:ln w="0">
            <a:noFill/>
          </a:ln>
        </p:spPr>
      </p:pic>
      <p:sp>
        <p:nvSpPr>
          <p:cNvPr id="28" name="CaixaDeTexto 27"/>
          <p:cNvSpPr txBox="1"/>
          <p:nvPr/>
        </p:nvSpPr>
        <p:spPr>
          <a:xfrm>
            <a:off x="576000" y="288000"/>
            <a:ext cx="8100000" cy="540000"/>
          </a:xfrm>
          <a:prstGeom prst="rect">
            <a:avLst/>
          </a:prstGeom>
          <a:noFill/>
          <a:ln w="0">
            <a:noFill/>
          </a:ln>
        </p:spPr>
        <p:txBody>
          <a:bodyPr lIns="90000" tIns="45000" rIns="90000" bIns="45000" anchor="t">
            <a:noAutofit/>
          </a:bodyPr>
          <a:lstStyle/>
          <a:p>
            <a:r>
              <a:rPr lang="pt-BR" sz="1800" b="0" strike="noStrike" spc="-1" dirty="0">
                <a:solidFill>
                  <a:srgbClr val="FF8000"/>
                </a:solidFill>
                <a:latin typeface="Arial Black"/>
              </a:rPr>
              <a:t>NOTAVIA</a:t>
            </a:r>
            <a:r>
              <a:rPr lang="pt-BR" sz="1800" b="0" strike="noStrike" spc="-1" dirty="0">
                <a:solidFill>
                  <a:srgbClr val="FFFFFF"/>
                </a:solidFill>
                <a:latin typeface="Arial Black"/>
              </a:rPr>
              <a:t> - AGENTES AUTÔNOMOS COM REDES GENERATIVAS</a:t>
            </a:r>
          </a:p>
        </p:txBody>
      </p:sp>
      <p:sp>
        <p:nvSpPr>
          <p:cNvPr id="29" name="CaixaDeTexto 28"/>
          <p:cNvSpPr txBox="1"/>
          <p:nvPr/>
        </p:nvSpPr>
        <p:spPr>
          <a:xfrm>
            <a:off x="1152000" y="666535"/>
            <a:ext cx="7773886" cy="540000"/>
          </a:xfrm>
          <a:prstGeom prst="rect">
            <a:avLst/>
          </a:prstGeom>
          <a:noFill/>
          <a:ln w="0">
            <a:noFill/>
          </a:ln>
        </p:spPr>
        <p:txBody>
          <a:bodyPr lIns="90000" tIns="45000" rIns="90000" bIns="45000" anchor="t">
            <a:noAutofit/>
          </a:bodyPr>
          <a:lstStyle/>
          <a:p>
            <a:pPr algn="ctr"/>
            <a:r>
              <a:rPr lang="pt-BR" sz="2000" b="0" strike="noStrike" spc="-1" dirty="0">
                <a:solidFill>
                  <a:srgbClr val="FFFF00"/>
                </a:solidFill>
                <a:latin typeface="Arial Black"/>
              </a:rPr>
              <a:t>O Produto/Serviço</a:t>
            </a:r>
          </a:p>
        </p:txBody>
      </p:sp>
      <p:sp>
        <p:nvSpPr>
          <p:cNvPr id="30" name="CaixaDeTexto 29"/>
          <p:cNvSpPr txBox="1"/>
          <p:nvPr/>
        </p:nvSpPr>
        <p:spPr>
          <a:xfrm>
            <a:off x="817662" y="978480"/>
            <a:ext cx="8452338" cy="3549960"/>
          </a:xfrm>
          <a:prstGeom prst="rect">
            <a:avLst/>
          </a:prstGeom>
          <a:noFill/>
          <a:ln w="0">
            <a:noFill/>
          </a:ln>
        </p:spPr>
        <p:txBody>
          <a:bodyPr lIns="90000" tIns="45000" rIns="90000" bIns="45000" anchor="t">
            <a:noAutofit/>
          </a:bodyPr>
          <a:lstStyle/>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KPIs Estratégicos Automatizados</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Extração de Custo Total de Aquisição, Análise de Alíquotas Efetivas de Impostos, Margem de Contribuição, Fluxo de Caixa Futuro, Análise de Créditos/Débitos, entre outras.</a:t>
            </a:r>
          </a:p>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Visualização e Explicação</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Geração de gráficos interativos e explicações detalhadas de cada cálculo, com fontes de dados e contexto sobre seu uso.</a:t>
            </a:r>
          </a:p>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ea typeface="Noto Sans CJK SC"/>
                <a:cs typeface="Times New Roman" panose="02020603050405020304" pitchFamily="18" charset="0"/>
              </a:rPr>
              <a:t>Benchmarking</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ea typeface="Noto Sans CJK SC"/>
                <a:cs typeface="Times New Roman" panose="02020603050405020304" pitchFamily="18" charset="0"/>
              </a:rPr>
              <a:t> Capacidade de comparar o desempenho fiscal e financeiro com dados de mercado agregados, respeitando a privacidade (LGPD).</a:t>
            </a:r>
            <a:endParaRPr lang="pt-BR" sz="1400" b="0" strike="noStrike" spc="-1" dirty="0">
              <a:solidFill>
                <a:srgbClr val="FFFFFF"/>
              </a:solidFill>
              <a:latin typeface="Times New Roman" panose="02020603050405020304" pitchFamily="18" charset="0"/>
              <a:cs typeface="Times New Roman" panose="02020603050405020304" pitchFamily="18" charset="0"/>
            </a:endParaRPr>
          </a:p>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Interface Intuitiva via Prompt</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Acessível em celulares, </a:t>
            </a:r>
            <a:r>
              <a:rPr lang="pt-BR" sz="1400" b="0" i="1" strike="noStrike" spc="-1" dirty="0">
                <a:solidFill>
                  <a:srgbClr val="FFFFFF"/>
                </a:solidFill>
                <a:latin typeface="Times New Roman" panose="02020603050405020304" pitchFamily="18" charset="0"/>
                <a:cs typeface="Times New Roman" panose="02020603050405020304" pitchFamily="18" charset="0"/>
              </a:rPr>
              <a:t>tablets</a:t>
            </a:r>
            <a:r>
              <a:rPr lang="pt-BR" sz="1400" b="0" strike="noStrike" spc="-1" dirty="0">
                <a:solidFill>
                  <a:srgbClr val="FFFFFF"/>
                </a:solidFill>
                <a:latin typeface="Times New Roman" panose="02020603050405020304" pitchFamily="18" charset="0"/>
                <a:cs typeface="Times New Roman" panose="02020603050405020304" pitchFamily="18" charset="0"/>
              </a:rPr>
              <a:t>, </a:t>
            </a:r>
            <a:r>
              <a:rPr lang="pt-BR" sz="1400" b="0" i="1" strike="noStrike" spc="-1" dirty="0">
                <a:solidFill>
                  <a:srgbClr val="FFFFFF"/>
                </a:solidFill>
                <a:latin typeface="Times New Roman" panose="02020603050405020304" pitchFamily="18" charset="0"/>
                <a:cs typeface="Times New Roman" panose="02020603050405020304" pitchFamily="18" charset="0"/>
              </a:rPr>
              <a:t>notebooks</a:t>
            </a:r>
            <a:r>
              <a:rPr lang="pt-BR" sz="1400" b="0" strike="noStrike" spc="-1" dirty="0">
                <a:solidFill>
                  <a:srgbClr val="FFFFFF"/>
                </a:solidFill>
                <a:latin typeface="Times New Roman" panose="02020603050405020304" pitchFamily="18" charset="0"/>
                <a:cs typeface="Times New Roman" panose="02020603050405020304" pitchFamily="18" charset="0"/>
              </a:rPr>
              <a:t> e </a:t>
            </a:r>
            <a:r>
              <a:rPr lang="pt-BR" sz="1400" b="0" i="1" strike="noStrike" spc="-1" dirty="0">
                <a:solidFill>
                  <a:srgbClr val="FFFFFF"/>
                </a:solidFill>
                <a:latin typeface="Times New Roman" panose="02020603050405020304" pitchFamily="18" charset="0"/>
                <a:cs typeface="Times New Roman" panose="02020603050405020304" pitchFamily="18" charset="0"/>
              </a:rPr>
              <a:t>desktops</a:t>
            </a:r>
            <a:r>
              <a:rPr lang="pt-BR" sz="1400" b="0" strike="noStrike" spc="-1" dirty="0">
                <a:solidFill>
                  <a:srgbClr val="FFFFFF"/>
                </a:solidFill>
                <a:latin typeface="Times New Roman" panose="02020603050405020304" pitchFamily="18" charset="0"/>
                <a:cs typeface="Times New Roman" panose="02020603050405020304" pitchFamily="18" charset="0"/>
              </a:rPr>
              <a:t>, simplificando a interação e o acesso aos agentes.</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m 30"/>
          <p:cNvPicPr/>
          <p:nvPr/>
        </p:nvPicPr>
        <p:blipFill>
          <a:blip r:embed="rId2"/>
          <a:stretch/>
        </p:blipFill>
        <p:spPr>
          <a:xfrm>
            <a:off x="8640000" y="137520"/>
            <a:ext cx="1260000" cy="762480"/>
          </a:xfrm>
          <a:prstGeom prst="rect">
            <a:avLst/>
          </a:prstGeom>
          <a:ln w="0">
            <a:noFill/>
          </a:ln>
        </p:spPr>
      </p:pic>
      <p:sp>
        <p:nvSpPr>
          <p:cNvPr id="32" name="CaixaDeTexto 31"/>
          <p:cNvSpPr txBox="1"/>
          <p:nvPr/>
        </p:nvSpPr>
        <p:spPr>
          <a:xfrm>
            <a:off x="576000" y="288000"/>
            <a:ext cx="8100000" cy="540000"/>
          </a:xfrm>
          <a:prstGeom prst="rect">
            <a:avLst/>
          </a:prstGeom>
          <a:noFill/>
          <a:ln w="0">
            <a:noFill/>
          </a:ln>
        </p:spPr>
        <p:txBody>
          <a:bodyPr lIns="90000" tIns="45000" rIns="90000" bIns="45000" anchor="t">
            <a:noAutofit/>
          </a:bodyPr>
          <a:lstStyle/>
          <a:p>
            <a:r>
              <a:rPr lang="pt-BR" sz="1800" b="0" strike="noStrike" spc="-1">
                <a:solidFill>
                  <a:srgbClr val="FF8000"/>
                </a:solidFill>
                <a:latin typeface="Arial Black"/>
              </a:rPr>
              <a:t>NOTAVIA</a:t>
            </a:r>
            <a:r>
              <a:rPr lang="pt-BR" sz="1800" b="0" strike="noStrike" spc="-1">
                <a:solidFill>
                  <a:srgbClr val="FFFFFF"/>
                </a:solidFill>
                <a:latin typeface="Arial Black"/>
              </a:rPr>
              <a:t> - AGENTES AUTÔNOMOS COM REDES GENERATIVAS</a:t>
            </a:r>
          </a:p>
        </p:txBody>
      </p:sp>
      <p:sp>
        <p:nvSpPr>
          <p:cNvPr id="33" name="CaixaDeTexto 32"/>
          <p:cNvSpPr txBox="1"/>
          <p:nvPr/>
        </p:nvSpPr>
        <p:spPr>
          <a:xfrm>
            <a:off x="1146351" y="708480"/>
            <a:ext cx="7782275" cy="540000"/>
          </a:xfrm>
          <a:prstGeom prst="rect">
            <a:avLst/>
          </a:prstGeom>
          <a:noFill/>
          <a:ln w="0">
            <a:noFill/>
          </a:ln>
        </p:spPr>
        <p:txBody>
          <a:bodyPr lIns="90000" tIns="45000" rIns="90000" bIns="45000" anchor="t">
            <a:noAutofit/>
          </a:bodyPr>
          <a:lstStyle/>
          <a:p>
            <a:pPr algn="ctr"/>
            <a:r>
              <a:rPr lang="pt-BR" sz="2000" b="0" strike="noStrike" spc="-1" dirty="0">
                <a:solidFill>
                  <a:srgbClr val="FFFF00"/>
                </a:solidFill>
                <a:latin typeface="Arial Black"/>
              </a:rPr>
              <a:t>A Equipe e a Competência</a:t>
            </a:r>
          </a:p>
        </p:txBody>
      </p:sp>
      <p:sp>
        <p:nvSpPr>
          <p:cNvPr id="34" name="CaixaDeTexto 33"/>
          <p:cNvSpPr txBox="1"/>
          <p:nvPr/>
        </p:nvSpPr>
        <p:spPr>
          <a:xfrm>
            <a:off x="1146351" y="1368000"/>
            <a:ext cx="7782275" cy="3750120"/>
          </a:xfrm>
          <a:prstGeom prst="rect">
            <a:avLst/>
          </a:prstGeom>
          <a:noFill/>
          <a:ln w="0">
            <a:noFill/>
          </a:ln>
        </p:spPr>
        <p:txBody>
          <a:bodyPr lIns="90000" tIns="45000" rIns="90000" bIns="45000" anchor="t">
            <a:noAutofit/>
          </a:bodyPr>
          <a:lstStyle/>
          <a:p>
            <a:pPr marL="285750" indent="-285750" algn="just">
              <a:lnSpc>
                <a:spcPct val="115000"/>
              </a:lnSpc>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Time Multidisciplinar Experiente</a:t>
            </a:r>
          </a:p>
          <a:p>
            <a:pPr lvl="1" algn="just">
              <a:lnSpc>
                <a:spcPct val="115000"/>
              </a:lnSpc>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8 colaboradores com formação em tecnologia, mas com vasta experiência nas áreas de contabilidade, direito tributário, engenharia de software, matemática, estatística e ciências atuariais.</a:t>
            </a:r>
          </a:p>
          <a:p>
            <a:pPr marL="285750" indent="-285750">
              <a:lnSpc>
                <a:spcPct val="115000"/>
              </a:lnSpc>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Vantagem Competitiva Única: </a:t>
            </a:r>
          </a:p>
          <a:p>
            <a:pPr lvl="1" algn="just">
              <a:lnSpc>
                <a:spcPct val="115000"/>
              </a:lnSpc>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Nossa equipe não apenas desenvolve tecnologia, mas compreende as nuances do negócio fiscal e contábil brasileiro, traduzindo complexidade em soluções práticas.</a:t>
            </a:r>
          </a:p>
          <a:p>
            <a:pPr marL="285750" indent="-285750">
              <a:lnSpc>
                <a:spcPct val="115000"/>
              </a:lnSpc>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Visão Empática:</a:t>
            </a:r>
          </a:p>
          <a:p>
            <a:pPr lvl="1" algn="just">
              <a:lnSpc>
                <a:spcPct val="115000"/>
              </a:lnSpc>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 Entendemos a dificuldade de empreendedores e contadores diante das leis, criando uma solução verdadeiramente focada em suas necessidades.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agem 34"/>
          <p:cNvPicPr/>
          <p:nvPr/>
        </p:nvPicPr>
        <p:blipFill>
          <a:blip r:embed="rId2"/>
          <a:stretch/>
        </p:blipFill>
        <p:spPr>
          <a:xfrm>
            <a:off x="8640000" y="137520"/>
            <a:ext cx="1260000" cy="762480"/>
          </a:xfrm>
          <a:prstGeom prst="rect">
            <a:avLst/>
          </a:prstGeom>
          <a:ln w="0">
            <a:noFill/>
          </a:ln>
        </p:spPr>
      </p:pic>
      <p:sp>
        <p:nvSpPr>
          <p:cNvPr id="36" name="CaixaDeTexto 35"/>
          <p:cNvSpPr txBox="1"/>
          <p:nvPr/>
        </p:nvSpPr>
        <p:spPr>
          <a:xfrm>
            <a:off x="576000" y="288000"/>
            <a:ext cx="8100000" cy="540000"/>
          </a:xfrm>
          <a:prstGeom prst="rect">
            <a:avLst/>
          </a:prstGeom>
          <a:noFill/>
          <a:ln w="0">
            <a:noFill/>
          </a:ln>
        </p:spPr>
        <p:txBody>
          <a:bodyPr lIns="90000" tIns="45000" rIns="90000" bIns="45000" anchor="t">
            <a:noAutofit/>
          </a:bodyPr>
          <a:lstStyle/>
          <a:p>
            <a:r>
              <a:rPr lang="pt-BR" sz="1800" b="0" strike="noStrike" spc="-1">
                <a:solidFill>
                  <a:srgbClr val="FF8000"/>
                </a:solidFill>
                <a:latin typeface="Arial Black"/>
              </a:rPr>
              <a:t>NOTAVIA</a:t>
            </a:r>
            <a:r>
              <a:rPr lang="pt-BR" sz="1800" b="0" strike="noStrike" spc="-1">
                <a:solidFill>
                  <a:srgbClr val="FFFFFF"/>
                </a:solidFill>
                <a:latin typeface="Arial Black"/>
              </a:rPr>
              <a:t> - AGENTES AUTÔNOMOS COM REDES GENERATIVAS</a:t>
            </a:r>
          </a:p>
        </p:txBody>
      </p:sp>
      <p:sp>
        <p:nvSpPr>
          <p:cNvPr id="37" name="CaixaDeTexto 36"/>
          <p:cNvSpPr txBox="1"/>
          <p:nvPr/>
        </p:nvSpPr>
        <p:spPr>
          <a:xfrm>
            <a:off x="1152626" y="705472"/>
            <a:ext cx="7775999" cy="450000"/>
          </a:xfrm>
          <a:prstGeom prst="rect">
            <a:avLst/>
          </a:prstGeom>
          <a:noFill/>
          <a:ln w="0">
            <a:noFill/>
          </a:ln>
        </p:spPr>
        <p:txBody>
          <a:bodyPr lIns="90000" tIns="45000" rIns="90000" bIns="45000" anchor="t">
            <a:noAutofit/>
          </a:bodyPr>
          <a:lstStyle/>
          <a:p>
            <a:pPr algn="ctr"/>
            <a:r>
              <a:rPr lang="pt-BR" sz="2000" b="1" strike="noStrike" spc="-1" dirty="0">
                <a:solidFill>
                  <a:srgbClr val="FFFF00"/>
                </a:solidFill>
                <a:latin typeface="Arial Black"/>
              </a:rPr>
              <a:t>O Cronograma de Desenvolvimento - MVP</a:t>
            </a:r>
          </a:p>
        </p:txBody>
      </p:sp>
      <p:sp>
        <p:nvSpPr>
          <p:cNvPr id="38" name="CaixaDeTexto 37"/>
          <p:cNvSpPr txBox="1"/>
          <p:nvPr/>
        </p:nvSpPr>
        <p:spPr>
          <a:xfrm>
            <a:off x="1152625" y="1050480"/>
            <a:ext cx="7776000" cy="5241264"/>
          </a:xfrm>
          <a:prstGeom prst="rect">
            <a:avLst/>
          </a:prstGeom>
          <a:noFill/>
          <a:ln w="0">
            <a:noFill/>
          </a:ln>
        </p:spPr>
        <p:txBody>
          <a:bodyPr lIns="90000" tIns="45000" rIns="90000" bIns="45000" anchor="t">
            <a:noAutofit/>
          </a:bodyPr>
          <a:lstStyle/>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Junho</a:t>
            </a:r>
            <a:endParaRPr lang="pt-BR" sz="1600" b="1" spc="-1" dirty="0">
              <a:solidFill>
                <a:srgbClr val="FFFFFF"/>
              </a:solidFill>
              <a:latin typeface="Times New Roman" panose="02020603050405020304" pitchFamily="18" charset="0"/>
              <a:cs typeface="Times New Roman" panose="02020603050405020304" pitchFamily="18" charset="0"/>
            </a:endParaRP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Configuração do ambiente, Modelagem de Dados, Agente 1 (leitura CSV/JSON).</a:t>
            </a:r>
          </a:p>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cs typeface="Times New Roman" panose="02020603050405020304" pitchFamily="18" charset="0"/>
              </a:rPr>
              <a:t>Julho</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Agente 1 (leitura XML NF-e), Orquestrador básico.</a:t>
            </a:r>
          </a:p>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ea typeface="Noto Sans CJK SC"/>
                <a:cs typeface="Times New Roman" panose="02020603050405020304" pitchFamily="18" charset="0"/>
              </a:rPr>
              <a:t>Agosto</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ea typeface="Noto Sans CJK SC"/>
                <a:cs typeface="Times New Roman" panose="02020603050405020304" pitchFamily="18" charset="0"/>
              </a:rPr>
              <a:t> Agente 2 (Custo de Aquisição), Agente 3 (Análise de Alíquotas), Geração de Gráficos Básicos.</a:t>
            </a:r>
            <a:endParaRPr lang="pt-BR" sz="1400" b="0" strike="noStrike" spc="-1" dirty="0">
              <a:solidFill>
                <a:srgbClr val="FFFFFF"/>
              </a:solidFill>
              <a:latin typeface="Times New Roman" panose="02020603050405020304" pitchFamily="18" charset="0"/>
              <a:cs typeface="Times New Roman" panose="02020603050405020304" pitchFamily="18" charset="0"/>
            </a:endParaRPr>
          </a:p>
          <a:p>
            <a:pPr marL="285750" indent="-285750" algn="just">
              <a:spcBef>
                <a:spcPts val="1191"/>
              </a:spcBef>
              <a:spcAft>
                <a:spcPts val="992"/>
              </a:spcAft>
              <a:buClr>
                <a:srgbClr val="000000"/>
              </a:buClr>
              <a:buSzPct val="45000"/>
              <a:buFont typeface="Wingdings" panose="05000000000000000000" pitchFamily="2" charset="2"/>
              <a:buChar char="q"/>
            </a:pPr>
            <a:r>
              <a:rPr lang="pt-BR" sz="1600" b="1" strike="noStrike" spc="-1" dirty="0">
                <a:solidFill>
                  <a:srgbClr val="FFFFFF"/>
                </a:solidFill>
                <a:latin typeface="Times New Roman" panose="02020603050405020304" pitchFamily="18" charset="0"/>
                <a:ea typeface="Noto Sans CJK SC"/>
                <a:cs typeface="Times New Roman" panose="02020603050405020304" pitchFamily="18" charset="0"/>
              </a:rPr>
              <a:t>Setembro</a:t>
            </a:r>
          </a:p>
          <a:p>
            <a:pPr lvl="1" algn="just">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ea typeface="Noto Sans CJK SC"/>
                <a:cs typeface="Times New Roman" panose="02020603050405020304" pitchFamily="18" charset="0"/>
              </a:rPr>
              <a:t>Incorporação de </a:t>
            </a:r>
            <a:r>
              <a:rPr lang="pt-BR" sz="1400" b="0" strike="noStrike" spc="-1" dirty="0" err="1">
                <a:solidFill>
                  <a:srgbClr val="FFFFFF"/>
                </a:solidFill>
                <a:latin typeface="Times New Roman" panose="02020603050405020304" pitchFamily="18" charset="0"/>
                <a:ea typeface="Noto Sans CJK SC"/>
                <a:cs typeface="Times New Roman" panose="02020603050405020304" pitchFamily="18" charset="0"/>
              </a:rPr>
              <a:t>LLMs</a:t>
            </a:r>
            <a:r>
              <a:rPr lang="pt-BR" sz="1400" b="0" strike="noStrike" spc="-1" dirty="0">
                <a:solidFill>
                  <a:srgbClr val="FFFFFF"/>
                </a:solidFill>
                <a:latin typeface="Times New Roman" panose="02020603050405020304" pitchFamily="18" charset="0"/>
                <a:ea typeface="Noto Sans CJK SC"/>
                <a:cs typeface="Times New Roman" panose="02020603050405020304" pitchFamily="18" charset="0"/>
              </a:rPr>
              <a:t> (RAG) para explicações, UX e Validação E2E do MVP.</a:t>
            </a:r>
            <a:endParaRPr lang="pt-BR" sz="1400" b="0" strike="noStrike" spc="-1" dirty="0">
              <a:solidFill>
                <a:srgbClr val="FFFFFF"/>
              </a:solidFill>
              <a:latin typeface="Times New Roman" panose="02020603050405020304" pitchFamily="18" charset="0"/>
              <a:cs typeface="Times New Roman" panose="02020603050405020304" pitchFamily="18" charset="0"/>
            </a:endParaRPr>
          </a:p>
          <a:p>
            <a:pPr algn="just">
              <a:spcBef>
                <a:spcPts val="1191"/>
              </a:spcBef>
              <a:spcAft>
                <a:spcPts val="992"/>
              </a:spcAft>
              <a:buClr>
                <a:srgbClr val="000000"/>
              </a:buClr>
              <a:buSzPct val="45000"/>
            </a:pPr>
            <a:r>
              <a:rPr lang="pt-BR" sz="1400" b="0" i="1" strike="noStrike" spc="-1" dirty="0">
                <a:solidFill>
                  <a:srgbClr val="FFFFFF"/>
                </a:solidFill>
                <a:latin typeface="Times New Roman" panose="02020603050405020304" pitchFamily="18" charset="0"/>
                <a:cs typeface="Times New Roman" panose="02020603050405020304" pitchFamily="18" charset="0"/>
              </a:rPr>
              <a:t>Próximos Passos Pós-MVP: Expansão de KPIs, benchmarking aprofundado, integração com </a:t>
            </a:r>
            <a:r>
              <a:rPr lang="pt-BR" sz="1400" b="0" i="1" strike="noStrike" spc="-1" dirty="0" err="1">
                <a:solidFill>
                  <a:srgbClr val="FFFFFF"/>
                </a:solidFill>
                <a:latin typeface="Times New Roman" panose="02020603050405020304" pitchFamily="18" charset="0"/>
                <a:cs typeface="Times New Roman" panose="02020603050405020304" pitchFamily="18" charset="0"/>
              </a:rPr>
              <a:t>ERPs</a:t>
            </a:r>
            <a:r>
              <a:rPr lang="pt-BR" sz="1400" b="0" i="1" strike="noStrike" spc="-1" dirty="0">
                <a:solidFill>
                  <a:srgbClr val="FFFFFF"/>
                </a:solidFill>
                <a:latin typeface="Times New Roman" panose="02020603050405020304" pitchFamily="18" charset="0"/>
                <a:cs typeface="Times New Roman" panose="02020603050405020304" pitchFamily="18" charset="0"/>
              </a:rPr>
              <a:t> e contabilidade digital, novos documentos fiscais.</a:t>
            </a:r>
            <a:endParaRPr lang="pt-BR" sz="1400" b="0" strike="noStrike" spc="-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m 38"/>
          <p:cNvPicPr/>
          <p:nvPr/>
        </p:nvPicPr>
        <p:blipFill>
          <a:blip r:embed="rId2"/>
          <a:stretch/>
        </p:blipFill>
        <p:spPr>
          <a:xfrm>
            <a:off x="8640000" y="137520"/>
            <a:ext cx="1260000" cy="762480"/>
          </a:xfrm>
          <a:prstGeom prst="rect">
            <a:avLst/>
          </a:prstGeom>
          <a:ln w="0">
            <a:noFill/>
          </a:ln>
        </p:spPr>
      </p:pic>
      <p:sp>
        <p:nvSpPr>
          <p:cNvPr id="40" name="CaixaDeTexto 39"/>
          <p:cNvSpPr txBox="1"/>
          <p:nvPr/>
        </p:nvSpPr>
        <p:spPr>
          <a:xfrm>
            <a:off x="576000" y="288000"/>
            <a:ext cx="8100000" cy="540000"/>
          </a:xfrm>
          <a:prstGeom prst="rect">
            <a:avLst/>
          </a:prstGeom>
          <a:noFill/>
          <a:ln w="0">
            <a:noFill/>
          </a:ln>
        </p:spPr>
        <p:txBody>
          <a:bodyPr lIns="90000" tIns="45000" rIns="90000" bIns="45000" anchor="t">
            <a:noAutofit/>
          </a:bodyPr>
          <a:lstStyle/>
          <a:p>
            <a:r>
              <a:rPr lang="pt-BR" sz="1800" b="0" strike="noStrike" spc="-1">
                <a:solidFill>
                  <a:srgbClr val="FF8000"/>
                </a:solidFill>
                <a:latin typeface="Arial Black"/>
              </a:rPr>
              <a:t>NOTAVIA</a:t>
            </a:r>
            <a:r>
              <a:rPr lang="pt-BR" sz="1800" b="0" strike="noStrike" spc="-1">
                <a:solidFill>
                  <a:srgbClr val="FFFFFF"/>
                </a:solidFill>
                <a:latin typeface="Arial Black"/>
              </a:rPr>
              <a:t> - AGENTES AUTÔNOMOS COM REDES GENERATIVAS</a:t>
            </a:r>
          </a:p>
        </p:txBody>
      </p:sp>
      <p:sp>
        <p:nvSpPr>
          <p:cNvPr id="41" name="CaixaDeTexto 40"/>
          <p:cNvSpPr txBox="1"/>
          <p:nvPr/>
        </p:nvSpPr>
        <p:spPr>
          <a:xfrm>
            <a:off x="1152000" y="708480"/>
            <a:ext cx="7773886" cy="540000"/>
          </a:xfrm>
          <a:prstGeom prst="rect">
            <a:avLst/>
          </a:prstGeom>
          <a:noFill/>
          <a:ln w="0">
            <a:noFill/>
          </a:ln>
        </p:spPr>
        <p:txBody>
          <a:bodyPr lIns="90000" tIns="45000" rIns="90000" bIns="45000" anchor="t">
            <a:noAutofit/>
          </a:bodyPr>
          <a:lstStyle/>
          <a:p>
            <a:pPr algn="ctr"/>
            <a:r>
              <a:rPr lang="pt-BR" sz="2000" b="0" strike="noStrike" spc="-1" dirty="0">
                <a:solidFill>
                  <a:srgbClr val="FFFF00"/>
                </a:solidFill>
                <a:latin typeface="Arial Black"/>
              </a:rPr>
              <a:t>A Projeção Financeira</a:t>
            </a:r>
          </a:p>
        </p:txBody>
      </p:sp>
      <p:sp>
        <p:nvSpPr>
          <p:cNvPr id="42" name="CaixaDeTexto 41"/>
          <p:cNvSpPr txBox="1"/>
          <p:nvPr/>
        </p:nvSpPr>
        <p:spPr>
          <a:xfrm>
            <a:off x="1152000" y="1179648"/>
            <a:ext cx="7773886" cy="4089960"/>
          </a:xfrm>
          <a:prstGeom prst="rect">
            <a:avLst/>
          </a:prstGeom>
          <a:noFill/>
          <a:ln w="0">
            <a:noFill/>
          </a:ln>
        </p:spPr>
        <p:txBody>
          <a:bodyPr lIns="90000" tIns="45000" rIns="90000" bIns="45000" anchor="t">
            <a:noAutofit/>
          </a:bodyPr>
          <a:lstStyle/>
          <a:p>
            <a:pPr marL="216000" indent="-216000" algn="just">
              <a:lnSpc>
                <a:spcPct val="115000"/>
              </a:lnSpc>
              <a:spcBef>
                <a:spcPts val="1191"/>
              </a:spcBef>
              <a:spcAft>
                <a:spcPts val="992"/>
              </a:spcAft>
              <a:buClr>
                <a:srgbClr val="000000"/>
              </a:buClr>
              <a:buSzPct val="45000"/>
              <a:buFont typeface="Wingdings" charset="2"/>
              <a:buChar char=""/>
            </a:pPr>
            <a:r>
              <a:rPr lang="pt-BR" sz="1600" b="1" strike="noStrike" spc="-1" dirty="0">
                <a:solidFill>
                  <a:srgbClr val="FFFFFF"/>
                </a:solidFill>
                <a:latin typeface="Times New Roman" panose="02020603050405020304" pitchFamily="18" charset="0"/>
                <a:cs typeface="Times New Roman" panose="02020603050405020304" pitchFamily="18" charset="0"/>
              </a:rPr>
              <a:t>Crescimento Projetado</a:t>
            </a:r>
          </a:p>
          <a:p>
            <a:pPr lvl="1" algn="just">
              <a:lnSpc>
                <a:spcPct val="115000"/>
              </a:lnSpc>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Receita Recorrente Anual (ARR) projetada, número de assinantes, taxa de crescimento anual (CAGR).</a:t>
            </a:r>
          </a:p>
          <a:p>
            <a:pPr marL="216000" indent="-216000" algn="just">
              <a:lnSpc>
                <a:spcPct val="115000"/>
              </a:lnSpc>
              <a:spcBef>
                <a:spcPts val="1191"/>
              </a:spcBef>
              <a:spcAft>
                <a:spcPts val="992"/>
              </a:spcAft>
              <a:buClr>
                <a:srgbClr val="000000"/>
              </a:buClr>
              <a:buSzPct val="45000"/>
              <a:buFont typeface="Wingdings" charset="2"/>
              <a:buChar char=""/>
            </a:pPr>
            <a:r>
              <a:rPr lang="pt-BR" sz="1600" b="1" strike="noStrike" spc="-1" dirty="0">
                <a:solidFill>
                  <a:srgbClr val="FFFFFF"/>
                </a:solidFill>
                <a:latin typeface="Times New Roman" panose="02020603050405020304" pitchFamily="18" charset="0"/>
                <a:cs typeface="Times New Roman" panose="02020603050405020304" pitchFamily="18" charset="0"/>
              </a:rPr>
              <a:t>Metas de Mercado</a:t>
            </a:r>
          </a:p>
          <a:p>
            <a:pPr lvl="1" algn="just">
              <a:lnSpc>
                <a:spcPct val="115000"/>
              </a:lnSpc>
              <a:spcBef>
                <a:spcPts val="1191"/>
              </a:spcBef>
              <a:spcAft>
                <a:spcPts val="992"/>
              </a:spcAft>
              <a:buClr>
                <a:srgbClr val="000000"/>
              </a:buClr>
              <a:buSzPct val="45000"/>
            </a:pPr>
            <a:r>
              <a:rPr lang="pt-BR" sz="1400" b="0" strike="noStrike" spc="-1" dirty="0">
                <a:solidFill>
                  <a:srgbClr val="FFFFFF"/>
                </a:solidFill>
                <a:latin typeface="Times New Roman" panose="02020603050405020304" pitchFamily="18" charset="0"/>
                <a:cs typeface="Times New Roman" panose="02020603050405020304" pitchFamily="18" charset="0"/>
              </a:rPr>
              <a:t>Atingir 30% do mercado de contadores e 10% das </a:t>
            </a:r>
            <a:r>
              <a:rPr lang="pt-BR" sz="1400" b="0" strike="noStrike" spc="-1" dirty="0" err="1">
                <a:solidFill>
                  <a:srgbClr val="FFFFFF"/>
                </a:solidFill>
                <a:latin typeface="Times New Roman" panose="02020603050405020304" pitchFamily="18" charset="0"/>
                <a:cs typeface="Times New Roman" panose="02020603050405020304" pitchFamily="18" charset="0"/>
              </a:rPr>
              <a:t>MPEs</a:t>
            </a:r>
            <a:r>
              <a:rPr lang="pt-BR" sz="1400" b="0" strike="noStrike" spc="-1" dirty="0">
                <a:solidFill>
                  <a:srgbClr val="FFFFFF"/>
                </a:solidFill>
                <a:latin typeface="Times New Roman" panose="02020603050405020304" pitchFamily="18" charset="0"/>
                <a:cs typeface="Times New Roman" panose="02020603050405020304" pitchFamily="18" charset="0"/>
              </a:rPr>
              <a:t> nos primeiros 3 anos.</a:t>
            </a:r>
          </a:p>
        </p:txBody>
      </p:sp>
    </p:spTree>
  </p:cSld>
  <p:clrMapOvr>
    <a:masterClrMapping/>
  </p:clrMapOvr>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Override1.xml><?xml version="1.0" encoding="utf-8"?>
<a:themeOverride xmlns:a="http://schemas.openxmlformats.org/drawingml/2006/main">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themeOverride>
</file>

<file path=ppt/theme/themeOverride2.xml><?xml version="1.0" encoding="utf-8"?>
<a:themeOverride xmlns:a="http://schemas.openxmlformats.org/drawingml/2006/main">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themeOverride>
</file>

<file path=ppt/theme/themeOverride3.xml><?xml version="1.0" encoding="utf-8"?>
<a:themeOverride xmlns:a="http://schemas.openxmlformats.org/drawingml/2006/main">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themeOverride>
</file>

<file path=ppt/theme/themeOverride4.xml><?xml version="1.0" encoding="utf-8"?>
<a:themeOverride xmlns:a="http://schemas.openxmlformats.org/drawingml/2006/main">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themeOverride>
</file>

<file path=docProps/app.xml><?xml version="1.0" encoding="utf-8"?>
<Properties xmlns="http://schemas.openxmlformats.org/officeDocument/2006/extended-properties" xmlns:vt="http://schemas.openxmlformats.org/officeDocument/2006/docPropsVTypes">
  <Template/>
  <TotalTime>101</TotalTime>
  <Words>1069</Words>
  <Application>Microsoft Office PowerPoint</Application>
  <PresentationFormat>Personalizar</PresentationFormat>
  <Paragraphs>113</Paragraphs>
  <Slides>11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11</vt:i4>
      </vt:variant>
    </vt:vector>
  </HeadingPairs>
  <TitlesOfParts>
    <vt:vector size="17" baseType="lpstr">
      <vt:lpstr>Arial</vt:lpstr>
      <vt:lpstr>Arial Black</vt:lpstr>
      <vt:lpstr>Symbol</vt:lpstr>
      <vt:lpstr>Times New Roman</vt:lpstr>
      <vt:lpstr>Wingdings</vt:lpstr>
      <vt:lpstr>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Luiz Henrique Lecheta</dc:creator>
  <dc:description/>
  <cp:lastModifiedBy>Willian Dettmer Eckel</cp:lastModifiedBy>
  <cp:revision>4</cp:revision>
  <dcterms:created xsi:type="dcterms:W3CDTF">2025-06-07T19:59:16Z</dcterms:created>
  <dcterms:modified xsi:type="dcterms:W3CDTF">2025-06-08T15:02:51Z</dcterms:modified>
  <dc:language>pt-BR</dc:language>
</cp:coreProperties>
</file>