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5.png" ContentType="image/png"/>
  <Override PartName="/ppt/media/image6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10.png" ContentType="image/png"/>
  <Override PartName="/ppt/media/image1.png" ContentType="image/png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2" descr=""/>
          <p:cNvPicPr/>
          <p:nvPr/>
        </p:nvPicPr>
        <p:blipFill>
          <a:blip r:embed="rId2"/>
          <a:stretch/>
        </p:blipFill>
        <p:spPr>
          <a:xfrm>
            <a:off x="7920" y="-12240"/>
            <a:ext cx="10078560" cy="56811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edita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 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2" descr=""/>
          <p:cNvPicPr/>
          <p:nvPr/>
        </p:nvPicPr>
        <p:blipFill>
          <a:blip r:embed="rId2"/>
          <a:stretch/>
        </p:blipFill>
        <p:spPr>
          <a:xfrm>
            <a:off x="7920" y="-12240"/>
            <a:ext cx="10078560" cy="56811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6" descr=""/>
          <p:cNvPicPr/>
          <p:nvPr/>
        </p:nvPicPr>
        <p:blipFill>
          <a:blip r:embed="rId1"/>
          <a:stretch/>
        </p:blipFill>
        <p:spPr>
          <a:xfrm>
            <a:off x="990360" y="874800"/>
            <a:ext cx="8098920" cy="1298160"/>
          </a:xfrm>
          <a:prstGeom prst="rect">
            <a:avLst/>
          </a:prstGeom>
          <a:ln w="0">
            <a:noFill/>
          </a:ln>
        </p:spPr>
      </p:pic>
      <p:sp>
        <p:nvSpPr>
          <p:cNvPr id="11" name="CaixaDeTexto 7"/>
          <p:cNvSpPr/>
          <p:nvPr/>
        </p:nvSpPr>
        <p:spPr>
          <a:xfrm>
            <a:off x="1080000" y="180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AGENTES AUTÔNOMOS COM REDES GENERATIVAS</a:t>
            </a:r>
            <a:endParaRPr b="0" lang="pt-BR" sz="2200" spc="-1" strike="noStrike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12" name="CaixaDeTexto 8"/>
          <p:cNvSpPr/>
          <p:nvPr/>
        </p:nvSpPr>
        <p:spPr>
          <a:xfrm>
            <a:off x="4680000" y="3167640"/>
            <a:ext cx="5040000" cy="20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INTEGRANTES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David Neufeld - david.neufeld@meta.com.br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Felipe Silva - felipe.s@meta.com.br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Luis Eduardo Laurindo - luis.laurindo@meta.com.br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Luiz Henrique Lecheta - luiz.lecheta@meta.com.br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Robson Machczew - robson.machado@meta.com.br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Tiago Emanuel Reis - tiago.reis@meta.com.br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Willian Dettmer Eckel - willian.detteckel@gmail.com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aixaDeTexto 9"/>
          <p:cNvSpPr/>
          <p:nvPr/>
        </p:nvSpPr>
        <p:spPr>
          <a:xfrm>
            <a:off x="1541520" y="2520000"/>
            <a:ext cx="3418920" cy="24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GRUPO a10i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7"/>
              </a:spcBef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PROPOSTA DE PROJETO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Representante do Grupo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Juliano da Silva Ignacio - juliano.s.ignacio@gmail.com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m 38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110" name="CaixaDeTexto 39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aixaDeTexto 40"/>
          <p:cNvSpPr/>
          <p:nvPr/>
        </p:nvSpPr>
        <p:spPr>
          <a:xfrm>
            <a:off x="1152000" y="708480"/>
            <a:ext cx="77727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Pedido de Investimento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aixaDeTexto 41"/>
          <p:cNvSpPr/>
          <p:nvPr/>
        </p:nvSpPr>
        <p:spPr>
          <a:xfrm>
            <a:off x="1152000" y="1179720"/>
            <a:ext cx="7772760" cy="43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Buscamos um investimento de R$250.000,00 para: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Noto Sans CJK SC"/>
              </a:rPr>
              <a:t>35% Desenvolvimento e IA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241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Noto Sans CJK SC"/>
              </a:rPr>
              <a:t>Acelerar a evolução do MVP e aprimorar os LLMs e modelos de IA.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Noto Sans CJK SC"/>
              </a:rPr>
              <a:t>25% Expansão da Equipe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241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Noto Sans CJK SC"/>
              </a:rPr>
              <a:t>Contratação de profissionais de Vendas/Marketing.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"/>
              <a:tabLst>
                <a:tab algn="l" pos="0"/>
              </a:tabLst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Noto Sans CJK SC"/>
              </a:rPr>
              <a:t>40% Marketing e Vendas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241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Noto Sans CJK SC"/>
              </a:rPr>
              <a:t>Lançamento no mercado, aquisição de clientes e estratégias de crescimento.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  <a:tabLst>
                <a:tab algn="l" pos="0"/>
              </a:tabLst>
            </a:pPr>
            <a:r>
              <a:rPr b="1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Retorno do Investimento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914400" indent="-241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Liderança de mercado em inteligência fiscal, forte geração de caixa recorrente.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m 42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114" name="CaixaDeTexto 43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aixaDeTexto 44"/>
          <p:cNvSpPr/>
          <p:nvPr/>
        </p:nvSpPr>
        <p:spPr>
          <a:xfrm>
            <a:off x="0" y="1620000"/>
            <a:ext cx="100807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Perguntas?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ixaDeTexto 3"/>
          <p:cNvSpPr/>
          <p:nvPr/>
        </p:nvSpPr>
        <p:spPr>
          <a:xfrm>
            <a:off x="4680000" y="3167280"/>
            <a:ext cx="5040000" cy="20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INTEGRANTES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David Neufeld -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david.neufeld@meta.com.br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Felipe Silva - felipe.s@meta.com.br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Luis Eduardo Laurindo -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luis.laurindo@meta.com.br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Luiz Henrique Lecheta -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luiz.lecheta@meta.com.br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Robson Machczew -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robson.machado@meta.com.br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Tiago Emanuel Reis -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tiago.reis@meta.com.br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Willian Dettmer Eckel -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willian.detteckel@gmail.com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aixaDeTexto 4"/>
          <p:cNvSpPr/>
          <p:nvPr/>
        </p:nvSpPr>
        <p:spPr>
          <a:xfrm>
            <a:off x="1541520" y="2519640"/>
            <a:ext cx="3418920" cy="243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GRUPO a10i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7"/>
              </a:spcBef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PROPOSTA DE PROJETO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Representante do Grupo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b="1" lang="pt-BR" sz="1200" spc="-1" strike="noStrike">
                <a:solidFill>
                  <a:srgbClr val="ffffff"/>
                </a:solidFill>
                <a:latin typeface="Arial"/>
                <a:ea typeface="DejaVu Sans"/>
              </a:rPr>
              <a:t>Juliano da Silva Ignacio - juliano.s.ignacio@gmail.com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0" y="900000"/>
            <a:ext cx="10080720" cy="48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MUI</a:t>
            </a:r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TO </a:t>
            </a:r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OB</a:t>
            </a:r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RIG</a:t>
            </a:r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AD</a:t>
            </a:r>
            <a:r>
              <a:rPr b="0" lang="pt-BR" sz="2200" spc="-1" strike="noStrike">
                <a:solidFill>
                  <a:srgbClr val="ffffff"/>
                </a:solidFill>
                <a:latin typeface="Arial Black"/>
                <a:ea typeface="DejaVu Sans"/>
              </a:rPr>
              <a:t>O.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15" name="CaixaDeTexto 1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CaixaDeTexto 2"/>
          <p:cNvSpPr/>
          <p:nvPr/>
        </p:nvSpPr>
        <p:spPr>
          <a:xfrm>
            <a:off x="1156320" y="713880"/>
            <a:ext cx="776700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O Problema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aixaDeTexto 5"/>
          <p:cNvSpPr/>
          <p:nvPr/>
        </p:nvSpPr>
        <p:spPr>
          <a:xfrm>
            <a:off x="1596240" y="1254240"/>
            <a:ext cx="3701520" cy="17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 Dúvida Constante do Contador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2"/>
          <a:stretch/>
        </p:blipFill>
        <p:spPr>
          <a:xfrm>
            <a:off x="1698480" y="1674720"/>
            <a:ext cx="1225800" cy="815400"/>
          </a:xfrm>
          <a:prstGeom prst="rect">
            <a:avLst/>
          </a:prstGeom>
          <a:ln w="0">
            <a:noFill/>
          </a:ln>
        </p:spPr>
      </p:pic>
      <p:pic>
        <p:nvPicPr>
          <p:cNvPr id="19" name="" descr=""/>
          <p:cNvPicPr/>
          <p:nvPr/>
        </p:nvPicPr>
        <p:blipFill>
          <a:blip r:embed="rId3"/>
          <a:stretch/>
        </p:blipFill>
        <p:spPr>
          <a:xfrm>
            <a:off x="3138480" y="1573560"/>
            <a:ext cx="1799280" cy="1011960"/>
          </a:xfrm>
          <a:prstGeom prst="rect">
            <a:avLst/>
          </a:prstGeom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4"/>
          <a:stretch/>
        </p:blipFill>
        <p:spPr>
          <a:xfrm>
            <a:off x="3028320" y="1931400"/>
            <a:ext cx="325440" cy="325440"/>
          </a:xfrm>
          <a:prstGeom prst="rect">
            <a:avLst/>
          </a:prstGeom>
          <a:ln w="0">
            <a:noFill/>
          </a:ln>
        </p:spPr>
      </p:pic>
      <p:sp>
        <p:nvSpPr>
          <p:cNvPr id="21" name=""/>
          <p:cNvSpPr/>
          <p:nvPr/>
        </p:nvSpPr>
        <p:spPr>
          <a:xfrm>
            <a:off x="1698480" y="2507400"/>
            <a:ext cx="125928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dados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brutos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3318480" y="2507400"/>
            <a:ext cx="161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i="1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insights</a:t>
            </a: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gerenciais e estratégicos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CaixaDeTexto 6"/>
          <p:cNvSpPr/>
          <p:nvPr/>
        </p:nvSpPr>
        <p:spPr>
          <a:xfrm>
            <a:off x="1698480" y="3247560"/>
            <a:ext cx="3701520" cy="17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 Desamparo a MPEs e MEIs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1518480" y="4860720"/>
            <a:ext cx="161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micro e pequeno empreendedor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3138480" y="4860720"/>
            <a:ext cx="161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profissional contábil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5"/>
          <a:stretch/>
        </p:blipFill>
        <p:spPr>
          <a:xfrm>
            <a:off x="1698480" y="3600720"/>
            <a:ext cx="2879280" cy="1225080"/>
          </a:xfrm>
          <a:prstGeom prst="rect">
            <a:avLst/>
          </a:prstGeom>
          <a:ln w="0">
            <a:noFill/>
          </a:ln>
        </p:spPr>
      </p:pic>
      <p:sp>
        <p:nvSpPr>
          <p:cNvPr id="27" name="CaixaDeTexto 10"/>
          <p:cNvSpPr/>
          <p:nvPr/>
        </p:nvSpPr>
        <p:spPr>
          <a:xfrm>
            <a:off x="5838480" y="1252800"/>
            <a:ext cx="3701520" cy="17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 Complexidade Brasileira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6"/>
          <a:stretch/>
        </p:blipFill>
        <p:spPr>
          <a:xfrm>
            <a:off x="6018480" y="1785960"/>
            <a:ext cx="2264760" cy="353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30" name="CaixaDeTexto 14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aixaDeTexto 18"/>
          <p:cNvSpPr/>
          <p:nvPr/>
        </p:nvSpPr>
        <p:spPr>
          <a:xfrm>
            <a:off x="1152000" y="708480"/>
            <a:ext cx="778104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A Solução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CaixaDeTexto 22"/>
          <p:cNvSpPr/>
          <p:nvPr/>
        </p:nvSpPr>
        <p:spPr>
          <a:xfrm>
            <a:off x="1080000" y="1260000"/>
            <a:ext cx="37015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Protótipo primário de interface</a:t>
            </a: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CaixaDeTexto 30"/>
          <p:cNvSpPr/>
          <p:nvPr/>
        </p:nvSpPr>
        <p:spPr>
          <a:xfrm>
            <a:off x="5220000" y="1248120"/>
            <a:ext cx="37015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Fluxo de Orquestração de Agentes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5400000" y="1800000"/>
            <a:ext cx="719280" cy="658080"/>
          </a:xfrm>
          <a:prstGeom prst="rect">
            <a:avLst/>
          </a:prstGeom>
          <a:ln w="0">
            <a:noFill/>
          </a:ln>
        </p:spPr>
      </p:pic>
      <p:sp>
        <p:nvSpPr>
          <p:cNvPr id="35" name=""/>
          <p:cNvSpPr/>
          <p:nvPr/>
        </p:nvSpPr>
        <p:spPr>
          <a:xfrm>
            <a:off x="6120000" y="1800000"/>
            <a:ext cx="89928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Usuário digita o </a:t>
            </a:r>
            <a:r>
              <a:rPr b="0" i="1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prompt</a:t>
            </a: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040000" y="1980000"/>
            <a:ext cx="359280" cy="35928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7252560" y="1980000"/>
            <a:ext cx="666720" cy="658080"/>
          </a:xfrm>
          <a:prstGeom prst="rect">
            <a:avLst/>
          </a:prstGeom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7920000" y="1980000"/>
            <a:ext cx="161928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LLM identifica o contexto pedido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4"/>
          <a:stretch/>
        </p:blipFill>
        <p:spPr>
          <a:xfrm>
            <a:off x="7236000" y="2700000"/>
            <a:ext cx="683280" cy="683280"/>
          </a:xfrm>
          <a:prstGeom prst="rect">
            <a:avLst/>
          </a:prstGeom>
          <a:ln w="0">
            <a:noFill/>
          </a:ln>
        </p:spPr>
      </p:pic>
      <p:sp>
        <p:nvSpPr>
          <p:cNvPr id="40" name=""/>
          <p:cNvSpPr/>
          <p:nvPr/>
        </p:nvSpPr>
        <p:spPr>
          <a:xfrm>
            <a:off x="7020000" y="2520000"/>
            <a:ext cx="359280" cy="35928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7951320" y="2700000"/>
            <a:ext cx="2128680" cy="87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Orquestrador identifica no contexto as chamadas aos Agentes 1, 2 e 4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6150600" y="3540960"/>
            <a:ext cx="176868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Agente 1 carrega os dados dos arquivos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Agente 2 calcula o total por fornecedor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5"/>
          <a:stretch/>
        </p:blipFill>
        <p:spPr>
          <a:xfrm>
            <a:off x="5400000" y="3600000"/>
            <a:ext cx="719280" cy="77580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5220000" y="4140000"/>
            <a:ext cx="359280" cy="35928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6"/>
          <a:stretch/>
        </p:blipFill>
        <p:spPr>
          <a:xfrm>
            <a:off x="6840000" y="4680000"/>
            <a:ext cx="706680" cy="7066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7547400" y="4680000"/>
            <a:ext cx="1619280" cy="6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Agente 4 gera o gráfico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6660000" y="4680000"/>
            <a:ext cx="359280" cy="35928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7"/>
          <a:stretch/>
        </p:blipFill>
        <p:spPr>
          <a:xfrm>
            <a:off x="363960" y="1713240"/>
            <a:ext cx="4315680" cy="242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3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34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aixaDeTexto 38"/>
          <p:cNvSpPr/>
          <p:nvPr/>
        </p:nvSpPr>
        <p:spPr>
          <a:xfrm>
            <a:off x="1156320" y="713880"/>
            <a:ext cx="776700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O Mercado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1080000" y="1303920"/>
            <a:ext cx="215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Vasto Público-Alvo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080000" y="1800000"/>
            <a:ext cx="2879280" cy="1079280"/>
          </a:xfrm>
          <a:prstGeom prst="rect">
            <a:avLst/>
          </a:prstGeom>
          <a:solidFill>
            <a:srgbClr val="ec9ba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+550 mil</a:t>
            </a:r>
            <a:br>
              <a:rPr sz="1800"/>
            </a:b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profissionais contábeis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960000" y="1800000"/>
            <a:ext cx="6120000" cy="1079280"/>
          </a:xfrm>
          <a:prstGeom prst="rect">
            <a:avLst/>
          </a:prstGeom>
          <a:solidFill>
            <a:srgbClr val="e1617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Arial"/>
                <a:ea typeface="DejaVu Sans"/>
              </a:rPr>
              <a:t>21 milhões</a:t>
            </a:r>
            <a:br>
              <a:rPr sz="1800"/>
            </a:b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 MPEs e MEIs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1080000" y="3103920"/>
            <a:ext cx="215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Relevância Contínua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-360" y="3548520"/>
            <a:ext cx="10079640" cy="23076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720000" y="4054320"/>
            <a:ext cx="2019600" cy="13449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4"/>
          <a:srcRect l="16680" t="0" r="22065" b="0"/>
          <a:stretch/>
        </p:blipFill>
        <p:spPr>
          <a:xfrm>
            <a:off x="3230640" y="4044240"/>
            <a:ext cx="1448640" cy="134172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5"/>
          <a:srcRect l="19764" t="0" r="14327" b="0"/>
          <a:stretch/>
        </p:blipFill>
        <p:spPr>
          <a:xfrm>
            <a:off x="5220000" y="4044240"/>
            <a:ext cx="1548360" cy="135504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6"/>
          <a:srcRect l="11900" t="0" r="8018" b="0"/>
          <a:stretch/>
        </p:blipFill>
        <p:spPr>
          <a:xfrm>
            <a:off x="7279920" y="4037040"/>
            <a:ext cx="1899360" cy="136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5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62" name="CaixaDeTexto 48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aixaDeTexto 49"/>
          <p:cNvSpPr/>
          <p:nvPr/>
        </p:nvSpPr>
        <p:spPr>
          <a:xfrm>
            <a:off x="1152000" y="708480"/>
            <a:ext cx="77727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O Modelo de Negócios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1080000" y="1116000"/>
            <a:ext cx="7919640" cy="4385880"/>
          </a:xfrm>
          <a:prstGeom prst="rect">
            <a:avLst/>
          </a:prstGeom>
          <a:ln w="0">
            <a:noFill/>
          </a:ln>
        </p:spPr>
      </p:pic>
      <p:sp>
        <p:nvSpPr>
          <p:cNvPr id="65" name=""/>
          <p:cNvSpPr/>
          <p:nvPr/>
        </p:nvSpPr>
        <p:spPr>
          <a:xfrm>
            <a:off x="4248000" y="1440000"/>
            <a:ext cx="1511640" cy="250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Gerar dados gerenciais e estratégicos a partir de dados brutos de notas fiscais, cupons, etc;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Dados gerados com explicações ou autoexplicativos, além de fonte  fidedigna sobre o assunto;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Capacita quem usa a entender e discutir melhor sobre </a:t>
            </a:r>
            <a:r>
              <a:rPr b="0" i="1" lang="pt-BR" sz="1000" spc="-1" strike="noStrike">
                <a:solidFill>
                  <a:srgbClr val="000000"/>
                </a:solidFill>
                <a:latin typeface="Arial"/>
              </a:rPr>
              <a:t>insights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, cenários e situações sobre os dados lidos.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7554960" y="1557720"/>
            <a:ext cx="1264680" cy="12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Profissionais de Contabilidade:</a:t>
            </a:r>
            <a:br>
              <a:rPr sz="1000"/>
            </a:b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550 Mil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Responsáveis por MPEs e MEIs:</a:t>
            </a:r>
            <a:br>
              <a:rPr sz="1000"/>
            </a:br>
            <a:r>
              <a:rPr b="1" lang="pt-BR" sz="1200" spc="-1" strike="noStrike">
                <a:solidFill>
                  <a:srgbClr val="000000"/>
                </a:solidFill>
                <a:latin typeface="Arial"/>
              </a:rPr>
              <a:t>21 Milhões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868000" y="3000600"/>
            <a:ext cx="15116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</a:rPr>
              <a:t>Diretos: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Site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App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000" spc="-1" strike="noStrike">
                <a:solidFill>
                  <a:srgbClr val="000000"/>
                </a:solidFill>
                <a:latin typeface="Arial"/>
              </a:rPr>
              <a:t>Indiretos: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Site Embeded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5868000" y="1440000"/>
            <a:ext cx="1511640" cy="12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UX simples/eficiente;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Cada vez MAIS formas de cálculos, validação de dados e </a:t>
            </a:r>
            <a:r>
              <a:rPr b="0" i="1" lang="pt-BR" sz="1000" spc="-1" strike="noStrike">
                <a:solidFill>
                  <a:srgbClr val="000000"/>
                </a:solidFill>
                <a:latin typeface="Arial"/>
              </a:rPr>
              <a:t>insights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Prêmios para usuários participativos.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005080" y="4515120"/>
            <a:ext cx="3959640" cy="7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Receita recorrente por usuário/licença, com </a:t>
            </a:r>
            <a:r>
              <a:rPr b="0" i="1" lang="pt-BR" sz="1000" spc="-1" strike="noStrike">
                <a:solidFill>
                  <a:srgbClr val="000000"/>
                </a:solidFill>
                <a:latin typeface="Arial"/>
              </a:rPr>
              <a:t>tiers</a:t>
            </a: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 de preços para Contadores, Escritórios e Empresas (MPEs, B2B) e planos acessíveis para MEIs (B2C);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Fremium com propagandas;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2700000" y="2950920"/>
            <a:ext cx="1511640" cy="10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Host para aplicação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Assinaturas de LLMs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Equipes técnicas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Sistema de pagamento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2700000" y="1440000"/>
            <a:ext cx="151164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Evolução de Agentes existentes;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Criação de novos Agentes para novas funcionalidades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1188000" y="1458360"/>
            <a:ext cx="1511640" cy="221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Meta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OpenAI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Gemini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Crew.ai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GCP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CRCSP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  <a:ea typeface="Noto Sans CJK SC"/>
              </a:rPr>
              <a:t>ACSP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0000" y="4515480"/>
            <a:ext cx="3959640" cy="5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Host, Salários, créditos para LLMs, Sistema de pagamento, contribuições ao CRCSP e ACSP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5220000" y="3060000"/>
            <a:ext cx="4139640" cy="7196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5" name="Imagem 7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76" name="CaixaDeTexto 46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aixaDeTexto 47"/>
          <p:cNvSpPr/>
          <p:nvPr/>
        </p:nvSpPr>
        <p:spPr>
          <a:xfrm>
            <a:off x="1152000" y="666360"/>
            <a:ext cx="77727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O Produto/Serviço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955080" y="1513800"/>
            <a:ext cx="2339640" cy="1315080"/>
          </a:xfrm>
          <a:prstGeom prst="rect">
            <a:avLst/>
          </a:prstGeom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3"/>
          <a:stretch/>
        </p:blipFill>
        <p:spPr>
          <a:xfrm>
            <a:off x="3472200" y="1514880"/>
            <a:ext cx="749880" cy="131400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3472200" y="1929240"/>
            <a:ext cx="719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App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855440" y="1929240"/>
            <a:ext cx="791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Site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DeTexto 52"/>
          <p:cNvSpPr/>
          <p:nvPr/>
        </p:nvSpPr>
        <p:spPr>
          <a:xfrm>
            <a:off x="4777560" y="1130760"/>
            <a:ext cx="47620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Agentes de Operações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aixaDeTexto 53"/>
          <p:cNvSpPr/>
          <p:nvPr/>
        </p:nvSpPr>
        <p:spPr>
          <a:xfrm>
            <a:off x="540000" y="1080000"/>
            <a:ext cx="3862080" cy="4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Interface Intuitiva via Prompt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802440" y="3337200"/>
            <a:ext cx="3599640" cy="12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Extração de Custo Total de Aquisição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Análise de Alíquotas Efetivas de Impostos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Margem de Contribuição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Fluxo de Caixa Futuro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Análise de Créditos/Débitos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entre outras.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5054040" y="1572480"/>
            <a:ext cx="232560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leitura de arquivos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formatos diversos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bancos de dados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7200000" y="1677960"/>
            <a:ext cx="1189440" cy="48168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5"/>
          <a:stretch/>
        </p:blipFill>
        <p:spPr>
          <a:xfrm>
            <a:off x="8640000" y="1440000"/>
            <a:ext cx="759960" cy="759960"/>
          </a:xfrm>
          <a:prstGeom prst="rect">
            <a:avLst/>
          </a:prstGeom>
          <a:ln w="0">
            <a:noFill/>
          </a:ln>
        </p:spPr>
      </p:pic>
      <p:sp>
        <p:nvSpPr>
          <p:cNvPr id="88" name="CaixaDeTexto 54"/>
          <p:cNvSpPr/>
          <p:nvPr/>
        </p:nvSpPr>
        <p:spPr>
          <a:xfrm>
            <a:off x="4777560" y="2664000"/>
            <a:ext cx="47620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Agentes de Visualização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5333400" y="3160080"/>
            <a:ext cx="1794240" cy="54540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7236000" y="3142080"/>
            <a:ext cx="1979640" cy="601560"/>
          </a:xfrm>
          <a:prstGeom prst="rect">
            <a:avLst/>
          </a:prstGeom>
          <a:ln w="0">
            <a:noFill/>
          </a:ln>
        </p:spPr>
      </p:pic>
      <p:sp>
        <p:nvSpPr>
          <p:cNvPr id="91" name="CaixaDeTexto 55"/>
          <p:cNvSpPr/>
          <p:nvPr/>
        </p:nvSpPr>
        <p:spPr>
          <a:xfrm>
            <a:off x="637560" y="4736520"/>
            <a:ext cx="47620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Agentes de Conhecimento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864000" y="5060520"/>
            <a:ext cx="39358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Explicações detalhadas de cada cálculo, com fontes e contexto sobre seu uso.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aixaDeTexto 56"/>
          <p:cNvSpPr/>
          <p:nvPr/>
        </p:nvSpPr>
        <p:spPr>
          <a:xfrm>
            <a:off x="4860000" y="4010760"/>
            <a:ext cx="29620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Agentes de </a:t>
            </a: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Noto Sans CJK SC"/>
              </a:rPr>
              <a:t>Benchmarking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166720" y="4428000"/>
            <a:ext cx="419292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Noto Sans CJK SC"/>
              </a:rPr>
              <a:t>Capacidade de comparar o desempenho fiscal e financeiro com dados de mercado agregados, respeitando a privacidade (LGPD).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aixaDeTexto 57"/>
          <p:cNvSpPr/>
          <p:nvPr/>
        </p:nvSpPr>
        <p:spPr>
          <a:xfrm>
            <a:off x="570960" y="2988000"/>
            <a:ext cx="32086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Agentes de  KPIs Estratégicas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30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31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aixaDeTexto 32"/>
          <p:cNvSpPr/>
          <p:nvPr/>
        </p:nvSpPr>
        <p:spPr>
          <a:xfrm>
            <a:off x="1146240" y="708480"/>
            <a:ext cx="778104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A Equipe e a Competência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33"/>
          <p:cNvSpPr/>
          <p:nvPr/>
        </p:nvSpPr>
        <p:spPr>
          <a:xfrm>
            <a:off x="1146240" y="1368000"/>
            <a:ext cx="7781040" cy="37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Time Multidisciplinar Experiente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8 colaboradores com formação em tecnologia, mas com vasta experiência nas áreas de contabilidade, direito tributário, engenharia de software, matemática, estatística e ciências atuariais.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Vantagem Competitiva Única: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Nossa equipe não apenas desenvolve tecnologia, mas compreende as nuances do negócio fiscal e contábil brasileiro, traduzindo complexidade em soluções práticas.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Visão Empática: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Entendemos a dificuldade de empreendedores e contadores diante das leis, criando uma solução verdadeiramente focada em suas necessidades.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Imagem 4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101" name="CaixaDeTexto 42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DeTexto 45"/>
          <p:cNvSpPr/>
          <p:nvPr/>
        </p:nvSpPr>
        <p:spPr>
          <a:xfrm>
            <a:off x="1152720" y="705600"/>
            <a:ext cx="777492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O Cronograma de Desenvolvimento - MVP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260000" y="4680000"/>
            <a:ext cx="773964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Próximos Passos Pós-MVP: Expansão de KPIs, benchmarking aprofundado, integração com ERPs e contabilidade digital, novos documentos fiscais.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40000" y="1326960"/>
            <a:ext cx="8995680" cy="299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38" descr=""/>
          <p:cNvPicPr/>
          <p:nvPr/>
        </p:nvPicPr>
        <p:blipFill>
          <a:blip r:embed="rId1"/>
          <a:stretch/>
        </p:blipFill>
        <p:spPr>
          <a:xfrm>
            <a:off x="8640000" y="137520"/>
            <a:ext cx="1258920" cy="761400"/>
          </a:xfrm>
          <a:prstGeom prst="rect">
            <a:avLst/>
          </a:prstGeom>
          <a:ln w="0">
            <a:noFill/>
          </a:ln>
        </p:spPr>
      </p:pic>
      <p:sp>
        <p:nvSpPr>
          <p:cNvPr id="106" name="CaixaDeTexto 39"/>
          <p:cNvSpPr/>
          <p:nvPr/>
        </p:nvSpPr>
        <p:spPr>
          <a:xfrm>
            <a:off x="576000" y="288000"/>
            <a:ext cx="809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r>
              <a:rPr b="0" lang="pt-BR" sz="1800" spc="-1" strike="noStrike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aixaDeTexto 40"/>
          <p:cNvSpPr/>
          <p:nvPr/>
        </p:nvSpPr>
        <p:spPr>
          <a:xfrm>
            <a:off x="1152000" y="708480"/>
            <a:ext cx="777276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 Black"/>
                <a:ea typeface="DejaVu Sans"/>
              </a:rPr>
              <a:t>A Projeção Financeira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aixaDeTexto 41"/>
          <p:cNvSpPr/>
          <p:nvPr/>
        </p:nvSpPr>
        <p:spPr>
          <a:xfrm>
            <a:off x="1152000" y="1179720"/>
            <a:ext cx="7772760" cy="40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Crescimento Projetado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Receita Recorrente Anual (ARR) projetada, número de assinantes, taxa de crescimento anual (CAGR).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1" lang="pt-BR" sz="16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Metas de Mercado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marL="45720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Atingir 30% do mercado de contadores e 10% das MPEs nos primeiros 3 anos.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Application>LibreOffice/24.2.7.2$Linux_X86_64 LibreOffice_project/420$Build-2</Application>
  <AppVersion>15.0000</AppVersion>
  <Words>1067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2025-06-07T19:59:16Z</dcterms:created>
  <dc:creator>Luiz Henrique Lecheta</dc:creator>
  <dc:description/>
  <dc:language>pt-BR</dc:language>
  <cp:lastModifiedBy/>
  <dcterms:modified xsi:type="dcterms:W3CDTF">2025-06-09T19:52:45Z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11</vt:i4>
  </property>
</Properties>
</file>