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16"/>
  </p:notesMasterIdLst>
  <p:handoutMasterIdLst>
    <p:handoutMasterId r:id="rId17"/>
  </p:handoutMasterIdLst>
  <p:sldIdLst>
    <p:sldId id="256" r:id="rId2"/>
    <p:sldId id="291" r:id="rId3"/>
    <p:sldId id="294" r:id="rId4"/>
    <p:sldId id="309" r:id="rId5"/>
    <p:sldId id="310" r:id="rId6"/>
    <p:sldId id="311" r:id="rId7"/>
    <p:sldId id="313" r:id="rId8"/>
    <p:sldId id="295" r:id="rId9"/>
    <p:sldId id="314" r:id="rId10"/>
    <p:sldId id="315" r:id="rId11"/>
    <p:sldId id="317" r:id="rId12"/>
    <p:sldId id="312" r:id="rId13"/>
    <p:sldId id="316" r:id="rId14"/>
    <p:sldId id="308" r:id="rId15"/>
  </p:sldIdLst>
  <p:sldSz cx="9144000" cy="6858000" type="screen4x3"/>
  <p:notesSz cx="7086600" cy="10223500"/>
  <p:defaultTextStyle>
    <a:defPPr>
      <a:defRPr lang="pt-BR"/>
    </a:defPPr>
    <a:lvl1pPr algn="l" rtl="0" fontAlgn="base">
      <a:spcBef>
        <a:spcPct val="20000"/>
      </a:spcBef>
      <a:spcAft>
        <a:spcPct val="0"/>
      </a:spcAft>
      <a:buFont typeface="Monotype Sorts" pitchFamily="2" charset="2"/>
      <a:buChar char="•"/>
      <a:defRPr sz="36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buFont typeface="Monotype Sorts" pitchFamily="2" charset="2"/>
      <a:buChar char="•"/>
      <a:defRPr sz="36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buFont typeface="Monotype Sorts" pitchFamily="2" charset="2"/>
      <a:buChar char="•"/>
      <a:defRPr sz="36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buFont typeface="Monotype Sorts" pitchFamily="2" charset="2"/>
      <a:buChar char="•"/>
      <a:defRPr sz="36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buFont typeface="Monotype Sorts" pitchFamily="2" charset="2"/>
      <a:buChar char="•"/>
      <a:defRPr sz="36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36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36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36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3600"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0000"/>
    <a:srgbClr val="FF00FF"/>
    <a:srgbClr val="FFFF00"/>
    <a:srgbClr val="00FF00"/>
    <a:srgbClr val="0E6E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787"/>
    <p:restoredTop sz="90929"/>
  </p:normalViewPr>
  <p:slideViewPr>
    <p:cSldViewPr snapToGrid="0">
      <p:cViewPr varScale="1">
        <p:scale>
          <a:sx n="54" d="100"/>
          <a:sy n="54" d="100"/>
        </p:scale>
        <p:origin x="582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01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022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defTabSz="965200">
              <a:spcBef>
                <a:spcPct val="0"/>
              </a:spcBef>
              <a:buFontTx/>
              <a:buNone/>
              <a:defRPr sz="1300" b="0">
                <a:effectLst/>
                <a:latin typeface="Times New Roman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0963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16375" y="0"/>
            <a:ext cx="307022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algn="r" defTabSz="965200">
              <a:spcBef>
                <a:spcPct val="0"/>
              </a:spcBef>
              <a:buFontTx/>
              <a:buNone/>
              <a:defRPr sz="1300" b="0">
                <a:effectLst/>
                <a:latin typeface="Times New Roman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0964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12325"/>
            <a:ext cx="307022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defTabSz="965200">
              <a:spcBef>
                <a:spcPct val="0"/>
              </a:spcBef>
              <a:buFontTx/>
              <a:buNone/>
              <a:defRPr sz="1300" b="0">
                <a:effectLst/>
                <a:latin typeface="Times New Roman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0965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16375" y="9712325"/>
            <a:ext cx="307022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r" defTabSz="965200">
              <a:spcBef>
                <a:spcPct val="0"/>
              </a:spcBef>
              <a:buFontTx/>
              <a:buNone/>
              <a:defRPr sz="1300" b="0">
                <a:effectLst/>
                <a:latin typeface="Times New Roman" charset="0"/>
              </a:defRPr>
            </a:lvl1pPr>
          </a:lstStyle>
          <a:p>
            <a:pPr>
              <a:defRPr/>
            </a:pPr>
            <a:fld id="{669B2BF3-47AB-4692-A6D2-F1049097BEE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183155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022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014788" y="0"/>
            <a:ext cx="307022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E01F23-F357-43AE-908C-EC34BC6A9597}" type="datetimeFigureOut">
              <a:rPr lang="pt-BR" smtClean="0"/>
              <a:pPr/>
              <a:t>30/08/2017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987425" y="766763"/>
            <a:ext cx="5111750" cy="38338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08025" y="4856163"/>
            <a:ext cx="5670550" cy="46005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710738"/>
            <a:ext cx="307022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014788" y="9710738"/>
            <a:ext cx="307022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D6F872-5DF4-4EDF-BC07-1C8DA39CFD8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427414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199967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5803900" y="63500"/>
            <a:ext cx="1816100" cy="6413500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352425" y="63500"/>
            <a:ext cx="5299075" cy="6413500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352425" y="1371600"/>
            <a:ext cx="3557588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062413" y="1371600"/>
            <a:ext cx="3557587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2425" y="1371600"/>
            <a:ext cx="7267575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 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352425" y="63500"/>
            <a:ext cx="7191375" cy="77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</a:t>
            </a:r>
          </a:p>
        </p:txBody>
      </p:sp>
      <p:pic>
        <p:nvPicPr>
          <p:cNvPr id="2" name="Picture 8"/>
          <p:cNvPicPr>
            <a:picLocks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457200" y="1019175"/>
            <a:ext cx="7848600" cy="10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7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9326" y="6206347"/>
            <a:ext cx="1427162" cy="496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0000"/>
        <a:buFont typeface="Monotype Sorts" pitchFamily="2" charset="2"/>
        <a:buChar char="l"/>
        <a:defRPr sz="28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v"/>
        <a:defRPr sz="2400">
          <a:solidFill>
            <a:srgbClr val="000000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000">
          <a:solidFill>
            <a:srgbClr val="000000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rgbClr val="000000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>
          <a:solidFill>
            <a:srgbClr val="000000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>
          <a:solidFill>
            <a:srgbClr val="000000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>
          <a:solidFill>
            <a:srgbClr val="000000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>
          <a:solidFill>
            <a:srgbClr val="000000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>
          <a:solidFill>
            <a:srgbClr val="000000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pt-BR" sz="6600" dirty="0" smtClean="0"/>
              <a:t>Lógica </a:t>
            </a:r>
            <a:br>
              <a:rPr lang="pt-BR" sz="6600" dirty="0" smtClean="0"/>
            </a:br>
            <a:r>
              <a:rPr lang="pt-BR" sz="6600" dirty="0" smtClean="0"/>
              <a:t>de Programação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smtClean="0"/>
              <a:t>Linguagem C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Operadores Aritméticos</a:t>
            </a:r>
            <a:endParaRPr lang="pt-BR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/>
        </p:nvGraphicFramePr>
        <p:xfrm>
          <a:off x="551543" y="1582056"/>
          <a:ext cx="7547427" cy="3614058"/>
        </p:xfrm>
        <a:graphic>
          <a:graphicData uri="http://schemas.openxmlformats.org/drawingml/2006/table">
            <a:tbl>
              <a:tblPr/>
              <a:tblGrid>
                <a:gridCol w="2515809"/>
                <a:gridCol w="2515809"/>
                <a:gridCol w="2515809"/>
              </a:tblGrid>
              <a:tr h="602343"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solidFill>
                            <a:srgbClr val="000000"/>
                          </a:solidFill>
                        </a:rPr>
                        <a:t>Operador</a:t>
                      </a:r>
                      <a:endParaRPr lang="pt-BR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>
                          <a:solidFill>
                            <a:srgbClr val="000000"/>
                          </a:solidFill>
                        </a:rPr>
                        <a:t>Descrição</a:t>
                      </a:r>
                      <a:endParaRPr lang="pt-BR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>
                          <a:solidFill>
                            <a:srgbClr val="000000"/>
                          </a:solidFill>
                        </a:rPr>
                        <a:t>Exemplo</a:t>
                      </a:r>
                      <a:endParaRPr lang="pt-BR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</a:tr>
              <a:tr h="602343">
                <a:tc>
                  <a:txBody>
                    <a:bodyPr/>
                    <a:lstStyle/>
                    <a:p>
                      <a:pPr algn="ctr"/>
                      <a:r>
                        <a:rPr lang="pt-BR">
                          <a:solidFill>
                            <a:srgbClr val="000000"/>
                          </a:solidFill>
                        </a:rPr>
                        <a:t>+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>
                          <a:solidFill>
                            <a:srgbClr val="000000"/>
                          </a:solidFill>
                        </a:rPr>
                        <a:t>Adição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>
                          <a:solidFill>
                            <a:srgbClr val="000000"/>
                          </a:solidFill>
                        </a:rPr>
                        <a:t>x = y + z;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2343">
                <a:tc>
                  <a:txBody>
                    <a:bodyPr/>
                    <a:lstStyle/>
                    <a:p>
                      <a:pPr algn="ctr"/>
                      <a:r>
                        <a:rPr lang="pt-BR">
                          <a:solidFill>
                            <a:srgbClr val="000000"/>
                          </a:solidFill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>
                          <a:solidFill>
                            <a:srgbClr val="000000"/>
                          </a:solidFill>
                        </a:rPr>
                        <a:t>Subtração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>
                          <a:solidFill>
                            <a:srgbClr val="000000"/>
                          </a:solidFill>
                        </a:rPr>
                        <a:t>x = y - z;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2343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rgbClr val="000000"/>
                          </a:solidFill>
                        </a:rPr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>
                          <a:solidFill>
                            <a:srgbClr val="000000"/>
                          </a:solidFill>
                        </a:rPr>
                        <a:t>Multiplicação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>
                          <a:solidFill>
                            <a:srgbClr val="000000"/>
                          </a:solidFill>
                        </a:rPr>
                        <a:t>x = y * z;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2343">
                <a:tc>
                  <a:txBody>
                    <a:bodyPr/>
                    <a:lstStyle/>
                    <a:p>
                      <a:pPr algn="ctr"/>
                      <a:r>
                        <a:rPr lang="pt-BR">
                          <a:solidFill>
                            <a:srgbClr val="000000"/>
                          </a:solidFill>
                        </a:rPr>
                        <a:t>/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>
                          <a:solidFill>
                            <a:srgbClr val="000000"/>
                          </a:solidFill>
                        </a:rPr>
                        <a:t>Divisão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rgbClr val="000000"/>
                          </a:solidFill>
                        </a:rPr>
                        <a:t>x = y / z;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2343">
                <a:tc>
                  <a:txBody>
                    <a:bodyPr/>
                    <a:lstStyle/>
                    <a:p>
                      <a:pPr algn="ctr"/>
                      <a:r>
                        <a:rPr lang="pt-BR">
                          <a:solidFill>
                            <a:srgbClr val="000000"/>
                          </a:solidFill>
                        </a:rPr>
                        <a:t>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>
                          <a:solidFill>
                            <a:srgbClr val="000000"/>
                          </a:solidFill>
                        </a:rPr>
                        <a:t>Módulo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800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x = y % z;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4817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52425" y="63500"/>
            <a:ext cx="8298089" cy="774700"/>
          </a:xfrm>
        </p:spPr>
        <p:txBody>
          <a:bodyPr/>
          <a:lstStyle/>
          <a:p>
            <a:r>
              <a:rPr lang="pt-BR" sz="3400" dirty="0" smtClean="0"/>
              <a:t>Marcador de Posição com formato</a:t>
            </a:r>
            <a:endParaRPr lang="pt-BR" sz="3400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/>
        </p:nvGraphicFramePr>
        <p:xfrm>
          <a:off x="522512" y="1524000"/>
          <a:ext cx="8040916" cy="3947885"/>
        </p:xfrm>
        <a:graphic>
          <a:graphicData uri="http://schemas.openxmlformats.org/drawingml/2006/table">
            <a:tbl>
              <a:tblPr/>
              <a:tblGrid>
                <a:gridCol w="4020458"/>
                <a:gridCol w="4020458"/>
              </a:tblGrid>
              <a:tr h="789577"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 smtClean="0">
                          <a:solidFill>
                            <a:srgbClr val="000000"/>
                          </a:solidFill>
                        </a:rPr>
                        <a:t>Formato</a:t>
                      </a:r>
                      <a:endParaRPr lang="pt-BR" sz="28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 smtClean="0">
                          <a:solidFill>
                            <a:srgbClr val="000000"/>
                          </a:solidFill>
                        </a:rPr>
                        <a:t>Tipo</a:t>
                      </a:r>
                      <a:r>
                        <a:rPr lang="pt-BR" sz="2800" b="1" baseline="0" dirty="0" smtClean="0">
                          <a:solidFill>
                            <a:srgbClr val="000000"/>
                          </a:solidFill>
                        </a:rPr>
                        <a:t> de dado</a:t>
                      </a:r>
                      <a:endParaRPr lang="pt-BR" sz="28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</a:tr>
              <a:tr h="789577">
                <a:tc>
                  <a:txBody>
                    <a:bodyPr/>
                    <a:lstStyle/>
                    <a:p>
                      <a:pPr algn="ctr"/>
                      <a:r>
                        <a:rPr lang="pt-BR" sz="2800" dirty="0" smtClean="0">
                          <a:solidFill>
                            <a:srgbClr val="000000"/>
                          </a:solidFill>
                        </a:rPr>
                        <a:t>%d</a:t>
                      </a:r>
                      <a:endParaRPr lang="pt-BR" sz="28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 smtClean="0">
                          <a:solidFill>
                            <a:srgbClr val="000000"/>
                          </a:solidFill>
                        </a:rPr>
                        <a:t>Decimal inteiro</a:t>
                      </a:r>
                      <a:endParaRPr lang="pt-BR" sz="28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89577">
                <a:tc>
                  <a:txBody>
                    <a:bodyPr/>
                    <a:lstStyle/>
                    <a:p>
                      <a:pPr algn="ctr"/>
                      <a:r>
                        <a:rPr lang="pt-BR" sz="2800" dirty="0" smtClean="0">
                          <a:solidFill>
                            <a:srgbClr val="000000"/>
                          </a:solidFill>
                        </a:rPr>
                        <a:t>%f</a:t>
                      </a:r>
                      <a:endParaRPr lang="pt-BR" sz="28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 smtClean="0">
                          <a:solidFill>
                            <a:srgbClr val="000000"/>
                          </a:solidFill>
                        </a:rPr>
                        <a:t>Ponto flutuante</a:t>
                      </a:r>
                      <a:endParaRPr lang="pt-BR" sz="28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89577">
                <a:tc>
                  <a:txBody>
                    <a:bodyPr/>
                    <a:lstStyle/>
                    <a:p>
                      <a:pPr algn="ctr"/>
                      <a:r>
                        <a:rPr lang="pt-BR" sz="2800" dirty="0" smtClean="0">
                          <a:solidFill>
                            <a:srgbClr val="000000"/>
                          </a:solidFill>
                        </a:rPr>
                        <a:t>%c</a:t>
                      </a:r>
                      <a:endParaRPr lang="pt-BR" sz="28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 smtClean="0">
                          <a:solidFill>
                            <a:srgbClr val="000000"/>
                          </a:solidFill>
                        </a:rPr>
                        <a:t>Apenas um caractere</a:t>
                      </a:r>
                      <a:endParaRPr lang="pt-BR" sz="28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89577">
                <a:tc>
                  <a:txBody>
                    <a:bodyPr/>
                    <a:lstStyle/>
                    <a:p>
                      <a:pPr algn="ctr"/>
                      <a:r>
                        <a:rPr lang="pt-BR" sz="2800" dirty="0" smtClean="0">
                          <a:solidFill>
                            <a:srgbClr val="000000"/>
                          </a:solidFill>
                        </a:rPr>
                        <a:t>%s</a:t>
                      </a:r>
                      <a:endParaRPr lang="pt-BR" sz="28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 smtClean="0">
                          <a:solidFill>
                            <a:srgbClr val="000000"/>
                          </a:solidFill>
                        </a:rPr>
                        <a:t>Cadeia de caracteres</a:t>
                      </a:r>
                      <a:endParaRPr lang="pt-BR" sz="28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379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 1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9229" y="1146629"/>
            <a:ext cx="8617404" cy="5330371"/>
          </a:xfrm>
        </p:spPr>
        <p:txBody>
          <a:bodyPr/>
          <a:lstStyle/>
          <a:p>
            <a:pPr>
              <a:buNone/>
            </a:pPr>
            <a:r>
              <a:rPr lang="pt-BR" sz="1800" b="1" dirty="0" smtClean="0"/>
              <a:t>Algoritmo: </a:t>
            </a:r>
            <a:r>
              <a:rPr lang="pt-BR" sz="1800" dirty="0" smtClean="0"/>
              <a:t>Entre com sua idade e depois mostrar a idade na tela.</a:t>
            </a:r>
          </a:p>
          <a:p>
            <a:pPr>
              <a:buNone/>
            </a:pPr>
            <a:endParaRPr lang="pt-BR" sz="1800" dirty="0" smtClean="0"/>
          </a:p>
          <a:p>
            <a:pPr>
              <a:buNone/>
            </a:pPr>
            <a:r>
              <a:rPr lang="pt-BR" sz="1800" dirty="0" smtClean="0"/>
              <a:t>	#include &lt;</a:t>
            </a:r>
            <a:r>
              <a:rPr lang="pt-BR" sz="1800" dirty="0" err="1" smtClean="0"/>
              <a:t>stdio.h</a:t>
            </a:r>
            <a:r>
              <a:rPr lang="pt-BR" sz="1800" dirty="0" smtClean="0"/>
              <a:t>&gt;</a:t>
            </a:r>
            <a:br>
              <a:rPr lang="pt-BR" sz="1800" dirty="0" smtClean="0"/>
            </a:br>
            <a:r>
              <a:rPr lang="pt-BR" sz="1800" dirty="0" smtClean="0"/>
              <a:t>#include &lt;</a:t>
            </a:r>
            <a:r>
              <a:rPr lang="pt-BR" sz="1800" dirty="0" err="1" smtClean="0"/>
              <a:t>conio.h</a:t>
            </a:r>
            <a:r>
              <a:rPr lang="pt-BR" sz="1800" dirty="0" smtClean="0"/>
              <a:t>&gt;</a:t>
            </a:r>
          </a:p>
          <a:p>
            <a:pPr>
              <a:buNone/>
            </a:pPr>
            <a:r>
              <a:rPr lang="pt-BR" sz="1800" dirty="0" smtClean="0"/>
              <a:t>     #include&lt;</a:t>
            </a:r>
            <a:r>
              <a:rPr lang="pt-BR" sz="1800" dirty="0"/>
              <a:t> </a:t>
            </a:r>
            <a:r>
              <a:rPr lang="pt-BR" sz="1800" dirty="0" err="1" smtClean="0"/>
              <a:t>iostream.h</a:t>
            </a:r>
            <a:r>
              <a:rPr lang="pt-BR" sz="1800" dirty="0" smtClean="0"/>
              <a:t>&gt;</a:t>
            </a:r>
            <a:endParaRPr lang="pt-BR" sz="1800" dirty="0" smtClean="0"/>
          </a:p>
          <a:p>
            <a:pPr>
              <a:buNone/>
            </a:pPr>
            <a:r>
              <a:rPr lang="pt-BR" sz="1800" dirty="0"/>
              <a:t> </a:t>
            </a:r>
            <a:r>
              <a:rPr lang="pt-BR" sz="1800" dirty="0" smtClean="0"/>
              <a:t>     #include&lt;</a:t>
            </a:r>
            <a:r>
              <a:rPr lang="pt-BR" sz="1800" dirty="0" err="1" smtClean="0"/>
              <a:t>stdlib.h</a:t>
            </a:r>
            <a:r>
              <a:rPr lang="pt-BR" sz="1800" dirty="0" smtClean="0"/>
              <a:t>&gt;</a:t>
            </a:r>
            <a:r>
              <a:rPr lang="pt-BR" sz="1800" dirty="0" smtClean="0"/>
              <a:t/>
            </a:r>
            <a:br>
              <a:rPr lang="pt-BR" sz="1800" dirty="0" smtClean="0"/>
            </a:br>
            <a:r>
              <a:rPr lang="pt-BR" sz="1800" b="1" dirty="0" err="1"/>
              <a:t>int</a:t>
            </a:r>
            <a:r>
              <a:rPr lang="pt-BR" sz="1800" b="1" dirty="0"/>
              <a:t> </a:t>
            </a:r>
            <a:r>
              <a:rPr lang="pt-BR" sz="1800" b="1" dirty="0" err="1"/>
              <a:t>main</a:t>
            </a:r>
            <a:r>
              <a:rPr lang="pt-BR" sz="1800" b="1" dirty="0"/>
              <a:t>(</a:t>
            </a:r>
            <a:r>
              <a:rPr lang="pt-BR" sz="1800" b="1" dirty="0" err="1"/>
              <a:t>int</a:t>
            </a:r>
            <a:r>
              <a:rPr lang="pt-BR" sz="1800" b="1" dirty="0"/>
              <a:t> </a:t>
            </a:r>
            <a:r>
              <a:rPr lang="pt-BR" sz="1800" b="1" dirty="0" err="1"/>
              <a:t>argc</a:t>
            </a:r>
            <a:r>
              <a:rPr lang="pt-BR" sz="1800" b="1" dirty="0"/>
              <a:t>, char *</a:t>
            </a:r>
            <a:r>
              <a:rPr lang="pt-BR" sz="1800" b="1" dirty="0" err="1"/>
              <a:t>argv</a:t>
            </a:r>
            <a:r>
              <a:rPr lang="pt-BR" sz="1800" b="1" dirty="0" smtClean="0"/>
              <a:t>[])</a:t>
            </a:r>
            <a:r>
              <a:rPr lang="pt-BR" sz="1800" dirty="0"/>
              <a:t/>
            </a:r>
            <a:br>
              <a:rPr lang="pt-BR" sz="1800" dirty="0"/>
            </a:br>
            <a:r>
              <a:rPr lang="pt-BR" sz="1800" dirty="0"/>
              <a:t>{</a:t>
            </a:r>
            <a:r>
              <a:rPr lang="pt-BR" sz="1800" dirty="0" smtClean="0"/>
              <a:t/>
            </a:r>
            <a:br>
              <a:rPr lang="pt-BR" sz="1800" dirty="0" smtClean="0"/>
            </a:br>
            <a:r>
              <a:rPr lang="pt-BR" sz="1800" dirty="0" smtClean="0"/>
              <a:t>      </a:t>
            </a:r>
            <a:r>
              <a:rPr lang="pt-BR" sz="1800" dirty="0" err="1" smtClean="0"/>
              <a:t>int</a:t>
            </a:r>
            <a:r>
              <a:rPr lang="pt-BR" sz="1800" dirty="0" smtClean="0"/>
              <a:t> idade ; </a:t>
            </a:r>
            <a:r>
              <a:rPr lang="pt-BR" sz="1800" dirty="0" smtClean="0">
                <a:solidFill>
                  <a:schemeClr val="accent2"/>
                </a:solidFill>
              </a:rPr>
              <a:t>/* declaração de variável */</a:t>
            </a:r>
            <a:r>
              <a:rPr lang="pt-BR" sz="1800" dirty="0" smtClean="0"/>
              <a:t/>
            </a:r>
            <a:br>
              <a:rPr lang="pt-BR" sz="1800" dirty="0" smtClean="0"/>
            </a:br>
            <a:r>
              <a:rPr lang="pt-BR" sz="1800" dirty="0" smtClean="0"/>
              <a:t>      </a:t>
            </a:r>
            <a:r>
              <a:rPr lang="pt-BR" sz="1800" dirty="0" err="1" smtClean="0"/>
              <a:t>printf</a:t>
            </a:r>
            <a:r>
              <a:rPr lang="pt-BR" sz="1800" dirty="0" smtClean="0"/>
              <a:t> (" Digite sua idade: "); </a:t>
            </a:r>
            <a:r>
              <a:rPr lang="pt-BR" sz="1800" dirty="0" smtClean="0">
                <a:solidFill>
                  <a:schemeClr val="accent2"/>
                </a:solidFill>
              </a:rPr>
              <a:t>/* Apresenta a mensagem entre aspas na tela */</a:t>
            </a:r>
            <a:br>
              <a:rPr lang="pt-BR" sz="1800" dirty="0" smtClean="0">
                <a:solidFill>
                  <a:schemeClr val="accent2"/>
                </a:solidFill>
              </a:rPr>
            </a:br>
            <a:r>
              <a:rPr lang="pt-BR" sz="1800" dirty="0" smtClean="0"/>
              <a:t>      </a:t>
            </a:r>
            <a:r>
              <a:rPr lang="pt-BR" sz="1800" dirty="0" err="1" smtClean="0"/>
              <a:t>scanf</a:t>
            </a:r>
            <a:r>
              <a:rPr lang="pt-BR" sz="1800" dirty="0" smtClean="0"/>
              <a:t> (" %d",&amp;idade ); </a:t>
            </a:r>
            <a:r>
              <a:rPr lang="pt-BR" sz="1800" dirty="0" smtClean="0">
                <a:solidFill>
                  <a:schemeClr val="accent2"/>
                </a:solidFill>
              </a:rPr>
              <a:t>/* lê via teclado um valor que é colocado em idade */</a:t>
            </a:r>
            <a:r>
              <a:rPr lang="pt-BR" sz="1800" dirty="0" smtClean="0"/>
              <a:t/>
            </a:r>
            <a:br>
              <a:rPr lang="pt-BR" sz="1800" dirty="0" smtClean="0"/>
            </a:br>
            <a:r>
              <a:rPr lang="pt-BR" sz="1800" dirty="0" smtClean="0"/>
              <a:t>      </a:t>
            </a:r>
            <a:r>
              <a:rPr lang="pt-BR" sz="1800" dirty="0" err="1" smtClean="0"/>
              <a:t>printf</a:t>
            </a:r>
            <a:r>
              <a:rPr lang="pt-BR" sz="1800" dirty="0" smtClean="0"/>
              <a:t> ( "Sua idade é: %d",idade );</a:t>
            </a:r>
            <a:br>
              <a:rPr lang="pt-BR" sz="1800" dirty="0" smtClean="0"/>
            </a:br>
            <a:r>
              <a:rPr lang="pt-BR" sz="1800" dirty="0" smtClean="0"/>
              <a:t>      </a:t>
            </a:r>
            <a:r>
              <a:rPr lang="pt-BR" sz="1800" dirty="0"/>
              <a:t>system("PAUSE");	</a:t>
            </a:r>
          </a:p>
          <a:p>
            <a:pPr>
              <a:buNone/>
            </a:pPr>
            <a:r>
              <a:rPr lang="pt-BR" sz="1800" dirty="0"/>
              <a:t>          </a:t>
            </a:r>
            <a:r>
              <a:rPr lang="pt-BR" sz="1800" dirty="0" err="1"/>
              <a:t>return</a:t>
            </a:r>
            <a:r>
              <a:rPr lang="pt-BR" sz="1800" dirty="0"/>
              <a:t> 0;/* função predefinida, espera uma tecla ser pressionada */ </a:t>
            </a:r>
            <a:br>
              <a:rPr lang="pt-BR" sz="1800" dirty="0"/>
            </a:br>
            <a:r>
              <a:rPr lang="pt-BR" sz="1800" dirty="0"/>
              <a:t>}</a:t>
            </a:r>
            <a:endParaRPr lang="pt-BR" sz="1800" dirty="0" smtClean="0"/>
          </a:p>
          <a:p>
            <a:pPr>
              <a:buNone/>
            </a:pPr>
            <a:r>
              <a:rPr lang="pt-BR" sz="1800" b="1" dirty="0" smtClean="0"/>
              <a:t>	</a:t>
            </a:r>
            <a:r>
              <a:rPr lang="pt-BR" sz="1800" dirty="0" smtClean="0"/>
              <a:t/>
            </a:r>
            <a:br>
              <a:rPr lang="pt-BR" sz="1800" dirty="0" smtClean="0"/>
            </a:br>
            <a:r>
              <a:rPr lang="pt-BR" sz="1800" dirty="0" smtClean="0"/>
              <a:t/>
            </a:r>
            <a:br>
              <a:rPr lang="pt-BR" sz="1800" dirty="0" smtClean="0"/>
            </a:br>
            <a:r>
              <a:rPr lang="pt-BR" sz="1800" dirty="0" smtClean="0"/>
              <a:t/>
            </a:r>
            <a:br>
              <a:rPr lang="pt-BR" sz="1800" dirty="0" smtClean="0"/>
            </a:br>
            <a:endParaRPr lang="pt-BR" sz="1800" dirty="0" smtClean="0"/>
          </a:p>
          <a:p>
            <a:pPr>
              <a:buNone/>
            </a:pPr>
            <a:endParaRPr lang="pt-BR" sz="1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 2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9229" y="1146629"/>
            <a:ext cx="8617404" cy="5330371"/>
          </a:xfrm>
        </p:spPr>
        <p:txBody>
          <a:bodyPr/>
          <a:lstStyle/>
          <a:p>
            <a:pPr>
              <a:buNone/>
            </a:pPr>
            <a:r>
              <a:rPr lang="pt-BR" sz="1600" b="1" dirty="0" smtClean="0"/>
              <a:t>	Algoritmo: </a:t>
            </a:r>
            <a:r>
              <a:rPr lang="pt-BR" sz="1600" dirty="0" smtClean="0"/>
              <a:t>Assumindo que as variáveis são do tipo inteiras, qual o valor de X na seguinte expressão: x=3+2*(6/2)?</a:t>
            </a:r>
          </a:p>
          <a:p>
            <a:pPr>
              <a:buNone/>
            </a:pPr>
            <a:endParaRPr lang="pt-BR" sz="1600" dirty="0" smtClean="0"/>
          </a:p>
          <a:p>
            <a:pPr>
              <a:buNone/>
            </a:pPr>
            <a:endParaRPr lang="pt-BR" sz="1600" dirty="0" smtClean="0"/>
          </a:p>
          <a:p>
            <a:pPr>
              <a:buNone/>
            </a:pPr>
            <a:r>
              <a:rPr lang="pt-BR" sz="1600" dirty="0" smtClean="0"/>
              <a:t>	#include &lt;</a:t>
            </a:r>
            <a:r>
              <a:rPr lang="pt-BR" sz="1600" dirty="0" err="1" smtClean="0"/>
              <a:t>stdio</a:t>
            </a:r>
            <a:r>
              <a:rPr lang="pt-BR" sz="1600" dirty="0" smtClean="0"/>
              <a:t>.h&gt;</a:t>
            </a:r>
          </a:p>
          <a:p>
            <a:pPr>
              <a:buNone/>
            </a:pPr>
            <a:r>
              <a:rPr lang="pt-BR" sz="1600" dirty="0" smtClean="0"/>
              <a:t>      #include &lt;</a:t>
            </a:r>
            <a:r>
              <a:rPr lang="pt-BR" sz="1600" dirty="0" err="1" smtClean="0"/>
              <a:t>conio.h</a:t>
            </a:r>
            <a:r>
              <a:rPr lang="pt-BR" sz="1600" dirty="0" smtClean="0"/>
              <a:t>&gt; </a:t>
            </a:r>
          </a:p>
          <a:p>
            <a:pPr>
              <a:buNone/>
            </a:pPr>
            <a:r>
              <a:rPr lang="pt-BR" sz="1600" dirty="0" smtClean="0"/>
              <a:t/>
            </a:r>
            <a:br>
              <a:rPr lang="pt-BR" sz="1600" dirty="0" smtClean="0"/>
            </a:br>
            <a:r>
              <a:rPr lang="pt-BR" sz="1600" b="1" dirty="0" err="1"/>
              <a:t>int</a:t>
            </a:r>
            <a:r>
              <a:rPr lang="pt-BR" sz="1600" b="1" dirty="0"/>
              <a:t> </a:t>
            </a:r>
            <a:r>
              <a:rPr lang="pt-BR" sz="1600" b="1" dirty="0" err="1"/>
              <a:t>main</a:t>
            </a:r>
            <a:r>
              <a:rPr lang="pt-BR" sz="1600" b="1" dirty="0"/>
              <a:t>(</a:t>
            </a:r>
            <a:r>
              <a:rPr lang="pt-BR" sz="1600" b="1" dirty="0" err="1"/>
              <a:t>int</a:t>
            </a:r>
            <a:r>
              <a:rPr lang="pt-BR" sz="1600" b="1" dirty="0"/>
              <a:t> </a:t>
            </a:r>
            <a:r>
              <a:rPr lang="pt-BR" sz="1600" b="1" dirty="0" err="1"/>
              <a:t>argc</a:t>
            </a:r>
            <a:r>
              <a:rPr lang="pt-BR" sz="1600" b="1" dirty="0"/>
              <a:t>, char *</a:t>
            </a:r>
            <a:r>
              <a:rPr lang="pt-BR" sz="1600" b="1" dirty="0" err="1"/>
              <a:t>argv</a:t>
            </a:r>
            <a:r>
              <a:rPr lang="pt-BR" sz="1600" b="1" dirty="0"/>
              <a:t>[])</a:t>
            </a:r>
            <a:r>
              <a:rPr lang="pt-BR" sz="1600" dirty="0" smtClean="0"/>
              <a:t>{</a:t>
            </a:r>
            <a:br>
              <a:rPr lang="pt-BR" sz="1600" dirty="0" smtClean="0"/>
            </a:br>
            <a:r>
              <a:rPr lang="pt-BR" sz="1600" dirty="0" smtClean="0"/>
              <a:t>   </a:t>
            </a:r>
            <a:r>
              <a:rPr lang="pt-BR" sz="1600" dirty="0" err="1" smtClean="0"/>
              <a:t>int</a:t>
            </a:r>
            <a:r>
              <a:rPr lang="pt-BR" sz="1600" dirty="0" smtClean="0"/>
              <a:t> x; </a:t>
            </a:r>
            <a:r>
              <a:rPr lang="pt-BR" sz="1600" dirty="0" smtClean="0">
                <a:solidFill>
                  <a:schemeClr val="accent2"/>
                </a:solidFill>
              </a:rPr>
              <a:t>/* declaração de variável */</a:t>
            </a:r>
            <a:endParaRPr lang="pt-BR" sz="1600" dirty="0" smtClean="0"/>
          </a:p>
          <a:p>
            <a:pPr>
              <a:buNone/>
            </a:pPr>
            <a:r>
              <a:rPr lang="pt-BR" sz="1600" dirty="0" smtClean="0"/>
              <a:t>	</a:t>
            </a:r>
            <a:r>
              <a:rPr lang="pt-BR" sz="1600" dirty="0" smtClean="0"/>
              <a:t>   </a:t>
            </a:r>
            <a:r>
              <a:rPr lang="pt-BR" sz="1600" dirty="0" err="1" smtClean="0"/>
              <a:t>printf</a:t>
            </a:r>
            <a:r>
              <a:rPr lang="pt-BR" sz="1600" dirty="0" smtClean="0"/>
              <a:t>(“Cálculo da forma X=3+2*(6/2)”); </a:t>
            </a:r>
            <a:r>
              <a:rPr lang="pt-BR" sz="1600" dirty="0" smtClean="0">
                <a:solidFill>
                  <a:schemeClr val="accent2"/>
                </a:solidFill>
              </a:rPr>
              <a:t>/*Apresenta a mensagem entre aspas na tela */</a:t>
            </a:r>
            <a:br>
              <a:rPr lang="pt-BR" sz="1600" dirty="0" smtClean="0">
                <a:solidFill>
                  <a:schemeClr val="accent2"/>
                </a:solidFill>
              </a:rPr>
            </a:br>
            <a:r>
              <a:rPr lang="pt-BR" sz="1600" dirty="0" smtClean="0"/>
              <a:t>   x=3+2*(6/2);</a:t>
            </a:r>
            <a:br>
              <a:rPr lang="pt-BR" sz="1600" dirty="0" smtClean="0"/>
            </a:br>
            <a:r>
              <a:rPr lang="pt-BR" sz="1600" dirty="0" smtClean="0"/>
              <a:t>   </a:t>
            </a:r>
            <a:r>
              <a:rPr lang="pt-BR" sz="1600" dirty="0" err="1" smtClean="0"/>
              <a:t>printf</a:t>
            </a:r>
            <a:r>
              <a:rPr lang="pt-BR" sz="1600" dirty="0" smtClean="0"/>
              <a:t>("\</a:t>
            </a:r>
            <a:r>
              <a:rPr lang="pt-BR" sz="1600" dirty="0" err="1" smtClean="0"/>
              <a:t>nO</a:t>
            </a:r>
            <a:r>
              <a:rPr lang="pt-BR" sz="1600" dirty="0" smtClean="0"/>
              <a:t> valor de x é: </a:t>
            </a:r>
            <a:r>
              <a:rPr lang="pt-BR" sz="1600" dirty="0" smtClean="0"/>
              <a:t>%</a:t>
            </a:r>
            <a:r>
              <a:rPr lang="pt-BR" sz="1600" dirty="0" err="1" smtClean="0"/>
              <a:t>d“,</a:t>
            </a:r>
            <a:r>
              <a:rPr lang="pt-BR" sz="1600" dirty="0" err="1" smtClean="0"/>
              <a:t>x</a:t>
            </a:r>
            <a:r>
              <a:rPr lang="pt-BR" sz="1600" dirty="0" smtClean="0"/>
              <a:t>); </a:t>
            </a:r>
            <a:r>
              <a:rPr lang="pt-BR" sz="1600" dirty="0" smtClean="0">
                <a:solidFill>
                  <a:schemeClr val="accent2"/>
                </a:solidFill>
              </a:rPr>
              <a:t>/*Apresenta a mensagem entre aspas na tela */</a:t>
            </a:r>
            <a:endParaRPr lang="pt-BR" sz="1600" dirty="0" smtClean="0"/>
          </a:p>
          <a:p>
            <a:pPr>
              <a:buNone/>
            </a:pPr>
            <a:r>
              <a:rPr lang="pt-BR" sz="1600" dirty="0" smtClean="0"/>
              <a:t>	   </a:t>
            </a:r>
            <a:r>
              <a:rPr lang="pt-BR" sz="1600" dirty="0"/>
              <a:t>system("PAUSE");	</a:t>
            </a:r>
          </a:p>
          <a:p>
            <a:pPr>
              <a:buNone/>
            </a:pPr>
            <a:r>
              <a:rPr lang="pt-BR" sz="1600" dirty="0"/>
              <a:t>  </a:t>
            </a:r>
            <a:r>
              <a:rPr lang="pt-BR" sz="1600" dirty="0" smtClean="0"/>
              <a:t>        </a:t>
            </a:r>
            <a:r>
              <a:rPr lang="pt-BR" sz="1600" dirty="0" err="1" smtClean="0"/>
              <a:t>return</a:t>
            </a:r>
            <a:r>
              <a:rPr lang="pt-BR" sz="1600" dirty="0" smtClean="0"/>
              <a:t> </a:t>
            </a:r>
            <a:r>
              <a:rPr lang="pt-BR" sz="1600" dirty="0"/>
              <a:t>0;</a:t>
            </a:r>
            <a:r>
              <a:rPr lang="pt-BR" sz="1600" dirty="0" smtClean="0">
                <a:solidFill>
                  <a:schemeClr val="accent2"/>
                </a:solidFill>
              </a:rPr>
              <a:t>/* função predefinida, espera uma tecla ser pressionada */ </a:t>
            </a:r>
            <a:r>
              <a:rPr lang="pt-BR" sz="1600" dirty="0" smtClean="0"/>
              <a:t/>
            </a:r>
            <a:br>
              <a:rPr lang="pt-BR" sz="1600" dirty="0" smtClean="0"/>
            </a:br>
            <a:r>
              <a:rPr lang="pt-BR" sz="1600" dirty="0" smtClean="0"/>
              <a:t>}</a:t>
            </a:r>
            <a:r>
              <a:rPr lang="pt-BR" sz="1600" b="1" dirty="0" smtClean="0"/>
              <a:t>	</a:t>
            </a:r>
            <a:r>
              <a:rPr lang="pt-BR" sz="1600" dirty="0" smtClean="0"/>
              <a:t/>
            </a:r>
            <a:br>
              <a:rPr lang="pt-BR" sz="1600" dirty="0" smtClean="0"/>
            </a:br>
            <a:r>
              <a:rPr lang="pt-BR" sz="1600" dirty="0" smtClean="0"/>
              <a:t/>
            </a:r>
            <a:br>
              <a:rPr lang="pt-BR" sz="1600" dirty="0" smtClean="0"/>
            </a:br>
            <a:r>
              <a:rPr lang="pt-BR" sz="1600" dirty="0" smtClean="0"/>
              <a:t/>
            </a:r>
            <a:br>
              <a:rPr lang="pt-BR" sz="1600" dirty="0" smtClean="0"/>
            </a:br>
            <a:endParaRPr lang="pt-BR" sz="1600" dirty="0" smtClean="0"/>
          </a:p>
          <a:p>
            <a:pPr>
              <a:buNone/>
            </a:pPr>
            <a:endParaRPr lang="pt-BR" sz="16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aixaDeTexto 1"/>
          <p:cNvSpPr txBox="1">
            <a:spLocks noChangeArrowheads="1"/>
          </p:cNvSpPr>
          <p:nvPr/>
        </p:nvSpPr>
        <p:spPr bwMode="auto">
          <a:xfrm>
            <a:off x="1639888" y="2635250"/>
            <a:ext cx="33147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Monotype Sorts" pitchFamily="2" charset="2"/>
              <a:buNone/>
            </a:pPr>
            <a:r>
              <a:rPr lang="pt-BR"/>
              <a:t>Bom trabalho!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Objetivos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Conhecer a linguagem C para criação de algoritmos;</a:t>
            </a:r>
          </a:p>
          <a:p>
            <a:r>
              <a:rPr lang="pt-BR" dirty="0" smtClean="0"/>
              <a:t>Reconhecer os tipos de dados e declarar os identificadores;</a:t>
            </a:r>
          </a:p>
          <a:p>
            <a:r>
              <a:rPr lang="pt-BR" dirty="0" smtClean="0"/>
              <a:t>Utilizar comandos de entrada e saída.</a:t>
            </a:r>
          </a:p>
          <a:p>
            <a:endParaRPr lang="pt-BR" dirty="0" smtClean="0"/>
          </a:p>
          <a:p>
            <a:endParaRPr lang="pt-BR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Turbo C++</a:t>
            </a:r>
            <a:endParaRPr lang="en-US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0750" y="1298575"/>
            <a:ext cx="7523163" cy="5105400"/>
          </a:xfrm>
        </p:spPr>
        <p:txBody>
          <a:bodyPr/>
          <a:lstStyle/>
          <a:p>
            <a:pPr>
              <a:spcAft>
                <a:spcPct val="30000"/>
              </a:spcAft>
            </a:pPr>
            <a:r>
              <a:rPr lang="pt-BR" dirty="0" smtClean="0"/>
              <a:t>O ambiente Turbo C++ integra os recursos de um compilador com um editor de textos, que será selecionado através de opções no menu. </a:t>
            </a:r>
          </a:p>
          <a:p>
            <a:pPr>
              <a:spcAft>
                <a:spcPct val="30000"/>
              </a:spcAft>
            </a:pPr>
            <a:r>
              <a:rPr lang="pt-BR" dirty="0" smtClean="0"/>
              <a:t>O Turbo C++ possui um menu de comandos com algumas opções que possibilitam executar diversas tarefas operacionais. </a:t>
            </a:r>
          </a:p>
          <a:p>
            <a:pPr>
              <a:spcAft>
                <a:spcPct val="30000"/>
              </a:spcAft>
              <a:buFont typeface="Monotype Sorts" pitchFamily="2" charset="2"/>
              <a:buNone/>
            </a:pPr>
            <a:endParaRPr lang="pt-BR" dirty="0" smtClean="0"/>
          </a:p>
          <a:p>
            <a:pPr>
              <a:spcAft>
                <a:spcPct val="30000"/>
              </a:spcAft>
            </a:pPr>
            <a:endParaRPr lang="pt-BR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79855" y="78014"/>
            <a:ext cx="8269061" cy="774700"/>
          </a:xfrm>
        </p:spPr>
        <p:txBody>
          <a:bodyPr/>
          <a:lstStyle/>
          <a:p>
            <a:r>
              <a:rPr lang="pt-BR" dirty="0" smtClean="0"/>
              <a:t>Etapas para a programação no C++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88682" y="1270000"/>
            <a:ext cx="8679543" cy="5105400"/>
          </a:xfrm>
        </p:spPr>
        <p:txBody>
          <a:bodyPr/>
          <a:lstStyle/>
          <a:p>
            <a:pPr>
              <a:buNone/>
            </a:pPr>
            <a:r>
              <a:rPr lang="pt-BR" dirty="0" smtClean="0"/>
              <a:t>As três etapas de desenvolvimento da linguagem </a:t>
            </a:r>
            <a:r>
              <a:rPr lang="pt-BR" b="1" dirty="0" smtClean="0"/>
              <a:t>C</a:t>
            </a:r>
            <a:r>
              <a:rPr lang="pt-BR" dirty="0" smtClean="0"/>
              <a:t>:</a:t>
            </a:r>
          </a:p>
          <a:p>
            <a:pPr>
              <a:buNone/>
            </a:pPr>
            <a:endParaRPr lang="pt-BR" dirty="0" smtClean="0"/>
          </a:p>
          <a:p>
            <a:pPr lvl="0"/>
            <a:r>
              <a:rPr lang="pt-BR" dirty="0" smtClean="0"/>
              <a:t>Criação do programa fonte (digitação do texto)</a:t>
            </a:r>
          </a:p>
          <a:p>
            <a:pPr lvl="0"/>
            <a:r>
              <a:rPr lang="pt-BR" dirty="0" smtClean="0"/>
              <a:t>Salvar o arquivo </a:t>
            </a:r>
          </a:p>
          <a:p>
            <a:pPr lvl="0"/>
            <a:r>
              <a:rPr lang="pt-BR" dirty="0" smtClean="0"/>
              <a:t>Compilação desse programa, para a sua tradução para código executável (Compile)</a:t>
            </a:r>
          </a:p>
          <a:p>
            <a:pPr lvl="0"/>
            <a:r>
              <a:rPr lang="pt-BR" dirty="0" smtClean="0"/>
              <a:t>Execução do código produzido (</a:t>
            </a:r>
            <a:r>
              <a:rPr lang="pt-BR" dirty="0" err="1" smtClean="0"/>
              <a:t>Run</a:t>
            </a:r>
            <a:r>
              <a:rPr lang="pt-BR" dirty="0" smtClean="0"/>
              <a:t>)</a:t>
            </a:r>
          </a:p>
          <a:p>
            <a:pPr>
              <a:buNone/>
            </a:pPr>
            <a:endParaRPr lang="pt-BR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6311" y="150587"/>
            <a:ext cx="8457746" cy="774700"/>
          </a:xfrm>
        </p:spPr>
        <p:txBody>
          <a:bodyPr/>
          <a:lstStyle/>
          <a:p>
            <a:r>
              <a:rPr lang="pt-BR" sz="3300" dirty="0" smtClean="0"/>
              <a:t>Estrutura da programação em Turbo C++</a:t>
            </a:r>
            <a:endParaRPr lang="pt-BR" sz="3300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/>
        </p:nvGraphicFramePr>
        <p:xfrm>
          <a:off x="449943" y="1248229"/>
          <a:ext cx="7358743" cy="4383314"/>
        </p:xfrm>
        <a:graphic>
          <a:graphicData uri="http://schemas.openxmlformats.org/drawingml/2006/table">
            <a:tbl>
              <a:tblPr/>
              <a:tblGrid>
                <a:gridCol w="7358743"/>
              </a:tblGrid>
              <a:tr h="4383314">
                <a:tc>
                  <a:txBody>
                    <a:bodyPr/>
                    <a:lstStyle/>
                    <a:p>
                      <a:r>
                        <a:rPr lang="pt-BR" sz="2400" dirty="0">
                          <a:solidFill>
                            <a:schemeClr val="accent2"/>
                          </a:solidFill>
                          <a:latin typeface="Verdana"/>
                        </a:rPr>
                        <a:t>/* </a:t>
                      </a:r>
                      <a:r>
                        <a:rPr lang="pt-BR" sz="2400" dirty="0" smtClean="0">
                          <a:solidFill>
                            <a:schemeClr val="accent2"/>
                          </a:solidFill>
                          <a:latin typeface="Verdana"/>
                        </a:rPr>
                        <a:t>Declaração de bibliotecas</a:t>
                      </a:r>
                      <a:r>
                        <a:rPr lang="pt-BR" sz="2400" baseline="0" dirty="0" smtClean="0">
                          <a:solidFill>
                            <a:schemeClr val="accent2"/>
                          </a:solidFill>
                          <a:latin typeface="Verdana"/>
                        </a:rPr>
                        <a:t> </a:t>
                      </a:r>
                      <a:r>
                        <a:rPr lang="pt-BR" sz="2400" dirty="0" smtClean="0">
                          <a:solidFill>
                            <a:schemeClr val="accent2"/>
                          </a:solidFill>
                          <a:latin typeface="Verdana"/>
                        </a:rPr>
                        <a:t> </a:t>
                      </a:r>
                      <a:r>
                        <a:rPr lang="pt-BR" sz="2400" dirty="0">
                          <a:solidFill>
                            <a:schemeClr val="accent2"/>
                          </a:solidFill>
                          <a:latin typeface="Verdana"/>
                        </a:rPr>
                        <a:t>*/</a:t>
                      </a:r>
                      <a:r>
                        <a:rPr lang="pt-BR" sz="2400" dirty="0">
                          <a:latin typeface="Verdana"/>
                        </a:rPr>
                        <a:t/>
                      </a:r>
                      <a:br>
                        <a:rPr lang="pt-BR" sz="2400" dirty="0">
                          <a:latin typeface="Verdana"/>
                        </a:rPr>
                      </a:br>
                      <a:r>
                        <a:rPr lang="pt-BR" sz="2400" dirty="0" err="1" smtClean="0">
                          <a:solidFill>
                            <a:srgbClr val="000000"/>
                          </a:solidFill>
                          <a:latin typeface="Verdana"/>
                        </a:rPr>
                        <a:t>void</a:t>
                      </a:r>
                      <a:r>
                        <a:rPr lang="pt-BR" sz="2400" dirty="0" smtClean="0">
                          <a:solidFill>
                            <a:srgbClr val="000000"/>
                          </a:solidFill>
                          <a:latin typeface="Verdana"/>
                        </a:rPr>
                        <a:t> </a:t>
                      </a:r>
                      <a:r>
                        <a:rPr lang="pt-BR" sz="2400" dirty="0" err="1" smtClean="0">
                          <a:solidFill>
                            <a:srgbClr val="000000"/>
                          </a:solidFill>
                          <a:latin typeface="Verdana"/>
                        </a:rPr>
                        <a:t>main</a:t>
                      </a:r>
                      <a:r>
                        <a:rPr lang="pt-BR" sz="2400" dirty="0">
                          <a:solidFill>
                            <a:srgbClr val="000000"/>
                          </a:solidFill>
                          <a:latin typeface="Verdana"/>
                        </a:rPr>
                        <a:t>()</a:t>
                      </a:r>
                      <a:r>
                        <a:rPr lang="pt-BR" sz="2400" dirty="0">
                          <a:latin typeface="Verdana"/>
                        </a:rPr>
                        <a:t/>
                      </a:r>
                      <a:br>
                        <a:rPr lang="pt-BR" sz="2400" dirty="0">
                          <a:latin typeface="Verdana"/>
                        </a:rPr>
                      </a:br>
                      <a:r>
                        <a:rPr lang="pt-BR" sz="2400" dirty="0">
                          <a:solidFill>
                            <a:srgbClr val="000000"/>
                          </a:solidFill>
                          <a:latin typeface="Verdana"/>
                        </a:rPr>
                        <a:t>{</a:t>
                      </a:r>
                      <a:r>
                        <a:rPr lang="pt-BR" sz="2400" dirty="0">
                          <a:latin typeface="Verdana"/>
                        </a:rPr>
                        <a:t/>
                      </a:r>
                      <a:br>
                        <a:rPr lang="pt-BR" sz="2400" dirty="0">
                          <a:latin typeface="Verdana"/>
                        </a:rPr>
                      </a:br>
                      <a:r>
                        <a:rPr lang="pt-BR" sz="2400" dirty="0">
                          <a:solidFill>
                            <a:srgbClr val="FF0000"/>
                          </a:solidFill>
                          <a:latin typeface="Verdana"/>
                        </a:rPr>
                        <a:t>    </a:t>
                      </a:r>
                      <a:r>
                        <a:rPr lang="pt-BR" sz="2400" dirty="0" smtClean="0">
                          <a:solidFill>
                            <a:srgbClr val="FF0000"/>
                          </a:solidFill>
                          <a:latin typeface="Verdana"/>
                        </a:rPr>
                        <a:t>corpo do programa;</a:t>
                      </a:r>
                    </a:p>
                    <a:p>
                      <a:r>
                        <a:rPr lang="pt-BR" sz="2400" dirty="0" smtClean="0">
                          <a:solidFill>
                            <a:srgbClr val="000000"/>
                          </a:solidFill>
                          <a:latin typeface="Verdana"/>
                        </a:rPr>
                        <a:t>}</a:t>
                      </a:r>
                      <a:endParaRPr lang="pt-BR" sz="48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Bibliotecas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2425" y="1371600"/>
            <a:ext cx="8051346" cy="5105400"/>
          </a:xfrm>
        </p:spPr>
        <p:txBody>
          <a:bodyPr/>
          <a:lstStyle/>
          <a:p>
            <a:pPr lvl="0"/>
            <a:r>
              <a:rPr lang="pt-BR" sz="2000" dirty="0" smtClean="0"/>
              <a:t>#include - insere o conteúdo de um arquivo de texto no arquivo corrente. Esses arquivos são usualmente designados por cabeçalhos e têm a extensão .h.</a:t>
            </a:r>
          </a:p>
          <a:p>
            <a:pPr lvl="0"/>
            <a:endParaRPr lang="pt-BR" sz="2000" dirty="0" smtClean="0"/>
          </a:p>
          <a:p>
            <a:pPr lvl="0">
              <a:buNone/>
            </a:pPr>
            <a:r>
              <a:rPr lang="pt-BR" sz="2000" b="1" dirty="0" smtClean="0"/>
              <a:t>	Alguns exemplos: </a:t>
            </a:r>
          </a:p>
          <a:p>
            <a:pPr lvl="0">
              <a:buNone/>
            </a:pPr>
            <a:endParaRPr lang="pt-BR" sz="2000" dirty="0" smtClean="0"/>
          </a:p>
          <a:p>
            <a:pPr lvl="1"/>
            <a:r>
              <a:rPr lang="pt-BR" sz="1800" dirty="0" smtClean="0"/>
              <a:t>#include &lt;</a:t>
            </a:r>
            <a:r>
              <a:rPr lang="pt-BR" sz="1800" dirty="0" err="1" smtClean="0"/>
              <a:t>math</a:t>
            </a:r>
            <a:r>
              <a:rPr lang="pt-BR" sz="1800" dirty="0" smtClean="0"/>
              <a:t>.h&gt; - Insere o conteúdo do arquivo </a:t>
            </a:r>
            <a:r>
              <a:rPr lang="pt-BR" sz="1800" dirty="0" err="1" smtClean="0"/>
              <a:t>math</a:t>
            </a:r>
            <a:r>
              <a:rPr lang="pt-BR" sz="1800" dirty="0" smtClean="0"/>
              <a:t>.h com a declaração das funções matemáticas da biblioteca standard. </a:t>
            </a:r>
          </a:p>
          <a:p>
            <a:pPr lvl="1"/>
            <a:r>
              <a:rPr lang="pt-BR" sz="1800" dirty="0" smtClean="0"/>
              <a:t>#include &lt;</a:t>
            </a:r>
            <a:r>
              <a:rPr lang="pt-BR" sz="1800" dirty="0" err="1" smtClean="0"/>
              <a:t>stdio</a:t>
            </a:r>
            <a:r>
              <a:rPr lang="pt-BR" sz="1800" dirty="0" smtClean="0"/>
              <a:t>.h&gt; - Idem para as funções standard de entrada/saída. </a:t>
            </a:r>
          </a:p>
          <a:p>
            <a:pPr lvl="1"/>
            <a:r>
              <a:rPr lang="pt-BR" sz="1800" dirty="0" smtClean="0"/>
              <a:t>#include &lt;</a:t>
            </a:r>
            <a:r>
              <a:rPr lang="pt-BR" sz="1800" dirty="0" err="1" smtClean="0"/>
              <a:t>iostream</a:t>
            </a:r>
            <a:r>
              <a:rPr lang="pt-BR" sz="1800" dirty="0" smtClean="0"/>
              <a:t>.h&gt; - ele contém declarações  necessárias ao uso do objeto </a:t>
            </a:r>
            <a:r>
              <a:rPr lang="pt-BR" sz="1800" b="1" dirty="0" err="1" smtClean="0"/>
              <a:t>cout</a:t>
            </a:r>
            <a:r>
              <a:rPr lang="pt-BR" sz="1800" dirty="0" smtClean="0"/>
              <a:t> e do operador de inserção </a:t>
            </a:r>
            <a:r>
              <a:rPr lang="pt-BR" sz="1800" b="1" dirty="0" smtClean="0"/>
              <a:t>&lt;&lt;</a:t>
            </a:r>
            <a:r>
              <a:rPr lang="pt-BR" sz="1800" dirty="0" smtClean="0"/>
              <a:t> </a:t>
            </a:r>
          </a:p>
          <a:p>
            <a:pPr lvl="1"/>
            <a:r>
              <a:rPr lang="pt-BR" sz="1800" dirty="0" smtClean="0"/>
              <a:t>#include &lt;</a:t>
            </a:r>
            <a:r>
              <a:rPr lang="pt-BR" sz="1800" dirty="0" err="1" smtClean="0"/>
              <a:t>conio</a:t>
            </a:r>
            <a:r>
              <a:rPr lang="pt-BR" sz="1800" dirty="0" smtClean="0"/>
              <a:t>.h&gt; - contém o protótipo das funções </a:t>
            </a:r>
            <a:r>
              <a:rPr lang="pt-BR" sz="1800" dirty="0" err="1" smtClean="0"/>
              <a:t>getch</a:t>
            </a:r>
            <a:r>
              <a:rPr lang="pt-BR" sz="1800" dirty="0" smtClean="0"/>
              <a:t>() e </a:t>
            </a:r>
            <a:r>
              <a:rPr lang="pt-BR" sz="1800" dirty="0" err="1" smtClean="0"/>
              <a:t>getche</a:t>
            </a:r>
            <a:r>
              <a:rPr lang="pt-BR" sz="1800" dirty="0" smtClean="0"/>
              <a:t>(). </a:t>
            </a:r>
          </a:p>
          <a:p>
            <a:pPr>
              <a:buNone/>
            </a:pPr>
            <a:endParaRPr lang="pt-BR" sz="2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Código de Barra Invertida</a:t>
            </a:r>
            <a:endParaRPr lang="pt-BR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/>
        </p:nvGraphicFramePr>
        <p:xfrm>
          <a:off x="420911" y="1121233"/>
          <a:ext cx="8026400" cy="5016031"/>
        </p:xfrm>
        <a:graphic>
          <a:graphicData uri="http://schemas.openxmlformats.org/drawingml/2006/table">
            <a:tbl>
              <a:tblPr/>
              <a:tblGrid>
                <a:gridCol w="873243"/>
                <a:gridCol w="7153157"/>
              </a:tblGrid>
              <a:tr h="820517">
                <a:tc>
                  <a:txBody>
                    <a:bodyPr/>
                    <a:lstStyle/>
                    <a:p>
                      <a:r>
                        <a:rPr lang="pt-BR" sz="1600" b="1" dirty="0">
                          <a:solidFill>
                            <a:srgbClr val="000000"/>
                          </a:solidFill>
                        </a:rPr>
                        <a:t>Código</a:t>
                      </a:r>
                      <a:endParaRPr lang="pt-BR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7239" marR="57239" marT="28620" marB="28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b="1" dirty="0">
                          <a:solidFill>
                            <a:srgbClr val="000000"/>
                          </a:solidFill>
                        </a:rPr>
                        <a:t>Significado</a:t>
                      </a:r>
                      <a:endParaRPr lang="pt-BR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7239" marR="57239" marT="28620" marB="28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467">
                <a:tc>
                  <a:txBody>
                    <a:bodyPr/>
                    <a:lstStyle/>
                    <a:p>
                      <a:pPr algn="ctr"/>
                      <a:r>
                        <a:rPr lang="pt-BR" sz="1600">
                          <a:solidFill>
                            <a:srgbClr val="000000"/>
                          </a:solidFill>
                        </a:rPr>
                        <a:t>\b</a:t>
                      </a:r>
                    </a:p>
                  </a:txBody>
                  <a:tcPr marL="57239" marR="57239" marT="28620" marB="28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600">
                          <a:solidFill>
                            <a:srgbClr val="000000"/>
                          </a:solidFill>
                        </a:rPr>
                        <a:t>Retrocesso</a:t>
                      </a:r>
                    </a:p>
                  </a:txBody>
                  <a:tcPr marL="57239" marR="57239" marT="28620" marB="28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467">
                <a:tc>
                  <a:txBody>
                    <a:bodyPr/>
                    <a:lstStyle/>
                    <a:p>
                      <a:pPr algn="ctr"/>
                      <a:r>
                        <a:rPr lang="pt-BR" sz="1600">
                          <a:solidFill>
                            <a:srgbClr val="000000"/>
                          </a:solidFill>
                        </a:rPr>
                        <a:t>\f</a:t>
                      </a:r>
                    </a:p>
                  </a:txBody>
                  <a:tcPr marL="57239" marR="57239" marT="28620" marB="28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600">
                          <a:solidFill>
                            <a:srgbClr val="000000"/>
                          </a:solidFill>
                        </a:rPr>
                        <a:t>Alimentação de formulário</a:t>
                      </a:r>
                    </a:p>
                  </a:txBody>
                  <a:tcPr marL="57239" marR="57239" marT="28620" marB="28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467">
                <a:tc>
                  <a:txBody>
                    <a:bodyPr/>
                    <a:lstStyle/>
                    <a:p>
                      <a:pPr algn="ctr"/>
                      <a:r>
                        <a:rPr lang="pt-BR" sz="1600">
                          <a:solidFill>
                            <a:srgbClr val="000000"/>
                          </a:solidFill>
                        </a:rPr>
                        <a:t>\n</a:t>
                      </a:r>
                    </a:p>
                  </a:txBody>
                  <a:tcPr marL="57239" marR="57239" marT="28620" marB="28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600">
                          <a:solidFill>
                            <a:srgbClr val="000000"/>
                          </a:solidFill>
                        </a:rPr>
                        <a:t>Nova linha</a:t>
                      </a:r>
                    </a:p>
                  </a:txBody>
                  <a:tcPr marL="57239" marR="57239" marT="28620" marB="28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467">
                <a:tc>
                  <a:txBody>
                    <a:bodyPr/>
                    <a:lstStyle/>
                    <a:p>
                      <a:pPr algn="ctr"/>
                      <a:r>
                        <a:rPr lang="pt-BR" sz="1600">
                          <a:solidFill>
                            <a:srgbClr val="000000"/>
                          </a:solidFill>
                        </a:rPr>
                        <a:t>\r</a:t>
                      </a:r>
                    </a:p>
                  </a:txBody>
                  <a:tcPr marL="57239" marR="57239" marT="28620" marB="28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600">
                          <a:solidFill>
                            <a:srgbClr val="000000"/>
                          </a:solidFill>
                        </a:rPr>
                        <a:t>Retorno de carro</a:t>
                      </a:r>
                    </a:p>
                  </a:txBody>
                  <a:tcPr marL="57239" marR="57239" marT="28620" marB="28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467">
                <a:tc>
                  <a:txBody>
                    <a:bodyPr/>
                    <a:lstStyle/>
                    <a:p>
                      <a:pPr algn="ctr"/>
                      <a:r>
                        <a:rPr lang="pt-BR" sz="1600">
                          <a:solidFill>
                            <a:srgbClr val="000000"/>
                          </a:solidFill>
                        </a:rPr>
                        <a:t>\t</a:t>
                      </a:r>
                    </a:p>
                  </a:txBody>
                  <a:tcPr marL="57239" marR="57239" marT="28620" marB="28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600">
                          <a:solidFill>
                            <a:srgbClr val="000000"/>
                          </a:solidFill>
                        </a:rPr>
                        <a:t>Tabulação horizontal</a:t>
                      </a:r>
                    </a:p>
                  </a:txBody>
                  <a:tcPr marL="57239" marR="57239" marT="28620" marB="28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467">
                <a:tc>
                  <a:txBody>
                    <a:bodyPr/>
                    <a:lstStyle/>
                    <a:p>
                      <a:pPr algn="ctr"/>
                      <a:r>
                        <a:rPr lang="pt-BR" sz="1600">
                          <a:solidFill>
                            <a:srgbClr val="000000"/>
                          </a:solidFill>
                        </a:rPr>
                        <a:t>\"</a:t>
                      </a:r>
                    </a:p>
                  </a:txBody>
                  <a:tcPr marL="57239" marR="57239" marT="28620" marB="28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600">
                          <a:solidFill>
                            <a:srgbClr val="000000"/>
                          </a:solidFill>
                        </a:rPr>
                        <a:t>Aspas</a:t>
                      </a:r>
                    </a:p>
                  </a:txBody>
                  <a:tcPr marL="57239" marR="57239" marT="28620" marB="28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467">
                <a:tc>
                  <a:txBody>
                    <a:bodyPr/>
                    <a:lstStyle/>
                    <a:p>
                      <a:pPr algn="ctr"/>
                      <a:r>
                        <a:rPr lang="pt-BR" sz="1600">
                          <a:solidFill>
                            <a:srgbClr val="000000"/>
                          </a:solidFill>
                        </a:rPr>
                        <a:t>\'</a:t>
                      </a:r>
                    </a:p>
                  </a:txBody>
                  <a:tcPr marL="57239" marR="57239" marT="28620" marB="28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600">
                          <a:solidFill>
                            <a:srgbClr val="000000"/>
                          </a:solidFill>
                        </a:rPr>
                        <a:t>Apóstrofo</a:t>
                      </a:r>
                    </a:p>
                  </a:txBody>
                  <a:tcPr marL="57239" marR="57239" marT="28620" marB="28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467">
                <a:tc>
                  <a:txBody>
                    <a:bodyPr/>
                    <a:lstStyle/>
                    <a:p>
                      <a:pPr algn="ctr"/>
                      <a:r>
                        <a:rPr lang="pt-BR" sz="1600">
                          <a:solidFill>
                            <a:srgbClr val="000000"/>
                          </a:solidFill>
                        </a:rPr>
                        <a:t>\0</a:t>
                      </a:r>
                    </a:p>
                  </a:txBody>
                  <a:tcPr marL="57239" marR="57239" marT="28620" marB="28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600">
                          <a:solidFill>
                            <a:srgbClr val="000000"/>
                          </a:solidFill>
                        </a:rPr>
                        <a:t>Nulo</a:t>
                      </a:r>
                    </a:p>
                  </a:txBody>
                  <a:tcPr marL="57239" marR="57239" marT="28620" marB="28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467">
                <a:tc>
                  <a:txBody>
                    <a:bodyPr/>
                    <a:lstStyle/>
                    <a:p>
                      <a:pPr algn="ctr"/>
                      <a:r>
                        <a:rPr lang="pt-BR" sz="1600">
                          <a:solidFill>
                            <a:srgbClr val="000000"/>
                          </a:solidFill>
                        </a:rPr>
                        <a:t>\\</a:t>
                      </a:r>
                    </a:p>
                  </a:txBody>
                  <a:tcPr marL="57239" marR="57239" marT="28620" marB="28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600">
                          <a:solidFill>
                            <a:srgbClr val="000000"/>
                          </a:solidFill>
                        </a:rPr>
                        <a:t>Barra invertida</a:t>
                      </a:r>
                    </a:p>
                  </a:txBody>
                  <a:tcPr marL="57239" marR="57239" marT="28620" marB="28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467">
                <a:tc>
                  <a:txBody>
                    <a:bodyPr/>
                    <a:lstStyle/>
                    <a:p>
                      <a:pPr algn="ctr"/>
                      <a:r>
                        <a:rPr lang="pt-BR" sz="1600">
                          <a:solidFill>
                            <a:srgbClr val="000000"/>
                          </a:solidFill>
                        </a:rPr>
                        <a:t>\v</a:t>
                      </a:r>
                    </a:p>
                  </a:txBody>
                  <a:tcPr marL="57239" marR="57239" marT="28620" marB="28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600">
                          <a:solidFill>
                            <a:srgbClr val="000000"/>
                          </a:solidFill>
                        </a:rPr>
                        <a:t>Tabulação vertical</a:t>
                      </a:r>
                    </a:p>
                  </a:txBody>
                  <a:tcPr marL="57239" marR="57239" marT="28620" marB="28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467">
                <a:tc>
                  <a:txBody>
                    <a:bodyPr/>
                    <a:lstStyle/>
                    <a:p>
                      <a:pPr algn="ctr"/>
                      <a:r>
                        <a:rPr lang="pt-BR" sz="1600">
                          <a:solidFill>
                            <a:srgbClr val="000000"/>
                          </a:solidFill>
                        </a:rPr>
                        <a:t>\a</a:t>
                      </a:r>
                    </a:p>
                  </a:txBody>
                  <a:tcPr marL="57239" marR="57239" marT="28620" marB="28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600">
                          <a:solidFill>
                            <a:srgbClr val="000000"/>
                          </a:solidFill>
                        </a:rPr>
                        <a:t>Sinal sonoro</a:t>
                      </a:r>
                    </a:p>
                  </a:txBody>
                  <a:tcPr marL="57239" marR="57239" marT="28620" marB="28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1817">
                <a:tc>
                  <a:txBody>
                    <a:bodyPr/>
                    <a:lstStyle/>
                    <a:p>
                      <a:pPr algn="ctr"/>
                      <a:r>
                        <a:rPr lang="pt-BR" sz="1600">
                          <a:solidFill>
                            <a:srgbClr val="000000"/>
                          </a:solidFill>
                        </a:rPr>
                        <a:t>\N</a:t>
                      </a:r>
                    </a:p>
                  </a:txBody>
                  <a:tcPr marL="57239" marR="57239" marT="28620" marB="28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600">
                          <a:solidFill>
                            <a:srgbClr val="000000"/>
                          </a:solidFill>
                        </a:rPr>
                        <a:t>Constante octal ( onde N é uma constante octal)</a:t>
                      </a:r>
                    </a:p>
                  </a:txBody>
                  <a:tcPr marL="57239" marR="57239" marT="28620" marB="28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1817">
                <a:tc>
                  <a:txBody>
                    <a:bodyPr/>
                    <a:lstStyle/>
                    <a:p>
                      <a:pPr algn="ctr"/>
                      <a:r>
                        <a:rPr lang="pt-BR" sz="1600">
                          <a:solidFill>
                            <a:srgbClr val="000000"/>
                          </a:solidFill>
                        </a:rPr>
                        <a:t>\xN</a:t>
                      </a:r>
                    </a:p>
                  </a:txBody>
                  <a:tcPr marL="57239" marR="57239" marT="28620" marB="28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rgbClr val="000000"/>
                          </a:solidFill>
                        </a:rPr>
                        <a:t>Constante hexadecimal ( onde N é uma constante hexadecimal)</a:t>
                      </a:r>
                    </a:p>
                  </a:txBody>
                  <a:tcPr marL="57239" marR="57239" marT="28620" marB="28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0721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Tipo de dados</a:t>
            </a:r>
            <a:endParaRPr lang="en-US" dirty="0" smtClean="0"/>
          </a:p>
        </p:txBody>
      </p:sp>
      <p:graphicFrame>
        <p:nvGraphicFramePr>
          <p:cNvPr id="5" name="Tabela 4"/>
          <p:cNvGraphicFramePr>
            <a:graphicFrameLocks noGrp="1"/>
          </p:cNvGraphicFramePr>
          <p:nvPr/>
        </p:nvGraphicFramePr>
        <p:xfrm>
          <a:off x="391887" y="1335313"/>
          <a:ext cx="8360225" cy="4673600"/>
        </p:xfrm>
        <a:graphic>
          <a:graphicData uri="http://schemas.openxmlformats.org/drawingml/2006/table">
            <a:tbl>
              <a:tblPr/>
              <a:tblGrid>
                <a:gridCol w="1672045"/>
                <a:gridCol w="1778209"/>
                <a:gridCol w="1565881"/>
                <a:gridCol w="1672045"/>
                <a:gridCol w="1672045"/>
              </a:tblGrid>
              <a:tr h="584200"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>
                          <a:solidFill>
                            <a:srgbClr val="000000"/>
                          </a:solidFill>
                          <a:latin typeface="Verdana"/>
                        </a:rPr>
                        <a:t>Tipo de dados </a:t>
                      </a:r>
                      <a:endParaRPr lang="pt-BR" sz="2800" dirty="0">
                        <a:solidFill>
                          <a:srgbClr val="000000"/>
                        </a:solidFill>
                      </a:endParaRP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200" b="1" kern="1200" dirty="0" smtClean="0">
                          <a:solidFill>
                            <a:srgbClr val="000000"/>
                          </a:solidFill>
                          <a:latin typeface="Verdana"/>
                          <a:ea typeface="+mn-ea"/>
                          <a:cs typeface="+mn-cs"/>
                        </a:rPr>
                        <a:t>Em Português Estruturado</a:t>
                      </a:r>
                      <a:endParaRPr lang="pt-BR" sz="1200" b="1" kern="1200" dirty="0">
                        <a:solidFill>
                          <a:srgbClr val="000000"/>
                        </a:solidFill>
                        <a:latin typeface="Verdana"/>
                        <a:ea typeface="+mn-ea"/>
                        <a:cs typeface="+mn-cs"/>
                      </a:endParaRP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>
                          <a:solidFill>
                            <a:srgbClr val="000000"/>
                          </a:solidFill>
                          <a:latin typeface="Verdana"/>
                        </a:rPr>
                        <a:t>Tamanho (bytes) </a:t>
                      </a:r>
                      <a:endParaRPr lang="pt-BR" sz="2800" dirty="0">
                        <a:solidFill>
                          <a:srgbClr val="000000"/>
                        </a:solidFill>
                      </a:endParaRP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>
                          <a:solidFill>
                            <a:srgbClr val="000000"/>
                          </a:solidFill>
                          <a:latin typeface="Verdana"/>
                        </a:rPr>
                        <a:t>Limite inferior </a:t>
                      </a:r>
                      <a:endParaRPr lang="pt-BR" sz="2800">
                        <a:solidFill>
                          <a:srgbClr val="000000"/>
                        </a:solidFill>
                      </a:endParaRP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rgbClr val="000000"/>
                          </a:solidFill>
                          <a:latin typeface="Verdana"/>
                        </a:rPr>
                        <a:t>Limite superior </a:t>
                      </a:r>
                      <a:endParaRPr lang="en-US" sz="2800">
                        <a:solidFill>
                          <a:srgbClr val="000000"/>
                        </a:solidFill>
                      </a:endParaRP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584200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rgbClr val="000000"/>
                          </a:solidFill>
                          <a:latin typeface="Verdana"/>
                        </a:rPr>
                        <a:t>char </a:t>
                      </a:r>
                      <a:endParaRPr lang="en-US" sz="2800" dirty="0">
                        <a:solidFill>
                          <a:srgbClr val="000000"/>
                        </a:solidFill>
                      </a:endParaRP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 err="1" smtClean="0">
                          <a:solidFill>
                            <a:srgbClr val="000000"/>
                          </a:solidFill>
                          <a:latin typeface="Verdana"/>
                          <a:ea typeface="+mn-ea"/>
                          <a:cs typeface="+mn-cs"/>
                        </a:rPr>
                        <a:t>Caractere</a:t>
                      </a:r>
                      <a:endParaRPr lang="en-US" sz="1200" b="1" kern="1200" dirty="0">
                        <a:solidFill>
                          <a:srgbClr val="000000"/>
                        </a:solidFill>
                        <a:latin typeface="Verdana"/>
                        <a:ea typeface="+mn-ea"/>
                        <a:cs typeface="+mn-cs"/>
                      </a:endParaRP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0000"/>
                          </a:solidFill>
                          <a:latin typeface="Verdana"/>
                        </a:rPr>
                        <a:t>1 </a:t>
                      </a:r>
                      <a:endParaRPr lang="en-US" sz="2800" dirty="0">
                        <a:solidFill>
                          <a:srgbClr val="000000"/>
                        </a:solidFill>
                      </a:endParaRP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rgbClr val="000000"/>
                          </a:solidFill>
                          <a:latin typeface="Verdana"/>
                        </a:rPr>
                        <a:t>-128 </a:t>
                      </a:r>
                      <a:endParaRPr lang="en-US" sz="2800">
                        <a:solidFill>
                          <a:srgbClr val="000000"/>
                        </a:solidFill>
                      </a:endParaRP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rgbClr val="000000"/>
                          </a:solidFill>
                          <a:latin typeface="Verdana"/>
                        </a:rPr>
                        <a:t>127 </a:t>
                      </a:r>
                      <a:endParaRPr lang="en-US" sz="2800">
                        <a:solidFill>
                          <a:srgbClr val="000000"/>
                        </a:solidFill>
                      </a:endParaRP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4200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rgbClr val="000000"/>
                          </a:solidFill>
                          <a:latin typeface="Verdana"/>
                        </a:rPr>
                        <a:t>short </a:t>
                      </a:r>
                      <a:r>
                        <a:rPr lang="en-US" sz="1200" b="1" dirty="0" err="1">
                          <a:solidFill>
                            <a:srgbClr val="000000"/>
                          </a:solidFill>
                          <a:latin typeface="Verdana"/>
                        </a:rPr>
                        <a:t>int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  <a:latin typeface="Verdana"/>
                        </a:rPr>
                        <a:t> </a:t>
                      </a:r>
                      <a:endParaRPr lang="en-US" sz="2800" dirty="0">
                        <a:solidFill>
                          <a:srgbClr val="000000"/>
                        </a:solidFill>
                      </a:endParaRP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 err="1" smtClean="0">
                          <a:solidFill>
                            <a:srgbClr val="000000"/>
                          </a:solidFill>
                          <a:latin typeface="Verdana"/>
                          <a:ea typeface="+mn-ea"/>
                          <a:cs typeface="+mn-cs"/>
                        </a:rPr>
                        <a:t>Inteiro</a:t>
                      </a:r>
                      <a:endParaRPr lang="en-US" sz="1200" b="1" kern="1200" dirty="0" smtClean="0">
                        <a:solidFill>
                          <a:srgbClr val="000000"/>
                        </a:solidFill>
                        <a:latin typeface="Verdana"/>
                        <a:ea typeface="+mn-ea"/>
                        <a:cs typeface="+mn-cs"/>
                      </a:endParaRP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0000"/>
                          </a:solidFill>
                          <a:latin typeface="Verdana"/>
                        </a:rPr>
                        <a:t>2 </a:t>
                      </a:r>
                      <a:endParaRPr lang="en-US" sz="2800" dirty="0">
                        <a:solidFill>
                          <a:srgbClr val="000000"/>
                        </a:solidFill>
                      </a:endParaRP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0000"/>
                          </a:solidFill>
                          <a:latin typeface="Verdana"/>
                        </a:rPr>
                        <a:t>-32768 </a:t>
                      </a:r>
                      <a:endParaRPr lang="en-US" sz="2800" dirty="0">
                        <a:solidFill>
                          <a:srgbClr val="000000"/>
                        </a:solidFill>
                      </a:endParaRP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rgbClr val="000000"/>
                          </a:solidFill>
                          <a:latin typeface="Verdana"/>
                        </a:rPr>
                        <a:t>32767 </a:t>
                      </a:r>
                      <a:endParaRPr lang="en-US" sz="2800">
                        <a:solidFill>
                          <a:srgbClr val="000000"/>
                        </a:solidFill>
                      </a:endParaRP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4200">
                <a:tc>
                  <a:txBody>
                    <a:bodyPr/>
                    <a:lstStyle/>
                    <a:p>
                      <a:r>
                        <a:rPr lang="en-US" sz="1200" b="1">
                          <a:solidFill>
                            <a:srgbClr val="000000"/>
                          </a:solidFill>
                          <a:latin typeface="Verdana"/>
                        </a:rPr>
                        <a:t>unsigned short int </a:t>
                      </a:r>
                      <a:endParaRPr lang="en-US" sz="2800">
                        <a:solidFill>
                          <a:srgbClr val="000000"/>
                        </a:solidFill>
                      </a:endParaRP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 err="1" smtClean="0">
                          <a:solidFill>
                            <a:srgbClr val="000000"/>
                          </a:solidFill>
                          <a:latin typeface="Verdana"/>
                          <a:ea typeface="+mn-ea"/>
                          <a:cs typeface="+mn-cs"/>
                        </a:rPr>
                        <a:t>Inteiro</a:t>
                      </a:r>
                      <a:endParaRPr lang="en-US" sz="1200" b="1" kern="1200" dirty="0" smtClean="0">
                        <a:solidFill>
                          <a:srgbClr val="000000"/>
                        </a:solidFill>
                        <a:latin typeface="Verdana"/>
                        <a:ea typeface="+mn-ea"/>
                        <a:cs typeface="+mn-cs"/>
                      </a:endParaRP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0000"/>
                          </a:solidFill>
                          <a:latin typeface="Verdana"/>
                        </a:rPr>
                        <a:t>2 </a:t>
                      </a:r>
                      <a:endParaRPr lang="en-US" sz="2800" dirty="0">
                        <a:solidFill>
                          <a:srgbClr val="000000"/>
                        </a:solidFill>
                      </a:endParaRP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0000"/>
                          </a:solidFill>
                          <a:latin typeface="Verdana"/>
                        </a:rPr>
                        <a:t>0 </a:t>
                      </a:r>
                      <a:endParaRPr lang="en-US" sz="2800" dirty="0">
                        <a:solidFill>
                          <a:srgbClr val="000000"/>
                        </a:solidFill>
                      </a:endParaRP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rgbClr val="000000"/>
                          </a:solidFill>
                          <a:latin typeface="Verdana"/>
                        </a:rPr>
                        <a:t>65535 </a:t>
                      </a:r>
                      <a:endParaRPr lang="en-US" sz="2800">
                        <a:solidFill>
                          <a:srgbClr val="000000"/>
                        </a:solidFill>
                      </a:endParaRP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4200">
                <a:tc>
                  <a:txBody>
                    <a:bodyPr/>
                    <a:lstStyle/>
                    <a:p>
                      <a:r>
                        <a:rPr lang="en-US" sz="1200" b="1">
                          <a:solidFill>
                            <a:srgbClr val="000000"/>
                          </a:solidFill>
                          <a:latin typeface="Verdana"/>
                        </a:rPr>
                        <a:t>int </a:t>
                      </a:r>
                      <a:endParaRPr lang="en-US" sz="2800">
                        <a:solidFill>
                          <a:srgbClr val="000000"/>
                        </a:solidFill>
                      </a:endParaRP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 err="1" smtClean="0">
                          <a:solidFill>
                            <a:srgbClr val="000000"/>
                          </a:solidFill>
                          <a:latin typeface="Verdana"/>
                          <a:ea typeface="+mn-ea"/>
                          <a:cs typeface="+mn-cs"/>
                        </a:rPr>
                        <a:t>Inteiro</a:t>
                      </a:r>
                      <a:endParaRPr lang="en-US" sz="1200" b="1" kern="1200" dirty="0" smtClean="0">
                        <a:solidFill>
                          <a:srgbClr val="000000"/>
                        </a:solidFill>
                        <a:latin typeface="Verdana"/>
                        <a:ea typeface="+mn-ea"/>
                        <a:cs typeface="+mn-cs"/>
                      </a:endParaRP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0000"/>
                          </a:solidFill>
                          <a:latin typeface="Verdana"/>
                        </a:rPr>
                        <a:t>4 </a:t>
                      </a:r>
                      <a:endParaRPr lang="en-US" sz="2800" dirty="0">
                        <a:solidFill>
                          <a:srgbClr val="000000"/>
                        </a:solidFill>
                      </a:endParaRP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0000"/>
                          </a:solidFill>
                          <a:latin typeface="Verdana"/>
                        </a:rPr>
                        <a:t>-2</a:t>
                      </a:r>
                      <a:r>
                        <a:rPr lang="en-US" sz="1200" baseline="30000" dirty="0">
                          <a:solidFill>
                            <a:srgbClr val="000000"/>
                          </a:solidFill>
                          <a:latin typeface="Verdana"/>
                        </a:rPr>
                        <a:t>31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Verdana"/>
                        </a:rPr>
                        <a:t> </a:t>
                      </a:r>
                      <a:endParaRPr lang="en-US" sz="2800" dirty="0">
                        <a:solidFill>
                          <a:srgbClr val="000000"/>
                        </a:solidFill>
                      </a:endParaRP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rgbClr val="000000"/>
                          </a:solidFill>
                          <a:latin typeface="Verdana"/>
                        </a:rPr>
                        <a:t>+2</a:t>
                      </a:r>
                      <a:r>
                        <a:rPr lang="en-US" sz="1200" baseline="30000">
                          <a:solidFill>
                            <a:srgbClr val="000000"/>
                          </a:solidFill>
                          <a:latin typeface="Verdana"/>
                        </a:rPr>
                        <a:t>31</a:t>
                      </a:r>
                      <a:r>
                        <a:rPr lang="en-US" sz="1200">
                          <a:solidFill>
                            <a:srgbClr val="000000"/>
                          </a:solidFill>
                          <a:latin typeface="Verdana"/>
                        </a:rPr>
                        <a:t> - 1 </a:t>
                      </a:r>
                      <a:endParaRPr lang="en-US" sz="2800">
                        <a:solidFill>
                          <a:srgbClr val="000000"/>
                        </a:solidFill>
                      </a:endParaRP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4200">
                <a:tc>
                  <a:txBody>
                    <a:bodyPr/>
                    <a:lstStyle/>
                    <a:p>
                      <a:r>
                        <a:rPr lang="en-US" sz="1200" b="1">
                          <a:solidFill>
                            <a:srgbClr val="000000"/>
                          </a:solidFill>
                          <a:latin typeface="Verdana"/>
                        </a:rPr>
                        <a:t>long int </a:t>
                      </a:r>
                      <a:endParaRPr lang="en-US" sz="2800">
                        <a:solidFill>
                          <a:srgbClr val="000000"/>
                        </a:solidFill>
                      </a:endParaRP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200" b="1" kern="1200" dirty="0" smtClean="0">
                          <a:solidFill>
                            <a:srgbClr val="000000"/>
                          </a:solidFill>
                          <a:latin typeface="Verdana"/>
                          <a:ea typeface="+mn-ea"/>
                          <a:cs typeface="+mn-cs"/>
                        </a:rPr>
                        <a:t>Inteiro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000000"/>
                          </a:solidFill>
                          <a:latin typeface="Verdana"/>
                        </a:rPr>
                        <a:t>4 </a:t>
                      </a:r>
                      <a:endParaRPr lang="pt-BR" sz="2800" dirty="0">
                        <a:solidFill>
                          <a:srgbClr val="000000"/>
                        </a:solidFill>
                      </a:endParaRP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000000"/>
                          </a:solidFill>
                          <a:latin typeface="Verdana"/>
                        </a:rPr>
                        <a:t>-2</a:t>
                      </a:r>
                      <a:r>
                        <a:rPr lang="pt-BR" sz="1200" baseline="30000" dirty="0">
                          <a:solidFill>
                            <a:srgbClr val="000000"/>
                          </a:solidFill>
                          <a:latin typeface="Verdana"/>
                        </a:rPr>
                        <a:t>31</a:t>
                      </a:r>
                      <a:r>
                        <a:rPr lang="pt-BR" sz="1200" dirty="0">
                          <a:solidFill>
                            <a:srgbClr val="000000"/>
                          </a:solidFill>
                          <a:latin typeface="Verdana"/>
                        </a:rPr>
                        <a:t> </a:t>
                      </a:r>
                      <a:endParaRPr lang="pt-BR" sz="2800" dirty="0">
                        <a:solidFill>
                          <a:srgbClr val="000000"/>
                        </a:solidFill>
                      </a:endParaRP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000000"/>
                          </a:solidFill>
                          <a:latin typeface="Verdana"/>
                        </a:rPr>
                        <a:t>+2</a:t>
                      </a:r>
                      <a:r>
                        <a:rPr lang="pt-BR" sz="1200" baseline="30000" dirty="0">
                          <a:solidFill>
                            <a:srgbClr val="000000"/>
                          </a:solidFill>
                          <a:latin typeface="Verdana"/>
                        </a:rPr>
                        <a:t>31</a:t>
                      </a:r>
                      <a:r>
                        <a:rPr lang="pt-BR" sz="1200" dirty="0">
                          <a:solidFill>
                            <a:srgbClr val="000000"/>
                          </a:solidFill>
                          <a:latin typeface="Verdana"/>
                        </a:rPr>
                        <a:t> - 1 </a:t>
                      </a:r>
                      <a:endParaRPr lang="pt-BR" sz="2800" dirty="0">
                        <a:solidFill>
                          <a:srgbClr val="000000"/>
                        </a:solidFill>
                      </a:endParaRP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4200">
                <a:tc>
                  <a:txBody>
                    <a:bodyPr/>
                    <a:lstStyle/>
                    <a:p>
                      <a:r>
                        <a:rPr lang="pt-BR" sz="1200" b="1">
                          <a:solidFill>
                            <a:srgbClr val="000000"/>
                          </a:solidFill>
                          <a:latin typeface="Verdana"/>
                        </a:rPr>
                        <a:t>float </a:t>
                      </a:r>
                      <a:endParaRPr lang="pt-BR" sz="2800">
                        <a:solidFill>
                          <a:srgbClr val="000000"/>
                        </a:solidFill>
                      </a:endParaRP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200" b="1" kern="1200" dirty="0" smtClean="0">
                          <a:solidFill>
                            <a:srgbClr val="000000"/>
                          </a:solidFill>
                          <a:latin typeface="Verdana"/>
                          <a:ea typeface="+mn-ea"/>
                          <a:cs typeface="+mn-cs"/>
                        </a:rPr>
                        <a:t>Real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000000"/>
                          </a:solidFill>
                          <a:latin typeface="Verdana"/>
                        </a:rPr>
                        <a:t>4 </a:t>
                      </a:r>
                      <a:endParaRPr lang="pt-BR" sz="2800" dirty="0">
                        <a:solidFill>
                          <a:srgbClr val="000000"/>
                        </a:solidFill>
                      </a:endParaRP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solidFill>
                            <a:srgbClr val="000000"/>
                          </a:solidFill>
                          <a:latin typeface="Verdana"/>
                        </a:rPr>
                        <a:t>-3.2×10</a:t>
                      </a:r>
                      <a:r>
                        <a:rPr lang="pt-BR" sz="1200" baseline="30000">
                          <a:solidFill>
                            <a:srgbClr val="000000"/>
                          </a:solidFill>
                          <a:latin typeface="Verdana"/>
                        </a:rPr>
                        <a:t>±38</a:t>
                      </a:r>
                      <a:r>
                        <a:rPr lang="pt-BR" sz="1200">
                          <a:solidFill>
                            <a:srgbClr val="000000"/>
                          </a:solidFill>
                          <a:latin typeface="Verdana"/>
                        </a:rPr>
                        <a:t> </a:t>
                      </a:r>
                      <a:endParaRPr lang="pt-BR" sz="2800">
                        <a:solidFill>
                          <a:srgbClr val="000000"/>
                        </a:solidFill>
                      </a:endParaRP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000000"/>
                          </a:solidFill>
                          <a:latin typeface="Verdana"/>
                        </a:rPr>
                        <a:t>+3.2×10</a:t>
                      </a:r>
                      <a:r>
                        <a:rPr lang="pt-BR" sz="1200" baseline="30000" dirty="0">
                          <a:solidFill>
                            <a:srgbClr val="000000"/>
                          </a:solidFill>
                          <a:latin typeface="Verdana"/>
                        </a:rPr>
                        <a:t>±38</a:t>
                      </a:r>
                      <a:r>
                        <a:rPr lang="pt-BR" sz="1200" dirty="0">
                          <a:solidFill>
                            <a:srgbClr val="000000"/>
                          </a:solidFill>
                          <a:latin typeface="Verdana"/>
                        </a:rPr>
                        <a:t> </a:t>
                      </a:r>
                      <a:endParaRPr lang="pt-BR" sz="2800" dirty="0">
                        <a:solidFill>
                          <a:srgbClr val="000000"/>
                        </a:solidFill>
                      </a:endParaRP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4200">
                <a:tc>
                  <a:txBody>
                    <a:bodyPr/>
                    <a:lstStyle/>
                    <a:p>
                      <a:r>
                        <a:rPr lang="pt-BR" sz="1200" b="1">
                          <a:solidFill>
                            <a:srgbClr val="000000"/>
                          </a:solidFill>
                          <a:latin typeface="Verdana"/>
                        </a:rPr>
                        <a:t>double </a:t>
                      </a:r>
                      <a:endParaRPr lang="pt-BR" sz="2800">
                        <a:solidFill>
                          <a:srgbClr val="000000"/>
                        </a:solidFill>
                      </a:endParaRP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200" b="1" kern="1200" dirty="0" smtClean="0">
                          <a:solidFill>
                            <a:srgbClr val="000000"/>
                          </a:solidFill>
                          <a:latin typeface="Verdana"/>
                          <a:ea typeface="+mn-ea"/>
                          <a:cs typeface="+mn-cs"/>
                        </a:rPr>
                        <a:t>Real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000000"/>
                          </a:solidFill>
                          <a:latin typeface="Verdana"/>
                        </a:rPr>
                        <a:t>8 </a:t>
                      </a:r>
                      <a:endParaRPr lang="pt-BR" sz="2800" dirty="0">
                        <a:solidFill>
                          <a:srgbClr val="000000"/>
                        </a:solidFill>
                      </a:endParaRP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solidFill>
                            <a:srgbClr val="000000"/>
                          </a:solidFill>
                          <a:latin typeface="Verdana"/>
                        </a:rPr>
                        <a:t>-1.7×10</a:t>
                      </a:r>
                      <a:r>
                        <a:rPr lang="pt-BR" sz="1200" baseline="30000">
                          <a:solidFill>
                            <a:srgbClr val="000000"/>
                          </a:solidFill>
                          <a:latin typeface="Verdana"/>
                        </a:rPr>
                        <a:t>±308</a:t>
                      </a:r>
                      <a:r>
                        <a:rPr lang="pt-BR" sz="1200">
                          <a:solidFill>
                            <a:srgbClr val="000000"/>
                          </a:solidFill>
                          <a:latin typeface="Verdana"/>
                        </a:rPr>
                        <a:t> </a:t>
                      </a:r>
                      <a:endParaRPr lang="pt-BR" sz="2800">
                        <a:solidFill>
                          <a:srgbClr val="000000"/>
                        </a:solidFill>
                      </a:endParaRP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000000"/>
                          </a:solidFill>
                          <a:latin typeface="Verdana"/>
                        </a:rPr>
                        <a:t>+1.7×10</a:t>
                      </a:r>
                      <a:r>
                        <a:rPr lang="pt-BR" sz="1200" baseline="30000" dirty="0">
                          <a:solidFill>
                            <a:srgbClr val="000000"/>
                          </a:solidFill>
                          <a:latin typeface="Verdana"/>
                        </a:rPr>
                        <a:t>±308</a:t>
                      </a:r>
                      <a:r>
                        <a:rPr lang="pt-BR" sz="1200" dirty="0">
                          <a:solidFill>
                            <a:srgbClr val="000000"/>
                          </a:solidFill>
                          <a:latin typeface="Verdana"/>
                        </a:rPr>
                        <a:t> </a:t>
                      </a:r>
                      <a:endParaRPr lang="pt-BR" sz="2800" dirty="0">
                        <a:solidFill>
                          <a:srgbClr val="000000"/>
                        </a:solidFill>
                      </a:endParaRP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241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cs typeface="Arial" pitchFamily="34" charset="0"/>
              </a:rPr>
              <a:t/>
            </a:r>
            <a:br>
              <a:rPr kumimoji="0" lang="pt-B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cs typeface="Arial" pitchFamily="34" charset="0"/>
              </a:rPr>
            </a:b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Operadores de atribuição</a:t>
            </a:r>
            <a:endParaRPr lang="pt-BR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/>
        </p:nvGraphicFramePr>
        <p:xfrm>
          <a:off x="522514" y="1523999"/>
          <a:ext cx="7590972" cy="4053840"/>
        </p:xfrm>
        <a:graphic>
          <a:graphicData uri="http://schemas.openxmlformats.org/drawingml/2006/table">
            <a:tbl>
              <a:tblPr/>
              <a:tblGrid>
                <a:gridCol w="3795486"/>
                <a:gridCol w="3795486"/>
              </a:tblGrid>
              <a:tr h="455023"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>
                          <a:solidFill>
                            <a:srgbClr val="000000"/>
                          </a:solidFill>
                        </a:rPr>
                        <a:t>Operador</a:t>
                      </a:r>
                      <a:endParaRPr lang="pt-BR" sz="28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>
                          <a:solidFill>
                            <a:srgbClr val="000000"/>
                          </a:solidFill>
                        </a:rPr>
                        <a:t>Descrição</a:t>
                      </a:r>
                      <a:endParaRPr lang="pt-BR" sz="280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</a:tr>
              <a:tr h="455023">
                <a:tc>
                  <a:txBody>
                    <a:bodyPr/>
                    <a:lstStyle/>
                    <a:p>
                      <a:pPr algn="ctr"/>
                      <a:r>
                        <a:rPr lang="pt-BR" sz="2800">
                          <a:solidFill>
                            <a:srgbClr val="000000"/>
                          </a:solidFill>
                        </a:rPr>
                        <a:t>=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>
                          <a:solidFill>
                            <a:srgbClr val="000000"/>
                          </a:solidFill>
                        </a:rPr>
                        <a:t>Atribuição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5023">
                <a:tc>
                  <a:txBody>
                    <a:bodyPr/>
                    <a:lstStyle/>
                    <a:p>
                      <a:pPr algn="ctr"/>
                      <a:r>
                        <a:rPr lang="pt-BR" sz="2800">
                          <a:solidFill>
                            <a:srgbClr val="000000"/>
                          </a:solidFill>
                        </a:rPr>
                        <a:t>+=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>
                          <a:solidFill>
                            <a:srgbClr val="000000"/>
                          </a:solidFill>
                        </a:rPr>
                        <a:t>Atribuição e soma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5023">
                <a:tc>
                  <a:txBody>
                    <a:bodyPr/>
                    <a:lstStyle/>
                    <a:p>
                      <a:pPr algn="ctr"/>
                      <a:r>
                        <a:rPr lang="pt-BR" sz="2800">
                          <a:solidFill>
                            <a:srgbClr val="000000"/>
                          </a:solidFill>
                        </a:rPr>
                        <a:t>-=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>
                          <a:solidFill>
                            <a:srgbClr val="000000"/>
                          </a:solidFill>
                        </a:rPr>
                        <a:t>Atribuição e subtração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5023">
                <a:tc>
                  <a:txBody>
                    <a:bodyPr/>
                    <a:lstStyle/>
                    <a:p>
                      <a:pPr algn="ctr"/>
                      <a:r>
                        <a:rPr lang="pt-BR" sz="2800">
                          <a:solidFill>
                            <a:srgbClr val="000000"/>
                          </a:solidFill>
                        </a:rPr>
                        <a:t>*=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>
                          <a:solidFill>
                            <a:srgbClr val="000000"/>
                          </a:solidFill>
                        </a:rPr>
                        <a:t>Atribuição e multiplicação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5023">
                <a:tc>
                  <a:txBody>
                    <a:bodyPr/>
                    <a:lstStyle/>
                    <a:p>
                      <a:pPr algn="ctr"/>
                      <a:r>
                        <a:rPr lang="pt-BR" sz="2800">
                          <a:solidFill>
                            <a:srgbClr val="000000"/>
                          </a:solidFill>
                        </a:rPr>
                        <a:t>\=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>
                          <a:solidFill>
                            <a:srgbClr val="000000"/>
                          </a:solidFill>
                        </a:rPr>
                        <a:t>Atribuição e divisão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5023">
                <a:tc>
                  <a:txBody>
                    <a:bodyPr/>
                    <a:lstStyle/>
                    <a:p>
                      <a:pPr algn="ctr"/>
                      <a:r>
                        <a:rPr lang="pt-BR" sz="2800">
                          <a:solidFill>
                            <a:srgbClr val="000000"/>
                          </a:solidFill>
                        </a:rPr>
                        <a:t>%=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solidFill>
                            <a:srgbClr val="000000"/>
                          </a:solidFill>
                        </a:rPr>
                        <a:t>Atribuição de Módulo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379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delo versão 2">
  <a:themeElements>
    <a:clrScheme name="">
      <a:dk1>
        <a:srgbClr val="770504"/>
      </a:dk1>
      <a:lt1>
        <a:srgbClr val="FFFFFF"/>
      </a:lt1>
      <a:dk2>
        <a:srgbClr val="CC0000"/>
      </a:dk2>
      <a:lt2>
        <a:srgbClr val="FFFFFF"/>
      </a:lt2>
      <a:accent1>
        <a:srgbClr val="FFFFFF"/>
      </a:accent1>
      <a:accent2>
        <a:srgbClr val="0000FF"/>
      </a:accent2>
      <a:accent3>
        <a:srgbClr val="FFFFFF"/>
      </a:accent3>
      <a:accent4>
        <a:srgbClr val="650303"/>
      </a:accent4>
      <a:accent5>
        <a:srgbClr val="FFFFFF"/>
      </a:accent5>
      <a:accent6>
        <a:srgbClr val="0000E7"/>
      </a:accent6>
      <a:hlink>
        <a:srgbClr val="CC3300"/>
      </a:hlink>
      <a:folHlink>
        <a:srgbClr val="C0C0C0"/>
      </a:folHlink>
    </a:clrScheme>
    <a:fontScheme name="Modelo versão 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miter lim="800000"/>
          <a:headEnd type="none" w="sm" len="sm"/>
          <a:tailEnd type="none" w="sm" len="sm"/>
        </a:ln>
        <a:effectLst/>
      </a:spPr>
      <a:bodyPr vert="horz" wrap="none" lIns="92075" tIns="46038" rIns="92075" bIns="46038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 typeface="Monotype Sorts" pitchFamily="2" charset="2"/>
          <a:buChar char="•"/>
          <a:tabLst/>
          <a:defRPr kumimoji="0" lang="pt-BR" sz="3600" b="1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miter lim="800000"/>
          <a:headEnd type="none" w="sm" len="sm"/>
          <a:tailEnd type="none" w="sm" len="sm"/>
        </a:ln>
        <a:effectLst/>
      </a:spPr>
      <a:bodyPr vert="horz" wrap="none" lIns="92075" tIns="46038" rIns="92075" bIns="46038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 typeface="Monotype Sorts" pitchFamily="2" charset="2"/>
          <a:buChar char="•"/>
          <a:tabLst/>
          <a:defRPr kumimoji="0" lang="pt-BR" sz="3600" b="1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</a:defRPr>
        </a:defPPr>
      </a:lstStyle>
    </a:lnDef>
  </a:objectDefaults>
  <a:extraClrSchemeLst>
    <a:extraClrScheme>
      <a:clrScheme name="Modelo versão 2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o versão 2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 versão 2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o versão 2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o versão 2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o versão 2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o versão 2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E:\adriano\MaterialProgramacao\algoritmos\tranparencias\Modelo versão 2.pot</Template>
  <TotalTime>3497</TotalTime>
  <Words>428</Words>
  <Application>Microsoft Office PowerPoint</Application>
  <PresentationFormat>Apresentação na tela (4:3)</PresentationFormat>
  <Paragraphs>163</Paragraphs>
  <Slides>14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21" baseType="lpstr">
      <vt:lpstr>Arial</vt:lpstr>
      <vt:lpstr>Calibri</vt:lpstr>
      <vt:lpstr>Monotype Sorts</vt:lpstr>
      <vt:lpstr>Times New Roman</vt:lpstr>
      <vt:lpstr>Verdana</vt:lpstr>
      <vt:lpstr>Wingdings</vt:lpstr>
      <vt:lpstr>Modelo versão 2</vt:lpstr>
      <vt:lpstr>Lógica  de Programação</vt:lpstr>
      <vt:lpstr>Objetivos</vt:lpstr>
      <vt:lpstr>Turbo C++</vt:lpstr>
      <vt:lpstr>Etapas para a programação no C++</vt:lpstr>
      <vt:lpstr>Estrutura da programação em Turbo C++</vt:lpstr>
      <vt:lpstr>Bibliotecas</vt:lpstr>
      <vt:lpstr>Código de Barra Invertida</vt:lpstr>
      <vt:lpstr>Tipo de dados</vt:lpstr>
      <vt:lpstr>Operadores de atribuição</vt:lpstr>
      <vt:lpstr>Operadores Aritméticos</vt:lpstr>
      <vt:lpstr>Marcador de Posição com formato</vt:lpstr>
      <vt:lpstr>Exemplo 1</vt:lpstr>
      <vt:lpstr>Exemplo 2</vt:lpstr>
      <vt:lpstr>Apresentação do PowerPoint</vt:lpstr>
    </vt:vector>
  </TitlesOfParts>
  <Company>NCE - UFRJ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e Desenvolvimento de Algoritmos</dc:title>
  <dc:creator>a</dc:creator>
  <cp:lastModifiedBy>Aluno</cp:lastModifiedBy>
  <cp:revision>122</cp:revision>
  <dcterms:created xsi:type="dcterms:W3CDTF">2001-11-05T11:45:10Z</dcterms:created>
  <dcterms:modified xsi:type="dcterms:W3CDTF">2017-08-30T20:35:21Z</dcterms:modified>
</cp:coreProperties>
</file>