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1" r:id="rId2"/>
    <p:sldId id="266" r:id="rId3"/>
    <p:sldId id="268" r:id="rId4"/>
    <p:sldId id="267" r:id="rId5"/>
    <p:sldId id="269" r:id="rId6"/>
    <p:sldId id="265" r:id="rId7"/>
    <p:sldId id="271" r:id="rId8"/>
    <p:sldId id="270" r:id="rId9"/>
    <p:sldId id="272" r:id="rId10"/>
    <p:sldId id="273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C515C-64AD-4FF8-8FC2-4B6120AC7D42}" type="datetimeFigureOut">
              <a:rPr lang="pt-BR" smtClean="0"/>
              <a:pPr/>
              <a:t>26/09/2017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9FAA1-E106-4D9A-ADF4-D25BA0BB4B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32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26/09/2017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26/09/2017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26/09/2017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248280" y="908720"/>
            <a:ext cx="8424936" cy="3113112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/>
              <a:t>E</a:t>
            </a:r>
            <a:r>
              <a:rPr lang="pt-BR" sz="3600" b="1" dirty="0" smtClean="0"/>
              <a:t>strutura de Decisão Simples e Composta</a:t>
            </a:r>
            <a:br>
              <a:rPr lang="pt-BR" sz="3600" b="1" dirty="0" smtClean="0"/>
            </a:br>
            <a:r>
              <a:rPr lang="pt-BR" sz="5400" b="1" dirty="0" smtClean="0"/>
              <a:t/>
            </a:r>
            <a:br>
              <a:rPr lang="pt-BR" sz="5400" b="1" dirty="0" smtClean="0"/>
            </a:br>
            <a:r>
              <a:rPr lang="pt-BR" sz="4400" dirty="0" smtClean="0"/>
              <a:t>Linguagem C</a:t>
            </a:r>
            <a:endParaRPr lang="pt-BR" sz="4400" b="1"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533400" y="4484712"/>
            <a:ext cx="7854696" cy="1752600"/>
          </a:xfrm>
        </p:spPr>
        <p:txBody>
          <a:bodyPr/>
          <a:lstStyle/>
          <a:p>
            <a:pPr algn="ctr"/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Lógica de Programação</a:t>
            </a:r>
          </a:p>
          <a:p>
            <a:pPr algn="ctr"/>
            <a:endParaRPr lang="pt-BR" dirty="0"/>
          </a:p>
          <a:p>
            <a:pPr algn="ctr"/>
            <a:r>
              <a:rPr lang="pt-BR" dirty="0" smtClean="0"/>
              <a:t>Prof.: </a:t>
            </a:r>
            <a:r>
              <a:rPr lang="pt-BR" dirty="0" smtClean="0"/>
              <a:t>Vilma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722344"/>
          </a:xfrm>
        </p:spPr>
        <p:txBody>
          <a:bodyPr>
            <a:normAutofit fontScale="90000"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/>
          </a:bodyPr>
          <a:lstStyle/>
          <a:p>
            <a:pPr marL="514350" lvl="0" indent="-514350">
              <a:buNone/>
            </a:pPr>
            <a:r>
              <a:rPr lang="pt-BR" sz="2000" b="1" u="sng" dirty="0" smtClean="0">
                <a:latin typeface="Arial" pitchFamily="34" charset="0"/>
                <a:cs typeface="Arial" pitchFamily="34" charset="0"/>
              </a:rPr>
              <a:t>Algoritmos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Refaça o algoritmo para calcular a equação do 2º grau, levando em consideração a análise da existência do X</a:t>
            </a:r>
            <a:r>
              <a:rPr lang="pt-BR" sz="2000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e X</a:t>
            </a:r>
            <a:r>
              <a:rPr lang="pt-BR" sz="20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.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Tendo como dados de entrada a altura e o sexo de uma pessoa, construa um algoritmo que calcule seu peso ideal, utilizando as seguintes formulas: </a:t>
            </a:r>
          </a:p>
          <a:p>
            <a:pPr lvl="1"/>
            <a:r>
              <a:rPr lang="pt-BR" sz="1800" dirty="0" smtClean="0">
                <a:latin typeface="Arial" pitchFamily="34" charset="0"/>
                <a:cs typeface="Arial" pitchFamily="34" charset="0"/>
              </a:rPr>
              <a:t>HOMEM=(72.7*ALT)-58;</a:t>
            </a:r>
          </a:p>
          <a:p>
            <a:pPr lvl="1"/>
            <a:r>
              <a:rPr lang="pt-BR" sz="1800" dirty="0" smtClean="0">
                <a:latin typeface="Arial" pitchFamily="34" charset="0"/>
                <a:cs typeface="Arial" pitchFamily="34" charset="0"/>
              </a:rPr>
              <a:t>MULHER=(62.1*ALT)-44.7.</a:t>
            </a:r>
          </a:p>
          <a:p>
            <a:pPr marL="514350" lvl="0" indent="-514350">
              <a:buFont typeface="+mj-lt"/>
              <a:buAutoNum type="arabicPeriod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Crie um algoritmo que calcule a multa paga por um pescador que ultrapassar a quantidade de quilos estabelecida por lei. A saber: </a:t>
            </a:r>
          </a:p>
          <a:p>
            <a:pPr lvl="1"/>
            <a:r>
              <a:rPr lang="pt-BR" sz="1800" dirty="0" smtClean="0">
                <a:latin typeface="Arial" pitchFamily="34" charset="0"/>
                <a:cs typeface="Arial" pitchFamily="34" charset="0"/>
              </a:rPr>
              <a:t>A quantidade de peixe por pessoa é 50 kg.</a:t>
            </a:r>
          </a:p>
          <a:p>
            <a:pPr lvl="1"/>
            <a:r>
              <a:rPr lang="pt-BR" sz="1800" dirty="0" smtClean="0">
                <a:latin typeface="Arial" pitchFamily="34" charset="0"/>
                <a:cs typeface="Arial" pitchFamily="34" charset="0"/>
              </a:rPr>
              <a:t>A multa por quilo excedente é R$4,00.</a:t>
            </a:r>
          </a:p>
          <a:p>
            <a:pPr marL="457200" lvl="0" indent="-457200">
              <a:buFont typeface="+mj-lt"/>
              <a:buAutoNum type="arabicPeriod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Crie um algoritmo que receba uma senha e verifique sua validade ou não. Senha </a:t>
            </a:r>
            <a:r>
              <a:rPr lang="pt-BR" sz="2000" smtClean="0">
                <a:latin typeface="Arial" pitchFamily="34" charset="0"/>
                <a:cs typeface="Arial" pitchFamily="34" charset="0"/>
              </a:rPr>
              <a:t>válida </a:t>
            </a:r>
            <a:r>
              <a:rPr lang="pt-BR" sz="2000" smtClean="0">
                <a:latin typeface="Arial" pitchFamily="34" charset="0"/>
                <a:cs typeface="Arial" pitchFamily="34" charset="0"/>
              </a:rPr>
              <a:t>“12345”.</a:t>
            </a:r>
            <a:endParaRPr lang="pt-BR" sz="20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latin typeface="Arial" pitchFamily="34" charset="0"/>
                <a:cs typeface="Arial" pitchFamily="34" charset="0"/>
              </a:rPr>
              <a:t>Crie um algoritmo que receba o ano de nascimento de uma pessoa. Calcule e mostre se atingiu a maioridade ou não.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Requisitos para o conteúdo Estrutura de Decisão Simples e Composta: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2348880"/>
            <a:ext cx="7427168" cy="2357616"/>
          </a:xfrm>
        </p:spPr>
        <p:txBody>
          <a:bodyPr/>
          <a:lstStyle/>
          <a:p>
            <a:r>
              <a:rPr lang="pt-BR" dirty="0" smtClean="0"/>
              <a:t>Estrutura Linear;</a:t>
            </a:r>
          </a:p>
          <a:p>
            <a:r>
              <a:rPr lang="pt-BR" dirty="0" smtClean="0"/>
              <a:t>Operadores Relacionais;</a:t>
            </a:r>
          </a:p>
          <a:p>
            <a:r>
              <a:rPr lang="pt-BR" dirty="0" smtClean="0"/>
              <a:t>Operadores Lógicos;</a:t>
            </a:r>
          </a:p>
          <a:p>
            <a:r>
              <a:rPr lang="pt-BR" dirty="0" smtClean="0"/>
              <a:t>Tabela Verdade;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73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229600" cy="1143000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Relacionais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412776"/>
            <a:ext cx="8280920" cy="5184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800" dirty="0" smtClean="0"/>
              <a:t>Operadores relacionais estabelecem comparações entre dois valores de mesmo tipo primitivo:</a:t>
            </a:r>
          </a:p>
          <a:p>
            <a:pPr marL="0" indent="0">
              <a:buNone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==	Igual</a:t>
            </a:r>
          </a:p>
          <a:p>
            <a:pPr marL="0" indent="0">
              <a:buNone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&gt; 	Maior</a:t>
            </a:r>
          </a:p>
          <a:p>
            <a:pPr marL="0" indent="0">
              <a:buNone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 	Menor</a:t>
            </a:r>
          </a:p>
          <a:p>
            <a:pPr marL="0" indent="0">
              <a:buNone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!= 	Diferente</a:t>
            </a:r>
          </a:p>
          <a:p>
            <a:pPr marL="0" indent="0">
              <a:buNone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&gt;=	Maior igual </a:t>
            </a:r>
          </a:p>
          <a:p>
            <a:pPr marL="0" indent="0">
              <a:buNone/>
            </a:pPr>
            <a:r>
              <a:rPr lang="pt-BR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&lt;= 	Menor igual</a:t>
            </a:r>
          </a:p>
          <a:p>
            <a:pPr>
              <a:buFont typeface="Symbol"/>
              <a:buChar char="¨"/>
            </a:pPr>
            <a:endParaRPr lang="pt-B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882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2400"/>
            <a:ext cx="8229600" cy="650336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Operadores Lógicos</a:t>
            </a:r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456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Os operadores lógicos permitem complementar e conectar novas formações de comparações: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Símbolo			Função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&amp;&amp;				Conjunção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||				Disjunção</a:t>
            </a:r>
          </a:p>
          <a:p>
            <a:pPr marL="0" indent="0">
              <a:buNone/>
            </a:pPr>
            <a:r>
              <a:rPr lang="pt-BR" dirty="0"/>
              <a:t>	!</a:t>
            </a:r>
            <a:r>
              <a:rPr lang="pt-BR" dirty="0" smtClean="0"/>
              <a:t>				Negação			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574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866360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Verdade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1296144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Tabela verdade é o conjunto de todas as possibilidades combinatórias entre os valores de diversas variáveis lógicas, as quais encontram em apenas duas situações:</a:t>
            </a:r>
          </a:p>
          <a:p>
            <a:pPr marL="0" indent="0" algn="just">
              <a:buNone/>
            </a:pP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070209"/>
              </p:ext>
            </p:extLst>
          </p:nvPr>
        </p:nvGraphicFramePr>
        <p:xfrm>
          <a:off x="1403649" y="3165584"/>
          <a:ext cx="2520279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10801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&amp;&amp;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</a:p>
                    <a:p>
                      <a:pPr algn="ctr"/>
                      <a:r>
                        <a:rPr lang="pt-BR" dirty="0" smtClean="0"/>
                        <a:t>F</a:t>
                      </a:r>
                    </a:p>
                    <a:p>
                      <a:pPr algn="ctr"/>
                      <a:r>
                        <a:rPr lang="pt-BR" dirty="0" smtClean="0"/>
                        <a:t>V</a:t>
                      </a:r>
                    </a:p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</a:p>
                    <a:p>
                      <a:pPr algn="ctr"/>
                      <a:r>
                        <a:rPr lang="pt-BR" dirty="0" smtClean="0"/>
                        <a:t>V</a:t>
                      </a:r>
                    </a:p>
                    <a:p>
                      <a:pPr algn="ctr"/>
                      <a:r>
                        <a:rPr lang="pt-BR" dirty="0" smtClean="0"/>
                        <a:t>F</a:t>
                      </a:r>
                    </a:p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85709"/>
              </p:ext>
            </p:extLst>
          </p:nvPr>
        </p:nvGraphicFramePr>
        <p:xfrm>
          <a:off x="5292081" y="3140968"/>
          <a:ext cx="2520279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720080"/>
                <a:gridCol w="10801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||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B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</a:p>
                    <a:p>
                      <a:pPr algn="ctr"/>
                      <a:r>
                        <a:rPr lang="pt-BR" dirty="0" smtClean="0"/>
                        <a:t>F</a:t>
                      </a:r>
                    </a:p>
                    <a:p>
                      <a:pPr algn="ctr"/>
                      <a:r>
                        <a:rPr lang="pt-BR" dirty="0" smtClean="0"/>
                        <a:t>V</a:t>
                      </a:r>
                    </a:p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</a:p>
                    <a:p>
                      <a:pPr algn="ctr"/>
                      <a:r>
                        <a:rPr lang="pt-BR" dirty="0" smtClean="0"/>
                        <a:t>V</a:t>
                      </a:r>
                    </a:p>
                    <a:p>
                      <a:pPr algn="ctr"/>
                      <a:r>
                        <a:rPr lang="pt-BR" dirty="0" smtClean="0"/>
                        <a:t>F</a:t>
                      </a:r>
                    </a:p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  <a:p>
                      <a:pPr algn="ctr"/>
                      <a:r>
                        <a:rPr lang="pt-BR" b="1" dirty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21533"/>
              </p:ext>
            </p:extLst>
          </p:nvPr>
        </p:nvGraphicFramePr>
        <p:xfrm>
          <a:off x="3635896" y="5085184"/>
          <a:ext cx="1872208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9361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0000"/>
                          </a:solidFill>
                        </a:rPr>
                        <a:t>!</a:t>
                      </a:r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</a:t>
                      </a:r>
                    </a:p>
                    <a:p>
                      <a:pPr algn="ctr"/>
                      <a:r>
                        <a:rPr lang="pt-BR" dirty="0" smtClean="0"/>
                        <a:t>V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</a:t>
                      </a:r>
                    </a:p>
                    <a:p>
                      <a:pPr algn="ctr"/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55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1556792"/>
            <a:ext cx="8064896" cy="5112568"/>
          </a:xfrm>
        </p:spPr>
        <p:txBody>
          <a:bodyPr>
            <a:no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A</a:t>
            </a:r>
            <a:r>
              <a:rPr lang="pt-BR" sz="2000" dirty="0" smtClean="0">
                <a:solidFill>
                  <a:schemeClr val="tx1"/>
                </a:solidFill>
              </a:rPr>
              <a:t> estrutura de decisão simples testa uma determinada </a:t>
            </a:r>
            <a:r>
              <a:rPr lang="pt-BR" sz="2000" b="1" dirty="0" smtClean="0">
                <a:solidFill>
                  <a:srgbClr val="FF0000"/>
                </a:solidFill>
              </a:rPr>
              <a:t>CONDIÇÃO</a:t>
            </a:r>
            <a:r>
              <a:rPr lang="pt-BR" sz="2000" dirty="0" smtClean="0">
                <a:solidFill>
                  <a:schemeClr val="tx1"/>
                </a:solidFill>
              </a:rPr>
              <a:t> através do comando </a:t>
            </a:r>
            <a:r>
              <a:rPr lang="pt-BR" sz="2000" dirty="0" err="1" smtClean="0">
                <a:solidFill>
                  <a:srgbClr val="FF0000"/>
                </a:solidFill>
              </a:rPr>
              <a:t>if</a:t>
            </a:r>
            <a:r>
              <a:rPr lang="pt-BR" sz="2000" dirty="0" smtClean="0">
                <a:solidFill>
                  <a:schemeClr val="tx1"/>
                </a:solidFill>
              </a:rPr>
              <a:t> (condição) . Caso a resposta à condição seja VERDADEIRA, o programa executará a linha de instruções, ou o bloco de instruções da parte verdadeira do comando de decisão.</a:t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/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>Sintaxe:</a:t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	</a:t>
            </a: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 (condição)</a:t>
            </a:r>
            <a:b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	     {</a:t>
            </a:r>
            <a:b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                    </a:t>
            </a:r>
            <a:r>
              <a:rPr lang="pt-BR" sz="2000" dirty="0" smtClean="0">
                <a:solidFill>
                  <a:schemeClr val="tx1"/>
                </a:solidFill>
              </a:rPr>
              <a:t>comando1 para parte verdadeira;</a:t>
            </a:r>
            <a:r>
              <a:rPr lang="pt-BR" sz="2000" dirty="0">
                <a:solidFill>
                  <a:schemeClr val="tx1"/>
                </a:solidFill>
              </a:rPr>
              <a:t/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>	       comando2 </a:t>
            </a:r>
            <a:r>
              <a:rPr lang="pt-BR" sz="2000" dirty="0">
                <a:solidFill>
                  <a:schemeClr val="tx1"/>
                </a:solidFill>
              </a:rPr>
              <a:t>para parte verdadeira</a:t>
            </a:r>
            <a:r>
              <a:rPr lang="pt-BR" sz="2000" dirty="0" smtClean="0">
                <a:solidFill>
                  <a:schemeClr val="tx1"/>
                </a:solidFill>
              </a:rPr>
              <a:t>;</a:t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 </a:t>
            </a:r>
            <a:r>
              <a:rPr lang="pt-BR" sz="2000" dirty="0" smtClean="0">
                <a:solidFill>
                  <a:schemeClr val="tx1"/>
                </a:solidFill>
              </a:rPr>
              <a:t>                 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}</a:t>
            </a:r>
            <a:r>
              <a:rPr lang="pt-BR" sz="2000" dirty="0">
                <a:solidFill>
                  <a:schemeClr val="tx1"/>
                </a:solidFill>
              </a:rPr>
              <a:t/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/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>Exemplo:</a:t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>	</a:t>
            </a:r>
            <a:r>
              <a:rPr lang="pt-BR" sz="2000" dirty="0" err="1" smtClean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(A&gt;=10)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                    {</a:t>
            </a:r>
            <a:b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>                    </a:t>
            </a:r>
            <a:r>
              <a:rPr lang="pt-BR" sz="2000" dirty="0" err="1">
                <a:solidFill>
                  <a:schemeClr val="tx1"/>
                </a:solidFill>
              </a:rPr>
              <a:t>printf</a:t>
            </a:r>
            <a:r>
              <a:rPr lang="pt-BR" sz="2000" dirty="0">
                <a:solidFill>
                  <a:schemeClr val="tx1"/>
                </a:solidFill>
              </a:rPr>
              <a:t>(“A variável A, cujo o valor é %d” , A);</a:t>
            </a:r>
            <a: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pt-BR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>	      </a:t>
            </a:r>
            <a:r>
              <a:rPr lang="pt-BR" sz="2000" dirty="0" err="1" smtClean="0">
                <a:solidFill>
                  <a:schemeClr val="tx1"/>
                </a:solidFill>
              </a:rPr>
              <a:t>printf</a:t>
            </a:r>
            <a:r>
              <a:rPr lang="pt-BR" sz="2000" dirty="0" smtClean="0">
                <a:solidFill>
                  <a:schemeClr val="tx1"/>
                </a:solidFill>
              </a:rPr>
              <a:t>(“É maior igual a 10”);</a:t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 smtClean="0">
                <a:solidFill>
                  <a:schemeClr val="tx1"/>
                </a:solidFill>
              </a:rPr>
              <a:t>                  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 }</a:t>
            </a:r>
            <a:r>
              <a:rPr lang="pt-BR" sz="2000" dirty="0" smtClean="0">
                <a:solidFill>
                  <a:schemeClr val="tx1"/>
                </a:solidFill>
              </a:rPr>
              <a:t/>
            </a:r>
            <a:br>
              <a:rPr lang="pt-BR" sz="2000" dirty="0" smtClean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19100" y="-99392"/>
            <a:ext cx="83058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Estrutura de Decisão Simples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722344"/>
          </a:xfrm>
        </p:spPr>
        <p:txBody>
          <a:bodyPr>
            <a:noAutofit/>
          </a:bodyPr>
          <a:lstStyle/>
          <a:p>
            <a:r>
              <a:rPr lang="pt-BR" sz="2400" b="1" u="sng" dirty="0" smtClean="0"/>
              <a:t>Algoritmo</a:t>
            </a:r>
            <a:r>
              <a:rPr lang="pt-BR" sz="2400" dirty="0" smtClean="0"/>
              <a:t>: Crie um programa que receba duas notas de um aluno e verifique se alcançou a média 5 para ser aprovado.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5232" y="1559056"/>
            <a:ext cx="7643192" cy="47655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000" dirty="0" err="1"/>
              <a:t>i</a:t>
            </a:r>
            <a:r>
              <a:rPr lang="pt-BR" sz="2000" dirty="0" err="1" smtClean="0"/>
              <a:t>nt</a:t>
            </a:r>
            <a:r>
              <a:rPr lang="pt-BR" sz="2000" dirty="0" smtClean="0"/>
              <a:t> </a:t>
            </a:r>
            <a:r>
              <a:rPr lang="pt-BR" sz="2000" dirty="0" err="1" smtClean="0"/>
              <a:t>main</a:t>
            </a:r>
            <a:r>
              <a:rPr lang="pt-BR" sz="2000" dirty="0" smtClean="0"/>
              <a:t>()</a:t>
            </a:r>
          </a:p>
          <a:p>
            <a:pPr marL="0" indent="0">
              <a:buNone/>
            </a:pPr>
            <a:r>
              <a:rPr lang="pt-BR" sz="2000" dirty="0" smtClean="0"/>
              <a:t>{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</a:t>
            </a:r>
            <a:r>
              <a:rPr lang="pt-BR" sz="2000" dirty="0" err="1" smtClean="0"/>
              <a:t>float</a:t>
            </a:r>
            <a:r>
              <a:rPr lang="pt-BR" sz="2000" dirty="0" smtClean="0"/>
              <a:t> N1, N2, </a:t>
            </a:r>
            <a:r>
              <a:rPr lang="pt-BR" sz="2000" dirty="0" err="1" smtClean="0"/>
              <a:t>Md</a:t>
            </a:r>
            <a:r>
              <a:rPr lang="pt-BR" sz="2000" dirty="0" smtClean="0"/>
              <a:t>;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</a:t>
            </a:r>
            <a:r>
              <a:rPr lang="pt-BR" sz="2000" dirty="0" err="1" smtClean="0"/>
              <a:t>printf</a:t>
            </a:r>
            <a:r>
              <a:rPr lang="pt-BR" sz="2000" dirty="0" smtClean="0"/>
              <a:t>(“Digite a primeira nota: ”);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</a:t>
            </a:r>
            <a:r>
              <a:rPr lang="pt-BR" sz="2000" dirty="0" err="1" smtClean="0"/>
              <a:t>scanf</a:t>
            </a:r>
            <a:r>
              <a:rPr lang="pt-BR" sz="2000" dirty="0" smtClean="0"/>
              <a:t>(“%f”,&amp;N1);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</a:t>
            </a:r>
            <a:r>
              <a:rPr lang="pt-BR" sz="2000" dirty="0" err="1" smtClean="0"/>
              <a:t>printf</a:t>
            </a:r>
            <a:r>
              <a:rPr lang="pt-BR" sz="2000" dirty="0" smtClean="0"/>
              <a:t>(“</a:t>
            </a:r>
            <a:r>
              <a:rPr lang="pt-BR" sz="2000" dirty="0"/>
              <a:t>Digite a </a:t>
            </a:r>
            <a:r>
              <a:rPr lang="pt-BR" sz="2000" dirty="0" smtClean="0"/>
              <a:t>segunda nota: ”);</a:t>
            </a:r>
            <a:endParaRPr lang="pt-BR" sz="2000" dirty="0"/>
          </a:p>
          <a:p>
            <a:pPr marL="0" indent="0">
              <a:buNone/>
            </a:pPr>
            <a:r>
              <a:rPr lang="pt-BR" sz="2000" dirty="0"/>
              <a:t>      </a:t>
            </a:r>
            <a:r>
              <a:rPr lang="pt-BR" sz="2000" dirty="0" err="1" smtClean="0"/>
              <a:t>scanf</a:t>
            </a:r>
            <a:r>
              <a:rPr lang="pt-BR" sz="2000" dirty="0" smtClean="0"/>
              <a:t>(“%f”,&amp;N2);</a:t>
            </a:r>
          </a:p>
          <a:p>
            <a:pPr marL="0" indent="0"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</a:t>
            </a:r>
            <a:r>
              <a:rPr lang="pt-BR" sz="2000" dirty="0" err="1" smtClean="0"/>
              <a:t>Md</a:t>
            </a:r>
            <a:r>
              <a:rPr lang="pt-BR" sz="2000" dirty="0" smtClean="0">
                <a:sym typeface="Wingdings"/>
              </a:rPr>
              <a:t>(N1+N2)/2;</a:t>
            </a:r>
          </a:p>
          <a:p>
            <a:pPr marL="0" indent="0">
              <a:buNone/>
            </a:pPr>
            <a:r>
              <a:rPr lang="pt-BR" sz="2000" dirty="0">
                <a:sym typeface="Wingdings"/>
              </a:rPr>
              <a:t> </a:t>
            </a:r>
            <a:r>
              <a:rPr lang="pt-BR" sz="2000" dirty="0" smtClean="0">
                <a:sym typeface="Wingdings"/>
              </a:rPr>
              <a:t>     </a:t>
            </a:r>
            <a:r>
              <a:rPr lang="pt-BR" sz="2000" dirty="0" err="1" smtClean="0">
                <a:sym typeface="Wingdings"/>
              </a:rPr>
              <a:t>if</a:t>
            </a:r>
            <a:r>
              <a:rPr lang="pt-BR" sz="2000" dirty="0" smtClean="0">
                <a:sym typeface="Wingdings"/>
              </a:rPr>
              <a:t>(</a:t>
            </a:r>
            <a:r>
              <a:rPr lang="pt-BR" sz="2000" dirty="0" err="1" smtClean="0">
                <a:sym typeface="Wingdings"/>
              </a:rPr>
              <a:t>Md</a:t>
            </a:r>
            <a:r>
              <a:rPr lang="pt-BR" sz="2000" dirty="0" smtClean="0">
                <a:sym typeface="Wingdings"/>
              </a:rPr>
              <a:t>&gt;=5) </a:t>
            </a:r>
          </a:p>
          <a:p>
            <a:pPr marL="0" indent="0">
              <a:buNone/>
            </a:pPr>
            <a:r>
              <a:rPr lang="pt-BR" sz="2000" dirty="0" smtClean="0">
                <a:sym typeface="Wingdings"/>
              </a:rPr>
              <a:t>	{</a:t>
            </a:r>
          </a:p>
          <a:p>
            <a:pPr marL="0" indent="0">
              <a:buNone/>
            </a:pPr>
            <a:r>
              <a:rPr lang="pt-BR" sz="2000" dirty="0">
                <a:sym typeface="Wingdings"/>
              </a:rPr>
              <a:t>	</a:t>
            </a:r>
            <a:r>
              <a:rPr lang="pt-BR" sz="2000" dirty="0" err="1" smtClean="0">
                <a:sym typeface="Wingdings"/>
              </a:rPr>
              <a:t>printf</a:t>
            </a:r>
            <a:r>
              <a:rPr lang="pt-BR" sz="2000" dirty="0" smtClean="0">
                <a:sym typeface="Wingdings"/>
              </a:rPr>
              <a:t>(“O aluno alcançou a média %f ”, </a:t>
            </a:r>
            <a:r>
              <a:rPr lang="pt-BR" sz="2000" dirty="0" err="1" smtClean="0">
                <a:sym typeface="Wingdings"/>
              </a:rPr>
              <a:t>Md</a:t>
            </a:r>
            <a:r>
              <a:rPr lang="pt-BR" sz="2000" dirty="0" smtClean="0">
                <a:sym typeface="Wingdings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sym typeface="Wingdings"/>
              </a:rPr>
              <a:t> </a:t>
            </a:r>
            <a:r>
              <a:rPr lang="pt-BR" sz="2000" dirty="0" smtClean="0">
                <a:sym typeface="Wingdings"/>
              </a:rPr>
              <a:t>              </a:t>
            </a:r>
            <a:r>
              <a:rPr lang="pt-BR" sz="2000" dirty="0" err="1" smtClean="0">
                <a:sym typeface="Wingdings"/>
              </a:rPr>
              <a:t>printf</a:t>
            </a:r>
            <a:r>
              <a:rPr lang="pt-BR" sz="2000" dirty="0" smtClean="0">
                <a:sym typeface="Wingdings"/>
              </a:rPr>
              <a:t>(“Aprovado”);</a:t>
            </a:r>
          </a:p>
          <a:p>
            <a:pPr marL="0" indent="0">
              <a:buNone/>
            </a:pPr>
            <a:r>
              <a:rPr lang="pt-BR" sz="2000" b="1" dirty="0" smtClean="0">
                <a:sym typeface="Wingdings"/>
              </a:rPr>
              <a:t>	</a:t>
            </a:r>
            <a:r>
              <a:rPr lang="pt-BR" sz="2000" dirty="0" smtClean="0">
                <a:sym typeface="Wingdings"/>
              </a:rPr>
              <a:t>}</a:t>
            </a:r>
          </a:p>
          <a:p>
            <a:pPr marL="0" indent="0">
              <a:buNone/>
            </a:pPr>
            <a:r>
              <a:rPr lang="pt-BR" sz="2000" b="1" dirty="0">
                <a:sym typeface="Wingdings"/>
              </a:rPr>
              <a:t>}</a:t>
            </a:r>
            <a:endParaRPr lang="pt-BR" sz="2000" b="1" dirty="0" smtClean="0">
              <a:sym typeface="Wingdings"/>
            </a:endParaRP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2784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800" dirty="0"/>
              <a:t>A estrutura de decisão </a:t>
            </a:r>
            <a:r>
              <a:rPr lang="pt-BR" sz="2800" dirty="0" smtClean="0"/>
              <a:t>composta </a:t>
            </a:r>
            <a:r>
              <a:rPr lang="pt-BR" sz="2800" dirty="0"/>
              <a:t>testa uma determinada </a:t>
            </a:r>
            <a:r>
              <a:rPr lang="pt-BR" sz="2800" b="1" dirty="0">
                <a:solidFill>
                  <a:srgbClr val="FF0000"/>
                </a:solidFill>
              </a:rPr>
              <a:t>CONDIÇÃO</a:t>
            </a:r>
            <a:r>
              <a:rPr lang="pt-BR" sz="2800" dirty="0"/>
              <a:t> através do comando </a:t>
            </a:r>
            <a:r>
              <a:rPr lang="pt-BR" sz="2800" dirty="0" err="1" smtClean="0">
                <a:solidFill>
                  <a:srgbClr val="FF0000"/>
                </a:solidFill>
              </a:rPr>
              <a:t>if</a:t>
            </a:r>
            <a:r>
              <a:rPr lang="pt-BR" sz="2800" dirty="0" smtClean="0"/>
              <a:t>(condição</a:t>
            </a:r>
            <a:r>
              <a:rPr lang="pt-BR" sz="2800" dirty="0"/>
              <a:t>) </a:t>
            </a:r>
            <a:r>
              <a:rPr lang="pt-BR" sz="2800" dirty="0" smtClean="0"/>
              <a:t>. </a:t>
            </a:r>
            <a:r>
              <a:rPr lang="pt-BR" sz="2800" dirty="0"/>
              <a:t>Caso a resposta à condição seja VERDADEIRA, o programa executará a linha de instruções, ou o bloco de instruções da parte verdadeira do comando de decisão. </a:t>
            </a:r>
            <a:endParaRPr lang="pt-BR" sz="2800" dirty="0" smtClean="0"/>
          </a:p>
          <a:p>
            <a:pPr marL="0" indent="0">
              <a:buNone/>
            </a:pPr>
            <a:r>
              <a:rPr lang="pt-BR" sz="2800" dirty="0" smtClean="0"/>
              <a:t>Caso </a:t>
            </a:r>
            <a:r>
              <a:rPr lang="pt-BR" sz="2800" dirty="0"/>
              <a:t>a resposta para a condição seja FALSA, o programa pulará a </a:t>
            </a:r>
            <a:r>
              <a:rPr lang="pt-BR" sz="2800" dirty="0" smtClean="0"/>
              <a:t>parte verdadeira da instrução e executará apenas a linha de instrução </a:t>
            </a:r>
            <a:r>
              <a:rPr lang="pt-BR" sz="2800" dirty="0"/>
              <a:t>ou o bloco de instruções da parte </a:t>
            </a:r>
            <a:r>
              <a:rPr lang="pt-BR" sz="2800" dirty="0" smtClean="0"/>
              <a:t>falsa </a:t>
            </a:r>
            <a:r>
              <a:rPr lang="pt-BR" sz="2800" dirty="0"/>
              <a:t>do comando de </a:t>
            </a:r>
            <a:r>
              <a:rPr lang="pt-BR" sz="2800" dirty="0" smtClean="0"/>
              <a:t>decisão que inicia após o </a:t>
            </a:r>
            <a:r>
              <a:rPr lang="pt-BR" sz="2800" dirty="0" err="1" smtClean="0">
                <a:solidFill>
                  <a:srgbClr val="FF0000"/>
                </a:solidFill>
              </a:rPr>
              <a:t>else</a:t>
            </a:r>
            <a:r>
              <a:rPr lang="pt-BR" sz="2800" dirty="0" smtClean="0"/>
              <a:t>.</a:t>
            </a:r>
            <a:endParaRPr lang="pt-BR" dirty="0"/>
          </a:p>
        </p:txBody>
      </p:sp>
      <p:sp>
        <p:nvSpPr>
          <p:cNvPr id="5" name="Título 1"/>
          <p:cNvSpPr txBox="1"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Estrutura de Decisão Composta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 Se ... Então... Senão )</a:t>
            </a:r>
            <a:endParaRPr kumimoji="0" lang="pt-BR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9987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7863"/>
            <a:ext cx="8229600" cy="1226400"/>
          </a:xfrm>
        </p:spPr>
        <p:txBody>
          <a:bodyPr>
            <a:noAutofit/>
          </a:bodyPr>
          <a:lstStyle/>
          <a:p>
            <a:r>
              <a:rPr lang="pt-BR" sz="2400" b="1" u="sng" dirty="0" smtClean="0"/>
              <a:t>Algoritmo</a:t>
            </a:r>
            <a:r>
              <a:rPr lang="pt-BR" sz="2400" dirty="0" smtClean="0"/>
              <a:t>: Crie um programa que receba duas notas de um aluno e verifique se alcançou a média 5 para ser aprovado. Caso contrário informe que o aluno foi reprovado.</a:t>
            </a:r>
            <a:endParaRPr lang="pt-BR" sz="2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244263"/>
            <a:ext cx="8280920" cy="56137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main</a:t>
            </a:r>
            <a:r>
              <a:rPr lang="pt-BR" sz="1600" dirty="0"/>
              <a:t>()</a:t>
            </a:r>
          </a:p>
          <a:p>
            <a:pPr marL="0" indent="0">
              <a:buNone/>
            </a:pPr>
            <a:r>
              <a:rPr lang="pt-BR" sz="1600" dirty="0"/>
              <a:t>{</a:t>
            </a:r>
          </a:p>
          <a:p>
            <a:pPr marL="0" indent="0">
              <a:buNone/>
            </a:pPr>
            <a:r>
              <a:rPr lang="pt-BR" sz="1600" dirty="0"/>
              <a:t>      </a:t>
            </a:r>
            <a:r>
              <a:rPr lang="pt-BR" sz="1600" dirty="0" err="1"/>
              <a:t>float</a:t>
            </a:r>
            <a:r>
              <a:rPr lang="pt-BR" sz="1600" dirty="0"/>
              <a:t> N1, N2, </a:t>
            </a:r>
            <a:r>
              <a:rPr lang="pt-BR" sz="1600" dirty="0" err="1"/>
              <a:t>Md</a:t>
            </a:r>
            <a:r>
              <a:rPr lang="pt-BR" sz="1600" dirty="0"/>
              <a:t>;</a:t>
            </a:r>
          </a:p>
          <a:p>
            <a:pPr marL="0" indent="0"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(“Digite a primeira nota: ”);</a:t>
            </a:r>
          </a:p>
          <a:p>
            <a:pPr marL="0" indent="0">
              <a:buNone/>
            </a:pPr>
            <a:r>
              <a:rPr lang="pt-BR" sz="1600" dirty="0"/>
              <a:t>      </a:t>
            </a:r>
            <a:r>
              <a:rPr lang="pt-BR" sz="1600" dirty="0" err="1"/>
              <a:t>scanf</a:t>
            </a:r>
            <a:r>
              <a:rPr lang="pt-BR" sz="1600" dirty="0"/>
              <a:t>(“%f”,&amp;N1);</a:t>
            </a:r>
          </a:p>
          <a:p>
            <a:pPr marL="0" indent="0">
              <a:buNone/>
            </a:pPr>
            <a:r>
              <a:rPr lang="pt-BR" sz="1600" dirty="0"/>
              <a:t>      </a:t>
            </a:r>
            <a:r>
              <a:rPr lang="pt-BR" sz="1600" dirty="0" err="1"/>
              <a:t>printf</a:t>
            </a:r>
            <a:r>
              <a:rPr lang="pt-BR" sz="1600" dirty="0"/>
              <a:t>(“Digite a segunda nota: ”);</a:t>
            </a:r>
          </a:p>
          <a:p>
            <a:pPr marL="0" indent="0">
              <a:buNone/>
            </a:pPr>
            <a:r>
              <a:rPr lang="pt-BR" sz="1600" dirty="0"/>
              <a:t>      </a:t>
            </a:r>
            <a:r>
              <a:rPr lang="pt-BR" sz="1600" dirty="0" err="1"/>
              <a:t>scanf</a:t>
            </a:r>
            <a:r>
              <a:rPr lang="pt-BR" sz="1600" dirty="0"/>
              <a:t>(“%f”,&amp;N2);</a:t>
            </a:r>
          </a:p>
          <a:p>
            <a:pPr marL="0" indent="0">
              <a:buNone/>
            </a:pPr>
            <a:r>
              <a:rPr lang="pt-BR" sz="1600" dirty="0"/>
              <a:t>      </a:t>
            </a:r>
            <a:r>
              <a:rPr lang="pt-BR" sz="1600" dirty="0" err="1"/>
              <a:t>Md</a:t>
            </a:r>
            <a:r>
              <a:rPr lang="pt-BR" sz="1600" dirty="0">
                <a:sym typeface="Wingdings"/>
              </a:rPr>
              <a:t>(N1+N2)/2;</a:t>
            </a:r>
          </a:p>
          <a:p>
            <a:pPr marL="0" indent="0">
              <a:buNone/>
            </a:pPr>
            <a:r>
              <a:rPr lang="pt-BR" sz="1600" dirty="0">
                <a:sym typeface="Wingdings"/>
              </a:rPr>
              <a:t>      </a:t>
            </a:r>
            <a:r>
              <a:rPr lang="pt-BR" sz="1600" dirty="0" err="1">
                <a:sym typeface="Wingdings"/>
              </a:rPr>
              <a:t>if</a:t>
            </a:r>
            <a:r>
              <a:rPr lang="pt-BR" sz="1600" dirty="0">
                <a:sym typeface="Wingdings"/>
              </a:rPr>
              <a:t>(</a:t>
            </a:r>
            <a:r>
              <a:rPr lang="pt-BR" sz="1600" dirty="0" err="1">
                <a:sym typeface="Wingdings"/>
              </a:rPr>
              <a:t>Md</a:t>
            </a:r>
            <a:r>
              <a:rPr lang="pt-BR" sz="1600" dirty="0">
                <a:sym typeface="Wingdings"/>
              </a:rPr>
              <a:t>&gt;=5) </a:t>
            </a:r>
          </a:p>
          <a:p>
            <a:pPr marL="0" indent="0">
              <a:buNone/>
            </a:pPr>
            <a:r>
              <a:rPr lang="pt-BR" sz="1600" dirty="0">
                <a:sym typeface="Wingdings"/>
              </a:rPr>
              <a:t>	{</a:t>
            </a:r>
          </a:p>
          <a:p>
            <a:pPr marL="0" indent="0">
              <a:buNone/>
            </a:pPr>
            <a:r>
              <a:rPr lang="pt-BR" sz="1600" dirty="0">
                <a:sym typeface="Wingdings"/>
              </a:rPr>
              <a:t>	</a:t>
            </a:r>
            <a:r>
              <a:rPr lang="pt-BR" sz="1600" dirty="0" smtClean="0">
                <a:sym typeface="Wingdings"/>
              </a:rPr>
              <a:t> </a:t>
            </a:r>
            <a:r>
              <a:rPr lang="pt-BR" sz="1600" dirty="0" err="1" smtClean="0">
                <a:sym typeface="Wingdings"/>
              </a:rPr>
              <a:t>printf</a:t>
            </a:r>
            <a:r>
              <a:rPr lang="pt-BR" sz="1600" dirty="0">
                <a:sym typeface="Wingdings"/>
              </a:rPr>
              <a:t>(“O aluno alcançou a média %f ”, </a:t>
            </a:r>
            <a:r>
              <a:rPr lang="pt-BR" sz="1600" dirty="0" err="1">
                <a:sym typeface="Wingdings"/>
              </a:rPr>
              <a:t>Md</a:t>
            </a:r>
            <a:r>
              <a:rPr lang="pt-BR" sz="1600" dirty="0">
                <a:sym typeface="Wingdings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sym typeface="Wingdings"/>
              </a:rPr>
              <a:t>              </a:t>
            </a:r>
            <a:r>
              <a:rPr lang="pt-BR" sz="1600" dirty="0" smtClean="0">
                <a:sym typeface="Wingdings"/>
              </a:rPr>
              <a:t>	 </a:t>
            </a:r>
            <a:r>
              <a:rPr lang="pt-BR" sz="1600" dirty="0" err="1">
                <a:sym typeface="Wingdings"/>
              </a:rPr>
              <a:t>printf</a:t>
            </a:r>
            <a:r>
              <a:rPr lang="pt-BR" sz="1600" dirty="0">
                <a:sym typeface="Wingdings"/>
              </a:rPr>
              <a:t>(“Aprovado”);</a:t>
            </a:r>
          </a:p>
          <a:p>
            <a:pPr marL="0" indent="0">
              <a:buNone/>
            </a:pPr>
            <a:r>
              <a:rPr lang="pt-BR" sz="1600" b="1" dirty="0">
                <a:sym typeface="Wingdings"/>
              </a:rPr>
              <a:t>	</a:t>
            </a:r>
            <a:r>
              <a:rPr lang="pt-BR" sz="1600" dirty="0" smtClean="0">
                <a:sym typeface="Wingdings"/>
              </a:rPr>
              <a:t>}</a:t>
            </a:r>
          </a:p>
          <a:p>
            <a:pPr marL="0" indent="0">
              <a:buNone/>
            </a:pPr>
            <a:r>
              <a:rPr lang="pt-BR" sz="1600" dirty="0">
                <a:sym typeface="Wingdings"/>
              </a:rPr>
              <a:t> </a:t>
            </a:r>
            <a:r>
              <a:rPr lang="pt-BR" sz="1600" dirty="0" smtClean="0">
                <a:sym typeface="Wingdings"/>
              </a:rPr>
              <a:t>     </a:t>
            </a:r>
            <a:r>
              <a:rPr lang="pt-BR" sz="1600" dirty="0" err="1" smtClean="0">
                <a:sym typeface="Wingdings"/>
              </a:rPr>
              <a:t>else</a:t>
            </a:r>
            <a:endParaRPr lang="pt-BR" sz="1600" dirty="0" smtClean="0">
              <a:sym typeface="Wingdings"/>
            </a:endParaRPr>
          </a:p>
          <a:p>
            <a:pPr marL="0" indent="0">
              <a:buNone/>
            </a:pPr>
            <a:r>
              <a:rPr lang="pt-BR" sz="1600" dirty="0" smtClean="0">
                <a:sym typeface="Wingdings"/>
              </a:rPr>
              <a:t>	{</a:t>
            </a:r>
            <a:endParaRPr lang="pt-BR" sz="1600" dirty="0">
              <a:sym typeface="Wingdings"/>
            </a:endParaRPr>
          </a:p>
          <a:p>
            <a:pPr marL="0" indent="0">
              <a:buNone/>
            </a:pPr>
            <a:r>
              <a:rPr lang="pt-BR" sz="1600" dirty="0">
                <a:sym typeface="Wingdings"/>
              </a:rPr>
              <a:t>	 </a:t>
            </a:r>
            <a:r>
              <a:rPr lang="pt-BR" sz="1600" dirty="0" err="1">
                <a:sym typeface="Wingdings"/>
              </a:rPr>
              <a:t>printf</a:t>
            </a:r>
            <a:r>
              <a:rPr lang="pt-BR" sz="1600" dirty="0">
                <a:sym typeface="Wingdings"/>
              </a:rPr>
              <a:t>(“O aluno alcançou a média %f ”, </a:t>
            </a:r>
            <a:r>
              <a:rPr lang="pt-BR" sz="1600" dirty="0" err="1">
                <a:sym typeface="Wingdings"/>
              </a:rPr>
              <a:t>Md</a:t>
            </a:r>
            <a:r>
              <a:rPr lang="pt-BR" sz="1600" dirty="0">
                <a:sym typeface="Wingdings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sym typeface="Wingdings"/>
              </a:rPr>
              <a:t>              	 </a:t>
            </a:r>
            <a:r>
              <a:rPr lang="pt-BR" sz="1600" dirty="0" err="1">
                <a:sym typeface="Wingdings"/>
              </a:rPr>
              <a:t>printf</a:t>
            </a:r>
            <a:r>
              <a:rPr lang="pt-BR" sz="1600" dirty="0">
                <a:sym typeface="Wingdings"/>
              </a:rPr>
              <a:t>(“Aprovado”);</a:t>
            </a:r>
          </a:p>
          <a:p>
            <a:pPr marL="0" indent="0">
              <a:buNone/>
            </a:pPr>
            <a:r>
              <a:rPr lang="pt-BR" sz="1600" b="1" dirty="0">
                <a:sym typeface="Wingdings"/>
              </a:rPr>
              <a:t>	</a:t>
            </a:r>
            <a:r>
              <a:rPr lang="pt-BR" sz="1600" dirty="0" smtClean="0">
                <a:sym typeface="Wingdings"/>
              </a:rPr>
              <a:t>} </a:t>
            </a:r>
          </a:p>
          <a:p>
            <a:pPr marL="0" indent="0">
              <a:buNone/>
            </a:pPr>
            <a:r>
              <a:rPr lang="pt-BR" sz="1600" dirty="0" smtClean="0">
                <a:sym typeface="Wingdings"/>
              </a:rPr>
              <a:t>}</a:t>
            </a: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7844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290</TotalTime>
  <Words>598</Words>
  <Application>Microsoft Office PowerPoint</Application>
  <PresentationFormat>Apresentação na tela (4:3)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Constantia</vt:lpstr>
      <vt:lpstr>Symbol</vt:lpstr>
      <vt:lpstr>Wingdings</vt:lpstr>
      <vt:lpstr>Wingdings 2</vt:lpstr>
      <vt:lpstr>Fluxo</vt:lpstr>
      <vt:lpstr>Estrutura de Decisão Simples e Composta  Linguagem C</vt:lpstr>
      <vt:lpstr>Requisitos para o conteúdo Estrutura de Decisão Simples e Composta:</vt:lpstr>
      <vt:lpstr>Operadores Relacionais</vt:lpstr>
      <vt:lpstr>Operadores Lógicos</vt:lpstr>
      <vt:lpstr>Tabela Verdade</vt:lpstr>
      <vt:lpstr>A estrutura de decisão simples testa uma determinada CONDIÇÃO através do comando if (condição) . Caso a resposta à condição seja VERDADEIRA, o programa executará a linha de instruções, ou o bloco de instruções da parte verdadeira do comando de decisão.  Sintaxe:  if (condição)       {                      comando1 para parte verdadeira;         comando2 para parte verdadeira;                     }  Exemplo:  if(A&gt;=10)                      {                      printf(“A variável A, cujo o valor é %d” , A);        printf(“É maior igual a 10”);                     }  </vt:lpstr>
      <vt:lpstr>Algoritmo: Crie um programa que receba duas notas de um aluno e verifique se alcançou a média 5 para ser aprovado.</vt:lpstr>
      <vt:lpstr>Estrutura de Decisão Composta  ( Se ... Então... Senão )</vt:lpstr>
      <vt:lpstr>Algoritmo: Crie um programa que receba duas notas de um aluno e verifique se alcançou a média 5 para ser aprovado. Caso contrário informe que o aluno foi reprovado.</vt:lpstr>
      <vt:lpstr>Exercícios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Desvio Condicional Simples testa uma determinada condição através do comando SE e dos operadores relacionais. Caso a resposta à condição seja VERDADEIRA, o programa sairá pelo (ENTÃO), executando a linha de instruções, ou bloco de instruções, que vem logo a seguir (ao ENTÃO). Caso a resposta para a condição seja FALSA, o programa pulará a linha de instruções, ou bloco de instruções, que pertencem ao ENTÃO e continuará sua execução após os mesmos.</dc:title>
  <dc:creator>sergio</dc:creator>
  <cp:lastModifiedBy>Aluno</cp:lastModifiedBy>
  <cp:revision>34</cp:revision>
  <dcterms:created xsi:type="dcterms:W3CDTF">2012-03-29T13:28:25Z</dcterms:created>
  <dcterms:modified xsi:type="dcterms:W3CDTF">2017-09-26T17:50:14Z</dcterms:modified>
</cp:coreProperties>
</file>