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9D6AF0-6D37-4255-BF7A-F971C5ECDA27}" type="datetimeFigureOut">
              <a:rPr lang="pt-BR" smtClean="0"/>
              <a:pPr/>
              <a:t>10/10/2017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64704"/>
            <a:ext cx="8241116" cy="1470025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Decisão Encadeada em Linguagem C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5536" y="2636912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Homogênea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Heterogênea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Múltipla-escolha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31640" y="5517232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Profª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Vilma Cardoso dos Santos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smtClean="0">
                <a:solidFill>
                  <a:srgbClr val="C00000"/>
                </a:solidFill>
              </a:rPr>
              <a:t>Lógica </a:t>
            </a:r>
            <a:r>
              <a:rPr lang="pt-BR" sz="1600" dirty="0" smtClean="0">
                <a:solidFill>
                  <a:srgbClr val="C00000"/>
                </a:solidFill>
              </a:rPr>
              <a:t>de Programação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429420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pt-BR" sz="1800" dirty="0" smtClean="0"/>
              <a:t>Crie um algoritmo que receba um número entre 1 e 12 e apresente o mês correspondente:</a:t>
            </a:r>
          </a:p>
          <a:p>
            <a:pPr marL="514350" lvl="0" indent="-514350" algn="just">
              <a:buFont typeface="+mj-lt"/>
              <a:buAutoNum type="arabicPeriod" startAt="4"/>
            </a:pPr>
            <a:r>
              <a:rPr lang="pt-BR" sz="1800" dirty="0" smtClean="0"/>
              <a:t>Crie um algoritmo que receba 4 notas do aluno e verifique se o mesmo foi aprovado ou reprovado com um dos seguintes conceitos:</a:t>
            </a:r>
          </a:p>
          <a:p>
            <a:pPr marL="514350" lvl="0" indent="-514350" algn="just">
              <a:buNone/>
            </a:pPr>
            <a:r>
              <a:rPr lang="pt-BR" sz="1800" b="1" dirty="0" smtClean="0"/>
              <a:t>               Aprovado		 	Reprovado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A</a:t>
            </a:r>
            <a:r>
              <a:rPr lang="pt-BR" sz="1600" dirty="0" smtClean="0"/>
              <a:t> - maior igual à 9          </a:t>
            </a:r>
            <a:r>
              <a:rPr lang="pt-BR" sz="1600" b="1" dirty="0" smtClean="0"/>
              <a:t>                         D </a:t>
            </a:r>
            <a:r>
              <a:rPr lang="pt-BR" sz="1600" dirty="0" smtClean="0"/>
              <a:t>– maior igual à 2,5 e menor que 5  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B </a:t>
            </a:r>
            <a:r>
              <a:rPr lang="pt-BR" sz="1600" dirty="0" smtClean="0"/>
              <a:t>– maior igual à 7 e menor que 9         </a:t>
            </a:r>
            <a:r>
              <a:rPr lang="pt-BR" sz="1600" b="1" dirty="0" smtClean="0"/>
              <a:t>E</a:t>
            </a:r>
            <a:r>
              <a:rPr lang="pt-BR" sz="1600" dirty="0" smtClean="0"/>
              <a:t> – menor que 2,5 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C </a:t>
            </a:r>
            <a:r>
              <a:rPr lang="pt-BR" sz="1600" dirty="0" smtClean="0"/>
              <a:t>– maior igual à 5 e menor que 7         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pt-BR" sz="1800" dirty="0" smtClean="0"/>
              <a:t>Crie um  programa que classifique os nadadores nas categorias de acordo com sua idade: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Infantil A – de 5 à 7 anos;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Infantil B – de 8 à 10 anos; 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Juvenil A – de 11 à  13 anos;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Juvenil B  - de 14 à 17 anos;</a:t>
            </a:r>
          </a:p>
          <a:p>
            <a:pPr marL="822960" lvl="3" indent="-274320">
              <a:buSzPct val="95000"/>
            </a:pPr>
            <a:r>
              <a:rPr lang="pt-BR" sz="1600" dirty="0" err="1" smtClean="0"/>
              <a:t>Senior</a:t>
            </a:r>
            <a:r>
              <a:rPr lang="pt-BR" sz="1600" dirty="0" smtClean="0"/>
              <a:t> – a partir de 18 anos.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sz="1800" dirty="0" smtClean="0"/>
              <a:t>Crie um programa que receba duas dadas: Dia1/Mês1/Ano1 e Dia2/Mês2/Ano2 , efetue a comparação e apresente-as em ordem crescente.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sz="1800" dirty="0" smtClean="0"/>
              <a:t>Crie um programa que receba 3 valores A, B e C. Supondo que cada valor seja um dos lados de um triângulo, verifique e informe se estes lados compõem um triângulo </a:t>
            </a:r>
            <a:r>
              <a:rPr lang="pt-BR" sz="1800" dirty="0" err="1" smtClean="0"/>
              <a:t>equilátero</a:t>
            </a:r>
            <a:r>
              <a:rPr lang="pt-BR" sz="1800" dirty="0" smtClean="0"/>
              <a:t>, isósceles ou escaleno, informar se não compõem um triângulo.</a:t>
            </a:r>
            <a:endParaRPr lang="pt-B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Decisão Encadeada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    	Existem casos em que é necessário estabelecer algumas verificações lógicas de condições definidas sucessivamente. </a:t>
            </a:r>
          </a:p>
          <a:p>
            <a:pPr algn="just">
              <a:buNone/>
            </a:pPr>
            <a:r>
              <a:rPr lang="pt-BR" dirty="0" smtClean="0"/>
              <a:t>		A partir do momento em que uma determinada ação é executada, ela pode também levar a outras condições, de forma que não haja limites. </a:t>
            </a:r>
          </a:p>
          <a:p>
            <a:pPr algn="just">
              <a:buNone/>
            </a:pPr>
            <a:r>
              <a:rPr lang="pt-BR" dirty="0" smtClean="0"/>
              <a:t>		Dessa forma existe a possibilidade de usar uma condição dentro de outra condição, o que leva a uma estrutura de decisão encadeada ou aninhada.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92871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Homogênea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b="1" dirty="0" smtClean="0"/>
              <a:t>Exemplo 1 –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...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b="1" dirty="0" smtClean="0"/>
              <a:t>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(condição1)</a:t>
            </a:r>
          </a:p>
          <a:p>
            <a:pPr>
              <a:buNone/>
            </a:pP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         {  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   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(condição2)</a:t>
            </a:r>
          </a:p>
          <a:p>
            <a:pPr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 		      {</a:t>
            </a:r>
            <a:endParaRPr lang="pt-BR" sz="2400" dirty="0" smtClean="0"/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 smtClean="0"/>
              <a:t>	   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(condição3) </a:t>
            </a:r>
          </a:p>
          <a:p>
            <a:pPr>
              <a:buNone/>
            </a:pP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    		   {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                 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(condição4) </a:t>
            </a:r>
          </a:p>
          <a:p>
            <a:pPr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			{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0070C0"/>
                </a:solidFill>
              </a:rPr>
              <a:t>comando1; </a:t>
            </a:r>
            <a:r>
              <a:rPr lang="pt-BR" sz="24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			    } 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		       } 	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pt-BR" sz="2400" dirty="0" smtClean="0"/>
              <a:t>	                         </a:t>
            </a:r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 smtClean="0"/>
              <a:t>		 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2699792" y="4365104"/>
            <a:ext cx="0" cy="12303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845647" y="4635835"/>
            <a:ext cx="242889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6200000" flipH="1">
            <a:off x="-333294" y="4485479"/>
            <a:ext cx="3429024" cy="19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57148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Homogênea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6793" y="1114063"/>
            <a:ext cx="6840760" cy="6237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b="1" dirty="0" smtClean="0"/>
              <a:t>Exemplo 2 – </a:t>
            </a:r>
            <a:r>
              <a:rPr lang="pt-BR" sz="18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 ... </a:t>
            </a:r>
            <a:r>
              <a:rPr lang="pt-BR" sz="1800" b="1" dirty="0" err="1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 ... </a:t>
            </a:r>
            <a:r>
              <a:rPr lang="pt-BR" sz="18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(condição1) {</a:t>
            </a:r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 smtClean="0">
                <a:solidFill>
                  <a:srgbClr val="0070C0"/>
                </a:solidFill>
              </a:rPr>
              <a:t>        comando1;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>
                <a:solidFill>
                  <a:srgbClr val="0070C0"/>
                </a:solidFill>
              </a:rPr>
              <a:t>	</a:t>
            </a:r>
            <a:r>
              <a:rPr lang="pt-BR" sz="1800" dirty="0" smtClean="0">
                <a:solidFill>
                  <a:srgbClr val="0070C0"/>
                </a:solidFill>
              </a:rPr>
              <a:t>	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</a:t>
            </a:r>
            <a:r>
              <a:rPr lang="pt-BR" sz="1800" dirty="0" err="1" smtClean="0"/>
              <a:t>if</a:t>
            </a:r>
            <a:r>
              <a:rPr lang="pt-BR" sz="1800" dirty="0" smtClean="0">
                <a:solidFill>
                  <a:srgbClr val="FF0000"/>
                </a:solidFill>
              </a:rPr>
              <a:t>(condição2)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          comando2;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		      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(condição3)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  <a:endParaRPr lang="pt-BR" sz="1800" b="1" dirty="0" smtClean="0"/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                   comando3;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		               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         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(condição4) 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/>
              <a:t>	</a:t>
            </a:r>
            <a:r>
              <a:rPr lang="pt-BR" sz="1800" dirty="0" smtClean="0"/>
              <a:t>                </a:t>
            </a:r>
            <a:r>
              <a:rPr lang="pt-BR" sz="1800" dirty="0" smtClean="0">
                <a:solidFill>
                  <a:srgbClr val="0070C0"/>
                </a:solidFill>
              </a:rPr>
              <a:t>comando4;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pt-BR" sz="1800" dirty="0">
                <a:solidFill>
                  <a:srgbClr val="FF0000"/>
                </a:solidFill>
              </a:rPr>
              <a:t>}</a:t>
            </a:r>
            <a:endParaRPr lang="pt-B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	                  }</a:t>
            </a:r>
          </a:p>
          <a:p>
            <a:pPr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	                    }</a:t>
            </a:r>
          </a:p>
          <a:p>
            <a:pPr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                }</a:t>
            </a:r>
            <a:endParaRPr lang="pt-BR" sz="1800" dirty="0">
              <a:solidFill>
                <a:srgbClr val="FF000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912294" y="1750711"/>
            <a:ext cx="1558757" cy="4500594"/>
            <a:chOff x="1513045" y="1428736"/>
            <a:chExt cx="1558757" cy="4500594"/>
          </a:xfrm>
        </p:grpSpPr>
        <p:cxnSp>
          <p:nvCxnSpPr>
            <p:cNvPr id="6" name="Conector reto 5"/>
            <p:cNvCxnSpPr/>
            <p:nvPr/>
          </p:nvCxnSpPr>
          <p:spPr>
            <a:xfrm rot="5400000">
              <a:off x="1615634" y="4359344"/>
              <a:ext cx="186068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345990" y="3977664"/>
              <a:ext cx="335758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>
              <a:off x="-732080" y="3673861"/>
              <a:ext cx="4500594" cy="103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5400000">
              <a:off x="2785256" y="4701211"/>
              <a:ext cx="57150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Heterogênea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785794"/>
            <a:ext cx="6429400" cy="58579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(condição1) </a:t>
            </a:r>
            <a:r>
              <a:rPr lang="pt-BR" sz="1800" b="1" dirty="0">
                <a:solidFill>
                  <a:srgbClr val="FF0000"/>
                </a:solidFill>
              </a:rPr>
              <a:t>{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(condição2)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comando1;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  <a:r>
              <a:rPr lang="pt-BR" sz="1800" dirty="0" smtClean="0"/>
              <a:t>       </a:t>
            </a:r>
          </a:p>
          <a:p>
            <a:pPr>
              <a:buNone/>
            </a:pP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  <a:r>
              <a:rPr lang="pt-BR" sz="1800" dirty="0" smtClean="0"/>
              <a:t>	</a:t>
            </a:r>
          </a:p>
          <a:p>
            <a:pPr>
              <a:buNone/>
            </a:pPr>
            <a:r>
              <a:rPr lang="pt-BR" sz="1800" dirty="0" smtClean="0"/>
              <a:t> 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(condição3)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  <a:endParaRPr lang="pt-BR" sz="1800" b="1" dirty="0" smtClean="0"/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comando2;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	  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		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(condição4) 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                              </a:t>
            </a:r>
            <a:r>
              <a:rPr lang="pt-BR" sz="1800" dirty="0" err="1" smtClean="0"/>
              <a:t>if</a:t>
            </a:r>
            <a:r>
              <a:rPr lang="pt-BR" sz="1800" dirty="0" smtClean="0">
                <a:solidFill>
                  <a:srgbClr val="FF0000"/>
                </a:solidFill>
              </a:rPr>
              <a:t>(condição5) 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                   comando3; </a:t>
            </a:r>
            <a:r>
              <a:rPr lang="pt-BR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>
                <a:solidFill>
                  <a:srgbClr val="0070C0"/>
                </a:solidFill>
              </a:rPr>
              <a:t> </a:t>
            </a:r>
            <a:r>
              <a:rPr lang="pt-BR" sz="1800" dirty="0" smtClean="0">
                <a:solidFill>
                  <a:srgbClr val="0070C0"/>
                </a:solidFill>
              </a:rPr>
              <a:t>                                </a:t>
            </a:r>
            <a:r>
              <a:rPr lang="pt-BR" sz="1800" dirty="0" smtClean="0"/>
              <a:t>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                  </a:t>
            </a:r>
            <a:r>
              <a:rPr lang="pt-BR" sz="1800" dirty="0" smtClean="0">
                <a:solidFill>
                  <a:srgbClr val="0070C0"/>
                </a:solidFill>
              </a:rPr>
              <a:t>comando4;</a:t>
            </a:r>
          </a:p>
          <a:p>
            <a:pPr>
              <a:buNone/>
            </a:pPr>
            <a:r>
              <a:rPr lang="pt-BR" sz="1800" b="1" dirty="0">
                <a:solidFill>
                  <a:srgbClr val="0070C0"/>
                </a:solidFill>
              </a:rPr>
              <a:t>	</a:t>
            </a:r>
            <a:r>
              <a:rPr lang="pt-BR" sz="1800" b="1" dirty="0" smtClean="0">
                <a:solidFill>
                  <a:srgbClr val="0070C0"/>
                </a:solidFill>
              </a:rPr>
              <a:t>		    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/>
              <a:t> 		  </a:t>
            </a:r>
            <a:r>
              <a:rPr lang="pt-BR" sz="1800" b="1" dirty="0" smtClean="0">
                <a:solidFill>
                  <a:srgbClr val="FF0000"/>
                </a:solidFill>
              </a:rPr>
              <a:t>        } 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b="1" dirty="0" smtClean="0">
                <a:solidFill>
                  <a:srgbClr val="FF0000"/>
                </a:solidFill>
              </a:rPr>
              <a:t>      </a:t>
            </a:r>
            <a:r>
              <a:rPr lang="pt-BR" sz="1800" b="1" dirty="0">
                <a:solidFill>
                  <a:srgbClr val="FF0000"/>
                </a:solidFill>
              </a:rPr>
              <a:t>}</a:t>
            </a:r>
            <a:r>
              <a:rPr lang="pt-BR" sz="18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  <a:endParaRPr lang="pt-BR" sz="1800" b="1" dirty="0">
              <a:solidFill>
                <a:srgbClr val="FF000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285832" y="1000108"/>
            <a:ext cx="2071722" cy="5214976"/>
            <a:chOff x="500034" y="357166"/>
            <a:chExt cx="1857390" cy="5214976"/>
          </a:xfrm>
        </p:grpSpPr>
        <p:cxnSp>
          <p:nvCxnSpPr>
            <p:cNvPr id="4" name="Conector reto 3"/>
            <p:cNvCxnSpPr/>
            <p:nvPr/>
          </p:nvCxnSpPr>
          <p:spPr>
            <a:xfrm rot="5400000">
              <a:off x="-2107452" y="2964652"/>
              <a:ext cx="5214976" cy="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5400000">
              <a:off x="-607255" y="3607595"/>
              <a:ext cx="321471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5400000">
              <a:off x="711738" y="4041751"/>
              <a:ext cx="2082759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16200000" flipH="1">
              <a:off x="1785916" y="4000500"/>
              <a:ext cx="1143012" cy="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Múltipla-escolha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switch(</a:t>
            </a:r>
            <a:r>
              <a:rPr lang="pt-BR" dirty="0" smtClean="0">
                <a:solidFill>
                  <a:srgbClr val="FF0000"/>
                </a:solidFill>
              </a:rPr>
              <a:t>variável</a:t>
            </a:r>
            <a:r>
              <a:rPr lang="pt-BR" dirty="0" smtClean="0"/>
              <a:t>) </a:t>
            </a:r>
            <a:r>
              <a:rPr lang="pt-BR" b="1" dirty="0" smtClean="0">
                <a:solidFill>
                  <a:srgbClr val="FF0000"/>
                </a:solidFill>
              </a:rPr>
              <a:t>{</a:t>
            </a:r>
          </a:p>
          <a:p>
            <a:pPr lvl="1">
              <a:buNone/>
            </a:pPr>
            <a:r>
              <a:rPr lang="pt-BR" smtClean="0"/>
              <a:t>                </a:t>
            </a:r>
            <a:r>
              <a:rPr lang="pt-BR" dirty="0" smtClean="0"/>
              <a:t>case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valor 1 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F0"/>
                </a:solidFill>
              </a:rPr>
              <a:t>comando 1</a:t>
            </a:r>
            <a:r>
              <a:rPr lang="pt-BR" dirty="0" smtClean="0"/>
              <a:t>; break;</a:t>
            </a:r>
          </a:p>
          <a:p>
            <a:pPr lvl="1">
              <a:buNone/>
            </a:pPr>
            <a:r>
              <a:rPr lang="pt-BR" dirty="0" smtClean="0"/>
              <a:t> 		         case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valor 2 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F0"/>
                </a:solidFill>
              </a:rPr>
              <a:t>comando 2</a:t>
            </a:r>
            <a:r>
              <a:rPr lang="pt-BR" dirty="0" smtClean="0"/>
              <a:t>; break;</a:t>
            </a:r>
          </a:p>
          <a:p>
            <a:pPr lvl="1">
              <a:buNone/>
            </a:pPr>
            <a:r>
              <a:rPr lang="pt-BR" dirty="0" smtClean="0"/>
              <a:t> 		         case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valor 3 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F0"/>
                </a:solidFill>
              </a:rPr>
              <a:t>comando 3</a:t>
            </a:r>
            <a:r>
              <a:rPr lang="pt-BR" dirty="0" smtClean="0"/>
              <a:t>; break;</a:t>
            </a:r>
          </a:p>
          <a:p>
            <a:pPr lvl="1">
              <a:buNone/>
            </a:pPr>
            <a:r>
              <a:rPr lang="pt-BR" dirty="0"/>
              <a:t>d</a:t>
            </a:r>
            <a:r>
              <a:rPr lang="pt-BR" dirty="0" smtClean="0"/>
              <a:t>efault:</a:t>
            </a:r>
          </a:p>
          <a:p>
            <a:pPr lvl="1">
              <a:buNone/>
            </a:pP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F0"/>
                </a:solidFill>
              </a:rPr>
              <a:t>comando 4</a:t>
            </a:r>
            <a:r>
              <a:rPr lang="pt-BR" dirty="0" smtClean="0"/>
              <a:t>; </a:t>
            </a:r>
          </a:p>
          <a:p>
            <a:pPr lvl="1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b="1" dirty="0" smtClean="0">
                <a:solidFill>
                  <a:srgbClr val="FF0000"/>
                </a:solidFill>
              </a:rPr>
              <a:t>}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rot="5400000">
            <a:off x="-499361" y="3963857"/>
            <a:ext cx="32299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Criar um programa que receba 3 valores: A, B e C, apresente-os em ordem crescente: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07704" y="3429000"/>
          <a:ext cx="360040" cy="1256535"/>
        </p:xfrm>
        <a:graphic>
          <a:graphicData uri="http://schemas.openxmlformats.org/drawingml/2006/table">
            <a:tbl>
              <a:tblPr firstRow="1" bandRow="1"/>
              <a:tblGrid>
                <a:gridCol w="360040"/>
              </a:tblGrid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300192" y="3356992"/>
          <a:ext cx="360040" cy="1256535"/>
        </p:xfrm>
        <a:graphic>
          <a:graphicData uri="http://schemas.openxmlformats.org/drawingml/2006/table">
            <a:tbl>
              <a:tblPr firstRow="1" bandRow="1"/>
              <a:tblGrid>
                <a:gridCol w="360040"/>
              </a:tblGrid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2339752" y="3645024"/>
            <a:ext cx="3816424" cy="2880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339752" y="3645024"/>
            <a:ext cx="3816424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2339752" y="3573016"/>
            <a:ext cx="3816424" cy="50405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339752" y="4077072"/>
            <a:ext cx="3816424" cy="4320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339752" y="3645024"/>
            <a:ext cx="3816424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2339752" y="4005064"/>
            <a:ext cx="381642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14290"/>
            <a:ext cx="3714776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(){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int</a:t>
            </a:r>
            <a:r>
              <a:rPr lang="pt-BR" sz="2000" dirty="0" smtClean="0"/>
              <a:t>: </a:t>
            </a:r>
            <a:r>
              <a:rPr lang="pt-BR" sz="2000" dirty="0" smtClean="0"/>
              <a:t>A, B, C;</a:t>
            </a:r>
          </a:p>
          <a:p>
            <a:pPr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puts</a:t>
            </a:r>
            <a:r>
              <a:rPr lang="pt-BR" sz="2000" dirty="0" smtClean="0"/>
              <a:t>(“</a:t>
            </a:r>
            <a:r>
              <a:rPr lang="pt-BR" sz="2000" dirty="0" smtClean="0"/>
              <a:t>Digite o 1º valor”);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</a:t>
            </a:r>
            <a:r>
              <a:rPr lang="pt-BR" sz="2000" dirty="0" err="1" smtClean="0"/>
              <a:t>d”,&amp;A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puts</a:t>
            </a:r>
            <a:r>
              <a:rPr lang="pt-BR" sz="2000" dirty="0" smtClean="0"/>
              <a:t>(“</a:t>
            </a:r>
            <a:r>
              <a:rPr lang="pt-BR" sz="2000" dirty="0" smtClean="0"/>
              <a:t>Digite o 2º valor”);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</a:t>
            </a:r>
            <a:r>
              <a:rPr lang="pt-BR" sz="2000" dirty="0" err="1" smtClean="0"/>
              <a:t>d”,&amp;B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puts</a:t>
            </a:r>
            <a:r>
              <a:rPr lang="pt-BR" sz="2000" dirty="0" smtClean="0"/>
              <a:t>(“</a:t>
            </a:r>
            <a:r>
              <a:rPr lang="pt-BR" sz="2000" dirty="0" smtClean="0"/>
              <a:t>Digite o 3º valor”);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</a:t>
            </a:r>
            <a:r>
              <a:rPr lang="pt-BR" sz="2000" dirty="0" err="1" smtClean="0"/>
              <a:t>d”,&amp;C</a:t>
            </a:r>
            <a:r>
              <a:rPr lang="pt-BR" sz="2000" dirty="0" smtClean="0"/>
              <a:t>);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071935" y="142852"/>
            <a:ext cx="5072065" cy="664371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A&lt;B </a:t>
            </a:r>
            <a:r>
              <a:rPr lang="pt-BR" sz="2000" dirty="0" smtClean="0"/>
              <a:t>&amp;&amp;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A&lt;C)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(B&lt;C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lang="pt-BR" sz="2000" dirty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lang="pt-BR" sz="2000" dirty="0" err="1" smtClean="0"/>
              <a:t>printf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%d - %d”,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,B ,C);}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else</a:t>
            </a:r>
            <a:r>
              <a:rPr lang="pt-BR" sz="2000" dirty="0" smtClean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lang="pt-BR" sz="2000" dirty="0" err="1" smtClean="0"/>
              <a:t>printf</a:t>
            </a:r>
            <a:r>
              <a:rPr lang="pt-BR" sz="2000" dirty="0"/>
              <a:t> (“%d - %d - %d”,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,C ,B);}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pt-BR" sz="2000" dirty="0" err="1" smtClean="0"/>
              <a:t>eslse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b="1" dirty="0" smtClean="0">
                <a:solidFill>
                  <a:srgbClr val="0070C0"/>
                </a:solidFill>
              </a:rPr>
              <a:t>{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(B&lt;A &amp;&amp; B&lt;C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lang="pt-BR" sz="2000" b="1" dirty="0">
                <a:solidFill>
                  <a:srgbClr val="FFC000"/>
                </a:solidFill>
              </a:rPr>
              <a:t>{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(A&lt;C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r>
              <a:rPr lang="pt-BR" sz="2000" dirty="0" err="1" smtClean="0"/>
              <a:t>printf</a:t>
            </a:r>
            <a:r>
              <a:rPr lang="pt-BR" sz="2000" dirty="0"/>
              <a:t>(“%d - %d - %d</a:t>
            </a:r>
            <a:r>
              <a:rPr lang="pt-BR" sz="2000" dirty="0" smtClean="0"/>
              <a:t>”,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B,A,C);}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lang="pt-BR" sz="2000" dirty="0" err="1" smtClean="0"/>
              <a:t>else</a:t>
            </a:r>
            <a:r>
              <a:rPr lang="pt-BR" sz="2000" dirty="0" smtClean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  <a:r>
              <a:rPr lang="pt-BR" sz="2000" dirty="0" err="1"/>
              <a:t>printf</a:t>
            </a:r>
            <a:r>
              <a:rPr lang="pt-BR" sz="2000" dirty="0"/>
              <a:t>(“%d - %d - %d”,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B,C,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t-BR" sz="2000" b="1" dirty="0">
                <a:solidFill>
                  <a:srgbClr val="FFC000"/>
                </a:solidFill>
              </a:rPr>
              <a:t>}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else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(A&lt;B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lang="pt-BR" sz="2000" dirty="0" err="1"/>
              <a:t>printf</a:t>
            </a:r>
            <a:r>
              <a:rPr lang="pt-BR" sz="2000" dirty="0"/>
              <a:t>(“%d - %d - %d</a:t>
            </a:r>
            <a:r>
              <a:rPr lang="pt-BR" sz="2000" dirty="0" smtClean="0"/>
              <a:t>”,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C,A,B);}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lang="pt-BR" sz="2000" dirty="0" err="1" smtClean="0"/>
              <a:t>else</a:t>
            </a:r>
            <a:r>
              <a:rPr lang="pt-BR" sz="2000" dirty="0" smtClean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2000" dirty="0" smtClean="0"/>
              <a:t>		       </a:t>
            </a:r>
            <a:r>
              <a:rPr lang="pt-BR" sz="2000" dirty="0" err="1" smtClean="0"/>
              <a:t>printf</a:t>
            </a:r>
            <a:r>
              <a:rPr lang="pt-BR" sz="2000" dirty="0"/>
              <a:t>(“%d - %d - %d</a:t>
            </a:r>
            <a:r>
              <a:rPr lang="pt-BR" sz="2000" dirty="0" smtClean="0"/>
              <a:t>”,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C,B,A);}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</a:t>
            </a:r>
            <a:r>
              <a:rPr lang="pt-BR" sz="2000" b="1" dirty="0">
                <a:solidFill>
                  <a:srgbClr val="FF0000"/>
                </a:solidFill>
              </a:rPr>
              <a:t>}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pt-BR" sz="2000" b="1" dirty="0">
                <a:solidFill>
                  <a:srgbClr val="0070C0"/>
                </a:solidFill>
              </a:rPr>
              <a:t>}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pt-BR" sz="2000" dirty="0" smtClean="0"/>
              <a:t>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71496" y="3429000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65403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346" y="857256"/>
            <a:ext cx="8858248" cy="5857892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BR" dirty="0" smtClean="0"/>
              <a:t>Receba a hora de início do turno de trabalho e exiba na tela se é turno manhã, tarde ou noite. Considere:</a:t>
            </a:r>
          </a:p>
          <a:p>
            <a:pPr lvl="1" algn="just"/>
            <a:r>
              <a:rPr lang="pt-BR" dirty="0" smtClean="0"/>
              <a:t>Manhã – 5hs às 12,59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Tarde – 13hs às 20,59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Noite – 21 </a:t>
            </a:r>
            <a:r>
              <a:rPr lang="pt-BR" dirty="0" err="1" smtClean="0"/>
              <a:t>hs</a:t>
            </a:r>
            <a:r>
              <a:rPr lang="pt-BR" dirty="0" smtClean="0"/>
              <a:t> às 4,59 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pt-BR" dirty="0" smtClean="0"/>
              <a:t>O índice de massa corporal ( Peso/Alt</a:t>
            </a:r>
            <a:r>
              <a:rPr lang="pt-BR" baseline="30000" dirty="0" smtClean="0"/>
              <a:t>2</a:t>
            </a:r>
            <a:r>
              <a:rPr lang="pt-BR" dirty="0" smtClean="0"/>
              <a:t>) avalia o nível de gordura de cada pessoa e é adotado pela Organização Mundial de Saúde (OMS). O IMC de uma pessoa é dado pela divisão da massa em kg pela altura em metros elevado ao quadrado. Elabore um algoritmo que, a partir da massa e da altura informados pelo usuário, calcule e apresente seu IMC e sua classificação conforme a tabela seguinte:</a:t>
            </a:r>
          </a:p>
          <a:p>
            <a:pPr lvl="1" algn="just"/>
            <a:r>
              <a:rPr lang="pt-BR" dirty="0" smtClean="0"/>
              <a:t>&lt; 18 Magreza </a:t>
            </a:r>
          </a:p>
          <a:p>
            <a:pPr lvl="1" algn="just"/>
            <a:r>
              <a:rPr lang="pt-BR" dirty="0" smtClean="0"/>
              <a:t>18,0 a 24,9 Saudável </a:t>
            </a:r>
          </a:p>
          <a:p>
            <a:pPr lvl="1" algn="just"/>
            <a:r>
              <a:rPr lang="pt-BR" dirty="0" smtClean="0"/>
              <a:t>25,0 a 29,9 Sobrepeso</a:t>
            </a:r>
          </a:p>
          <a:p>
            <a:pPr lvl="1" algn="just"/>
            <a:r>
              <a:rPr lang="pt-BR" dirty="0" smtClean="0"/>
              <a:t> &gt;= 30,0 Obesidade</a:t>
            </a:r>
          </a:p>
          <a:p>
            <a:pPr marL="514350" lvl="0" indent="-514350" algn="just">
              <a:buFont typeface="+mj-lt"/>
              <a:buAutoNum type="arabicPeriod" startAt="3"/>
            </a:pPr>
            <a:r>
              <a:rPr lang="pt-BR" dirty="0" smtClean="0"/>
              <a:t>Escrever um programa para apresentar o nome do lanche do </a:t>
            </a:r>
            <a:r>
              <a:rPr lang="pt-BR" dirty="0" err="1" smtClean="0"/>
              <a:t>MacDonalds</a:t>
            </a:r>
            <a:r>
              <a:rPr lang="pt-BR" dirty="0" smtClean="0"/>
              <a:t> conforme o nº da opção digitada pelo cliente (usuário): </a:t>
            </a:r>
          </a:p>
          <a:p>
            <a:pPr lvl="1" algn="just"/>
            <a:r>
              <a:rPr lang="pt-BR" dirty="0" smtClean="0"/>
              <a:t>1. </a:t>
            </a:r>
            <a:r>
              <a:rPr lang="pt-BR" dirty="0" err="1" smtClean="0"/>
              <a:t>BigMac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2. Quarteirão </a:t>
            </a:r>
          </a:p>
          <a:p>
            <a:pPr lvl="1" algn="just"/>
            <a:r>
              <a:rPr lang="pt-BR" dirty="0" smtClean="0"/>
              <a:t>3. </a:t>
            </a:r>
            <a:r>
              <a:rPr lang="pt-BR" dirty="0" err="1" smtClean="0"/>
              <a:t>MacChicken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4. Cheddar </a:t>
            </a:r>
            <a:r>
              <a:rPr lang="pt-BR" dirty="0" err="1" smtClean="0"/>
              <a:t>MacMelt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5. </a:t>
            </a:r>
            <a:r>
              <a:rPr lang="pt-BR" dirty="0" err="1" smtClean="0"/>
              <a:t>MacMax</a:t>
            </a:r>
            <a:r>
              <a:rPr lang="pt-BR" dirty="0" smtClean="0"/>
              <a:t> </a:t>
            </a:r>
          </a:p>
          <a:p>
            <a:pPr algn="just">
              <a:buNone/>
            </a:pPr>
            <a:r>
              <a:rPr lang="pt-BR" dirty="0" smtClean="0"/>
              <a:t>	O programa deverá apresentar ao usuário o menu de opções disponíveis e deverá informar caso seja digitada uma opção inválida.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483</TotalTime>
  <Words>467</Words>
  <Application>Microsoft Office PowerPoint</Application>
  <PresentationFormat>Apresentação na tela (4:3)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Fluxo</vt:lpstr>
      <vt:lpstr>Estrutura de Decisão Encadeada em Linguagem C</vt:lpstr>
      <vt:lpstr>Estrutura de Decisão Encadeada</vt:lpstr>
      <vt:lpstr>Decisão Encadeada Homogênea</vt:lpstr>
      <vt:lpstr>Decisão Encadeada Homogênea</vt:lpstr>
      <vt:lpstr>Decisão Encadeada Heterogênea</vt:lpstr>
      <vt:lpstr>Decisão Encadeada Múltipla-escolha</vt:lpstr>
      <vt:lpstr>Algoritmo</vt:lpstr>
      <vt:lpstr>Apresentação do PowerPoint</vt:lpstr>
      <vt:lpstr>Exercícios</vt:lpstr>
      <vt:lpstr>Apresentação do PowerPoint</vt:lpstr>
    </vt:vector>
  </TitlesOfParts>
  <Company>Centro Tecnológico da Zona Leste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 Encadeada</dc:title>
  <dc:creator>DTI</dc:creator>
  <cp:lastModifiedBy>Aluno</cp:lastModifiedBy>
  <cp:revision>67</cp:revision>
  <dcterms:created xsi:type="dcterms:W3CDTF">2010-09-29T13:23:24Z</dcterms:created>
  <dcterms:modified xsi:type="dcterms:W3CDTF">2017-10-10T17:08:25Z</dcterms:modified>
</cp:coreProperties>
</file>