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handoutMasterIdLst>
    <p:handoutMasterId r:id="rId9"/>
  </p:handoutMasterIdLst>
  <p:sldIdLst>
    <p:sldId id="256" r:id="rId2"/>
    <p:sldId id="258" r:id="rId3"/>
    <p:sldId id="259" r:id="rId4"/>
    <p:sldId id="308" r:id="rId5"/>
    <p:sldId id="322" r:id="rId6"/>
    <p:sldId id="323" r:id="rId7"/>
    <p:sldId id="321" r:id="rId8"/>
  </p:sldIdLst>
  <p:sldSz cx="9144000" cy="6858000" type="screen4x3"/>
  <p:notesSz cx="7086600" cy="10223500"/>
  <p:defaultTextStyle>
    <a:defPPr>
      <a:defRPr lang="pt-BR"/>
    </a:defPPr>
    <a:lvl1pPr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0000"/>
    <a:srgbClr val="993300"/>
    <a:srgbClr val="FFFF00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 snapToGrid="0">
      <p:cViewPr>
        <p:scale>
          <a:sx n="90" d="100"/>
          <a:sy n="90" d="100"/>
        </p:scale>
        <p:origin x="66" y="-13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>
              <a:spcBef>
                <a:spcPct val="0"/>
              </a:spcBef>
              <a:buFontTx/>
              <a:buNone/>
              <a:defRPr sz="1300" b="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6375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buFontTx/>
              <a:buNone/>
              <a:defRPr sz="1300" b="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2325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>
              <a:spcBef>
                <a:spcPct val="0"/>
              </a:spcBef>
              <a:buFontTx/>
              <a:buNone/>
              <a:defRPr sz="1300" b="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6375" y="9712325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buFontTx/>
              <a:buNone/>
              <a:defRPr sz="1300" b="0">
                <a:effectLst/>
                <a:latin typeface="Times New Roman" charset="0"/>
              </a:defRPr>
            </a:lvl1pPr>
          </a:lstStyle>
          <a:p>
            <a:pPr>
              <a:defRPr/>
            </a:pPr>
            <a:fld id="{BA26F236-D3C7-4C63-A924-57DE34E5E5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637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803900" y="63500"/>
            <a:ext cx="1816100" cy="6413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52425" y="63500"/>
            <a:ext cx="5299075" cy="6413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52425" y="1371600"/>
            <a:ext cx="3557588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062413" y="1371600"/>
            <a:ext cx="3557587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1371600"/>
            <a:ext cx="72675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 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63500"/>
            <a:ext cx="7191375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</a:t>
            </a:r>
          </a:p>
        </p:txBody>
      </p:sp>
      <p:pic>
        <p:nvPicPr>
          <p:cNvPr id="6148" name="Picture 8"/>
          <p:cNvPicPr>
            <a:picLocks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7200" y="1019175"/>
            <a:ext cx="784860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3379788" y="6353175"/>
            <a:ext cx="3060700" cy="46196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pt-BR" sz="24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ETEC da Zona Leste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Monotype Sorts" pitchFamily="2" charset="2"/>
        <a:buChar char="l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v"/>
        <a:defRPr sz="24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pt-BR" sz="7200" dirty="0" smtClean="0">
                <a:solidFill>
                  <a:srgbClr val="CC0000"/>
                </a:solidFill>
              </a:rPr>
              <a:t>Lógica </a:t>
            </a:r>
            <a:br>
              <a:rPr lang="pt-BR" sz="7200" dirty="0" smtClean="0">
                <a:solidFill>
                  <a:srgbClr val="CC0000"/>
                </a:solidFill>
              </a:rPr>
            </a:br>
            <a:r>
              <a:rPr lang="pt-BR" sz="7200" dirty="0" smtClean="0">
                <a:solidFill>
                  <a:srgbClr val="CC0000"/>
                </a:solidFill>
              </a:rPr>
              <a:t>de Programação</a:t>
            </a:r>
            <a:endParaRPr lang="pt-BR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733800"/>
            <a:ext cx="6400800" cy="1752600"/>
          </a:xfrm>
        </p:spPr>
        <p:txBody>
          <a:bodyPr/>
          <a:lstStyle/>
          <a:p>
            <a:r>
              <a:rPr lang="en-US" sz="2400" b="1" dirty="0" err="1" smtClean="0"/>
              <a:t>Laço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Repetição</a:t>
            </a:r>
            <a:r>
              <a:rPr lang="en-US" sz="2400" b="1" dirty="0"/>
              <a:t> </a:t>
            </a:r>
            <a:r>
              <a:rPr lang="en-US" sz="2400" b="1" dirty="0" smtClean="0"/>
              <a:t>com </a:t>
            </a:r>
            <a:r>
              <a:rPr lang="en-US" sz="2400" b="1" dirty="0" err="1" smtClean="0"/>
              <a:t>Teste</a:t>
            </a:r>
            <a:r>
              <a:rPr lang="en-US" sz="2400" b="1" dirty="0" smtClean="0"/>
              <a:t> no </a:t>
            </a:r>
            <a:r>
              <a:rPr lang="en-US" sz="2400" b="1" dirty="0" err="1" smtClean="0"/>
              <a:t>Início</a:t>
            </a:r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/>
              <a:t>w</a:t>
            </a:r>
            <a:r>
              <a:rPr lang="en-US" sz="2400" b="1" smtClean="0"/>
              <a:t>hile 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condição</a:t>
            </a:r>
            <a:r>
              <a:rPr lang="en-US" sz="2400" b="1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Objetivos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371600"/>
            <a:ext cx="7970838" cy="5105400"/>
          </a:xfrm>
        </p:spPr>
        <p:txBody>
          <a:bodyPr/>
          <a:lstStyle/>
          <a:p>
            <a:r>
              <a:rPr lang="pt-BR" dirty="0" smtClean="0"/>
              <a:t>O objetivo das estruturas de repetição é executar uma instrução (ou conjunto de instruções) repetidas vezes, enquanto (ou até que) uma dada condição seja satisfeita. 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838200" y="4025900"/>
            <a:ext cx="2111375" cy="7921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Repetição com Teste no Início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8770" y="1098642"/>
            <a:ext cx="6960026" cy="5691117"/>
          </a:xfrm>
        </p:spPr>
        <p:txBody>
          <a:bodyPr/>
          <a:lstStyle/>
          <a:p>
            <a:pPr>
              <a:buNone/>
            </a:pPr>
            <a:r>
              <a:rPr lang="pt-BR" sz="1400" dirty="0" err="1"/>
              <a:t>i</a:t>
            </a:r>
            <a:r>
              <a:rPr lang="pt-BR" sz="1400" dirty="0" err="1" smtClean="0"/>
              <a:t>nt</a:t>
            </a:r>
            <a:r>
              <a:rPr lang="pt-BR" sz="1400" dirty="0" smtClean="0"/>
              <a:t> </a:t>
            </a:r>
            <a:r>
              <a:rPr lang="pt-BR" sz="1400" dirty="0" err="1" smtClean="0"/>
              <a:t>main</a:t>
            </a:r>
            <a:r>
              <a:rPr lang="pt-BR" sz="1400" dirty="0" smtClean="0"/>
              <a:t>( ) {</a:t>
            </a:r>
            <a:endParaRPr lang="pt-BR" sz="1400" dirty="0" smtClean="0"/>
          </a:p>
          <a:p>
            <a:pPr>
              <a:buNone/>
            </a:pPr>
            <a:r>
              <a:rPr lang="pt-BR" sz="1400" dirty="0" smtClean="0"/>
              <a:t>       </a:t>
            </a:r>
            <a:r>
              <a:rPr lang="pt-BR" sz="1400" dirty="0" err="1" smtClean="0"/>
              <a:t>int</a:t>
            </a:r>
            <a:r>
              <a:rPr lang="pt-BR" sz="1400" dirty="0" smtClean="0"/>
              <a:t>: </a:t>
            </a:r>
            <a:r>
              <a:rPr lang="pt-BR" sz="1400" dirty="0" smtClean="0"/>
              <a:t>AN, AA, IDA, ID2050;</a:t>
            </a:r>
          </a:p>
          <a:p>
            <a:pPr>
              <a:buNone/>
            </a:pPr>
            <a:r>
              <a:rPr lang="pt-BR" sz="1400" dirty="0" smtClean="0"/>
              <a:t>       </a:t>
            </a:r>
            <a:r>
              <a:rPr lang="pt-BR" sz="1400" dirty="0" err="1" smtClean="0"/>
              <a:t>Int</a:t>
            </a:r>
            <a:r>
              <a:rPr lang="pt-BR" sz="1400" dirty="0" smtClean="0"/>
              <a:t>: </a:t>
            </a:r>
            <a:r>
              <a:rPr lang="pt-BR" sz="1400" dirty="0" err="1" smtClean="0"/>
              <a:t>Resp</a:t>
            </a:r>
            <a:r>
              <a:rPr lang="pt-BR" sz="1400" dirty="0" smtClean="0"/>
              <a:t>;</a:t>
            </a:r>
          </a:p>
          <a:p>
            <a:pPr>
              <a:buNone/>
            </a:pPr>
            <a:r>
              <a:rPr lang="pt-BR" sz="1400" dirty="0" smtClean="0"/>
              <a:t>       </a:t>
            </a:r>
            <a:r>
              <a:rPr lang="pt-BR" sz="1400" dirty="0" smtClean="0"/>
              <a:t>AA=2017;</a:t>
            </a:r>
            <a:endParaRPr lang="pt-BR" sz="1400" dirty="0" smtClean="0"/>
          </a:p>
          <a:p>
            <a:pPr>
              <a:buNone/>
            </a:pPr>
            <a:r>
              <a:rPr lang="pt-BR" sz="1400" dirty="0" smtClean="0"/>
              <a:t>       </a:t>
            </a:r>
            <a:r>
              <a:rPr lang="pt-BR" sz="1400" dirty="0" err="1" smtClean="0"/>
              <a:t>puts</a:t>
            </a:r>
            <a:r>
              <a:rPr lang="pt-BR" sz="1400" dirty="0" smtClean="0"/>
              <a:t>(“</a:t>
            </a:r>
            <a:r>
              <a:rPr lang="pt-BR" sz="1400" dirty="0" smtClean="0"/>
              <a:t>Deseja calcular sua idade em 2050? ”);</a:t>
            </a:r>
          </a:p>
          <a:p>
            <a:pPr>
              <a:buNone/>
            </a:pPr>
            <a:r>
              <a:rPr lang="pt-BR" sz="1400" dirty="0" smtClean="0"/>
              <a:t>       </a:t>
            </a:r>
            <a:r>
              <a:rPr lang="pt-BR" sz="1400" dirty="0" err="1" smtClean="0"/>
              <a:t>puts</a:t>
            </a:r>
            <a:r>
              <a:rPr lang="pt-BR" sz="1400" dirty="0" smtClean="0"/>
              <a:t>(“</a:t>
            </a:r>
            <a:r>
              <a:rPr lang="pt-BR" sz="1400" dirty="0" smtClean="0"/>
              <a:t>1 – para Sim ou 2 – para Não”);</a:t>
            </a:r>
          </a:p>
          <a:p>
            <a:pPr>
              <a:buNone/>
            </a:pPr>
            <a:r>
              <a:rPr lang="pt-BR" sz="1400" dirty="0" smtClean="0"/>
              <a:t>	 </a:t>
            </a:r>
            <a:r>
              <a:rPr lang="pt-BR" sz="1400" dirty="0" err="1" smtClean="0"/>
              <a:t>scanf</a:t>
            </a:r>
            <a:r>
              <a:rPr lang="pt-BR" sz="1400" dirty="0" smtClean="0"/>
              <a:t>(“%d”,&amp;</a:t>
            </a:r>
            <a:r>
              <a:rPr lang="pt-BR" sz="1400" dirty="0" err="1" smtClean="0"/>
              <a:t>Resp</a:t>
            </a:r>
            <a:r>
              <a:rPr lang="pt-BR" sz="1400" dirty="0" smtClean="0"/>
              <a:t>);</a:t>
            </a:r>
          </a:p>
          <a:p>
            <a:pPr>
              <a:buNone/>
            </a:pPr>
            <a:r>
              <a:rPr lang="pt-BR" sz="1400" dirty="0" smtClean="0"/>
              <a:t>       </a:t>
            </a:r>
            <a:r>
              <a:rPr lang="pt-BR" sz="1400" b="1" dirty="0" err="1" smtClean="0">
                <a:solidFill>
                  <a:srgbClr val="FF0000"/>
                </a:solidFill>
              </a:rPr>
              <a:t>while</a:t>
            </a:r>
            <a:r>
              <a:rPr lang="pt-BR" sz="1400" b="1" dirty="0" smtClean="0">
                <a:solidFill>
                  <a:srgbClr val="FF0000"/>
                </a:solidFill>
              </a:rPr>
              <a:t> </a:t>
            </a:r>
            <a:r>
              <a:rPr lang="pt-BR" sz="1400" b="1" dirty="0" smtClean="0">
                <a:solidFill>
                  <a:srgbClr val="FF0000"/>
                </a:solidFill>
              </a:rPr>
              <a:t>(</a:t>
            </a:r>
            <a:r>
              <a:rPr lang="pt-BR" sz="1400" b="1" dirty="0" err="1" smtClean="0">
                <a:solidFill>
                  <a:srgbClr val="FF0000"/>
                </a:solidFill>
              </a:rPr>
              <a:t>Resp</a:t>
            </a:r>
            <a:r>
              <a:rPr lang="pt-BR" sz="1400" b="1" dirty="0" smtClean="0">
                <a:solidFill>
                  <a:srgbClr val="FF0000"/>
                </a:solidFill>
              </a:rPr>
              <a:t> </a:t>
            </a:r>
            <a:r>
              <a:rPr lang="pt-BR" sz="1400" b="1" dirty="0" smtClean="0">
                <a:solidFill>
                  <a:srgbClr val="FF0000"/>
                </a:solidFill>
              </a:rPr>
              <a:t>== </a:t>
            </a:r>
            <a:r>
              <a:rPr lang="pt-BR" sz="1400" b="1" dirty="0" smtClean="0">
                <a:solidFill>
                  <a:srgbClr val="FF0000"/>
                </a:solidFill>
              </a:rPr>
              <a:t>1) </a:t>
            </a:r>
            <a:r>
              <a:rPr lang="pt-BR" sz="1400" b="1" dirty="0" smtClean="0">
                <a:solidFill>
                  <a:srgbClr val="FF0000"/>
                </a:solidFill>
              </a:rPr>
              <a:t>{</a:t>
            </a:r>
            <a:endParaRPr lang="pt-BR" sz="1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1400" dirty="0" smtClean="0"/>
              <a:t>             </a:t>
            </a:r>
            <a:r>
              <a:rPr lang="pt-BR" sz="1400" dirty="0" err="1" smtClean="0">
                <a:solidFill>
                  <a:srgbClr val="FF0000"/>
                </a:solidFill>
              </a:rPr>
              <a:t>puts</a:t>
            </a:r>
            <a:r>
              <a:rPr lang="pt-BR" sz="1400" dirty="0" smtClean="0">
                <a:solidFill>
                  <a:srgbClr val="FF0000"/>
                </a:solidFill>
              </a:rPr>
              <a:t>(“</a:t>
            </a:r>
            <a:r>
              <a:rPr lang="pt-BR" sz="1400" dirty="0" smtClean="0">
                <a:solidFill>
                  <a:srgbClr val="FF0000"/>
                </a:solidFill>
              </a:rPr>
              <a:t>Digite o ano em que você nasceu </a:t>
            </a:r>
            <a:r>
              <a:rPr lang="pt-BR" sz="1400" dirty="0" smtClean="0">
                <a:solidFill>
                  <a:srgbClr val="FF0000"/>
                </a:solidFill>
              </a:rPr>
              <a:t>”);</a:t>
            </a:r>
          </a:p>
          <a:p>
            <a:pPr>
              <a:buNone/>
            </a:pPr>
            <a:r>
              <a:rPr lang="pt-BR" sz="1400" dirty="0">
                <a:solidFill>
                  <a:srgbClr val="FF0000"/>
                </a:solidFill>
              </a:rPr>
              <a:t>             </a:t>
            </a:r>
            <a:r>
              <a:rPr lang="pt-BR" sz="1400" dirty="0" err="1">
                <a:solidFill>
                  <a:srgbClr val="FF0000"/>
                </a:solidFill>
              </a:rPr>
              <a:t>scanf</a:t>
            </a:r>
            <a:r>
              <a:rPr lang="pt-BR" sz="1400" dirty="0">
                <a:solidFill>
                  <a:srgbClr val="FF0000"/>
                </a:solidFill>
              </a:rPr>
              <a:t>(“%</a:t>
            </a:r>
            <a:r>
              <a:rPr lang="pt-BR" sz="1400" dirty="0" err="1">
                <a:solidFill>
                  <a:srgbClr val="FF0000"/>
                </a:solidFill>
              </a:rPr>
              <a:t>d</a:t>
            </a:r>
            <a:r>
              <a:rPr lang="pt-BR" sz="1400" dirty="0" err="1" smtClean="0">
                <a:solidFill>
                  <a:srgbClr val="FF0000"/>
                </a:solidFill>
              </a:rPr>
              <a:t>”,&amp;AN</a:t>
            </a:r>
            <a:r>
              <a:rPr lang="pt-BR" sz="1400" dirty="0" smtClean="0">
                <a:solidFill>
                  <a:srgbClr val="FF0000"/>
                </a:solidFill>
              </a:rPr>
              <a:t>);</a:t>
            </a:r>
            <a:endParaRPr lang="pt-BR" sz="1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         IDA</a:t>
            </a:r>
            <a:r>
              <a:rPr lang="en-US" sz="1400" dirty="0" smtClean="0">
                <a:solidFill>
                  <a:srgbClr val="FF0000"/>
                </a:solidFill>
              </a:rPr>
              <a:t>←AA-AN;</a:t>
            </a:r>
            <a:endParaRPr lang="pt-BR" sz="1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         ID2050←2050-AN;</a:t>
            </a:r>
            <a:endParaRPr lang="pt-BR" sz="1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         </a:t>
            </a:r>
            <a:r>
              <a:rPr lang="pt-BR" sz="1400" dirty="0" err="1" smtClean="0">
                <a:solidFill>
                  <a:srgbClr val="FF0000"/>
                </a:solidFill>
              </a:rPr>
              <a:t>printf</a:t>
            </a:r>
            <a:r>
              <a:rPr lang="pt-BR" sz="1400" dirty="0" smtClean="0">
                <a:solidFill>
                  <a:srgbClr val="FF0000"/>
                </a:solidFill>
              </a:rPr>
              <a:t>(“</a:t>
            </a:r>
            <a:r>
              <a:rPr lang="pt-BR" sz="1400" dirty="0" smtClean="0">
                <a:solidFill>
                  <a:srgbClr val="FF0000"/>
                </a:solidFill>
              </a:rPr>
              <a:t>Sua idade atual é </a:t>
            </a:r>
            <a:r>
              <a:rPr lang="pt-BR" sz="1400" dirty="0" smtClean="0">
                <a:solidFill>
                  <a:srgbClr val="FF0000"/>
                </a:solidFill>
              </a:rPr>
              <a:t>%d\n”, </a:t>
            </a:r>
            <a:r>
              <a:rPr lang="pt-BR" sz="1400" dirty="0" smtClean="0">
                <a:solidFill>
                  <a:srgbClr val="FF0000"/>
                </a:solidFill>
              </a:rPr>
              <a:t>IDA);</a:t>
            </a:r>
          </a:p>
          <a:p>
            <a:pPr>
              <a:buNone/>
            </a:pPr>
            <a:r>
              <a:rPr lang="pt-BR" sz="1400" dirty="0" smtClean="0">
                <a:solidFill>
                  <a:srgbClr val="FF0000"/>
                </a:solidFill>
              </a:rPr>
              <a:t>             </a:t>
            </a:r>
            <a:r>
              <a:rPr lang="pt-BR" sz="1400" dirty="0" err="1" smtClean="0">
                <a:solidFill>
                  <a:srgbClr val="FF0000"/>
                </a:solidFill>
              </a:rPr>
              <a:t>printf</a:t>
            </a:r>
            <a:r>
              <a:rPr lang="pt-BR" sz="1400" dirty="0" smtClean="0">
                <a:solidFill>
                  <a:srgbClr val="FF0000"/>
                </a:solidFill>
              </a:rPr>
              <a:t>(“</a:t>
            </a:r>
            <a:r>
              <a:rPr lang="pt-BR" sz="1400" dirty="0" smtClean="0">
                <a:solidFill>
                  <a:srgbClr val="FF0000"/>
                </a:solidFill>
              </a:rPr>
              <a:t>Sua idade em 2050 será </a:t>
            </a:r>
            <a:r>
              <a:rPr lang="pt-BR" sz="1400" dirty="0">
                <a:solidFill>
                  <a:srgbClr val="FF0000"/>
                </a:solidFill>
              </a:rPr>
              <a:t>%d\n”, </a:t>
            </a:r>
            <a:r>
              <a:rPr lang="pt-BR" sz="1400" dirty="0" smtClean="0">
                <a:solidFill>
                  <a:srgbClr val="FF0000"/>
                </a:solidFill>
              </a:rPr>
              <a:t>ID2050);</a:t>
            </a:r>
          </a:p>
          <a:p>
            <a:pPr>
              <a:buNone/>
            </a:pPr>
            <a:r>
              <a:rPr lang="pt-BR" sz="1400" dirty="0" smtClean="0">
                <a:solidFill>
                  <a:srgbClr val="FF0000"/>
                </a:solidFill>
              </a:rPr>
              <a:t>             </a:t>
            </a:r>
            <a:r>
              <a:rPr lang="pt-BR" sz="1400" dirty="0" err="1" smtClean="0">
                <a:solidFill>
                  <a:srgbClr val="FF0000"/>
                </a:solidFill>
              </a:rPr>
              <a:t>puts</a:t>
            </a:r>
            <a:r>
              <a:rPr lang="pt-BR" sz="1400" dirty="0" smtClean="0">
                <a:solidFill>
                  <a:srgbClr val="FF0000"/>
                </a:solidFill>
              </a:rPr>
              <a:t>(“</a:t>
            </a:r>
            <a:r>
              <a:rPr lang="pt-BR" sz="1400" dirty="0" smtClean="0">
                <a:solidFill>
                  <a:srgbClr val="FF0000"/>
                </a:solidFill>
              </a:rPr>
              <a:t>Deseja calcular  novamente? ”);</a:t>
            </a:r>
          </a:p>
          <a:p>
            <a:pPr>
              <a:buNone/>
            </a:pPr>
            <a:r>
              <a:rPr lang="pt-BR" sz="1400" dirty="0" smtClean="0">
                <a:solidFill>
                  <a:srgbClr val="FF0000"/>
                </a:solidFill>
              </a:rPr>
              <a:t>	       </a:t>
            </a:r>
            <a:r>
              <a:rPr lang="pt-BR" sz="1400" dirty="0" err="1" smtClean="0">
                <a:solidFill>
                  <a:srgbClr val="FF0000"/>
                </a:solidFill>
              </a:rPr>
              <a:t>puts</a:t>
            </a:r>
            <a:r>
              <a:rPr lang="pt-BR" sz="1400" dirty="0" smtClean="0">
                <a:solidFill>
                  <a:srgbClr val="FF0000"/>
                </a:solidFill>
              </a:rPr>
              <a:t>(“</a:t>
            </a:r>
            <a:r>
              <a:rPr lang="pt-BR" sz="1400" dirty="0" smtClean="0">
                <a:solidFill>
                  <a:srgbClr val="FF0000"/>
                </a:solidFill>
              </a:rPr>
              <a:t>1 – para Sim ou 2 – para Não”);</a:t>
            </a:r>
          </a:p>
          <a:p>
            <a:pPr>
              <a:buNone/>
            </a:pPr>
            <a:r>
              <a:rPr lang="pt-BR" sz="1400" dirty="0">
                <a:solidFill>
                  <a:srgbClr val="FF0000"/>
                </a:solidFill>
              </a:rPr>
              <a:t>             </a:t>
            </a:r>
            <a:r>
              <a:rPr lang="pt-BR" sz="1400" dirty="0" err="1">
                <a:solidFill>
                  <a:srgbClr val="FF0000"/>
                </a:solidFill>
              </a:rPr>
              <a:t>scanf</a:t>
            </a:r>
            <a:r>
              <a:rPr lang="pt-BR" sz="1400" dirty="0">
                <a:solidFill>
                  <a:srgbClr val="FF0000"/>
                </a:solidFill>
              </a:rPr>
              <a:t>(“%d”,&amp;</a:t>
            </a:r>
            <a:r>
              <a:rPr lang="pt-BR" sz="1400" dirty="0" err="1">
                <a:solidFill>
                  <a:srgbClr val="FF0000"/>
                </a:solidFill>
              </a:rPr>
              <a:t>Resp</a:t>
            </a:r>
            <a:r>
              <a:rPr lang="pt-BR" sz="1400" dirty="0" smtClean="0">
                <a:solidFill>
                  <a:srgbClr val="FF0000"/>
                </a:solidFill>
              </a:rPr>
              <a:t>);</a:t>
            </a:r>
            <a:endParaRPr lang="pt-BR" sz="1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1400" dirty="0" smtClean="0"/>
              <a:t>       </a:t>
            </a:r>
            <a:r>
              <a:rPr lang="pt-BR" sz="1400" b="1" dirty="0">
                <a:solidFill>
                  <a:srgbClr val="FF0000"/>
                </a:solidFill>
              </a:rPr>
              <a:t>}</a:t>
            </a:r>
            <a:endParaRPr lang="pt-BR" sz="1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1400" dirty="0" err="1"/>
              <a:t>r</a:t>
            </a:r>
            <a:r>
              <a:rPr lang="pt-BR" sz="1400" dirty="0" err="1" smtClean="0"/>
              <a:t>eturn</a:t>
            </a:r>
            <a:r>
              <a:rPr lang="pt-BR" sz="1400" dirty="0" smtClean="0"/>
              <a:t>(0);</a:t>
            </a:r>
          </a:p>
          <a:p>
            <a:pPr>
              <a:buNone/>
            </a:pPr>
            <a:r>
              <a:rPr lang="pt-BR" sz="1400" dirty="0"/>
              <a:t>System(“PAUSE”); </a:t>
            </a:r>
            <a:endParaRPr lang="pt-BR" sz="1400" dirty="0" smtClean="0"/>
          </a:p>
          <a:p>
            <a:pPr>
              <a:buNone/>
            </a:pPr>
            <a:r>
              <a:rPr lang="pt-BR" sz="1400" dirty="0" smtClean="0"/>
              <a:t>}</a:t>
            </a:r>
            <a:endParaRPr lang="pt-BR" sz="1400" dirty="0"/>
          </a:p>
        </p:txBody>
      </p:sp>
      <p:sp>
        <p:nvSpPr>
          <p:cNvPr id="4" name="Seta em curva para baixo 3"/>
          <p:cNvSpPr/>
          <p:nvPr/>
        </p:nvSpPr>
        <p:spPr bwMode="auto">
          <a:xfrm rot="16200000">
            <a:off x="-142095" y="3846808"/>
            <a:ext cx="2829084" cy="919579"/>
          </a:xfrm>
          <a:prstGeom prst="curvedDownArrow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Char char="•"/>
              <a:tabLst/>
            </a:pPr>
            <a:endParaRPr kumimoji="0" lang="pt-BR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Repetição com Teste no Início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080" y="1098643"/>
            <a:ext cx="6332566" cy="3145812"/>
          </a:xfrm>
        </p:spPr>
        <p:txBody>
          <a:bodyPr/>
          <a:lstStyle/>
          <a:p>
            <a:pPr>
              <a:buNone/>
            </a:pPr>
            <a:endParaRPr lang="pt-BR" sz="1800" dirty="0" smtClean="0"/>
          </a:p>
          <a:p>
            <a:pPr>
              <a:buNone/>
            </a:pPr>
            <a:r>
              <a:rPr lang="pt-BR" sz="1800" dirty="0" err="1" smtClean="0"/>
              <a:t>while</a:t>
            </a:r>
            <a:r>
              <a:rPr lang="pt-BR" sz="1800" dirty="0" smtClean="0"/>
              <a:t>(</a:t>
            </a:r>
            <a:r>
              <a:rPr lang="pt-BR" sz="1800" b="1" dirty="0" smtClean="0">
                <a:solidFill>
                  <a:srgbClr val="FF0000"/>
                </a:solidFill>
              </a:rPr>
              <a:t>Teste </a:t>
            </a:r>
            <a:r>
              <a:rPr lang="pt-BR" sz="1800" b="1" dirty="0" smtClean="0">
                <a:solidFill>
                  <a:srgbClr val="FF0000"/>
                </a:solidFill>
              </a:rPr>
              <a:t>Condicional For Verdadeiro</a:t>
            </a:r>
            <a:r>
              <a:rPr lang="pt-BR" sz="1800" dirty="0" smtClean="0"/>
              <a:t>) </a:t>
            </a:r>
            <a:r>
              <a:rPr lang="pt-BR" sz="1800" dirty="0" smtClean="0"/>
              <a:t>{</a:t>
            </a: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         </a:t>
            </a:r>
            <a:r>
              <a:rPr lang="pt-BR" sz="1800" dirty="0" smtClean="0">
                <a:solidFill>
                  <a:srgbClr val="993300"/>
                </a:solidFill>
              </a:rPr>
              <a:t>Comando 1;</a:t>
            </a:r>
          </a:p>
          <a:p>
            <a:pPr>
              <a:buNone/>
            </a:pPr>
            <a:r>
              <a:rPr lang="pt-BR" sz="1800" dirty="0" smtClean="0">
                <a:solidFill>
                  <a:srgbClr val="993300"/>
                </a:solidFill>
              </a:rPr>
              <a:t>         Comando 2;</a:t>
            </a:r>
          </a:p>
          <a:p>
            <a:pPr>
              <a:buNone/>
            </a:pPr>
            <a:r>
              <a:rPr lang="pt-BR" sz="1800" dirty="0" smtClean="0">
                <a:solidFill>
                  <a:srgbClr val="993300"/>
                </a:solidFill>
              </a:rPr>
              <a:t>         Comando 3;</a:t>
            </a:r>
          </a:p>
          <a:p>
            <a:pPr>
              <a:buNone/>
            </a:pPr>
            <a:r>
              <a:rPr lang="pt-BR" sz="1800" dirty="0" smtClean="0">
                <a:solidFill>
                  <a:srgbClr val="993300"/>
                </a:solidFill>
              </a:rPr>
              <a:t>         Comando 4</a:t>
            </a:r>
          </a:p>
          <a:p>
            <a:pPr>
              <a:buNone/>
            </a:pPr>
            <a:r>
              <a:rPr lang="pt-BR" sz="1800" dirty="0" smtClean="0">
                <a:solidFill>
                  <a:srgbClr val="993300"/>
                </a:solidFill>
              </a:rPr>
              <a:t>         Comandos N;</a:t>
            </a:r>
          </a:p>
          <a:p>
            <a:pPr>
              <a:buNone/>
            </a:pPr>
            <a:r>
              <a:rPr lang="pt-BR" sz="1800" dirty="0" smtClean="0"/>
              <a:t>     </a:t>
            </a:r>
            <a:r>
              <a:rPr lang="pt-BR" sz="1800" dirty="0"/>
              <a:t>}</a:t>
            </a:r>
            <a:endParaRPr lang="pt-BR" sz="1800" dirty="0" smtClean="0"/>
          </a:p>
        </p:txBody>
      </p:sp>
      <p:sp>
        <p:nvSpPr>
          <p:cNvPr id="5" name="Chave esquerda 4"/>
          <p:cNvSpPr/>
          <p:nvPr/>
        </p:nvSpPr>
        <p:spPr bwMode="auto">
          <a:xfrm>
            <a:off x="777926" y="1760560"/>
            <a:ext cx="368490" cy="1678675"/>
          </a:xfrm>
          <a:prstGeom prst="leftBrace">
            <a:avLst/>
          </a:prstGeom>
          <a:ln>
            <a:solidFill>
              <a:srgbClr val="993300"/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Char char="•"/>
              <a:tabLst/>
            </a:pPr>
            <a:endParaRPr kumimoji="0" lang="pt-BR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Texto explicativo em forma de nuvem 5"/>
          <p:cNvSpPr/>
          <p:nvPr/>
        </p:nvSpPr>
        <p:spPr bwMode="auto">
          <a:xfrm>
            <a:off x="2415654" y="1678675"/>
            <a:ext cx="7547226" cy="4967785"/>
          </a:xfrm>
          <a:prstGeom prst="cloudCallout">
            <a:avLst>
              <a:gd name="adj1" fmla="val 43970"/>
              <a:gd name="adj2" fmla="val -10006"/>
            </a:avLst>
          </a:prstGeom>
          <a:noFill/>
          <a:ln w="9525" cap="flat" cmpd="sng" algn="ctr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O comando </a:t>
            </a:r>
            <a:r>
              <a:rPr kumimoji="0" lang="pt-BR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while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 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fará a repetição do bloco de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i</a:t>
            </a:r>
            <a:r>
              <a:rPr lang="pt-BR" sz="1600" b="0" baseline="0" dirty="0" smtClean="0"/>
              <a:t>nstruções</a:t>
            </a:r>
            <a:r>
              <a:rPr lang="pt-BR" sz="1600" b="0" dirty="0" smtClean="0"/>
              <a:t> que há dentro dele, enquanto sua condição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for verdadeira. </a:t>
            </a:r>
            <a:endParaRPr lang="pt-BR" sz="1600" b="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A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 variável e/ou expressão do teste condicional,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poderá ser do tipo inteiro, </a:t>
            </a:r>
            <a:r>
              <a:rPr lang="pt-BR" sz="1600" b="0" dirty="0" smtClean="0"/>
              <a:t>do tipo real,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do tipo caractere ou do tipo lógico.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O comando </a:t>
            </a:r>
            <a:r>
              <a:rPr kumimoji="0" lang="pt-BR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while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, 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obrigatoriamente,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 deverá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/>
              <a:t>s</a:t>
            </a:r>
            <a:r>
              <a:rPr lang="pt-BR" sz="1600" b="0" baseline="0" dirty="0" smtClean="0"/>
              <a:t>er</a:t>
            </a:r>
            <a:r>
              <a:rPr lang="pt-BR" sz="1600" b="0" dirty="0" smtClean="0"/>
              <a:t> finalizado com o </a:t>
            </a:r>
            <a:r>
              <a:rPr lang="pt-BR" sz="1600" b="0" dirty="0" smtClean="0"/>
              <a:t>fechamento da chave</a:t>
            </a:r>
            <a:r>
              <a:rPr lang="pt-BR" sz="1600" b="0" dirty="0" smtClean="0"/>
              <a:t>, </a:t>
            </a:r>
            <a:r>
              <a:rPr lang="pt-BR" sz="1600" b="0" dirty="0" smtClean="0"/>
              <a:t>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/>
              <a:t>n</a:t>
            </a:r>
            <a:r>
              <a:rPr lang="pt-BR" sz="1600" b="0" dirty="0" smtClean="0"/>
              <a:t>ecessariamente deverá recalcular a expressão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 smtClean="0"/>
              <a:t>ou ler a variável  responsável pelo</a:t>
            </a:r>
          </a:p>
          <a:p>
            <a:pPr algn="ctr">
              <a:buNone/>
            </a:pPr>
            <a:r>
              <a:rPr lang="pt-BR" sz="1600" b="0" dirty="0" smtClean="0"/>
              <a:t>teste condicional dentro do </a:t>
            </a:r>
          </a:p>
          <a:p>
            <a:pPr algn="ctr">
              <a:buNone/>
            </a:pPr>
            <a:r>
              <a:rPr lang="pt-BR" sz="1600" b="0" dirty="0" smtClean="0"/>
              <a:t>bloco de repetição.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2425" y="1371600"/>
            <a:ext cx="8305800" cy="5105400"/>
          </a:xfrm>
        </p:spPr>
        <p:txBody>
          <a:bodyPr/>
          <a:lstStyle/>
          <a:p>
            <a:pPr marL="514350" indent="-514350" algn="just">
              <a:buSzPct val="100000"/>
              <a:buFont typeface="+mj-lt"/>
              <a:buAutoNum type="arabicPeriod"/>
            </a:pPr>
            <a:r>
              <a:rPr lang="pt-BR" sz="2000" dirty="0" smtClean="0"/>
              <a:t>Crie um algoritmo que controle uma conta poupança que foi aberta com um depósito de R$500,00. Sendo a remuneração de 1% ao mês de juros. A presente o saldo após três meses.</a:t>
            </a:r>
          </a:p>
          <a:p>
            <a:pPr marL="514350" indent="-514350" algn="just">
              <a:buSzPct val="100000"/>
              <a:buFont typeface="+mj-lt"/>
              <a:buAutoNum type="arabicPeriod"/>
            </a:pPr>
            <a:r>
              <a:rPr lang="pt-BR" sz="2000" dirty="0" smtClean="0"/>
              <a:t>Desenvolva um algoritmo que receba a base e altura de um retângulo, calcule e mostre sua área, repita 10 com valores diferentes.</a:t>
            </a:r>
          </a:p>
          <a:p>
            <a:pPr marL="514350" indent="-514350" algn="just">
              <a:buSzPct val="100000"/>
              <a:buFont typeface="+mj-lt"/>
              <a:buAutoNum type="arabicPeriod"/>
            </a:pPr>
            <a:r>
              <a:rPr lang="pt-BR" sz="2000" dirty="0" smtClean="0"/>
              <a:t>Crie um algoritmo que receba 4 notas bimestrais, de 7 alunos diferentes, calcule e apresente a média anual de cada aluno.</a:t>
            </a:r>
          </a:p>
          <a:p>
            <a:pPr marL="514350" lvl="0" indent="-514350" algn="just">
              <a:buSzPct val="100000"/>
              <a:buFont typeface="+mj-lt"/>
              <a:buAutoNum type="arabicPeriod"/>
            </a:pPr>
            <a:r>
              <a:rPr lang="pt-BR" sz="2000" dirty="0" smtClean="0"/>
              <a:t>Tendo como dados de entrada a altura e o sexo de 15 pessoas, construa um algoritmo que calcule peso ideal, utilizando as seguintes formulas: </a:t>
            </a:r>
          </a:p>
          <a:p>
            <a:pPr marL="914400" lvl="2" indent="-514350" algn="just">
              <a:buSzPct val="100000"/>
            </a:pPr>
            <a:r>
              <a:rPr lang="pt-BR" sz="1800" dirty="0" smtClean="0">
                <a:ea typeface="+mn-ea"/>
                <a:cs typeface="+mn-cs"/>
              </a:rPr>
              <a:t>HOMEM=(72.7*ALT)-58;</a:t>
            </a:r>
          </a:p>
          <a:p>
            <a:pPr marL="914400" lvl="2" indent="-514350" algn="just">
              <a:buSzPct val="100000"/>
            </a:pPr>
            <a:r>
              <a:rPr lang="pt-BR" sz="1800" dirty="0" smtClean="0">
                <a:ea typeface="+mn-ea"/>
                <a:cs typeface="+mn-cs"/>
              </a:rPr>
              <a:t>MULHER=(62.1*ALT)-44.7.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2425" y="1371600"/>
            <a:ext cx="8305800" cy="5105400"/>
          </a:xfrm>
        </p:spPr>
        <p:txBody>
          <a:bodyPr/>
          <a:lstStyle/>
          <a:p>
            <a:pPr marL="514350" indent="-514350" algn="just">
              <a:buSzPct val="100000"/>
              <a:buFont typeface="+mj-lt"/>
              <a:buAutoNum type="arabicPeriod" startAt="5"/>
            </a:pPr>
            <a:r>
              <a:rPr lang="pt-BR" sz="2000" dirty="0" smtClean="0"/>
              <a:t>Crie um algoritmo que receba uma senha e verifique sua validade ou não. Senha válida “</a:t>
            </a:r>
            <a:r>
              <a:rPr lang="pt-BR" sz="2000" dirty="0" err="1" smtClean="0"/>
              <a:t>asdfg</a:t>
            </a:r>
            <a:r>
              <a:rPr lang="pt-BR" sz="2000" dirty="0" smtClean="0"/>
              <a:t>”. Se o usuário digitar errado mais de 3 vezes finalizar o programa.</a:t>
            </a:r>
          </a:p>
          <a:p>
            <a:pPr marL="514350" lvl="0" indent="-514350" algn="just">
              <a:buSzPct val="100000"/>
              <a:buFont typeface="+mj-lt"/>
              <a:buAutoNum type="arabicPeriod" startAt="5"/>
            </a:pPr>
            <a:r>
              <a:rPr lang="pt-BR" sz="2000" dirty="0" smtClean="0"/>
              <a:t>O índice de massa corporal ( Peso/Alt2) avalia o nível de gordura de cada pessoa e é adotado pela Organização Mundial de Saúde (OMS). O IMC de uma pessoa é dado pela divisão da massa em kg pela altura em metros elevado ao quadrado. Elabore um algoritmo que, a partir da massa e da altura informados pelo usuário, calcule e apresente o IMC de </a:t>
            </a:r>
            <a:r>
              <a:rPr lang="pt-BR" sz="2000" smtClean="0"/>
              <a:t>várias pessoas e </a:t>
            </a:r>
            <a:r>
              <a:rPr lang="pt-BR" sz="2000" dirty="0" smtClean="0"/>
              <a:t>sua classificação conforme a tabela seguinte:</a:t>
            </a:r>
          </a:p>
          <a:p>
            <a:pPr marL="914400" lvl="2" indent="-514350" algn="just">
              <a:buSzPct val="100000"/>
            </a:pPr>
            <a:r>
              <a:rPr lang="pt-BR" sz="1800" dirty="0" smtClean="0">
                <a:ea typeface="+mn-ea"/>
                <a:cs typeface="+mn-cs"/>
              </a:rPr>
              <a:t>&lt; 18 Magreza </a:t>
            </a:r>
          </a:p>
          <a:p>
            <a:pPr marL="914400" lvl="2" indent="-514350" algn="just">
              <a:buSzPct val="100000"/>
            </a:pPr>
            <a:r>
              <a:rPr lang="pt-BR" sz="1800" dirty="0" smtClean="0">
                <a:ea typeface="+mn-ea"/>
                <a:cs typeface="+mn-cs"/>
              </a:rPr>
              <a:t>18,0 a 24,9 Saudável </a:t>
            </a:r>
          </a:p>
          <a:p>
            <a:pPr marL="914400" lvl="2" indent="-514350" algn="just">
              <a:buSzPct val="100000"/>
            </a:pPr>
            <a:r>
              <a:rPr lang="pt-BR" sz="1800" dirty="0" smtClean="0">
                <a:ea typeface="+mn-ea"/>
                <a:cs typeface="+mn-cs"/>
              </a:rPr>
              <a:t>25,0 a 29,9 Sobrepeso</a:t>
            </a:r>
          </a:p>
          <a:p>
            <a:pPr marL="914400" lvl="2" indent="-514350" algn="just">
              <a:buSzPct val="100000"/>
            </a:pPr>
            <a:r>
              <a:rPr lang="pt-BR" sz="1800" dirty="0" smtClean="0">
                <a:ea typeface="+mn-ea"/>
                <a:cs typeface="+mn-cs"/>
              </a:rPr>
              <a:t> &gt;= 30,0 Obesidade</a:t>
            </a:r>
          </a:p>
          <a:p>
            <a:pPr marL="514350" indent="-514350" algn="just">
              <a:buSzPct val="100000"/>
              <a:buFont typeface="+mj-lt"/>
              <a:buAutoNum type="arabicPeriod" startAt="5"/>
            </a:pPr>
            <a:endParaRPr lang="pt-BR" sz="2000" dirty="0" smtClean="0"/>
          </a:p>
          <a:p>
            <a:pPr marL="514350" indent="-514350" algn="just">
              <a:buFont typeface="+mj-lt"/>
              <a:buAutoNum type="arabicPeriod" startAt="5"/>
            </a:pPr>
            <a:endParaRPr lang="pt-BR" sz="2000" dirty="0" smtClean="0"/>
          </a:p>
          <a:p>
            <a:pPr marL="514350" indent="-514350" algn="just">
              <a:buFont typeface="+mj-lt"/>
              <a:buAutoNum type="arabicPeriod" startAt="5"/>
            </a:pPr>
            <a:endParaRPr lang="pt-BR" sz="2000" dirty="0" smtClean="0"/>
          </a:p>
          <a:p>
            <a:pPr algn="just">
              <a:buNone/>
            </a:pPr>
            <a:endParaRPr lang="pt-BR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Bom trabalho!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 versão 2">
  <a:themeElements>
    <a:clrScheme name="">
      <a:dk1>
        <a:srgbClr val="770504"/>
      </a:dk1>
      <a:lt1>
        <a:srgbClr val="FFFFFF"/>
      </a:lt1>
      <a:dk2>
        <a:srgbClr val="CC0000"/>
      </a:dk2>
      <a:lt2>
        <a:srgbClr val="FFFFFF"/>
      </a:lt2>
      <a:accent1>
        <a:srgbClr val="FFFFFF"/>
      </a:accent1>
      <a:accent2>
        <a:srgbClr val="0000FF"/>
      </a:accent2>
      <a:accent3>
        <a:srgbClr val="FFFFFF"/>
      </a:accent3>
      <a:accent4>
        <a:srgbClr val="650303"/>
      </a:accent4>
      <a:accent5>
        <a:srgbClr val="FFFFFF"/>
      </a:accent5>
      <a:accent6>
        <a:srgbClr val="0000E7"/>
      </a:accent6>
      <a:hlink>
        <a:srgbClr val="CC3300"/>
      </a:hlink>
      <a:folHlink>
        <a:srgbClr val="C0C0C0"/>
      </a:folHlink>
    </a:clrScheme>
    <a:fontScheme name="Modelo versão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sm" len="sm"/>
          <a:tailEnd type="none" w="sm" len="sm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onotype Sorts" pitchFamily="2" charset="2"/>
          <a:buChar char="•"/>
          <a:tabLst/>
          <a:defRPr kumimoji="0" lang="pt-BR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sm" len="sm"/>
          <a:tailEnd type="none" w="sm" len="sm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onotype Sorts" pitchFamily="2" charset="2"/>
          <a:buChar char="•"/>
          <a:tabLst/>
          <a:defRPr kumimoji="0" lang="pt-BR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Modelo versão 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versão 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E:\adriano\MaterialProgramacao\algoritmos\tranparencias\Modelo versão 2.pot</Template>
  <TotalTime>2210</TotalTime>
  <Words>467</Words>
  <Application>Microsoft Office PowerPoint</Application>
  <PresentationFormat>Apresentação na tela (4:3)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Monotype Sorts</vt:lpstr>
      <vt:lpstr>Times New Roman</vt:lpstr>
      <vt:lpstr>Wingdings</vt:lpstr>
      <vt:lpstr>Modelo versão 2</vt:lpstr>
      <vt:lpstr>Lógica  de Programação</vt:lpstr>
      <vt:lpstr>Objetivos</vt:lpstr>
      <vt:lpstr>Repetição com Teste no Início</vt:lpstr>
      <vt:lpstr>Repetição com Teste no Início</vt:lpstr>
      <vt:lpstr>Exercícios</vt:lpstr>
      <vt:lpstr>Exercícios</vt:lpstr>
      <vt:lpstr>Bom trabalho!</vt:lpstr>
    </vt:vector>
  </TitlesOfParts>
  <Company>NCE - UFRJ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 Desenvolvimento de Algoritmos</dc:title>
  <dc:creator>a</dc:creator>
  <cp:lastModifiedBy>Aluno</cp:lastModifiedBy>
  <cp:revision>143</cp:revision>
  <dcterms:created xsi:type="dcterms:W3CDTF">2001-11-05T11:45:10Z</dcterms:created>
  <dcterms:modified xsi:type="dcterms:W3CDTF">2017-10-12T00:34:27Z</dcterms:modified>
</cp:coreProperties>
</file>