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handoutMasterIdLst>
    <p:handoutMasterId r:id="rId9"/>
  </p:handoutMasterIdLst>
  <p:sldIdLst>
    <p:sldId id="256" r:id="rId2"/>
    <p:sldId id="258" r:id="rId3"/>
    <p:sldId id="323" r:id="rId4"/>
    <p:sldId id="324" r:id="rId5"/>
    <p:sldId id="322" r:id="rId6"/>
    <p:sldId id="325" r:id="rId7"/>
    <p:sldId id="321" r:id="rId8"/>
  </p:sldIdLst>
  <p:sldSz cx="9144000" cy="6858000" type="screen4x3"/>
  <p:notesSz cx="7086600" cy="10223500"/>
  <p:defaultTextStyle>
    <a:defPPr>
      <a:defRPr lang="pt-BR"/>
    </a:defPPr>
    <a:lvl1pPr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0000"/>
    <a:srgbClr val="993300"/>
    <a:srgbClr val="FFFF00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napToGrid="0">
      <p:cViewPr varScale="1">
        <p:scale>
          <a:sx n="85" d="100"/>
          <a:sy n="85" d="100"/>
        </p:scale>
        <p:origin x="90" y="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6375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2325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6375" y="9712325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fld id="{BA26F236-D3C7-4C63-A924-57DE34E5E5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62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803900" y="63500"/>
            <a:ext cx="1816100" cy="6413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52425" y="63500"/>
            <a:ext cx="5299075" cy="6413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52425" y="1371600"/>
            <a:ext cx="3557588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062413" y="1371600"/>
            <a:ext cx="355758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371600"/>
            <a:ext cx="72675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 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63500"/>
            <a:ext cx="7191375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</a:t>
            </a:r>
          </a:p>
        </p:txBody>
      </p:sp>
      <p:pic>
        <p:nvPicPr>
          <p:cNvPr id="6148" name="Picture 8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" y="1019175"/>
            <a:ext cx="784860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3379788" y="6353175"/>
            <a:ext cx="3060700" cy="4619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pt-BR" sz="24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ETEC da Zona Leste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Monotype Sort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v"/>
        <a:defRPr sz="24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pt-BR" sz="7200" dirty="0" smtClean="0">
                <a:solidFill>
                  <a:srgbClr val="CC0000"/>
                </a:solidFill>
              </a:rPr>
              <a:t>Lógica </a:t>
            </a:r>
            <a:br>
              <a:rPr lang="pt-BR" sz="7200" dirty="0" smtClean="0">
                <a:solidFill>
                  <a:srgbClr val="CC0000"/>
                </a:solidFill>
              </a:rPr>
            </a:br>
            <a:r>
              <a:rPr lang="pt-BR" sz="7200" dirty="0" smtClean="0">
                <a:solidFill>
                  <a:srgbClr val="CC0000"/>
                </a:solidFill>
              </a:rPr>
              <a:t>de Programação</a:t>
            </a:r>
            <a:endParaRPr lang="pt-BR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1752600"/>
          </a:xfrm>
        </p:spPr>
        <p:txBody>
          <a:bodyPr/>
          <a:lstStyle/>
          <a:p>
            <a:r>
              <a:rPr lang="en-US" sz="2400" b="1" dirty="0" err="1" smtClean="0"/>
              <a:t>Laço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Repetição</a:t>
            </a:r>
            <a:r>
              <a:rPr lang="en-US" sz="2400" b="1" dirty="0" smtClean="0"/>
              <a:t> com </a:t>
            </a:r>
            <a:r>
              <a:rPr lang="en-US" sz="2400" b="1" dirty="0" err="1" smtClean="0"/>
              <a:t>Teste</a:t>
            </a:r>
            <a:r>
              <a:rPr lang="en-US" sz="2400" b="1" dirty="0" smtClean="0"/>
              <a:t> </a:t>
            </a:r>
            <a:r>
              <a:rPr lang="en-US" sz="2400" b="1" dirty="0"/>
              <a:t>no </a:t>
            </a:r>
            <a:r>
              <a:rPr lang="en-US" sz="2400" b="1" dirty="0" smtClean="0"/>
              <a:t>Final</a:t>
            </a:r>
          </a:p>
          <a:p>
            <a:pPr algn="l"/>
            <a:r>
              <a:rPr lang="en-US" sz="2400" b="1" dirty="0" smtClean="0"/>
              <a:t>                         do {     </a:t>
            </a:r>
          </a:p>
          <a:p>
            <a:pPr algn="l"/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       }while(</a:t>
            </a:r>
            <a:r>
              <a:rPr lang="en-US" sz="2400" b="1" dirty="0" err="1" smtClean="0"/>
              <a:t>cond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verd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Objetivos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371600"/>
            <a:ext cx="7970838" cy="5105400"/>
          </a:xfrm>
        </p:spPr>
        <p:txBody>
          <a:bodyPr/>
          <a:lstStyle/>
          <a:p>
            <a:r>
              <a:rPr lang="pt-BR" dirty="0" smtClean="0"/>
              <a:t>O objetivo das estruturas de repetição é executar uma instrução (ou conjunto de instruções) repetidas vezes, enquanto (ou até que) uma dada condição seja satisfeita. 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838200" y="4025900"/>
            <a:ext cx="2111375" cy="7921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Repetição com Teste no Final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9970" y="1098642"/>
            <a:ext cx="6495982" cy="5015555"/>
          </a:xfrm>
        </p:spPr>
        <p:txBody>
          <a:bodyPr/>
          <a:lstStyle/>
          <a:p>
            <a:pPr>
              <a:buNone/>
            </a:pPr>
            <a:r>
              <a:rPr lang="pt-BR" sz="1600" dirty="0" err="1"/>
              <a:t>i</a:t>
            </a:r>
            <a:r>
              <a:rPr lang="pt-BR" sz="1600" dirty="0" err="1" smtClean="0"/>
              <a:t>nt</a:t>
            </a:r>
            <a:r>
              <a:rPr lang="pt-BR" sz="1600" dirty="0" smtClean="0"/>
              <a:t> </a:t>
            </a:r>
            <a:r>
              <a:rPr lang="pt-BR" sz="1600" dirty="0" err="1" smtClean="0"/>
              <a:t>main</a:t>
            </a:r>
            <a:r>
              <a:rPr lang="pt-BR" sz="1600" dirty="0" smtClean="0"/>
              <a:t>( ) {</a:t>
            </a:r>
          </a:p>
          <a:p>
            <a:pPr>
              <a:buNone/>
            </a:pPr>
            <a:r>
              <a:rPr lang="pt-BR" sz="1600" dirty="0" smtClean="0"/>
              <a:t>       </a:t>
            </a:r>
            <a:r>
              <a:rPr lang="pt-BR" sz="1600" dirty="0" err="1" smtClean="0"/>
              <a:t>int</a:t>
            </a:r>
            <a:r>
              <a:rPr lang="pt-BR" sz="1600" dirty="0" smtClean="0"/>
              <a:t>: AN, AA, IDA, ID2050;</a:t>
            </a:r>
          </a:p>
          <a:p>
            <a:pPr>
              <a:buNone/>
            </a:pPr>
            <a:r>
              <a:rPr lang="pt-BR" sz="1600" dirty="0" smtClean="0"/>
              <a:t>       </a:t>
            </a:r>
            <a:r>
              <a:rPr lang="pt-BR" sz="1600" dirty="0" err="1" smtClean="0"/>
              <a:t>Int</a:t>
            </a:r>
            <a:r>
              <a:rPr lang="pt-BR" sz="1600" dirty="0" smtClean="0"/>
              <a:t>: </a:t>
            </a:r>
            <a:r>
              <a:rPr lang="pt-BR" sz="1600" dirty="0" err="1" smtClean="0"/>
              <a:t>Resp</a:t>
            </a:r>
            <a:r>
              <a:rPr lang="pt-BR" sz="1600" dirty="0" smtClean="0"/>
              <a:t>;</a:t>
            </a:r>
          </a:p>
          <a:p>
            <a:pPr>
              <a:buNone/>
            </a:pPr>
            <a:r>
              <a:rPr lang="pt-BR" sz="1600" dirty="0" smtClean="0"/>
              <a:t>       AA←2017;</a:t>
            </a:r>
          </a:p>
          <a:p>
            <a:pPr>
              <a:buNone/>
            </a:pPr>
            <a:r>
              <a:rPr lang="pt-BR" sz="1600" b="1" dirty="0" smtClean="0">
                <a:solidFill>
                  <a:srgbClr val="FF0000"/>
                </a:solidFill>
              </a:rPr>
              <a:t>       do {</a:t>
            </a:r>
          </a:p>
          <a:p>
            <a:pPr>
              <a:buNone/>
            </a:pPr>
            <a:r>
              <a:rPr lang="pt-BR" sz="1600" dirty="0" smtClean="0"/>
              <a:t>             </a:t>
            </a:r>
            <a:r>
              <a:rPr lang="pt-BR" sz="1600" dirty="0" err="1">
                <a:solidFill>
                  <a:srgbClr val="FF0000"/>
                </a:solidFill>
              </a:rPr>
              <a:t>puts</a:t>
            </a:r>
            <a:r>
              <a:rPr lang="pt-BR" sz="1600" dirty="0">
                <a:solidFill>
                  <a:srgbClr val="FF0000"/>
                </a:solidFill>
              </a:rPr>
              <a:t>(“Digite o ano em que você nasceu ”);</a:t>
            </a:r>
          </a:p>
          <a:p>
            <a:pPr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</a:t>
            </a:r>
            <a:r>
              <a:rPr lang="pt-BR" sz="1600" dirty="0" err="1">
                <a:solidFill>
                  <a:srgbClr val="FF0000"/>
                </a:solidFill>
              </a:rPr>
              <a:t>scanf</a:t>
            </a:r>
            <a:r>
              <a:rPr lang="pt-BR" sz="1600" dirty="0">
                <a:solidFill>
                  <a:srgbClr val="FF0000"/>
                </a:solidFill>
              </a:rPr>
              <a:t>(“%</a:t>
            </a:r>
            <a:r>
              <a:rPr lang="pt-BR" sz="1600" dirty="0" err="1">
                <a:solidFill>
                  <a:srgbClr val="FF0000"/>
                </a:solidFill>
              </a:rPr>
              <a:t>d”,&amp;AN</a:t>
            </a:r>
            <a:r>
              <a:rPr lang="pt-BR" sz="1600" dirty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 IDA←AA-AN;</a:t>
            </a:r>
            <a:endParaRPr lang="pt-BR" sz="16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 ID2050←2050-AN;</a:t>
            </a:r>
            <a:endParaRPr lang="pt-BR" sz="16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 </a:t>
            </a:r>
            <a:r>
              <a:rPr lang="pt-BR" sz="1600" dirty="0" err="1">
                <a:solidFill>
                  <a:srgbClr val="FF0000"/>
                </a:solidFill>
              </a:rPr>
              <a:t>printf</a:t>
            </a:r>
            <a:r>
              <a:rPr lang="pt-BR" sz="1600" dirty="0">
                <a:solidFill>
                  <a:srgbClr val="FF0000"/>
                </a:solidFill>
              </a:rPr>
              <a:t>(“Sua idade atual é %d\n”, IDA);</a:t>
            </a:r>
          </a:p>
          <a:p>
            <a:pPr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</a:t>
            </a:r>
            <a:r>
              <a:rPr lang="pt-BR" sz="1600" dirty="0" err="1">
                <a:solidFill>
                  <a:srgbClr val="FF0000"/>
                </a:solidFill>
              </a:rPr>
              <a:t>printf</a:t>
            </a:r>
            <a:r>
              <a:rPr lang="pt-BR" sz="1600" dirty="0">
                <a:solidFill>
                  <a:srgbClr val="FF0000"/>
                </a:solidFill>
              </a:rPr>
              <a:t>(“Sua idade em 2050 será %d\n”, ID2050);</a:t>
            </a:r>
          </a:p>
          <a:p>
            <a:pPr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</a:t>
            </a:r>
            <a:r>
              <a:rPr lang="pt-BR" sz="1600" dirty="0" err="1">
                <a:solidFill>
                  <a:srgbClr val="FF0000"/>
                </a:solidFill>
              </a:rPr>
              <a:t>puts</a:t>
            </a:r>
            <a:r>
              <a:rPr lang="pt-BR" sz="1600" dirty="0">
                <a:solidFill>
                  <a:srgbClr val="FF0000"/>
                </a:solidFill>
              </a:rPr>
              <a:t>(“Deseja calcular  novamente? ”);</a:t>
            </a:r>
          </a:p>
          <a:p>
            <a:pPr>
              <a:buNone/>
            </a:pPr>
            <a:r>
              <a:rPr lang="pt-BR" sz="1600" dirty="0">
                <a:solidFill>
                  <a:srgbClr val="FF0000"/>
                </a:solidFill>
              </a:rPr>
              <a:t>	       </a:t>
            </a:r>
            <a:r>
              <a:rPr lang="pt-BR" sz="1600" dirty="0" err="1">
                <a:solidFill>
                  <a:srgbClr val="FF0000"/>
                </a:solidFill>
              </a:rPr>
              <a:t>puts</a:t>
            </a:r>
            <a:r>
              <a:rPr lang="pt-BR" sz="1600" dirty="0">
                <a:solidFill>
                  <a:srgbClr val="FF0000"/>
                </a:solidFill>
              </a:rPr>
              <a:t>(“1 – para Sim ou 2 – para Não”);</a:t>
            </a:r>
          </a:p>
          <a:p>
            <a:pPr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</a:t>
            </a:r>
            <a:r>
              <a:rPr lang="pt-BR" sz="1600" dirty="0" err="1">
                <a:solidFill>
                  <a:srgbClr val="FF0000"/>
                </a:solidFill>
              </a:rPr>
              <a:t>scanf</a:t>
            </a:r>
            <a:r>
              <a:rPr lang="pt-BR" sz="1600" dirty="0">
                <a:solidFill>
                  <a:srgbClr val="FF0000"/>
                </a:solidFill>
              </a:rPr>
              <a:t>(“%d”,&amp;</a:t>
            </a:r>
            <a:r>
              <a:rPr lang="pt-BR" sz="1600" dirty="0" err="1">
                <a:solidFill>
                  <a:srgbClr val="FF0000"/>
                </a:solidFill>
              </a:rPr>
              <a:t>Resp</a:t>
            </a:r>
            <a:r>
              <a:rPr lang="pt-BR" sz="1600" dirty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pt-BR" sz="1600" b="1" dirty="0">
                <a:solidFill>
                  <a:srgbClr val="FF0000"/>
                </a:solidFill>
              </a:rPr>
              <a:t>       } </a:t>
            </a:r>
            <a:r>
              <a:rPr lang="pt-BR" sz="1600" b="1" dirty="0" err="1">
                <a:solidFill>
                  <a:srgbClr val="FF0000"/>
                </a:solidFill>
              </a:rPr>
              <a:t>while</a:t>
            </a:r>
            <a:r>
              <a:rPr lang="pt-BR" sz="1600" b="1" dirty="0">
                <a:solidFill>
                  <a:srgbClr val="FF0000"/>
                </a:solidFill>
              </a:rPr>
              <a:t> </a:t>
            </a:r>
            <a:r>
              <a:rPr lang="pt-BR" sz="1600" b="1" dirty="0" smtClean="0">
                <a:solidFill>
                  <a:srgbClr val="FF0000"/>
                </a:solidFill>
              </a:rPr>
              <a:t>(</a:t>
            </a:r>
            <a:r>
              <a:rPr lang="pt-BR" sz="1600" b="1" dirty="0" err="1" smtClean="0">
                <a:solidFill>
                  <a:srgbClr val="FF0000"/>
                </a:solidFill>
              </a:rPr>
              <a:t>Resp</a:t>
            </a:r>
            <a:r>
              <a:rPr lang="pt-BR" sz="1600" b="1" dirty="0" smtClean="0">
                <a:solidFill>
                  <a:srgbClr val="FF0000"/>
                </a:solidFill>
              </a:rPr>
              <a:t> = =1);</a:t>
            </a:r>
          </a:p>
          <a:p>
            <a:pPr>
              <a:buNone/>
            </a:pPr>
            <a:r>
              <a:rPr lang="pt-BR" sz="1600"/>
              <a:t> </a:t>
            </a:r>
            <a:r>
              <a:rPr lang="pt-BR" sz="1600" smtClean="0"/>
              <a:t>     system</a:t>
            </a:r>
            <a:r>
              <a:rPr lang="pt-BR" sz="1600" dirty="0"/>
              <a:t>(“PAUSE”);</a:t>
            </a:r>
          </a:p>
          <a:p>
            <a:pPr>
              <a:buNone/>
            </a:pPr>
            <a:r>
              <a:rPr lang="pt-BR" sz="1600" dirty="0"/>
              <a:t>      </a:t>
            </a:r>
            <a:r>
              <a:rPr lang="pt-BR" sz="1600" dirty="0" err="1"/>
              <a:t>return</a:t>
            </a:r>
            <a:r>
              <a:rPr lang="pt-BR" sz="1600" dirty="0"/>
              <a:t>(0);</a:t>
            </a:r>
          </a:p>
          <a:p>
            <a:pPr>
              <a:buNone/>
            </a:pPr>
            <a:r>
              <a:rPr lang="pt-BR" sz="1600" dirty="0"/>
              <a:t>}</a:t>
            </a:r>
            <a:endParaRPr lang="pt-BR" sz="1200" dirty="0" smtClean="0"/>
          </a:p>
        </p:txBody>
      </p:sp>
      <p:sp>
        <p:nvSpPr>
          <p:cNvPr id="4" name="Seta em curva para baixo 3"/>
          <p:cNvSpPr/>
          <p:nvPr/>
        </p:nvSpPr>
        <p:spPr bwMode="auto">
          <a:xfrm rot="16200000">
            <a:off x="93635" y="3361411"/>
            <a:ext cx="3262476" cy="919579"/>
          </a:xfrm>
          <a:prstGeom prst="curvedDown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•"/>
              <a:tabLst/>
            </a:pPr>
            <a:endParaRPr kumimoji="0" lang="pt-BR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Repetição com Teste no Final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080" y="3541635"/>
            <a:ext cx="6332566" cy="3145812"/>
          </a:xfrm>
        </p:spPr>
        <p:txBody>
          <a:bodyPr/>
          <a:lstStyle/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    do{ </a:t>
            </a:r>
          </a:p>
          <a:p>
            <a:pPr>
              <a:buNone/>
            </a:pPr>
            <a:r>
              <a:rPr lang="pt-BR" sz="1800" dirty="0" smtClean="0"/>
              <a:t>         </a:t>
            </a:r>
            <a:r>
              <a:rPr lang="pt-BR" sz="1800" dirty="0" smtClean="0">
                <a:solidFill>
                  <a:srgbClr val="993300"/>
                </a:solidFill>
              </a:rPr>
              <a:t>Comando 1;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 2;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 3;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 4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Comandos N;</a:t>
            </a:r>
          </a:p>
          <a:p>
            <a:pPr>
              <a:buNone/>
            </a:pPr>
            <a:r>
              <a:rPr lang="pt-BR" sz="1800" dirty="0" smtClean="0"/>
              <a:t>     } </a:t>
            </a:r>
            <a:r>
              <a:rPr lang="pt-BR" sz="1800" dirty="0" err="1" smtClean="0"/>
              <a:t>while</a:t>
            </a:r>
            <a:r>
              <a:rPr lang="pt-BR" sz="1800" dirty="0" smtClean="0"/>
              <a:t> (</a:t>
            </a:r>
            <a:r>
              <a:rPr lang="pt-BR" sz="1800" b="1" dirty="0" smtClean="0">
                <a:solidFill>
                  <a:srgbClr val="FF0000"/>
                </a:solidFill>
              </a:rPr>
              <a:t>Teste Condicional For Verdadeiro</a:t>
            </a:r>
            <a:r>
              <a:rPr lang="pt-BR" sz="1800" dirty="0" smtClean="0"/>
              <a:t>);</a:t>
            </a:r>
          </a:p>
        </p:txBody>
      </p:sp>
      <p:sp>
        <p:nvSpPr>
          <p:cNvPr id="5" name="Chave esquerda 4"/>
          <p:cNvSpPr/>
          <p:nvPr/>
        </p:nvSpPr>
        <p:spPr bwMode="auto">
          <a:xfrm>
            <a:off x="641448" y="4189862"/>
            <a:ext cx="368490" cy="1678675"/>
          </a:xfrm>
          <a:prstGeom prst="leftBrace">
            <a:avLst/>
          </a:prstGeom>
          <a:ln>
            <a:solidFill>
              <a:srgbClr val="993300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•"/>
              <a:tabLst/>
            </a:pPr>
            <a:endParaRPr kumimoji="0" lang="pt-BR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Texto explicativo em forma de nuvem 5"/>
          <p:cNvSpPr/>
          <p:nvPr/>
        </p:nvSpPr>
        <p:spPr bwMode="auto">
          <a:xfrm>
            <a:off x="2183647" y="696031"/>
            <a:ext cx="8052177" cy="5022379"/>
          </a:xfrm>
          <a:prstGeom prst="cloudCallout">
            <a:avLst>
              <a:gd name="adj1" fmla="val 43970"/>
              <a:gd name="adj2" fmla="val -10006"/>
            </a:avLst>
          </a:prstGeom>
          <a:noFill/>
          <a:ln w="9525" cap="flat" cmpd="sng" algn="ctr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O comando </a:t>
            </a:r>
            <a:r>
              <a:rPr lang="pt-BR" sz="1600" dirty="0" smtClean="0"/>
              <a:t>Repita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fará a repetição do bloco de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i</a:t>
            </a:r>
            <a:r>
              <a:rPr lang="pt-BR" sz="1600" b="0" baseline="0" dirty="0" smtClean="0"/>
              <a:t>nstruções</a:t>
            </a:r>
            <a:r>
              <a:rPr lang="pt-BR" sz="1600" b="0" dirty="0" smtClean="0"/>
              <a:t> que há dentro dele, enquanto</a:t>
            </a:r>
            <a:r>
              <a:rPr lang="pt-BR" sz="1600" dirty="0" smtClean="0"/>
              <a:t> </a:t>
            </a:r>
            <a:r>
              <a:rPr lang="pt-BR" sz="1600" b="0" dirty="0" smtClean="0"/>
              <a:t>sua condição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for verdadeira.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A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variável e/ou expressão do teste condicional,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poderá ser do tipo inteiro, </a:t>
            </a:r>
            <a:r>
              <a:rPr lang="pt-BR" sz="1600" b="0" dirty="0" smtClean="0"/>
              <a:t>do tipo real,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do tipo caractere ou do tipo lógico.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O comando </a:t>
            </a:r>
            <a:r>
              <a:rPr kumimoji="0" lang="pt-B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do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, obrigatoriamente,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deverá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/>
              <a:t>s</a:t>
            </a:r>
            <a:r>
              <a:rPr lang="pt-BR" sz="1600" b="0" baseline="0" dirty="0" smtClean="0"/>
              <a:t>er</a:t>
            </a:r>
            <a:r>
              <a:rPr lang="pt-BR" sz="1600" b="0" dirty="0" smtClean="0"/>
              <a:t> finalizado com o </a:t>
            </a:r>
            <a:r>
              <a:rPr lang="pt-BR" sz="1600" dirty="0" smtClean="0"/>
              <a:t>Teste Condicional</a:t>
            </a:r>
            <a:r>
              <a:rPr lang="pt-BR" sz="1600" b="0" dirty="0" smtClean="0"/>
              <a:t>, 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/>
              <a:t>n</a:t>
            </a:r>
            <a:r>
              <a:rPr lang="pt-BR" sz="1600" b="0" dirty="0" smtClean="0"/>
              <a:t>ecessariamente deverá recalcular a expressão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ou ler a variável  responsável pelo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teste condicional dentro do bloco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de repetição.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2425" y="1371600"/>
            <a:ext cx="8305800" cy="5105400"/>
          </a:xfrm>
        </p:spPr>
        <p:txBody>
          <a:bodyPr/>
          <a:lstStyle/>
          <a:p>
            <a:pPr marL="514350" indent="-514350" algn="just">
              <a:buSzPct val="100000"/>
              <a:buFont typeface="+mj-lt"/>
              <a:buAutoNum type="arabicPeriod"/>
            </a:pPr>
            <a:r>
              <a:rPr lang="pt-BR" sz="2000" dirty="0" smtClean="0"/>
              <a:t>Crie um algoritmo que calcule o salário líquido  de 10 funcionários sabendo que: A cada um dependente, este recebe R$300,00 de bônus; O valor do seu salário bruto é: Valor Hora * Horas Trabalhadas no Mês; A aplicação irá coletar o número de Dependentes, Valor Hora, Hora Trabalhada e apresentará o Valor Bruto e Valor Liquido.</a:t>
            </a:r>
          </a:p>
          <a:p>
            <a:pPr marL="514350" indent="-514350" algn="just">
              <a:buSzPct val="100000"/>
              <a:buFont typeface="+mj-lt"/>
              <a:buAutoNum type="arabicPeriod"/>
            </a:pPr>
            <a:r>
              <a:rPr lang="pt-BR" sz="2000" dirty="0" smtClean="0"/>
              <a:t>Crie um algoritmo para calcular a área de 8 triângulos, apresente cada resultado.</a:t>
            </a:r>
          </a:p>
          <a:p>
            <a:pPr marL="514350" indent="-514350" algn="just">
              <a:buSzPct val="100000"/>
              <a:buFont typeface="+mj-lt"/>
              <a:buAutoNum type="arabicPeriod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Crie um algoritmo que receba o ano de nascimento de 15 pessoas. Calcule e mostre se atingiu a maioridade ou não.</a:t>
            </a:r>
          </a:p>
          <a:p>
            <a:pPr marL="514350" indent="-514350" algn="just">
              <a:buSzPct val="100000"/>
              <a:buFont typeface="+mj-lt"/>
              <a:buAutoNum type="arabicPeriod"/>
            </a:pPr>
            <a:r>
              <a:rPr lang="pt-BR" sz="2000" dirty="0" smtClean="0"/>
              <a:t>Elabore um algoritmo que leia 10 medidas diferentes em centímetros e apresente quantos metros, decímetros e milímetros há nesta medida.</a:t>
            </a:r>
          </a:p>
          <a:p>
            <a:pPr lvl="1">
              <a:buNone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SzPct val="100000"/>
              <a:buFont typeface="+mj-lt"/>
              <a:buAutoNum type="arabicPeriod"/>
            </a:pPr>
            <a:endParaRPr lang="pt-BR" sz="2000" dirty="0" smtClean="0"/>
          </a:p>
          <a:p>
            <a:pPr marL="514350" indent="-514350" algn="just">
              <a:buSzPct val="100000"/>
              <a:buFont typeface="+mj-lt"/>
              <a:buAutoNum type="arabicPeriod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SzPct val="100000"/>
              <a:buFont typeface="+mj-lt"/>
              <a:buAutoNum type="arabicPeriod"/>
            </a:pPr>
            <a:endParaRPr lang="pt-BR" sz="2000" dirty="0" smtClean="0"/>
          </a:p>
          <a:p>
            <a:pPr marL="514350" indent="-514350" algn="just">
              <a:buFont typeface="+mj-lt"/>
              <a:buAutoNum type="arabicPeriod"/>
            </a:pPr>
            <a:endParaRPr lang="pt-BR" sz="2000" dirty="0" smtClean="0"/>
          </a:p>
          <a:p>
            <a:pPr marL="514350" indent="-514350" algn="just">
              <a:buFont typeface="+mj-lt"/>
              <a:buAutoNum type="arabicPeriod"/>
            </a:pPr>
            <a:endParaRPr lang="pt-BR" sz="2000" dirty="0" smtClean="0"/>
          </a:p>
          <a:p>
            <a:pPr algn="just">
              <a:buNone/>
            </a:pPr>
            <a:endParaRPr lang="pt-BR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2425" y="1371600"/>
            <a:ext cx="8305800" cy="5105400"/>
          </a:xfrm>
        </p:spPr>
        <p:txBody>
          <a:bodyPr/>
          <a:lstStyle/>
          <a:p>
            <a:pPr marL="514350" lvl="0" indent="-514350" algn="just">
              <a:buSzPct val="100000"/>
              <a:buFont typeface="+mj-lt"/>
              <a:buAutoNum type="arabicPeriod" startAt="5"/>
            </a:pPr>
            <a:r>
              <a:rPr lang="pt-BR" sz="2000" dirty="0" smtClean="0"/>
              <a:t>Crie um algoritmo que receba dados de 5 pescadores e calcule a multa paga por cada um que ultrapassar a quantidade de quilos estabelecida por lei. A saber: </a:t>
            </a:r>
          </a:p>
          <a:p>
            <a:pPr lvl="1"/>
            <a:r>
              <a:rPr lang="pt-BR" sz="2000" dirty="0" smtClean="0">
                <a:latin typeface="Arial" pitchFamily="34" charset="0"/>
                <a:cs typeface="Arial" pitchFamily="34" charset="0"/>
              </a:rPr>
              <a:t>A quantidade de peixe por pessoa é 50 kg.</a:t>
            </a:r>
          </a:p>
          <a:p>
            <a:pPr lvl="1"/>
            <a:r>
              <a:rPr lang="pt-BR" sz="2000" dirty="0" smtClean="0">
                <a:latin typeface="Arial" pitchFamily="34" charset="0"/>
                <a:cs typeface="Arial" pitchFamily="34" charset="0"/>
              </a:rPr>
              <a:t>A multa por quilo excedente é R$4,00.</a:t>
            </a:r>
          </a:p>
          <a:p>
            <a:pPr marL="514350" indent="-514350" algn="just">
              <a:buSzPct val="100000"/>
              <a:buFont typeface="+mj-lt"/>
              <a:buAutoNum type="arabicPeriod" startAt="5"/>
            </a:pPr>
            <a:r>
              <a:rPr lang="pt-BR" sz="2000" dirty="0" smtClean="0"/>
              <a:t>Escrever um programa para apresentar o nome do lanche do </a:t>
            </a:r>
            <a:r>
              <a:rPr lang="pt-BR" sz="2000" dirty="0" err="1" smtClean="0"/>
              <a:t>MacDonalds</a:t>
            </a:r>
            <a:r>
              <a:rPr lang="pt-BR" sz="2000" dirty="0" smtClean="0"/>
              <a:t> conforme o nº da opção digitada pelo cliente (usuário): </a:t>
            </a:r>
          </a:p>
          <a:p>
            <a:pPr lvl="1"/>
            <a:r>
              <a:rPr lang="pt-BR" sz="2000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BigMac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pt-BR" sz="2000" dirty="0" smtClean="0">
                <a:latin typeface="Arial" pitchFamily="34" charset="0"/>
                <a:cs typeface="Arial" pitchFamily="34" charset="0"/>
              </a:rPr>
              <a:t>2. Quarteirão </a:t>
            </a:r>
          </a:p>
          <a:p>
            <a:pPr lvl="1"/>
            <a:r>
              <a:rPr lang="pt-BR" sz="20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MacChicken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pt-BR" sz="2000" dirty="0" smtClean="0">
                <a:latin typeface="Arial" pitchFamily="34" charset="0"/>
                <a:cs typeface="Arial" pitchFamily="34" charset="0"/>
              </a:rPr>
              <a:t>4. Cheddar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MacMelt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pt-BR" sz="2000" dirty="0" smtClean="0">
                <a:latin typeface="Arial" pitchFamily="34" charset="0"/>
                <a:cs typeface="Arial" pitchFamily="34" charset="0"/>
              </a:rPr>
              <a:t>5.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MacMax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None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SzPct val="100000"/>
              <a:buFont typeface="+mj-lt"/>
              <a:buAutoNum type="arabicPeriod" startAt="5"/>
            </a:pPr>
            <a:endParaRPr lang="pt-BR" sz="2000" dirty="0" smtClean="0"/>
          </a:p>
          <a:p>
            <a:pPr marL="514350" indent="-514350" algn="just">
              <a:buSzPct val="100000"/>
              <a:buFont typeface="+mj-lt"/>
              <a:buAutoNum type="arabicPeriod" startAt="5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SzPct val="100000"/>
              <a:buFont typeface="+mj-lt"/>
              <a:buAutoNum type="arabicPeriod" startAt="5"/>
            </a:pPr>
            <a:endParaRPr lang="pt-BR" sz="2000" dirty="0" smtClean="0"/>
          </a:p>
          <a:p>
            <a:pPr marL="514350" indent="-514350" algn="just">
              <a:buFont typeface="+mj-lt"/>
              <a:buAutoNum type="arabicPeriod" startAt="5"/>
            </a:pPr>
            <a:endParaRPr lang="pt-BR" sz="2000" dirty="0" smtClean="0"/>
          </a:p>
          <a:p>
            <a:pPr marL="514350" indent="-514350" algn="just">
              <a:buFont typeface="+mj-lt"/>
              <a:buAutoNum type="arabicPeriod" startAt="5"/>
            </a:pPr>
            <a:endParaRPr lang="pt-BR" sz="2000" dirty="0" smtClean="0"/>
          </a:p>
          <a:p>
            <a:pPr algn="just">
              <a:buNone/>
            </a:pPr>
            <a:endParaRPr lang="pt-BR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Bom trabalho!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versão 2">
  <a:themeElements>
    <a:clrScheme name="">
      <a:dk1>
        <a:srgbClr val="770504"/>
      </a:dk1>
      <a:lt1>
        <a:srgbClr val="FFFFFF"/>
      </a:lt1>
      <a:dk2>
        <a:srgbClr val="CC0000"/>
      </a:dk2>
      <a:lt2>
        <a:srgbClr val="FFFFFF"/>
      </a:lt2>
      <a:accent1>
        <a:srgbClr val="FFFFFF"/>
      </a:accent1>
      <a:accent2>
        <a:srgbClr val="0000FF"/>
      </a:accent2>
      <a:accent3>
        <a:srgbClr val="FFFFFF"/>
      </a:accent3>
      <a:accent4>
        <a:srgbClr val="650303"/>
      </a:accent4>
      <a:accent5>
        <a:srgbClr val="FFFFFF"/>
      </a:accent5>
      <a:accent6>
        <a:srgbClr val="0000E7"/>
      </a:accent6>
      <a:hlink>
        <a:srgbClr val="CC3300"/>
      </a:hlink>
      <a:folHlink>
        <a:srgbClr val="C0C0C0"/>
      </a:folHlink>
    </a:clrScheme>
    <a:fontScheme name="Modelo versão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sm" len="sm"/>
          <a:tailEnd type="none" w="sm" len="sm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onotype Sorts" pitchFamily="2" charset="2"/>
          <a:buChar char="•"/>
          <a:tabLst/>
          <a:defRPr kumimoji="0" lang="pt-BR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sm" len="sm"/>
          <a:tailEnd type="none" w="sm" len="sm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onotype Sorts" pitchFamily="2" charset="2"/>
          <a:buChar char="•"/>
          <a:tabLst/>
          <a:defRPr kumimoji="0" lang="pt-BR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Modelo versão 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versão 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E:\adriano\MaterialProgramacao\algoritmos\tranparencias\Modelo versão 2.pot</Template>
  <TotalTime>2236</TotalTime>
  <Words>476</Words>
  <Application>Microsoft Office PowerPoint</Application>
  <PresentationFormat>Apresentação na tela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Monotype Sorts</vt:lpstr>
      <vt:lpstr>Times New Roman</vt:lpstr>
      <vt:lpstr>Wingdings</vt:lpstr>
      <vt:lpstr>Modelo versão 2</vt:lpstr>
      <vt:lpstr>Lógica  de Programação</vt:lpstr>
      <vt:lpstr>Objetivos</vt:lpstr>
      <vt:lpstr>Repetição com Teste no Final</vt:lpstr>
      <vt:lpstr>Repetição com Teste no Final</vt:lpstr>
      <vt:lpstr>Exercícios</vt:lpstr>
      <vt:lpstr>Exercícios</vt:lpstr>
      <vt:lpstr>Bom trabalho!</vt:lpstr>
    </vt:vector>
  </TitlesOfParts>
  <Company>NCE - UFRJ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 Desenvolvimento de Algoritmos</dc:title>
  <dc:creator>a</dc:creator>
  <cp:lastModifiedBy>Aluno</cp:lastModifiedBy>
  <cp:revision>145</cp:revision>
  <dcterms:created xsi:type="dcterms:W3CDTF">2001-11-05T11:45:10Z</dcterms:created>
  <dcterms:modified xsi:type="dcterms:W3CDTF">2017-10-17T19:27:09Z</dcterms:modified>
</cp:coreProperties>
</file>