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5"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4C600"/>
    <a:srgbClr val="FFFFCC"/>
    <a:srgbClr val="FFCCCC"/>
    <a:srgbClr val="FF7C80"/>
    <a:srgbClr val="CCFF99"/>
    <a:srgbClr val="CCFFFF"/>
    <a:srgbClr val="66FFFF"/>
    <a:srgbClr val="FFFF00"/>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8" autoAdjust="0"/>
  </p:normalViewPr>
  <p:slideViewPr>
    <p:cSldViewPr>
      <p:cViewPr>
        <p:scale>
          <a:sx n="100" d="100"/>
          <a:sy n="100" d="100"/>
        </p:scale>
        <p:origin x="-2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2020/6/3</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2020/6/3</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gif"/><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4.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5.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6.emf"/></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交互技术基础</a:t>
            </a:r>
            <a:endParaRPr lang="zh-CN" altLang="en-US" dirty="0"/>
          </a:p>
        </p:txBody>
      </p:sp>
      <p:sp>
        <p:nvSpPr>
          <p:cNvPr id="3" name="副标题 2"/>
          <p:cNvSpPr>
            <a:spLocks noGrp="1"/>
          </p:cNvSpPr>
          <p:nvPr>
            <p:ph type="subTitle" idx="1"/>
          </p:nvPr>
        </p:nvSpPr>
        <p:spPr/>
        <p:txBody>
          <a:bodyPr/>
          <a:lstStyle/>
          <a:p>
            <a:r>
              <a:rPr lang="zh-CN" altLang="en-US" dirty="0" smtClean="0"/>
              <a:t>第</a:t>
            </a:r>
            <a:r>
              <a:rPr lang="en-US" altLang="zh-CN" dirty="0" smtClean="0"/>
              <a:t>5</a:t>
            </a:r>
            <a:r>
              <a:rPr lang="zh-CN" altLang="en-US" dirty="0" smtClean="0"/>
              <a:t>章 界面设计</a:t>
            </a:r>
            <a:endParaRPr lang="zh-CN" altLang="en-US" dirty="0"/>
          </a:p>
        </p:txBody>
      </p:sp>
    </p:spTree>
    <p:extLst>
      <p:ext uri="{BB962C8B-B14F-4D97-AF65-F5344CB8AC3E}">
        <p14:creationId xmlns:p14="http://schemas.microsoft.com/office/powerpoint/2010/main" val="22653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lstStyle/>
          <a:p>
            <a:r>
              <a:rPr lang="zh-CN" altLang="en-US" dirty="0" smtClean="0"/>
              <a:t>通过指点设备实现对命令或数据的可视化操作</a:t>
            </a:r>
            <a:endParaRPr lang="en-US" altLang="zh-CN" dirty="0" smtClean="0"/>
          </a:p>
          <a:p>
            <a:r>
              <a:rPr lang="zh-CN" altLang="en-US" b="1" dirty="0" smtClean="0">
                <a:solidFill>
                  <a:srgbClr val="C00000"/>
                </a:solidFill>
              </a:rPr>
              <a:t>四个特点</a:t>
            </a:r>
            <a:r>
              <a:rPr lang="zh-CN" altLang="en-US" dirty="0" smtClean="0"/>
              <a:t>：</a:t>
            </a:r>
            <a:endParaRPr lang="en-US" altLang="zh-CN" dirty="0" smtClean="0"/>
          </a:p>
          <a:p>
            <a:pPr marL="68580" lvl="1" indent="0">
              <a:buNone/>
            </a:pPr>
            <a:r>
              <a:rPr lang="zh-CN" altLang="en-US" dirty="0" smtClean="0"/>
              <a:t>（</a:t>
            </a:r>
            <a:r>
              <a:rPr lang="en-US" altLang="zh-CN" dirty="0" smtClean="0"/>
              <a:t>1</a:t>
            </a:r>
            <a:r>
              <a:rPr lang="zh-CN" altLang="en-US" dirty="0" smtClean="0"/>
              <a:t>）</a:t>
            </a:r>
            <a:r>
              <a:rPr lang="zh-CN" altLang="en-US" dirty="0"/>
              <a:t>直接操纵的对象是动作或数据的形象</a:t>
            </a:r>
            <a:r>
              <a:rPr lang="zh-CN" altLang="en-US" dirty="0" smtClean="0"/>
              <a:t>隐喻</a:t>
            </a:r>
            <a:endParaRPr lang="en-US" altLang="zh-CN" dirty="0" smtClean="0"/>
          </a:p>
          <a:p>
            <a:pPr marL="685800" lvl="2" indent="-342900"/>
            <a:r>
              <a:rPr lang="zh-CN" altLang="en-US" dirty="0" smtClean="0">
                <a:solidFill>
                  <a:srgbClr val="0070C0"/>
                </a:solidFill>
                <a:latin typeface="楷体" panose="02010609060101010101" pitchFamily="49" charset="-122"/>
                <a:ea typeface="楷体" panose="02010609060101010101" pitchFamily="49" charset="-122"/>
              </a:rPr>
              <a:t>与现实生活中的动作相似，如扔垃圾动作</a:t>
            </a:r>
            <a:endParaRPr lang="zh-CN" altLang="en-US" dirty="0">
              <a:solidFill>
                <a:srgbClr val="0070C0"/>
              </a:solidFill>
              <a:latin typeface="楷体" panose="02010609060101010101" pitchFamily="49" charset="-122"/>
              <a:ea typeface="楷体" panose="02010609060101010101" pitchFamily="49" charset="-122"/>
            </a:endParaRPr>
          </a:p>
          <a:p>
            <a:pPr marL="68580" indent="0">
              <a:buNone/>
            </a:pPr>
            <a:endParaRPr lang="zh-CN" altLang="en-US" dirty="0"/>
          </a:p>
        </p:txBody>
      </p:sp>
      <p:pic>
        <p:nvPicPr>
          <p:cNvPr id="4" name="Picture 2" descr="D:\下载缓存\ezgif.com-video-to-gif.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318223"/>
            <a:ext cx="24384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151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lstStyle/>
          <a:p>
            <a:r>
              <a:rPr lang="zh-CN" altLang="en-US" dirty="0" smtClean="0"/>
              <a:t>通过指点设备实现对命令或数据的可视化操作</a:t>
            </a:r>
            <a:endParaRPr lang="en-US" altLang="zh-CN" dirty="0" smtClean="0"/>
          </a:p>
          <a:p>
            <a:r>
              <a:rPr lang="zh-CN" altLang="en-US" b="1" dirty="0" smtClean="0">
                <a:solidFill>
                  <a:srgbClr val="C00000"/>
                </a:solidFill>
              </a:rPr>
              <a:t>四个特点</a:t>
            </a:r>
            <a:r>
              <a:rPr lang="zh-CN" altLang="en-US" dirty="0" smtClean="0"/>
              <a:t>：</a:t>
            </a:r>
            <a:endParaRPr lang="en-US" altLang="zh-CN" dirty="0" smtClean="0"/>
          </a:p>
          <a:p>
            <a:pPr marL="68580" lvl="1" indent="0">
              <a:buNone/>
            </a:pPr>
            <a:r>
              <a:rPr lang="zh-CN" altLang="en-US" dirty="0" smtClean="0"/>
              <a:t>（</a:t>
            </a:r>
            <a:r>
              <a:rPr lang="en-US" altLang="zh-CN" dirty="0" smtClean="0"/>
              <a:t>2</a:t>
            </a:r>
            <a:r>
              <a:rPr lang="zh-CN" altLang="en-US" dirty="0" smtClean="0"/>
              <a:t>）用指点和选择代替键盘输入</a:t>
            </a:r>
            <a:endParaRPr lang="en-US" altLang="zh-CN" dirty="0" smtClean="0"/>
          </a:p>
          <a:p>
            <a:pPr lvl="1"/>
            <a:r>
              <a:rPr lang="zh-CN" altLang="en-US" sz="2000" dirty="0" smtClean="0">
                <a:solidFill>
                  <a:srgbClr val="0070C0"/>
                </a:solidFill>
                <a:latin typeface="楷体" panose="02010609060101010101" pitchFamily="49" charset="-122"/>
                <a:ea typeface="楷体" panose="02010609060101010101" pitchFamily="49" charset="-122"/>
              </a:rPr>
              <a:t>复制文件操作时，用菜单和选择的方式代替命令行界面中的命令</a:t>
            </a:r>
            <a:endParaRPr lang="zh-CN" altLang="en-US" sz="2000" dirty="0">
              <a:solidFill>
                <a:srgbClr val="0070C0"/>
              </a:solidFill>
              <a:latin typeface="楷体" panose="02010609060101010101" pitchFamily="49" charset="-122"/>
              <a:ea typeface="楷体" panose="02010609060101010101" pitchFamily="49" charset="-122"/>
            </a:endParaRPr>
          </a:p>
        </p:txBody>
      </p:sp>
      <p:grpSp>
        <p:nvGrpSpPr>
          <p:cNvPr id="5" name="组合 4"/>
          <p:cNvGrpSpPr/>
          <p:nvPr/>
        </p:nvGrpSpPr>
        <p:grpSpPr>
          <a:xfrm>
            <a:off x="539552" y="4653136"/>
            <a:ext cx="2916748" cy="1655718"/>
            <a:chOff x="1619672" y="4653136"/>
            <a:chExt cx="2916748" cy="1655718"/>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653136"/>
              <a:ext cx="17526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843808" y="4869160"/>
              <a:ext cx="1692612" cy="1439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4365104"/>
            <a:ext cx="4613697" cy="209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5"/>
          <p:cNvSpPr/>
          <p:nvPr/>
        </p:nvSpPr>
        <p:spPr>
          <a:xfrm>
            <a:off x="3563888" y="5206660"/>
            <a:ext cx="432048" cy="411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19872" y="4859868"/>
            <a:ext cx="646331" cy="369332"/>
          </a:xfrm>
          <a:prstGeom prst="rect">
            <a:avLst/>
          </a:prstGeom>
          <a:noFill/>
        </p:spPr>
        <p:txBody>
          <a:bodyPr wrap="none" rtlCol="0">
            <a:spAutoFit/>
          </a:bodyPr>
          <a:lstStyle/>
          <a:p>
            <a:r>
              <a:rPr lang="zh-CN" altLang="en-US" b="1" dirty="0" smtClean="0">
                <a:solidFill>
                  <a:srgbClr val="C00000"/>
                </a:solidFill>
              </a:rPr>
              <a:t>代替</a:t>
            </a:r>
            <a:endParaRPr lang="zh-CN" altLang="en-US" b="1" dirty="0">
              <a:solidFill>
                <a:srgbClr val="C00000"/>
              </a:solidFill>
            </a:endParaRPr>
          </a:p>
        </p:txBody>
      </p:sp>
    </p:spTree>
    <p:extLst>
      <p:ext uri="{BB962C8B-B14F-4D97-AF65-F5344CB8AC3E}">
        <p14:creationId xmlns:p14="http://schemas.microsoft.com/office/powerpoint/2010/main" val="1908613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lstStyle/>
          <a:p>
            <a:r>
              <a:rPr lang="zh-CN" altLang="en-US" dirty="0" smtClean="0"/>
              <a:t>通过指点设备实现对命令或数据的可视化操作</a:t>
            </a:r>
            <a:endParaRPr lang="en-US" altLang="zh-CN" dirty="0" smtClean="0"/>
          </a:p>
          <a:p>
            <a:r>
              <a:rPr lang="zh-CN" altLang="en-US" b="1" dirty="0" smtClean="0">
                <a:solidFill>
                  <a:srgbClr val="C00000"/>
                </a:solidFill>
              </a:rPr>
              <a:t>四个特点</a:t>
            </a:r>
            <a:r>
              <a:rPr lang="zh-CN" altLang="en-US" dirty="0" smtClean="0"/>
              <a:t>：</a:t>
            </a:r>
            <a:endParaRPr lang="en-US" altLang="zh-CN" dirty="0" smtClean="0"/>
          </a:p>
          <a:p>
            <a:pPr marL="68580" lvl="1" indent="0">
              <a:buNone/>
            </a:pPr>
            <a:r>
              <a:rPr lang="zh-CN" altLang="en-US" dirty="0" smtClean="0"/>
              <a:t>（</a:t>
            </a:r>
            <a:r>
              <a:rPr lang="en-US" altLang="zh-CN" dirty="0" smtClean="0"/>
              <a:t>3</a:t>
            </a:r>
            <a:r>
              <a:rPr lang="zh-CN" altLang="en-US" dirty="0" smtClean="0"/>
              <a:t>）操作结果立即可见</a:t>
            </a:r>
            <a:endParaRPr lang="en-US" altLang="zh-CN" dirty="0" smtClean="0"/>
          </a:p>
          <a:p>
            <a:pPr lvl="1"/>
            <a:r>
              <a:rPr lang="zh-CN" altLang="en-US" sz="2000" dirty="0" smtClean="0">
                <a:solidFill>
                  <a:srgbClr val="0070C0"/>
                </a:solidFill>
                <a:latin typeface="楷体" panose="02010609060101010101" pitchFamily="49" charset="-122"/>
                <a:ea typeface="楷体" panose="02010609060101010101" pitchFamily="49" charset="-122"/>
              </a:rPr>
              <a:t>如强制修改文件类型</a:t>
            </a:r>
            <a:endParaRPr lang="zh-CN" altLang="en-US" sz="2000" dirty="0">
              <a:solidFill>
                <a:srgbClr val="0070C0"/>
              </a:solidFill>
              <a:latin typeface="楷体" panose="02010609060101010101" pitchFamily="49" charset="-122"/>
              <a:ea typeface="楷体" panose="02010609060101010101" pitchFamily="49"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949" y="4293096"/>
            <a:ext cx="10001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3631267" y="4725144"/>
            <a:ext cx="129614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235077" y="4365104"/>
            <a:ext cx="2388795" cy="369332"/>
          </a:xfrm>
          <a:prstGeom prst="rect">
            <a:avLst/>
          </a:prstGeom>
          <a:noFill/>
        </p:spPr>
        <p:txBody>
          <a:bodyPr wrap="none" rtlCol="0">
            <a:spAutoFit/>
          </a:bodyPr>
          <a:lstStyle/>
          <a:p>
            <a:r>
              <a:rPr lang="zh-CN" altLang="en-US" dirty="0" smtClean="0"/>
              <a:t>修改其扩展名为</a:t>
            </a:r>
            <a:r>
              <a:rPr lang="en-US" altLang="zh-CN" dirty="0" err="1" smtClean="0"/>
              <a:t>xlsx</a:t>
            </a:r>
            <a:r>
              <a:rPr lang="zh-CN" altLang="en-US" dirty="0" smtClean="0"/>
              <a:t>后</a:t>
            </a:r>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365" y="4307383"/>
            <a:ext cx="9048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258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lstStyle/>
          <a:p>
            <a:r>
              <a:rPr lang="zh-CN" altLang="en-US" dirty="0" smtClean="0"/>
              <a:t>通过指点设备实现对命令或数据的可视化操作</a:t>
            </a:r>
            <a:endParaRPr lang="en-US" altLang="zh-CN" dirty="0" smtClean="0"/>
          </a:p>
          <a:p>
            <a:r>
              <a:rPr lang="zh-CN" altLang="en-US" b="1" dirty="0" smtClean="0">
                <a:solidFill>
                  <a:srgbClr val="C00000"/>
                </a:solidFill>
              </a:rPr>
              <a:t>四个特点</a:t>
            </a:r>
            <a:r>
              <a:rPr lang="zh-CN" altLang="en-US" dirty="0" smtClean="0"/>
              <a:t>：</a:t>
            </a:r>
            <a:endParaRPr lang="en-US" altLang="zh-CN" dirty="0" smtClean="0"/>
          </a:p>
          <a:p>
            <a:pPr marL="68580" lvl="1" indent="0">
              <a:buNone/>
            </a:pPr>
            <a:r>
              <a:rPr lang="zh-CN" altLang="en-US" dirty="0" smtClean="0"/>
              <a:t>（</a:t>
            </a:r>
            <a:r>
              <a:rPr lang="en-US" altLang="zh-CN" dirty="0" smtClean="0"/>
              <a:t>4</a:t>
            </a:r>
            <a:r>
              <a:rPr lang="zh-CN" altLang="en-US" dirty="0" smtClean="0"/>
              <a:t>）支持逆向操作</a:t>
            </a:r>
            <a:endParaRPr lang="en-US" altLang="zh-CN" dirty="0" smtClean="0"/>
          </a:p>
          <a:p>
            <a:pPr lvl="1"/>
            <a:r>
              <a:rPr lang="zh-CN" altLang="en-US" sz="2000" dirty="0" smtClean="0">
                <a:solidFill>
                  <a:srgbClr val="0070C0"/>
                </a:solidFill>
                <a:latin typeface="楷体" panose="02010609060101010101" pitchFamily="49" charset="-122"/>
                <a:ea typeface="楷体" panose="02010609060101010101" pitchFamily="49" charset="-122"/>
              </a:rPr>
              <a:t>操作出错时，允许用户回退至操作前的若干步状态，如</a:t>
            </a:r>
            <a:r>
              <a:rPr lang="en-US" altLang="zh-CN" sz="2000" dirty="0" smtClean="0">
                <a:solidFill>
                  <a:srgbClr val="0070C0"/>
                </a:solidFill>
                <a:latin typeface="楷体" panose="02010609060101010101" pitchFamily="49" charset="-122"/>
                <a:ea typeface="楷体" panose="02010609060101010101" pitchFamily="49" charset="-122"/>
              </a:rPr>
              <a:t>WORD</a:t>
            </a:r>
            <a:r>
              <a:rPr lang="zh-CN" altLang="en-US" sz="2000" dirty="0" smtClean="0">
                <a:solidFill>
                  <a:srgbClr val="0070C0"/>
                </a:solidFill>
                <a:latin typeface="楷体" panose="02010609060101010101" pitchFamily="49" charset="-122"/>
                <a:ea typeface="楷体" panose="02010609060101010101" pitchFamily="49" charset="-122"/>
              </a:rPr>
              <a:t>中的撤回，</a:t>
            </a:r>
            <a:r>
              <a:rPr lang="en-US" altLang="zh-CN" sz="2000" dirty="0" smtClean="0">
                <a:solidFill>
                  <a:srgbClr val="0070C0"/>
                </a:solidFill>
                <a:latin typeface="楷体" panose="02010609060101010101" pitchFamily="49" charset="-122"/>
                <a:ea typeface="楷体" panose="02010609060101010101" pitchFamily="49" charset="-122"/>
              </a:rPr>
              <a:t>PS</a:t>
            </a:r>
            <a:r>
              <a:rPr lang="zh-CN" altLang="en-US" sz="2000" dirty="0" smtClean="0">
                <a:solidFill>
                  <a:srgbClr val="0070C0"/>
                </a:solidFill>
                <a:latin typeface="楷体" panose="02010609060101010101" pitchFamily="49" charset="-122"/>
                <a:ea typeface="楷体" panose="02010609060101010101" pitchFamily="49" charset="-122"/>
              </a:rPr>
              <a:t>中的历史</a:t>
            </a:r>
            <a:endParaRPr lang="zh-CN" altLang="en-US" sz="2000" dirty="0">
              <a:solidFill>
                <a:srgbClr val="0070C0"/>
              </a:solidFill>
              <a:latin typeface="楷体" panose="02010609060101010101" pitchFamily="49" charset="-122"/>
              <a:ea typeface="楷体" panose="02010609060101010101" pitchFamily="49" charset="-122"/>
            </a:endParaRPr>
          </a:p>
        </p:txBody>
      </p:sp>
      <p:pic>
        <p:nvPicPr>
          <p:cNvPr id="7170" name="Picture 2" descr="https://timgsa.baidu.com/timg?image&amp;quality=80&amp;size=b9999_10000&amp;sec=1591006408375&amp;di=567d01fa1778099ca5a57df12bcac844&amp;imgtype=0&amp;src=http%3A%2F%2Fuploads.xuexila.com%2Fallimg%2F1609%2F790-1609201S438.jpg"/>
          <p:cNvPicPr>
            <a:picLocks noChangeAspect="1" noChangeArrowheads="1"/>
          </p:cNvPicPr>
          <p:nvPr/>
        </p:nvPicPr>
        <p:blipFill rotWithShape="1">
          <a:blip r:embed="rId2">
            <a:extLst>
              <a:ext uri="{28A0092B-C50C-407E-A947-70E740481C1C}">
                <a14:useLocalDpi xmlns:a14="http://schemas.microsoft.com/office/drawing/2010/main" val="0"/>
              </a:ext>
            </a:extLst>
          </a:blip>
          <a:srcRect b="48364"/>
          <a:stretch/>
        </p:blipFill>
        <p:spPr bwMode="auto">
          <a:xfrm>
            <a:off x="2915816" y="4307883"/>
            <a:ext cx="3096344" cy="211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523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noAutofit/>
          </a:bodyPr>
          <a:lstStyle/>
          <a:p>
            <a:r>
              <a:rPr lang="zh-CN" altLang="en-US" dirty="0" smtClean="0"/>
              <a:t>优点：</a:t>
            </a:r>
            <a:endParaRPr lang="en-US" altLang="zh-CN" dirty="0" smtClean="0"/>
          </a:p>
          <a:p>
            <a:pPr lvl="1"/>
            <a:r>
              <a:rPr lang="zh-CN" altLang="en-US" dirty="0"/>
              <a:t>借助物理的、空间的或形象的表示，而不是单纯的文字或数字的表示。</a:t>
            </a:r>
            <a:r>
              <a:rPr lang="zh-CN" altLang="en-US" dirty="0">
                <a:solidFill>
                  <a:srgbClr val="C00000"/>
                </a:solidFill>
              </a:rPr>
              <a:t>依赖于视觉和手动控制的参与，可以直接操作</a:t>
            </a:r>
            <a:r>
              <a:rPr lang="zh-CN" altLang="en-US" dirty="0"/>
              <a:t>，有利于解决问题和进行学习</a:t>
            </a:r>
          </a:p>
          <a:p>
            <a:r>
              <a:rPr lang="zh-CN" altLang="en-US" dirty="0" smtClean="0"/>
              <a:t>缺点：</a:t>
            </a:r>
            <a:endParaRPr lang="en-US" altLang="zh-CN" dirty="0" smtClean="0"/>
          </a:p>
          <a:p>
            <a:pPr lvl="1"/>
            <a:r>
              <a:rPr lang="zh-CN" altLang="en-US" dirty="0"/>
              <a:t>不具备命令语言界面的某些</a:t>
            </a:r>
            <a:r>
              <a:rPr lang="zh-CN" altLang="en-US" dirty="0" smtClean="0"/>
              <a:t>优点</a:t>
            </a:r>
            <a:endParaRPr lang="zh-CN" altLang="en-US" dirty="0"/>
          </a:p>
          <a:p>
            <a:pPr lvl="2"/>
            <a:r>
              <a:rPr lang="zh-CN" altLang="en-US" dirty="0">
                <a:solidFill>
                  <a:srgbClr val="0070C0"/>
                </a:solidFill>
                <a:latin typeface="楷体" panose="02010609060101010101" pitchFamily="49" charset="-122"/>
                <a:ea typeface="楷体" panose="02010609060101010101" pitchFamily="49" charset="-122"/>
              </a:rPr>
              <a:t>例如从用户界面设计者角度看，设计图形比较繁琐，需进行大量的测试和实验</a:t>
            </a:r>
            <a:r>
              <a:rPr lang="zh-CN" altLang="en-US" dirty="0" smtClean="0">
                <a:solidFill>
                  <a:srgbClr val="0070C0"/>
                </a:solidFill>
                <a:latin typeface="楷体" panose="02010609060101010101" pitchFamily="49" charset="-122"/>
                <a:ea typeface="楷体" panose="02010609060101010101" pitchFamily="49" charset="-122"/>
              </a:rPr>
              <a:t>。</a:t>
            </a:r>
            <a:endParaRPr lang="en-US" altLang="zh-CN" dirty="0" smtClean="0">
              <a:solidFill>
                <a:srgbClr val="0070C0"/>
              </a:solidFill>
              <a:latin typeface="楷体" panose="02010609060101010101" pitchFamily="49" charset="-122"/>
              <a:ea typeface="楷体" panose="02010609060101010101" pitchFamily="49" charset="-122"/>
            </a:endParaRPr>
          </a:p>
          <a:p>
            <a:pPr lvl="1"/>
            <a:r>
              <a:rPr lang="zh-CN" altLang="en-US" dirty="0"/>
              <a:t>表示复杂语义、抽象语义比较困难 </a:t>
            </a:r>
          </a:p>
          <a:p>
            <a:pPr lvl="1"/>
            <a:endParaRPr lang="zh-CN" altLang="en-US" dirty="0"/>
          </a:p>
        </p:txBody>
      </p:sp>
    </p:spTree>
    <p:extLst>
      <p:ext uri="{BB962C8B-B14F-4D97-AF65-F5344CB8AC3E}">
        <p14:creationId xmlns:p14="http://schemas.microsoft.com/office/powerpoint/2010/main" val="1133534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图形用户界面设计的一般原则</a:t>
            </a:r>
            <a:endParaRPr lang="zh-CN" altLang="en-US" dirty="0"/>
          </a:p>
        </p:txBody>
      </p:sp>
      <p:sp>
        <p:nvSpPr>
          <p:cNvPr id="3" name="内容占位符 2"/>
          <p:cNvSpPr>
            <a:spLocks noGrp="1"/>
          </p:cNvSpPr>
          <p:nvPr>
            <p:ph idx="1"/>
          </p:nvPr>
        </p:nvSpPr>
        <p:spPr>
          <a:xfrm>
            <a:off x="1043492" y="2323652"/>
            <a:ext cx="6777317" cy="4201692"/>
          </a:xfrm>
        </p:spPr>
        <p:txBody>
          <a:bodyPr>
            <a:noAutofit/>
          </a:bodyPr>
          <a:lstStyle/>
          <a:p>
            <a:pPr marL="68580" indent="0">
              <a:buNone/>
            </a:pPr>
            <a:r>
              <a:rPr lang="zh-CN" altLang="en-US" dirty="0" smtClean="0"/>
              <a:t>（</a:t>
            </a:r>
            <a:r>
              <a:rPr lang="en-US" altLang="zh-CN" dirty="0" smtClean="0"/>
              <a:t>1</a:t>
            </a:r>
            <a:r>
              <a:rPr lang="zh-CN" altLang="en-US" dirty="0"/>
              <a:t>）</a:t>
            </a:r>
            <a:r>
              <a:rPr lang="zh-CN" altLang="en-US" b="1" dirty="0">
                <a:solidFill>
                  <a:schemeClr val="tx1"/>
                </a:solidFill>
              </a:rPr>
              <a:t>界面要具有</a:t>
            </a:r>
            <a:r>
              <a:rPr lang="zh-CN" altLang="en-US" b="1" dirty="0">
                <a:solidFill>
                  <a:srgbClr val="C00000"/>
                </a:solidFill>
              </a:rPr>
              <a:t>一致</a:t>
            </a:r>
            <a:r>
              <a:rPr lang="zh-CN" altLang="en-US" b="1" dirty="0">
                <a:solidFill>
                  <a:schemeClr val="tx1"/>
                </a:solidFill>
              </a:rPr>
              <a:t>性</a:t>
            </a:r>
          </a:p>
          <a:p>
            <a:pPr lvl="1"/>
            <a:r>
              <a:rPr lang="zh-CN" altLang="en-US" sz="1800" dirty="0">
                <a:solidFill>
                  <a:srgbClr val="0070C0"/>
                </a:solidFill>
                <a:latin typeface="楷体" panose="02010609060101010101" pitchFamily="49" charset="-122"/>
                <a:ea typeface="楷体" panose="02010609060101010101" pitchFamily="49" charset="-122"/>
              </a:rPr>
              <a:t>在同一用户界面中，所有的菜单选择、命令输入、数据显示和其他功能应保持风格的一致性  </a:t>
            </a:r>
          </a:p>
          <a:p>
            <a:pPr marL="68580" indent="0">
              <a:buNone/>
            </a:pPr>
            <a:r>
              <a:rPr lang="zh-CN" altLang="en-US" dirty="0" smtClean="0"/>
              <a:t>（</a:t>
            </a:r>
            <a:r>
              <a:rPr lang="en-US" altLang="zh-CN" dirty="0" smtClean="0"/>
              <a:t>2</a:t>
            </a:r>
            <a:r>
              <a:rPr lang="zh-CN" altLang="en-US" dirty="0" smtClean="0"/>
              <a:t>）</a:t>
            </a:r>
            <a:r>
              <a:rPr lang="zh-CN" altLang="en-US" b="1" dirty="0" smtClean="0"/>
              <a:t>常用</a:t>
            </a:r>
            <a:r>
              <a:rPr lang="zh-CN" altLang="en-US" b="1" dirty="0"/>
              <a:t>操作要有</a:t>
            </a:r>
            <a:r>
              <a:rPr lang="zh-CN" altLang="en-US" b="1" dirty="0" smtClean="0">
                <a:solidFill>
                  <a:srgbClr val="C00000"/>
                </a:solidFill>
              </a:rPr>
              <a:t>快捷方式（</a:t>
            </a:r>
            <a:r>
              <a:rPr lang="en-US" altLang="zh-CN" b="1" dirty="0" err="1" smtClean="0">
                <a:solidFill>
                  <a:srgbClr val="C00000"/>
                </a:solidFill>
              </a:rPr>
              <a:t>Ctrl+c</a:t>
            </a:r>
            <a:r>
              <a:rPr lang="en-US" altLang="zh-CN" b="1" dirty="0" smtClean="0">
                <a:solidFill>
                  <a:srgbClr val="C00000"/>
                </a:solidFill>
              </a:rPr>
              <a:t>, </a:t>
            </a:r>
            <a:r>
              <a:rPr lang="en-US" altLang="zh-CN" b="1" dirty="0" err="1" smtClean="0">
                <a:solidFill>
                  <a:srgbClr val="C00000"/>
                </a:solidFill>
              </a:rPr>
              <a:t>Ctrl+v</a:t>
            </a:r>
            <a:r>
              <a:rPr lang="zh-CN" altLang="en-US" b="1" dirty="0">
                <a:solidFill>
                  <a:srgbClr val="C00000"/>
                </a:solidFill>
              </a:rPr>
              <a:t>）</a:t>
            </a:r>
          </a:p>
          <a:p>
            <a:pPr lvl="1"/>
            <a:r>
              <a:rPr lang="zh-CN" altLang="en-US" sz="2000" dirty="0">
                <a:solidFill>
                  <a:srgbClr val="0070C0"/>
                </a:solidFill>
                <a:latin typeface="楷体" panose="02010609060101010101" pitchFamily="49" charset="-122"/>
                <a:ea typeface="楷体" panose="02010609060101010101" pitchFamily="49" charset="-122"/>
              </a:rPr>
              <a:t>不仅会提高用户的工作效率，还使界面在功能实现上简洁而高效</a:t>
            </a:r>
          </a:p>
          <a:p>
            <a:pPr marL="68580" indent="0">
              <a:buNone/>
            </a:pPr>
            <a:r>
              <a:rPr lang="zh-CN" altLang="en-US" dirty="0" smtClean="0"/>
              <a:t>（</a:t>
            </a:r>
            <a:r>
              <a:rPr lang="en-US" altLang="zh-CN" dirty="0" smtClean="0"/>
              <a:t>3</a:t>
            </a:r>
            <a:r>
              <a:rPr lang="zh-CN" altLang="en-US" dirty="0" smtClean="0"/>
              <a:t>）</a:t>
            </a:r>
            <a:r>
              <a:rPr lang="zh-CN" altLang="en-US" b="1" dirty="0" smtClean="0"/>
              <a:t>提供</a:t>
            </a:r>
            <a:r>
              <a:rPr lang="zh-CN" altLang="en-US" b="1" dirty="0"/>
              <a:t>简单的</a:t>
            </a:r>
            <a:r>
              <a:rPr lang="zh-CN" altLang="en-US" b="1" dirty="0">
                <a:solidFill>
                  <a:srgbClr val="C00000"/>
                </a:solidFill>
              </a:rPr>
              <a:t>错误</a:t>
            </a:r>
            <a:r>
              <a:rPr lang="zh-CN" altLang="en-US" b="1" dirty="0" smtClean="0">
                <a:solidFill>
                  <a:srgbClr val="C00000"/>
                </a:solidFill>
              </a:rPr>
              <a:t>处理（关闭未保存的文件）</a:t>
            </a:r>
            <a:endParaRPr lang="zh-CN" altLang="en-US" b="1" dirty="0">
              <a:solidFill>
                <a:srgbClr val="C00000"/>
              </a:solidFill>
            </a:endParaRPr>
          </a:p>
          <a:p>
            <a:pPr lvl="1"/>
            <a:r>
              <a:rPr lang="zh-CN" altLang="en-US" sz="2000" dirty="0" smtClean="0">
                <a:solidFill>
                  <a:srgbClr val="0070C0"/>
                </a:solidFill>
                <a:latin typeface="楷体" panose="02010609060101010101" pitchFamily="49" charset="-122"/>
                <a:ea typeface="楷体" panose="02010609060101010101" pitchFamily="49" charset="-122"/>
              </a:rPr>
              <a:t>在</a:t>
            </a:r>
            <a:r>
              <a:rPr lang="zh-CN" altLang="en-US" sz="2000" dirty="0">
                <a:solidFill>
                  <a:srgbClr val="0070C0"/>
                </a:solidFill>
                <a:latin typeface="楷体" panose="02010609060101010101" pitchFamily="49" charset="-122"/>
                <a:ea typeface="楷体" panose="02010609060101010101" pitchFamily="49" charset="-122"/>
              </a:rPr>
              <a:t>出现错误时，系统应该能检测出错误，并且提供简单和容易理解的错误处理功能 </a:t>
            </a:r>
          </a:p>
          <a:p>
            <a:pPr marL="68580" indent="0">
              <a:buNone/>
            </a:pPr>
            <a:r>
              <a:rPr lang="zh-CN" altLang="en-US" dirty="0" smtClean="0"/>
              <a:t>（</a:t>
            </a:r>
            <a:r>
              <a:rPr lang="en-US" altLang="zh-CN" dirty="0" smtClean="0"/>
              <a:t>4</a:t>
            </a:r>
            <a:r>
              <a:rPr lang="zh-CN" altLang="en-US" dirty="0" smtClean="0"/>
              <a:t>）</a:t>
            </a:r>
            <a:r>
              <a:rPr lang="zh-CN" altLang="en-US" b="1" dirty="0" smtClean="0"/>
              <a:t>对</a:t>
            </a:r>
            <a:r>
              <a:rPr lang="zh-CN" altLang="en-US" b="1" dirty="0"/>
              <a:t>操作人员的重要操作要有</a:t>
            </a:r>
            <a:r>
              <a:rPr lang="zh-CN" altLang="en-US" b="1" dirty="0">
                <a:solidFill>
                  <a:srgbClr val="C00000"/>
                </a:solidFill>
              </a:rPr>
              <a:t>信息反馈 </a:t>
            </a:r>
            <a:r>
              <a:rPr lang="en-US" altLang="zh-CN" b="1" dirty="0" smtClean="0">
                <a:solidFill>
                  <a:srgbClr val="C00000"/>
                </a:solidFill>
              </a:rPr>
              <a:t>(</a:t>
            </a:r>
            <a:r>
              <a:rPr lang="zh-CN" altLang="en-US" b="1" dirty="0" smtClean="0">
                <a:solidFill>
                  <a:srgbClr val="C00000"/>
                </a:solidFill>
              </a:rPr>
              <a:t>帮助</a:t>
            </a:r>
            <a:r>
              <a:rPr lang="en-US" altLang="zh-CN" b="1" dirty="0">
                <a:solidFill>
                  <a:srgbClr val="C00000"/>
                </a:solidFill>
              </a:rPr>
              <a:t>)</a:t>
            </a:r>
            <a:endParaRPr lang="zh-CN" altLang="en-US" b="1" dirty="0">
              <a:solidFill>
                <a:srgbClr val="C00000"/>
              </a:solidFill>
            </a:endParaRPr>
          </a:p>
          <a:p>
            <a:pPr lvl="1"/>
            <a:r>
              <a:rPr lang="zh-CN" altLang="en-US" sz="2000" dirty="0" smtClean="0">
                <a:solidFill>
                  <a:srgbClr val="0070C0"/>
                </a:solidFill>
                <a:latin typeface="楷体" panose="02010609060101010101" pitchFamily="49" charset="-122"/>
                <a:ea typeface="楷体" panose="02010609060101010101" pitchFamily="49" charset="-122"/>
              </a:rPr>
              <a:t>对</a:t>
            </a:r>
            <a:r>
              <a:rPr lang="zh-CN" altLang="en-US" sz="2000" dirty="0">
                <a:solidFill>
                  <a:srgbClr val="0070C0"/>
                </a:solidFill>
                <a:latin typeface="楷体" panose="02010609060101010101" pitchFamily="49" charset="-122"/>
                <a:ea typeface="楷体" panose="02010609060101010101" pitchFamily="49" charset="-122"/>
              </a:rPr>
              <a:t>不常用操作、至关重要操作要有信息反馈 </a:t>
            </a:r>
          </a:p>
        </p:txBody>
      </p:sp>
    </p:spTree>
    <p:extLst>
      <p:ext uri="{BB962C8B-B14F-4D97-AF65-F5344CB8AC3E}">
        <p14:creationId xmlns:p14="http://schemas.microsoft.com/office/powerpoint/2010/main" val="2734032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图形用户界面设计的一般原则</a:t>
            </a:r>
            <a:endParaRPr lang="zh-CN" altLang="en-US" dirty="0"/>
          </a:p>
        </p:txBody>
      </p:sp>
      <p:sp>
        <p:nvSpPr>
          <p:cNvPr id="3" name="内容占位符 2"/>
          <p:cNvSpPr>
            <a:spLocks noGrp="1"/>
          </p:cNvSpPr>
          <p:nvPr>
            <p:ph idx="1"/>
          </p:nvPr>
        </p:nvSpPr>
        <p:spPr>
          <a:xfrm>
            <a:off x="1043492" y="2323652"/>
            <a:ext cx="6777317" cy="4201692"/>
          </a:xfrm>
        </p:spPr>
        <p:txBody>
          <a:bodyPr>
            <a:noAutofit/>
          </a:bodyPr>
          <a:lstStyle/>
          <a:p>
            <a:pPr marL="68580" indent="0">
              <a:buNone/>
            </a:pPr>
            <a:r>
              <a:rPr lang="zh-CN" altLang="en-US" dirty="0" smtClean="0"/>
              <a:t>（</a:t>
            </a:r>
            <a:r>
              <a:rPr lang="en-US" altLang="zh-CN" dirty="0" smtClean="0"/>
              <a:t>5</a:t>
            </a:r>
            <a:r>
              <a:rPr lang="zh-CN" altLang="en-US" dirty="0" smtClean="0"/>
              <a:t>）</a:t>
            </a:r>
            <a:r>
              <a:rPr lang="zh-CN" altLang="en-US" b="1" dirty="0">
                <a:solidFill>
                  <a:schemeClr val="tx1"/>
                </a:solidFill>
              </a:rPr>
              <a:t>操作</a:t>
            </a:r>
            <a:r>
              <a:rPr lang="zh-CN" altLang="en-US" b="1" dirty="0" smtClean="0">
                <a:solidFill>
                  <a:srgbClr val="C00000"/>
                </a:solidFill>
              </a:rPr>
              <a:t>可逆</a:t>
            </a:r>
            <a:r>
              <a:rPr lang="zh-CN" altLang="en-US" b="1" dirty="0">
                <a:solidFill>
                  <a:srgbClr val="C00000"/>
                </a:solidFill>
              </a:rPr>
              <a:t>（撤销，历史）</a:t>
            </a:r>
          </a:p>
          <a:p>
            <a:pPr lvl="1"/>
            <a:r>
              <a:rPr lang="zh-CN" altLang="en-US" sz="2000" dirty="0">
                <a:solidFill>
                  <a:srgbClr val="0070C0"/>
                </a:solidFill>
                <a:latin typeface="楷体" panose="02010609060101010101" pitchFamily="49" charset="-122"/>
                <a:ea typeface="楷体" panose="02010609060101010101" pitchFamily="49" charset="-122"/>
              </a:rPr>
              <a:t>对大多数动作应允许恢复</a:t>
            </a:r>
            <a:r>
              <a:rPr lang="en-US" altLang="zh-CN" sz="2000" dirty="0">
                <a:solidFill>
                  <a:srgbClr val="0070C0"/>
                </a:solidFill>
                <a:latin typeface="楷体" panose="02010609060101010101" pitchFamily="49" charset="-122"/>
                <a:ea typeface="楷体" panose="02010609060101010101" pitchFamily="49" charset="-122"/>
              </a:rPr>
              <a:t>(UNDO)</a:t>
            </a:r>
            <a:r>
              <a:rPr lang="zh-CN" altLang="en-US" sz="2000" dirty="0">
                <a:solidFill>
                  <a:srgbClr val="0070C0"/>
                </a:solidFill>
                <a:latin typeface="楷体" panose="02010609060101010101" pitchFamily="49" charset="-122"/>
                <a:ea typeface="楷体" panose="02010609060101010101" pitchFamily="49" charset="-122"/>
              </a:rPr>
              <a:t>，对用户出错采取比较宽容的态度</a:t>
            </a:r>
          </a:p>
          <a:p>
            <a:pPr marL="68580" indent="0">
              <a:buNone/>
            </a:pPr>
            <a:r>
              <a:rPr lang="zh-CN" altLang="en-US" dirty="0" smtClean="0"/>
              <a:t>（</a:t>
            </a:r>
            <a:r>
              <a:rPr lang="en-US" altLang="zh-CN" dirty="0" smtClean="0"/>
              <a:t>6</a:t>
            </a:r>
            <a:r>
              <a:rPr lang="zh-CN" altLang="en-US" dirty="0"/>
              <a:t>）</a:t>
            </a:r>
            <a:r>
              <a:rPr lang="zh-CN" altLang="en-US" b="1" dirty="0"/>
              <a:t>设计良好的</a:t>
            </a:r>
            <a:r>
              <a:rPr lang="zh-CN" altLang="en-US" b="1" dirty="0">
                <a:solidFill>
                  <a:srgbClr val="C00000"/>
                </a:solidFill>
              </a:rPr>
              <a:t>联机帮助</a:t>
            </a:r>
          </a:p>
          <a:p>
            <a:pPr lvl="1"/>
            <a:r>
              <a:rPr lang="zh-CN" altLang="en-US" sz="2000" dirty="0">
                <a:solidFill>
                  <a:srgbClr val="0070C0"/>
                </a:solidFill>
                <a:latin typeface="楷体" panose="02010609060101010101" pitchFamily="49" charset="-122"/>
                <a:ea typeface="楷体" panose="02010609060101010101" pitchFamily="49" charset="-122"/>
              </a:rPr>
              <a:t>人机界面应该提供上下文敏感的求助系统，让用户及时获得帮助，尽量用简短的动词和动词短语提示命令 </a:t>
            </a:r>
          </a:p>
          <a:p>
            <a:pPr marL="68580" indent="0">
              <a:buNone/>
            </a:pPr>
            <a:r>
              <a:rPr lang="zh-CN" altLang="en-US" dirty="0" smtClean="0"/>
              <a:t>（</a:t>
            </a:r>
            <a:r>
              <a:rPr lang="en-US" altLang="zh-CN" dirty="0" smtClean="0"/>
              <a:t>7</a:t>
            </a:r>
            <a:r>
              <a:rPr lang="zh-CN" altLang="en-US" dirty="0"/>
              <a:t>）</a:t>
            </a:r>
            <a:r>
              <a:rPr lang="zh-CN" altLang="en-US" b="1" dirty="0"/>
              <a:t>合理划分并高效地</a:t>
            </a:r>
            <a:r>
              <a:rPr lang="zh-CN" altLang="en-US" b="1" dirty="0">
                <a:solidFill>
                  <a:srgbClr val="C00000"/>
                </a:solidFill>
              </a:rPr>
              <a:t>使用</a:t>
            </a:r>
            <a:r>
              <a:rPr lang="zh-CN" altLang="en-US" b="1" dirty="0" smtClean="0">
                <a:solidFill>
                  <a:srgbClr val="C00000"/>
                </a:solidFill>
              </a:rPr>
              <a:t>显示屏幕（并排查看）</a:t>
            </a:r>
          </a:p>
          <a:p>
            <a:pPr lvl="1"/>
            <a:r>
              <a:rPr lang="zh-CN" altLang="en-US" sz="2000" dirty="0">
                <a:solidFill>
                  <a:srgbClr val="0070C0"/>
                </a:solidFill>
                <a:latin typeface="楷体" panose="02010609060101010101" pitchFamily="49" charset="-122"/>
                <a:ea typeface="楷体" panose="02010609060101010101" pitchFamily="49" charset="-122"/>
              </a:rPr>
              <a:t>只显示与上下文有关的信息，允许用户对可视环境进行维护，如放大、缩小窗口；用窗口分隔不同种类的信息，只显示有意义的出错</a:t>
            </a:r>
            <a:r>
              <a:rPr lang="zh-CN" altLang="en-US" sz="2000" dirty="0" smtClean="0">
                <a:solidFill>
                  <a:srgbClr val="0070C0"/>
                </a:solidFill>
                <a:latin typeface="楷体" panose="02010609060101010101" pitchFamily="49" charset="-122"/>
                <a:ea typeface="楷体" panose="02010609060101010101" pitchFamily="49" charset="-122"/>
              </a:rPr>
              <a:t>信息</a:t>
            </a:r>
            <a:endParaRPr lang="zh-CN" altLang="en-US" sz="2000"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41609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理解用户</a:t>
            </a:r>
            <a:endParaRPr lang="zh-CN" altLang="en-US" dirty="0"/>
          </a:p>
        </p:txBody>
      </p:sp>
      <p:sp>
        <p:nvSpPr>
          <p:cNvPr id="3" name="内容占位符 2"/>
          <p:cNvSpPr>
            <a:spLocks noGrp="1"/>
          </p:cNvSpPr>
          <p:nvPr>
            <p:ph idx="1"/>
          </p:nvPr>
        </p:nvSpPr>
        <p:spPr/>
        <p:txBody>
          <a:bodyPr/>
          <a:lstStyle/>
          <a:p>
            <a:r>
              <a:rPr lang="zh-CN" altLang="en-US" dirty="0" smtClean="0"/>
              <a:t>用户是谁？</a:t>
            </a:r>
            <a:endParaRPr lang="en-US" altLang="zh-CN" dirty="0" smtClean="0"/>
          </a:p>
          <a:p>
            <a:pPr marL="365760" lvl="1" indent="0">
              <a:buNone/>
            </a:pPr>
            <a:r>
              <a:rPr lang="zh-CN" altLang="en-US" b="1" dirty="0" smtClean="0">
                <a:solidFill>
                  <a:srgbClr val="0070C0"/>
                </a:solidFill>
              </a:rPr>
              <a:t>使用某种产品（你开发的交互系统）的人</a:t>
            </a:r>
            <a:endParaRPr lang="en-US" altLang="zh-CN" b="1" dirty="0" smtClean="0">
              <a:solidFill>
                <a:srgbClr val="0070C0"/>
              </a:solidFill>
            </a:endParaRPr>
          </a:p>
          <a:p>
            <a:endParaRPr lang="en-US" altLang="zh-CN" dirty="0"/>
          </a:p>
          <a:p>
            <a:r>
              <a:rPr lang="zh-CN" altLang="en-US" dirty="0" smtClean="0"/>
              <a:t>两层含义：</a:t>
            </a:r>
            <a:endParaRPr lang="en-US" altLang="zh-CN" dirty="0" smtClean="0"/>
          </a:p>
          <a:p>
            <a:pPr marL="68580" indent="0">
              <a:buNone/>
            </a:pPr>
            <a:r>
              <a:rPr lang="zh-CN" altLang="en-US" dirty="0" smtClean="0"/>
              <a:t>（</a:t>
            </a:r>
            <a:r>
              <a:rPr lang="en-US" altLang="zh-CN" dirty="0" smtClean="0"/>
              <a:t>1</a:t>
            </a:r>
            <a:r>
              <a:rPr lang="zh-CN" altLang="en-US" dirty="0" smtClean="0"/>
              <a:t>）用户是</a:t>
            </a:r>
            <a:r>
              <a:rPr lang="zh-CN" altLang="en-US" b="1" dirty="0" smtClean="0">
                <a:solidFill>
                  <a:srgbClr val="C00000"/>
                </a:solidFill>
              </a:rPr>
              <a:t>人类</a:t>
            </a:r>
            <a:r>
              <a:rPr lang="zh-CN" altLang="en-US" dirty="0" smtClean="0"/>
              <a:t>的一部分（是人，不是猫狗）</a:t>
            </a:r>
            <a:endParaRPr lang="en-US" altLang="zh-CN" dirty="0" smtClean="0"/>
          </a:p>
          <a:p>
            <a:pPr marL="68580" indent="0">
              <a:buNone/>
            </a:pPr>
            <a:r>
              <a:rPr lang="zh-CN" altLang="en-US" dirty="0" smtClean="0"/>
              <a:t>（</a:t>
            </a:r>
            <a:r>
              <a:rPr lang="en-US" altLang="zh-CN" dirty="0" smtClean="0"/>
              <a:t>2</a:t>
            </a:r>
            <a:r>
              <a:rPr lang="zh-CN" altLang="en-US" dirty="0" smtClean="0"/>
              <a:t>）用户是产品的</a:t>
            </a:r>
            <a:r>
              <a:rPr lang="zh-CN" altLang="en-US" b="1" dirty="0" smtClean="0">
                <a:solidFill>
                  <a:srgbClr val="C00000"/>
                </a:solidFill>
              </a:rPr>
              <a:t>使用者</a:t>
            </a:r>
            <a:r>
              <a:rPr lang="zh-CN" altLang="en-US" dirty="0" smtClean="0"/>
              <a:t>（给你钱的人，老板）</a:t>
            </a:r>
            <a:endParaRPr lang="en-US" altLang="zh-CN"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908720"/>
            <a:ext cx="1481137"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20091281">
            <a:off x="4839329" y="1043798"/>
            <a:ext cx="1107996" cy="369332"/>
          </a:xfrm>
          <a:prstGeom prst="rect">
            <a:avLst/>
          </a:prstGeom>
          <a:noFill/>
        </p:spPr>
        <p:txBody>
          <a:bodyPr wrap="none" rtlCol="0">
            <a:spAutoFit/>
          </a:bodyPr>
          <a:lstStyle/>
          <a:p>
            <a:r>
              <a:rPr lang="zh-CN" altLang="en-US" b="1" dirty="0" smtClean="0">
                <a:solidFill>
                  <a:srgbClr val="C00000"/>
                </a:solidFill>
              </a:rPr>
              <a:t>我是谁？</a:t>
            </a:r>
            <a:endParaRPr lang="zh-CN" altLang="en-US" b="1" dirty="0">
              <a:solidFill>
                <a:srgbClr val="C00000"/>
              </a:solidFill>
            </a:endParaRPr>
          </a:p>
        </p:txBody>
      </p:sp>
      <p:sp>
        <p:nvSpPr>
          <p:cNvPr id="6" name="TextBox 5"/>
          <p:cNvSpPr txBox="1"/>
          <p:nvPr/>
        </p:nvSpPr>
        <p:spPr>
          <a:xfrm rot="1475865">
            <a:off x="5267018" y="1658715"/>
            <a:ext cx="902811" cy="307777"/>
          </a:xfrm>
          <a:prstGeom prst="rect">
            <a:avLst/>
          </a:prstGeom>
          <a:noFill/>
        </p:spPr>
        <p:txBody>
          <a:bodyPr wrap="none" rtlCol="0">
            <a:spAutoFit/>
          </a:bodyPr>
          <a:lstStyle/>
          <a:p>
            <a:r>
              <a:rPr lang="zh-CN" altLang="en-US" sz="1400" b="1" dirty="0" smtClean="0">
                <a:solidFill>
                  <a:srgbClr val="00B0F0"/>
                </a:solidFill>
              </a:rPr>
              <a:t>我在哪？</a:t>
            </a:r>
            <a:endParaRPr lang="zh-CN" altLang="en-US" sz="1400" b="1" dirty="0">
              <a:solidFill>
                <a:srgbClr val="00B0F0"/>
              </a:solidFill>
            </a:endParaRPr>
          </a:p>
        </p:txBody>
      </p:sp>
      <p:sp>
        <p:nvSpPr>
          <p:cNvPr id="7" name="TextBox 6"/>
          <p:cNvSpPr txBox="1"/>
          <p:nvPr/>
        </p:nvSpPr>
        <p:spPr>
          <a:xfrm rot="557379">
            <a:off x="7582613" y="880765"/>
            <a:ext cx="461665" cy="1230465"/>
          </a:xfrm>
          <a:prstGeom prst="rect">
            <a:avLst/>
          </a:prstGeom>
          <a:noFill/>
        </p:spPr>
        <p:txBody>
          <a:bodyPr vert="eaVert" wrap="none" rtlCol="0">
            <a:spAutoFit/>
          </a:bodyPr>
          <a:lstStyle/>
          <a:p>
            <a:r>
              <a:rPr lang="zh-CN" altLang="en-US" b="1" dirty="0" smtClean="0">
                <a:solidFill>
                  <a:srgbClr val="7030A0"/>
                </a:solidFill>
              </a:rPr>
              <a:t>我在干啥？</a:t>
            </a:r>
            <a:endParaRPr lang="zh-CN" altLang="en-US" b="1" dirty="0">
              <a:solidFill>
                <a:srgbClr val="7030A0"/>
              </a:solidFill>
            </a:endParaRPr>
          </a:p>
        </p:txBody>
      </p:sp>
    </p:spTree>
    <p:extLst>
      <p:ext uri="{BB962C8B-B14F-4D97-AF65-F5344CB8AC3E}">
        <p14:creationId xmlns:p14="http://schemas.microsoft.com/office/powerpoint/2010/main" val="2817183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理解用户</a:t>
            </a:r>
            <a:endParaRPr lang="zh-CN" altLang="en-US" dirty="0"/>
          </a:p>
        </p:txBody>
      </p:sp>
      <p:sp>
        <p:nvSpPr>
          <p:cNvPr id="3" name="内容占位符 2"/>
          <p:cNvSpPr>
            <a:spLocks noGrp="1"/>
          </p:cNvSpPr>
          <p:nvPr>
            <p:ph idx="1"/>
          </p:nvPr>
        </p:nvSpPr>
        <p:spPr/>
        <p:txBody>
          <a:bodyPr/>
          <a:lstStyle/>
          <a:p>
            <a:r>
              <a:rPr lang="zh-CN" altLang="en-US" dirty="0" smtClean="0"/>
              <a:t>衡量一个设计是否以</a:t>
            </a:r>
            <a:r>
              <a:rPr lang="zh-CN" altLang="en-US" b="1" dirty="0" smtClean="0">
                <a:solidFill>
                  <a:srgbClr val="C00000"/>
                </a:solidFill>
              </a:rPr>
              <a:t>用户为中心</a:t>
            </a:r>
            <a:r>
              <a:rPr lang="zh-CN" altLang="en-US" dirty="0" smtClean="0"/>
              <a:t>的关键点是：产品是否强调产品的最终使用者（用户）与产品之间的</a:t>
            </a:r>
            <a:r>
              <a:rPr lang="zh-CN" altLang="en-US" b="1" dirty="0" smtClean="0">
                <a:solidFill>
                  <a:srgbClr val="C00000"/>
                </a:solidFill>
              </a:rPr>
              <a:t>交互质量</a:t>
            </a:r>
            <a:endParaRPr lang="en-US" altLang="zh-CN" b="1" dirty="0" smtClean="0">
              <a:solidFill>
                <a:srgbClr val="C00000"/>
              </a:solidFill>
            </a:endParaRPr>
          </a:p>
          <a:p>
            <a:r>
              <a:rPr lang="zh-CN" altLang="en-US" dirty="0" smtClean="0"/>
              <a:t>交互质量的三方面特性：</a:t>
            </a:r>
            <a:endParaRPr lang="en-US" altLang="zh-CN" dirty="0" smtClean="0"/>
          </a:p>
          <a:p>
            <a:pPr marL="68580" indent="0">
              <a:buNone/>
            </a:pPr>
            <a:r>
              <a:rPr lang="zh-CN" altLang="en-US" dirty="0" smtClean="0"/>
              <a:t>（</a:t>
            </a:r>
            <a:r>
              <a:rPr lang="en-US" altLang="zh-CN" dirty="0" smtClean="0"/>
              <a:t>1</a:t>
            </a:r>
            <a:r>
              <a:rPr lang="zh-CN" altLang="en-US" dirty="0" smtClean="0"/>
              <a:t>）</a:t>
            </a:r>
            <a:r>
              <a:rPr lang="zh-CN" altLang="en-US" b="1" dirty="0" smtClean="0">
                <a:solidFill>
                  <a:srgbClr val="C00000"/>
                </a:solidFill>
              </a:rPr>
              <a:t>有效性</a:t>
            </a:r>
            <a:r>
              <a:rPr lang="zh-CN" altLang="en-US" dirty="0" smtClean="0"/>
              <a:t>（有没有用）</a:t>
            </a:r>
            <a:endParaRPr lang="en-US" altLang="zh-CN" dirty="0" smtClean="0"/>
          </a:p>
          <a:p>
            <a:pPr marL="68580" indent="0">
              <a:buNone/>
            </a:pPr>
            <a:r>
              <a:rPr lang="zh-CN" altLang="en-US" dirty="0" smtClean="0"/>
              <a:t>（</a:t>
            </a:r>
            <a:r>
              <a:rPr lang="en-US" altLang="zh-CN" dirty="0" smtClean="0"/>
              <a:t>2</a:t>
            </a:r>
            <a:r>
              <a:rPr lang="zh-CN" altLang="en-US" dirty="0" smtClean="0"/>
              <a:t>）</a:t>
            </a:r>
            <a:r>
              <a:rPr lang="zh-CN" altLang="en-US" b="1" dirty="0" smtClean="0">
                <a:solidFill>
                  <a:srgbClr val="C00000"/>
                </a:solidFill>
              </a:rPr>
              <a:t>效率</a:t>
            </a:r>
            <a:r>
              <a:rPr lang="zh-CN" altLang="en-US" dirty="0" smtClean="0"/>
              <a:t>（有多大作用）</a:t>
            </a:r>
            <a:endParaRPr lang="en-US" altLang="zh-CN" dirty="0" smtClean="0"/>
          </a:p>
          <a:p>
            <a:pPr marL="68580" indent="0">
              <a:buNone/>
            </a:pPr>
            <a:r>
              <a:rPr lang="zh-CN" altLang="en-US" dirty="0" smtClean="0"/>
              <a:t>（</a:t>
            </a:r>
            <a:r>
              <a:rPr lang="en-US" altLang="zh-CN" dirty="0" smtClean="0"/>
              <a:t>3</a:t>
            </a:r>
            <a:r>
              <a:rPr lang="zh-CN" altLang="en-US" dirty="0" smtClean="0"/>
              <a:t>）</a:t>
            </a:r>
            <a:r>
              <a:rPr lang="zh-CN" altLang="en-US" b="1" dirty="0" smtClean="0">
                <a:solidFill>
                  <a:srgbClr val="C00000"/>
                </a:solidFill>
              </a:rPr>
              <a:t>主观满意度</a:t>
            </a:r>
            <a:r>
              <a:rPr lang="zh-CN" altLang="en-US" dirty="0" smtClean="0"/>
              <a:t>（有多好用）</a:t>
            </a:r>
            <a:endParaRPr lang="en-US" altLang="zh-CN" dirty="0" smtClean="0"/>
          </a:p>
          <a:p>
            <a:pPr marL="68580" indent="0">
              <a:buNone/>
            </a:pPr>
            <a:r>
              <a:rPr lang="zh-CN" altLang="en-US" dirty="0" smtClean="0"/>
              <a:t>还包括</a:t>
            </a:r>
            <a:r>
              <a:rPr lang="zh-CN" altLang="en-US" b="1" dirty="0" smtClean="0">
                <a:solidFill>
                  <a:srgbClr val="C00000"/>
                </a:solidFill>
              </a:rPr>
              <a:t>易学程度</a:t>
            </a:r>
            <a:r>
              <a:rPr lang="zh-CN" altLang="en-US" dirty="0" smtClean="0"/>
              <a:t>、</a:t>
            </a:r>
            <a:r>
              <a:rPr lang="zh-CN" altLang="en-US" b="1" dirty="0" smtClean="0">
                <a:solidFill>
                  <a:srgbClr val="C00000"/>
                </a:solidFill>
              </a:rPr>
              <a:t>吸引程度</a:t>
            </a:r>
            <a:r>
              <a:rPr lang="zh-CN" altLang="en-US" dirty="0" smtClean="0"/>
              <a:t>、</a:t>
            </a:r>
            <a:r>
              <a:rPr lang="zh-CN" altLang="en-US" b="1" dirty="0" smtClean="0">
                <a:solidFill>
                  <a:srgbClr val="C00000"/>
                </a:solidFill>
              </a:rPr>
              <a:t>整体心理感受</a:t>
            </a:r>
            <a:r>
              <a:rPr lang="zh-CN" altLang="en-US" dirty="0" smtClean="0"/>
              <a:t>等</a:t>
            </a:r>
            <a:endParaRPr lang="zh-CN" altLang="en-US" dirty="0"/>
          </a:p>
        </p:txBody>
      </p:sp>
    </p:spTree>
    <p:extLst>
      <p:ext uri="{BB962C8B-B14F-4D97-AF65-F5344CB8AC3E}">
        <p14:creationId xmlns:p14="http://schemas.microsoft.com/office/powerpoint/2010/main" val="2271675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理解用户</a:t>
            </a:r>
            <a:endParaRPr lang="zh-CN" altLang="en-US" dirty="0"/>
          </a:p>
        </p:txBody>
      </p:sp>
      <p:sp>
        <p:nvSpPr>
          <p:cNvPr id="3" name="内容占位符 2"/>
          <p:cNvSpPr>
            <a:spLocks noGrp="1"/>
          </p:cNvSpPr>
          <p:nvPr>
            <p:ph idx="1"/>
          </p:nvPr>
        </p:nvSpPr>
        <p:spPr/>
        <p:txBody>
          <a:bodyPr>
            <a:noAutofit/>
          </a:bodyPr>
          <a:lstStyle/>
          <a:p>
            <a:r>
              <a:rPr lang="zh-CN" altLang="en-US" dirty="0" smtClean="0"/>
              <a:t>以用户为中心设计的</a:t>
            </a:r>
            <a:r>
              <a:rPr lang="zh-CN" altLang="en-US" b="1" dirty="0" smtClean="0">
                <a:solidFill>
                  <a:srgbClr val="C00000"/>
                </a:solidFill>
              </a:rPr>
              <a:t>宗旨</a:t>
            </a:r>
            <a:endParaRPr lang="en-US" altLang="zh-CN" b="1" dirty="0" smtClean="0">
              <a:solidFill>
                <a:srgbClr val="C00000"/>
              </a:solidFill>
            </a:endParaRPr>
          </a:p>
          <a:p>
            <a:pPr marL="68580" indent="0">
              <a:buNone/>
            </a:pPr>
            <a:r>
              <a:rPr lang="en-US" altLang="zh-CN" dirty="0" smtClean="0"/>
              <a:t>void </a:t>
            </a:r>
            <a:r>
              <a:rPr lang="zh-CN" altLang="en-US" dirty="0" smtClean="0"/>
              <a:t>设计和测试</a:t>
            </a:r>
            <a:r>
              <a:rPr lang="en-US" altLang="zh-CN" dirty="0" smtClean="0"/>
              <a:t>( </a:t>
            </a:r>
            <a:r>
              <a:rPr lang="zh-CN" altLang="en-US" b="1" dirty="0" smtClean="0">
                <a:solidFill>
                  <a:srgbClr val="C00000"/>
                </a:solidFill>
              </a:rPr>
              <a:t>用户</a:t>
            </a:r>
            <a:r>
              <a:rPr lang="zh-CN" altLang="en-US" dirty="0" smtClean="0"/>
              <a:t> </a:t>
            </a:r>
            <a:r>
              <a:rPr lang="en-US" altLang="zh-CN" dirty="0" smtClean="0"/>
              <a:t>)</a:t>
            </a:r>
          </a:p>
          <a:p>
            <a:pPr marL="68580" indent="0">
              <a:buNone/>
            </a:pPr>
            <a:r>
              <a:rPr lang="en-US" altLang="zh-CN" dirty="0" smtClean="0"/>
              <a:t>{</a:t>
            </a:r>
          </a:p>
          <a:p>
            <a:pPr marL="68580" indent="0">
              <a:buNone/>
            </a:pPr>
            <a:r>
              <a:rPr lang="en-US" altLang="zh-CN" dirty="0"/>
              <a:t> </a:t>
            </a:r>
            <a:r>
              <a:rPr lang="en-US" altLang="zh-CN" dirty="0" smtClean="0"/>
              <a:t>     while( </a:t>
            </a:r>
            <a:r>
              <a:rPr lang="zh-CN" altLang="en-US" b="1" dirty="0" smtClean="0">
                <a:solidFill>
                  <a:srgbClr val="C00000"/>
                </a:solidFill>
              </a:rPr>
              <a:t>用户不满意 </a:t>
            </a:r>
            <a:r>
              <a:rPr lang="en-US" altLang="zh-CN" dirty="0" smtClean="0"/>
              <a:t>)</a:t>
            </a:r>
          </a:p>
          <a:p>
            <a:pPr marL="68580" indent="0">
              <a:buNone/>
            </a:pPr>
            <a:r>
              <a:rPr lang="en-US" altLang="zh-CN" dirty="0"/>
              <a:t> </a:t>
            </a:r>
            <a:r>
              <a:rPr lang="en-US" altLang="zh-CN" dirty="0" smtClean="0"/>
              <a:t>     {</a:t>
            </a:r>
          </a:p>
          <a:p>
            <a:pPr marL="68580" indent="0">
              <a:buNone/>
            </a:pPr>
            <a:r>
              <a:rPr lang="en-US" altLang="zh-CN" dirty="0"/>
              <a:t> </a:t>
            </a:r>
            <a:r>
              <a:rPr lang="en-US" altLang="zh-CN" dirty="0" smtClean="0"/>
              <a:t>           </a:t>
            </a:r>
            <a:r>
              <a:rPr lang="zh-CN" altLang="en-US" b="1" dirty="0" smtClean="0">
                <a:solidFill>
                  <a:srgbClr val="C00000"/>
                </a:solidFill>
              </a:rPr>
              <a:t>用户提出需求和反馈信息</a:t>
            </a:r>
            <a:r>
              <a:rPr lang="en-US" altLang="zh-CN" b="1" dirty="0" smtClean="0">
                <a:solidFill>
                  <a:srgbClr val="C00000"/>
                </a:solidFill>
              </a:rPr>
              <a:t>;</a:t>
            </a:r>
          </a:p>
          <a:p>
            <a:pPr marL="68580" indent="0">
              <a:buNone/>
            </a:pPr>
            <a:r>
              <a:rPr lang="en-US" altLang="zh-CN" b="1" dirty="0">
                <a:solidFill>
                  <a:srgbClr val="C00000"/>
                </a:solidFill>
              </a:rPr>
              <a:t> </a:t>
            </a:r>
            <a:r>
              <a:rPr lang="en-US" altLang="zh-CN" b="1" dirty="0" smtClean="0">
                <a:solidFill>
                  <a:srgbClr val="C00000"/>
                </a:solidFill>
              </a:rPr>
              <a:t>           </a:t>
            </a:r>
            <a:r>
              <a:rPr lang="zh-CN" altLang="en-US" b="1" dirty="0" smtClean="0">
                <a:solidFill>
                  <a:srgbClr val="C00000"/>
                </a:solidFill>
              </a:rPr>
              <a:t>改进设计</a:t>
            </a:r>
            <a:r>
              <a:rPr lang="en-US" altLang="zh-CN" b="1" dirty="0" smtClean="0">
                <a:solidFill>
                  <a:srgbClr val="C00000"/>
                </a:solidFill>
              </a:rPr>
              <a:t>;</a:t>
            </a:r>
          </a:p>
          <a:p>
            <a:pPr marL="68580" indent="0">
              <a:buNone/>
            </a:pPr>
            <a:r>
              <a:rPr lang="en-US" altLang="zh-CN" dirty="0"/>
              <a:t> </a:t>
            </a:r>
            <a:r>
              <a:rPr lang="en-US" altLang="zh-CN" dirty="0" smtClean="0"/>
              <a:t>      }</a:t>
            </a:r>
          </a:p>
          <a:p>
            <a:pPr marL="68580" indent="0">
              <a:buNone/>
            </a:pPr>
            <a:r>
              <a:rPr lang="en-US" altLang="zh-CN" dirty="0"/>
              <a:t>}</a:t>
            </a:r>
            <a:endParaRPr lang="en-US" altLang="zh-CN" dirty="0" smtClean="0"/>
          </a:p>
        </p:txBody>
      </p:sp>
      <p:cxnSp>
        <p:nvCxnSpPr>
          <p:cNvPr id="5" name="直接箭头连接符 4"/>
          <p:cNvCxnSpPr/>
          <p:nvPr/>
        </p:nvCxnSpPr>
        <p:spPr>
          <a:xfrm flipV="1">
            <a:off x="4283968" y="2924944"/>
            <a:ext cx="1223265"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34642" y="2637782"/>
            <a:ext cx="2228555" cy="646331"/>
          </a:xfrm>
          <a:prstGeom prst="rect">
            <a:avLst/>
          </a:prstGeom>
          <a:noFill/>
        </p:spPr>
        <p:txBody>
          <a:bodyPr wrap="square" rtlCol="0">
            <a:spAutoFit/>
          </a:bodyPr>
          <a:lstStyle/>
          <a:p>
            <a:r>
              <a:rPr lang="zh-CN" altLang="en-US" dirty="0" smtClean="0">
                <a:solidFill>
                  <a:srgbClr val="C00000"/>
                </a:solidFill>
              </a:rPr>
              <a:t>系统设计和测试过程要有用户参与</a:t>
            </a:r>
            <a:endParaRPr lang="zh-CN" altLang="en-US" dirty="0">
              <a:solidFill>
                <a:srgbClr val="C00000"/>
              </a:solidFill>
            </a:endParaRPr>
          </a:p>
        </p:txBody>
      </p:sp>
      <p:sp>
        <p:nvSpPr>
          <p:cNvPr id="9" name="右大括号 8"/>
          <p:cNvSpPr/>
          <p:nvPr/>
        </p:nvSpPr>
        <p:spPr>
          <a:xfrm>
            <a:off x="5724128" y="4797152"/>
            <a:ext cx="216024" cy="43204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960318" y="4690010"/>
            <a:ext cx="2228555" cy="646331"/>
          </a:xfrm>
          <a:prstGeom prst="rect">
            <a:avLst/>
          </a:prstGeom>
          <a:noFill/>
        </p:spPr>
        <p:txBody>
          <a:bodyPr wrap="square" rtlCol="0">
            <a:spAutoFit/>
          </a:bodyPr>
          <a:lstStyle/>
          <a:p>
            <a:r>
              <a:rPr lang="zh-CN" altLang="en-US" dirty="0" smtClean="0">
                <a:solidFill>
                  <a:srgbClr val="C00000"/>
                </a:solidFill>
              </a:rPr>
              <a:t>根据用户的反馈不断改进设计</a:t>
            </a:r>
            <a:endParaRPr lang="zh-CN" altLang="en-US" dirty="0">
              <a:solidFill>
                <a:srgbClr val="C00000"/>
              </a:solidFill>
            </a:endParaRPr>
          </a:p>
        </p:txBody>
      </p:sp>
      <p:sp>
        <p:nvSpPr>
          <p:cNvPr id="11" name="TextBox 10"/>
          <p:cNvSpPr txBox="1"/>
          <p:nvPr/>
        </p:nvSpPr>
        <p:spPr>
          <a:xfrm>
            <a:off x="5534642" y="3645024"/>
            <a:ext cx="2228555" cy="369332"/>
          </a:xfrm>
          <a:prstGeom prst="rect">
            <a:avLst/>
          </a:prstGeom>
          <a:noFill/>
        </p:spPr>
        <p:txBody>
          <a:bodyPr wrap="square" rtlCol="0">
            <a:spAutoFit/>
          </a:bodyPr>
          <a:lstStyle/>
          <a:p>
            <a:r>
              <a:rPr lang="zh-CN" altLang="en-US" dirty="0" smtClean="0">
                <a:solidFill>
                  <a:srgbClr val="C00000"/>
                </a:solidFill>
              </a:rPr>
              <a:t>直到用户满意为止</a:t>
            </a:r>
            <a:endParaRPr lang="zh-CN" altLang="en-US" dirty="0">
              <a:solidFill>
                <a:srgbClr val="C00000"/>
              </a:solidFill>
            </a:endParaRPr>
          </a:p>
        </p:txBody>
      </p:sp>
      <p:cxnSp>
        <p:nvCxnSpPr>
          <p:cNvPr id="12" name="直接箭头连接符 11"/>
          <p:cNvCxnSpPr/>
          <p:nvPr/>
        </p:nvCxnSpPr>
        <p:spPr>
          <a:xfrm flipV="1">
            <a:off x="4211960" y="3824942"/>
            <a:ext cx="1223265"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76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zh-CN" altLang="en-US" dirty="0" smtClean="0">
                <a:solidFill>
                  <a:srgbClr val="C00000"/>
                </a:solidFill>
              </a:rPr>
              <a:t>如何以用户为中心设计交互界面</a:t>
            </a:r>
            <a:endParaRPr lang="en-US" altLang="zh-CN" dirty="0" smtClean="0">
              <a:solidFill>
                <a:srgbClr val="C00000"/>
              </a:solidFill>
            </a:endParaRPr>
          </a:p>
          <a:p>
            <a:pPr lvl="1"/>
            <a:r>
              <a:rPr lang="zh-CN" altLang="en-US" dirty="0" smtClean="0"/>
              <a:t>界面设计遵循什么原则？</a:t>
            </a:r>
            <a:endParaRPr lang="en-US" altLang="zh-CN" dirty="0" smtClean="0"/>
          </a:p>
          <a:p>
            <a:pPr lvl="1"/>
            <a:r>
              <a:rPr lang="zh-CN" altLang="en-US" dirty="0" smtClean="0"/>
              <a:t>如何理解你的用户？</a:t>
            </a:r>
            <a:endParaRPr lang="en-US" altLang="zh-CN" dirty="0" smtClean="0"/>
          </a:p>
          <a:p>
            <a:pPr lvl="1"/>
            <a:r>
              <a:rPr lang="zh-CN" altLang="en-US" dirty="0" smtClean="0"/>
              <a:t>如何设计开发流程？</a:t>
            </a:r>
            <a:endParaRPr lang="en-US" altLang="zh-CN" dirty="0" smtClean="0"/>
          </a:p>
          <a:p>
            <a:pPr lvl="1"/>
            <a:r>
              <a:rPr lang="zh-CN" altLang="en-US" dirty="0" smtClean="0"/>
              <a:t>如何分析和表示开发任务？</a:t>
            </a:r>
            <a:endParaRPr lang="en-US" altLang="zh-CN" dirty="0" smtClean="0"/>
          </a:p>
          <a:p>
            <a:pPr lvl="1"/>
            <a:r>
              <a:rPr lang="zh-CN" altLang="en-US" dirty="0" smtClean="0"/>
              <a:t>怎么做到以用户为中心？</a:t>
            </a:r>
            <a:endParaRPr lang="zh-CN" altLang="en-US" dirty="0"/>
          </a:p>
        </p:txBody>
      </p:sp>
    </p:spTree>
    <p:extLst>
      <p:ext uri="{BB962C8B-B14F-4D97-AF65-F5344CB8AC3E}">
        <p14:creationId xmlns:p14="http://schemas.microsoft.com/office/powerpoint/2010/main" val="4179060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lstStyle/>
          <a:p>
            <a:r>
              <a:rPr lang="zh-CN" altLang="en-US" dirty="0" smtClean="0"/>
              <a:t>一个关于原始人用户体验的故事</a:t>
            </a:r>
            <a:endParaRPr lang="zh-CN" altLang="en-US" dirty="0"/>
          </a:p>
        </p:txBody>
      </p:sp>
      <p:grpSp>
        <p:nvGrpSpPr>
          <p:cNvPr id="6" name="组合 5"/>
          <p:cNvGrpSpPr/>
          <p:nvPr/>
        </p:nvGrpSpPr>
        <p:grpSpPr>
          <a:xfrm>
            <a:off x="1620510" y="2852936"/>
            <a:ext cx="5888960" cy="3528392"/>
            <a:chOff x="1364492" y="2852936"/>
            <a:chExt cx="5888960" cy="3528392"/>
          </a:xfrm>
        </p:grpSpPr>
        <p:pic>
          <p:nvPicPr>
            <p:cNvPr id="12290" name="Picture 2" descr="https://ss0.bdstatic.com/70cFvHSh_Q1YnxGkpoWK1HF6hhy/it/u=3284991274,1692522804&amp;fm=26&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42063" b="18767"/>
            <a:stretch/>
          </p:blipFill>
          <p:spPr bwMode="auto">
            <a:xfrm>
              <a:off x="1364492" y="2852936"/>
              <a:ext cx="5888960" cy="35283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Documents and Settings\WangLu\桌面\d87e3cd12340e7fc562c8437.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5696" y="3617297"/>
              <a:ext cx="2185245" cy="199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254" y="3284984"/>
              <a:ext cx="2487613" cy="2865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5325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lstStyle/>
          <a:p>
            <a:r>
              <a:rPr lang="zh-CN" altLang="en-US" dirty="0" smtClean="0"/>
              <a:t>一个关于原始人用户体验的故事</a:t>
            </a:r>
            <a:endParaRPr lang="zh-CN" altLang="en-US" dirty="0"/>
          </a:p>
        </p:txBody>
      </p:sp>
      <p:pic>
        <p:nvPicPr>
          <p:cNvPr id="12290" name="Picture 2" descr="https://ss0.bdstatic.com/70cFvHSh_Q1YnxGkpoWK1HF6hhy/it/u=3284991274,1692522804&amp;fm=26&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42063" b="18767"/>
          <a:stretch/>
        </p:blipFill>
        <p:spPr bwMode="auto">
          <a:xfrm>
            <a:off x="1619672" y="2852936"/>
            <a:ext cx="5888960" cy="352839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860" y="3221509"/>
            <a:ext cx="2487613" cy="2871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平行四边形 5"/>
          <p:cNvSpPr/>
          <p:nvPr/>
        </p:nvSpPr>
        <p:spPr>
          <a:xfrm flipH="1">
            <a:off x="4737461" y="3221509"/>
            <a:ext cx="1885738" cy="1594692"/>
          </a:xfrm>
          <a:custGeom>
            <a:avLst/>
            <a:gdLst>
              <a:gd name="connsiteX0" fmla="*/ 0 w 1728192"/>
              <a:gd name="connsiteY0" fmla="*/ 1296144 h 1296144"/>
              <a:gd name="connsiteX1" fmla="*/ 104962 w 1728192"/>
              <a:gd name="connsiteY1" fmla="*/ 0 h 1296144"/>
              <a:gd name="connsiteX2" fmla="*/ 1728192 w 1728192"/>
              <a:gd name="connsiteY2" fmla="*/ 0 h 1296144"/>
              <a:gd name="connsiteX3" fmla="*/ 1623230 w 1728192"/>
              <a:gd name="connsiteY3" fmla="*/ 1296144 h 1296144"/>
              <a:gd name="connsiteX4" fmla="*/ 0 w 1728192"/>
              <a:gd name="connsiteY4" fmla="*/ 1296144 h 1296144"/>
              <a:gd name="connsiteX0" fmla="*/ 0 w 1813730"/>
              <a:gd name="connsiteY0" fmla="*/ 1296144 h 1315194"/>
              <a:gd name="connsiteX1" fmla="*/ 104962 w 1813730"/>
              <a:gd name="connsiteY1" fmla="*/ 0 h 1315194"/>
              <a:gd name="connsiteX2" fmla="*/ 1728192 w 1813730"/>
              <a:gd name="connsiteY2" fmla="*/ 0 h 1315194"/>
              <a:gd name="connsiteX3" fmla="*/ 1813730 w 1813730"/>
              <a:gd name="connsiteY3" fmla="*/ 1315194 h 1315194"/>
              <a:gd name="connsiteX4" fmla="*/ 0 w 1813730"/>
              <a:gd name="connsiteY4" fmla="*/ 1296144 h 1315194"/>
              <a:gd name="connsiteX0" fmla="*/ 9338 w 1708768"/>
              <a:gd name="connsiteY0" fmla="*/ 1315194 h 1315194"/>
              <a:gd name="connsiteX1" fmla="*/ 0 w 1708768"/>
              <a:gd name="connsiteY1" fmla="*/ 0 h 1315194"/>
              <a:gd name="connsiteX2" fmla="*/ 1623230 w 1708768"/>
              <a:gd name="connsiteY2" fmla="*/ 0 h 1315194"/>
              <a:gd name="connsiteX3" fmla="*/ 1708768 w 1708768"/>
              <a:gd name="connsiteY3" fmla="*/ 1315194 h 1315194"/>
              <a:gd name="connsiteX4" fmla="*/ 9338 w 1708768"/>
              <a:gd name="connsiteY4" fmla="*/ 1315194 h 1315194"/>
              <a:gd name="connsiteX0" fmla="*/ 47438 w 1746868"/>
              <a:gd name="connsiteY0" fmla="*/ 1458069 h 1458069"/>
              <a:gd name="connsiteX1" fmla="*/ 0 w 1746868"/>
              <a:gd name="connsiteY1" fmla="*/ 0 h 1458069"/>
              <a:gd name="connsiteX2" fmla="*/ 1661330 w 1746868"/>
              <a:gd name="connsiteY2" fmla="*/ 142875 h 1458069"/>
              <a:gd name="connsiteX3" fmla="*/ 1746868 w 1746868"/>
              <a:gd name="connsiteY3" fmla="*/ 1458069 h 1458069"/>
              <a:gd name="connsiteX4" fmla="*/ 47438 w 1746868"/>
              <a:gd name="connsiteY4" fmla="*/ 1458069 h 1458069"/>
              <a:gd name="connsiteX0" fmla="*/ 47438 w 1746868"/>
              <a:gd name="connsiteY0" fmla="*/ 1458069 h 1458069"/>
              <a:gd name="connsiteX1" fmla="*/ 0 w 1746868"/>
              <a:gd name="connsiteY1" fmla="*/ 0 h 1458069"/>
              <a:gd name="connsiteX2" fmla="*/ 1728005 w 1746868"/>
              <a:gd name="connsiteY2" fmla="*/ 142875 h 1458069"/>
              <a:gd name="connsiteX3" fmla="*/ 1746868 w 1746868"/>
              <a:gd name="connsiteY3" fmla="*/ 1458069 h 1458069"/>
              <a:gd name="connsiteX4" fmla="*/ 47438 w 1746868"/>
              <a:gd name="connsiteY4" fmla="*/ 1458069 h 14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868" h="1458069">
                <a:moveTo>
                  <a:pt x="47438" y="1458069"/>
                </a:moveTo>
                <a:cubicBezTo>
                  <a:pt x="44325" y="1019671"/>
                  <a:pt x="3113" y="438398"/>
                  <a:pt x="0" y="0"/>
                </a:cubicBezTo>
                <a:lnTo>
                  <a:pt x="1728005" y="142875"/>
                </a:lnTo>
                <a:lnTo>
                  <a:pt x="1746868" y="1458069"/>
                </a:lnTo>
                <a:lnTo>
                  <a:pt x="47438" y="1458069"/>
                </a:lnTo>
                <a:close/>
              </a:path>
            </a:pathLst>
          </a:custGeom>
          <a:blipFill>
            <a:blip r:embed="rId4"/>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156" y="4856360"/>
            <a:ext cx="2322513" cy="1238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0614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lstStyle/>
          <a:p>
            <a:r>
              <a:rPr lang="zh-CN" altLang="en-US" dirty="0" smtClean="0"/>
              <a:t>一个巧合的玩笑</a:t>
            </a:r>
            <a:endParaRPr lang="zh-CN" altLang="en-US" dirty="0"/>
          </a:p>
        </p:txBody>
      </p:sp>
      <p:pic>
        <p:nvPicPr>
          <p:cNvPr id="12290" name="Picture 2" descr="https://ss0.bdstatic.com/70cFvHSh_Q1YnxGkpoWK1HF6hhy/it/u=3284991274,1692522804&amp;fm=26&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42063" b="18767"/>
          <a:stretch/>
        </p:blipFill>
        <p:spPr bwMode="auto">
          <a:xfrm>
            <a:off x="1619672" y="2852936"/>
            <a:ext cx="5888960" cy="3528392"/>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D:\系统文档\桌面\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356992"/>
            <a:ext cx="2214687" cy="10506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509120"/>
            <a:ext cx="2341563" cy="16462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659" y="3284984"/>
            <a:ext cx="2487613"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5826744"/>
            <a:ext cx="1884363" cy="3286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0032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User Experience</a:t>
            </a:r>
            <a:r>
              <a:rPr lang="zh-CN" altLang="en-US" dirty="0"/>
              <a:t>，</a:t>
            </a:r>
            <a:r>
              <a:rPr lang="en-US" altLang="zh-CN" dirty="0"/>
              <a:t>UX</a:t>
            </a:r>
            <a:r>
              <a:rPr lang="zh-CN" altLang="en-US" dirty="0"/>
              <a:t>）通常是指用户在使用产品或系统时的</a:t>
            </a:r>
            <a:r>
              <a:rPr lang="zh-CN" altLang="en-US" b="1" dirty="0">
                <a:solidFill>
                  <a:srgbClr val="C00000"/>
                </a:solidFill>
              </a:rPr>
              <a:t>全面体验</a:t>
            </a:r>
            <a:r>
              <a:rPr lang="zh-CN" altLang="en-US" dirty="0"/>
              <a:t>和</a:t>
            </a:r>
            <a:r>
              <a:rPr lang="zh-CN" altLang="en-US" b="1" dirty="0">
                <a:solidFill>
                  <a:srgbClr val="C00000"/>
                </a:solidFill>
              </a:rPr>
              <a:t>满意</a:t>
            </a:r>
            <a:r>
              <a:rPr lang="zh-CN" altLang="en-US" b="1" dirty="0" smtClean="0">
                <a:solidFill>
                  <a:srgbClr val="C00000"/>
                </a:solidFill>
              </a:rPr>
              <a:t>度</a:t>
            </a:r>
            <a:endParaRPr lang="en-US" altLang="zh-CN" b="1" dirty="0" smtClean="0">
              <a:solidFill>
                <a:srgbClr val="C00000"/>
              </a:solidFill>
            </a:endParaRPr>
          </a:p>
          <a:p>
            <a:endParaRPr lang="zh-CN" altLang="en-US" dirty="0"/>
          </a:p>
        </p:txBody>
      </p:sp>
      <p:grpSp>
        <p:nvGrpSpPr>
          <p:cNvPr id="14" name="组合 13"/>
          <p:cNvGrpSpPr/>
          <p:nvPr/>
        </p:nvGrpSpPr>
        <p:grpSpPr>
          <a:xfrm>
            <a:off x="2771800" y="3284984"/>
            <a:ext cx="3054424" cy="3024336"/>
            <a:chOff x="2483768" y="3356992"/>
            <a:chExt cx="3054424" cy="3024336"/>
          </a:xfrm>
        </p:grpSpPr>
        <p:sp>
          <p:nvSpPr>
            <p:cNvPr id="5" name="椭圆 4"/>
            <p:cNvSpPr/>
            <p:nvPr/>
          </p:nvSpPr>
          <p:spPr>
            <a:xfrm>
              <a:off x="2483768" y="3356992"/>
              <a:ext cx="1512168"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95936" y="3356992"/>
              <a:ext cx="1512168" cy="1512168"/>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83768" y="4869160"/>
              <a:ext cx="1512168" cy="151216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95936" y="4869160"/>
              <a:ext cx="1512168" cy="1512168"/>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992785" y="3825044"/>
              <a:ext cx="2088232" cy="2088232"/>
            </a:xfrm>
            <a:prstGeom prst="ellipse">
              <a:avLst/>
            </a:prstGeom>
            <a:solidFill>
              <a:srgbClr val="FFFF00">
                <a:alpha val="45098"/>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smtClean="0">
                  <a:solidFill>
                    <a:schemeClr val="tx1"/>
                  </a:solidFill>
                </a:rPr>
                <a:t>用户体验由四个相互依存的元素构成</a:t>
              </a:r>
              <a:endParaRPr lang="zh-CN" altLang="en-US" dirty="0">
                <a:solidFill>
                  <a:schemeClr val="tx1"/>
                </a:solidFill>
              </a:endParaRPr>
            </a:p>
          </p:txBody>
        </p:sp>
        <p:sp>
          <p:nvSpPr>
            <p:cNvPr id="10" name="TextBox 9"/>
            <p:cNvSpPr txBox="1"/>
            <p:nvPr/>
          </p:nvSpPr>
          <p:spPr>
            <a:xfrm>
              <a:off x="2592675" y="3651411"/>
              <a:ext cx="800219" cy="461665"/>
            </a:xfrm>
            <a:prstGeom prst="rect">
              <a:avLst/>
            </a:prstGeom>
            <a:noFill/>
          </p:spPr>
          <p:txBody>
            <a:bodyPr wrap="none" rtlCol="0">
              <a:spAutoFit/>
            </a:bodyPr>
            <a:lstStyle/>
            <a:p>
              <a:r>
                <a:rPr lang="zh-CN" altLang="en-US" sz="2400" dirty="0" smtClean="0">
                  <a:solidFill>
                    <a:schemeClr val="bg1"/>
                  </a:solidFill>
                </a:rPr>
                <a:t>品牌</a:t>
              </a:r>
              <a:endParaRPr lang="zh-CN" altLang="en-US" sz="2400" dirty="0">
                <a:solidFill>
                  <a:schemeClr val="bg1"/>
                </a:solidFill>
              </a:endParaRPr>
            </a:p>
          </p:txBody>
        </p:sp>
        <p:sp>
          <p:nvSpPr>
            <p:cNvPr id="11" name="TextBox 10"/>
            <p:cNvSpPr txBox="1"/>
            <p:nvPr/>
          </p:nvSpPr>
          <p:spPr>
            <a:xfrm>
              <a:off x="4430196" y="3651411"/>
              <a:ext cx="1107996" cy="461665"/>
            </a:xfrm>
            <a:prstGeom prst="rect">
              <a:avLst/>
            </a:prstGeom>
            <a:noFill/>
          </p:spPr>
          <p:txBody>
            <a:bodyPr wrap="none" rtlCol="0">
              <a:spAutoFit/>
            </a:bodyPr>
            <a:lstStyle/>
            <a:p>
              <a:r>
                <a:rPr lang="zh-CN" altLang="en-US" sz="2400" dirty="0" smtClean="0">
                  <a:solidFill>
                    <a:schemeClr val="bg1"/>
                  </a:solidFill>
                </a:rPr>
                <a:t>使用性</a:t>
              </a:r>
              <a:endParaRPr lang="zh-CN" altLang="en-US" sz="2400" dirty="0">
                <a:solidFill>
                  <a:schemeClr val="bg1"/>
                </a:solidFill>
              </a:endParaRPr>
            </a:p>
          </p:txBody>
        </p:sp>
        <p:sp>
          <p:nvSpPr>
            <p:cNvPr id="12" name="TextBox 11"/>
            <p:cNvSpPr txBox="1"/>
            <p:nvPr/>
          </p:nvSpPr>
          <p:spPr>
            <a:xfrm>
              <a:off x="4563869" y="5625244"/>
              <a:ext cx="800219" cy="461665"/>
            </a:xfrm>
            <a:prstGeom prst="rect">
              <a:avLst/>
            </a:prstGeom>
            <a:noFill/>
          </p:spPr>
          <p:txBody>
            <a:bodyPr wrap="none" rtlCol="0">
              <a:spAutoFit/>
            </a:bodyPr>
            <a:lstStyle/>
            <a:p>
              <a:r>
                <a:rPr lang="zh-CN" altLang="en-US" sz="2400" dirty="0" smtClean="0">
                  <a:solidFill>
                    <a:schemeClr val="bg1"/>
                  </a:solidFill>
                </a:rPr>
                <a:t>内容</a:t>
              </a:r>
              <a:endParaRPr lang="zh-CN" altLang="en-US" sz="2400" dirty="0">
                <a:solidFill>
                  <a:schemeClr val="bg1"/>
                </a:solidFill>
              </a:endParaRPr>
            </a:p>
          </p:txBody>
        </p:sp>
        <p:sp>
          <p:nvSpPr>
            <p:cNvPr id="13" name="TextBox 12"/>
            <p:cNvSpPr txBox="1"/>
            <p:nvPr/>
          </p:nvSpPr>
          <p:spPr>
            <a:xfrm>
              <a:off x="2483768" y="5625244"/>
              <a:ext cx="1107996" cy="461665"/>
            </a:xfrm>
            <a:prstGeom prst="rect">
              <a:avLst/>
            </a:prstGeom>
            <a:noFill/>
          </p:spPr>
          <p:txBody>
            <a:bodyPr wrap="none" rtlCol="0">
              <a:spAutoFit/>
            </a:bodyPr>
            <a:lstStyle/>
            <a:p>
              <a:r>
                <a:rPr lang="zh-CN" altLang="en-US" sz="2400" dirty="0" smtClean="0">
                  <a:solidFill>
                    <a:schemeClr val="bg1"/>
                  </a:solidFill>
                </a:rPr>
                <a:t>功能性</a:t>
              </a:r>
              <a:endParaRPr lang="zh-CN" altLang="en-US" sz="2400" dirty="0">
                <a:solidFill>
                  <a:schemeClr val="bg1"/>
                </a:solidFill>
              </a:endParaRPr>
            </a:p>
          </p:txBody>
        </p:sp>
      </p:grpSp>
    </p:spTree>
    <p:extLst>
      <p:ext uri="{BB962C8B-B14F-4D97-AF65-F5344CB8AC3E}">
        <p14:creationId xmlns:p14="http://schemas.microsoft.com/office/powerpoint/2010/main" val="178083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noAutofit/>
          </a:bodyPr>
          <a:lstStyle/>
          <a:p>
            <a:r>
              <a:rPr lang="zh-CN" altLang="en-US" dirty="0" smtClean="0"/>
              <a:t>用户体验更多的是一个“迭代”的开发过程</a:t>
            </a:r>
            <a:endParaRPr lang="en-US" altLang="zh-CN" dirty="0" smtClean="0"/>
          </a:p>
          <a:p>
            <a:endParaRPr lang="en-US" altLang="zh-CN" dirty="0"/>
          </a:p>
          <a:p>
            <a:endParaRPr lang="en-US" altLang="zh-CN" dirty="0" smtClean="0"/>
          </a:p>
          <a:p>
            <a:endParaRPr lang="en-US" altLang="zh-CN" dirty="0"/>
          </a:p>
          <a:p>
            <a:r>
              <a:rPr lang="zh-CN" altLang="en-US" dirty="0" smtClean="0"/>
              <a:t>影响用户体验的因素：</a:t>
            </a:r>
            <a:endParaRPr lang="en-US" altLang="zh-CN" dirty="0"/>
          </a:p>
          <a:p>
            <a:pPr marL="68580" indent="0">
              <a:buNone/>
            </a:pPr>
            <a:r>
              <a:rPr lang="zh-CN" altLang="en-US" sz="1800" dirty="0" smtClean="0"/>
              <a:t>（</a:t>
            </a:r>
            <a:r>
              <a:rPr lang="en-US" altLang="zh-CN" sz="1800" dirty="0" smtClean="0"/>
              <a:t>1</a:t>
            </a:r>
            <a:r>
              <a:rPr lang="zh-CN" altLang="en-US" sz="1800" dirty="0" smtClean="0"/>
              <a:t>）现有</a:t>
            </a:r>
            <a:r>
              <a:rPr lang="zh-CN" altLang="en-US" sz="1800" dirty="0"/>
              <a:t>技术上的限制，使得设计人员必须</a:t>
            </a:r>
            <a:r>
              <a:rPr lang="zh-CN" altLang="en-US" sz="1800" dirty="0">
                <a:solidFill>
                  <a:srgbClr val="C00000"/>
                </a:solidFill>
              </a:rPr>
              <a:t>优先在相对固定的</a:t>
            </a:r>
            <a:r>
              <a:rPr lang="en-US" altLang="zh-CN" sz="1800" dirty="0">
                <a:solidFill>
                  <a:srgbClr val="C00000"/>
                </a:solidFill>
              </a:rPr>
              <a:t>UI</a:t>
            </a:r>
            <a:r>
              <a:rPr lang="zh-CN" altLang="en-US" sz="1800" dirty="0">
                <a:solidFill>
                  <a:srgbClr val="C00000"/>
                </a:solidFill>
              </a:rPr>
              <a:t>框架内进行设计</a:t>
            </a:r>
            <a:r>
              <a:rPr lang="zh-CN" altLang="en-US" sz="1800" dirty="0" smtClean="0"/>
              <a:t>；</a:t>
            </a:r>
            <a:endParaRPr lang="en-US" altLang="zh-CN" sz="1800" dirty="0" smtClean="0"/>
          </a:p>
          <a:p>
            <a:pPr marL="68580" indent="0">
              <a:buNone/>
            </a:pPr>
            <a:r>
              <a:rPr lang="zh-CN" altLang="en-US" sz="1800" dirty="0" smtClean="0"/>
              <a:t>（</a:t>
            </a:r>
            <a:r>
              <a:rPr lang="en-US" altLang="zh-CN" sz="1800" dirty="0" smtClean="0"/>
              <a:t>2</a:t>
            </a:r>
            <a:r>
              <a:rPr lang="zh-CN" altLang="en-US" sz="1800" dirty="0" smtClean="0"/>
              <a:t>）</a:t>
            </a:r>
            <a:r>
              <a:rPr lang="zh-CN" altLang="en-US" sz="1800" dirty="0" smtClean="0">
                <a:solidFill>
                  <a:srgbClr val="C00000"/>
                </a:solidFill>
              </a:rPr>
              <a:t>设计</a:t>
            </a:r>
            <a:r>
              <a:rPr lang="zh-CN" altLang="en-US" sz="1800" dirty="0">
                <a:solidFill>
                  <a:srgbClr val="C00000"/>
                </a:solidFill>
              </a:rPr>
              <a:t>的创新</a:t>
            </a:r>
            <a:r>
              <a:rPr lang="zh-CN" altLang="en-US" sz="1800" dirty="0"/>
              <a:t>，在用户的接受程度上也</a:t>
            </a:r>
            <a:r>
              <a:rPr lang="zh-CN" altLang="en-US" sz="1800" dirty="0">
                <a:solidFill>
                  <a:srgbClr val="C00000"/>
                </a:solidFill>
              </a:rPr>
              <a:t>存在一定的风险</a:t>
            </a:r>
            <a:r>
              <a:rPr lang="zh-CN" altLang="en-US" sz="1800" dirty="0" smtClean="0"/>
              <a:t>；</a:t>
            </a:r>
            <a:endParaRPr lang="en-US" altLang="zh-CN" sz="1800" dirty="0" smtClean="0"/>
          </a:p>
          <a:p>
            <a:pPr marL="68580" indent="0">
              <a:buNone/>
            </a:pPr>
            <a:r>
              <a:rPr lang="zh-CN" altLang="en-US" sz="1800" dirty="0" smtClean="0"/>
              <a:t>（</a:t>
            </a:r>
            <a:r>
              <a:rPr lang="en-US" altLang="zh-CN" sz="1800" dirty="0" smtClean="0"/>
              <a:t>3</a:t>
            </a:r>
            <a:r>
              <a:rPr lang="zh-CN" altLang="en-US" sz="1800" dirty="0" smtClean="0"/>
              <a:t>）开发</a:t>
            </a:r>
            <a:r>
              <a:rPr lang="zh-CN" altLang="en-US" sz="1800" dirty="0">
                <a:solidFill>
                  <a:srgbClr val="C00000"/>
                </a:solidFill>
              </a:rPr>
              <a:t>进度表</a:t>
            </a:r>
            <a:r>
              <a:rPr lang="zh-CN" altLang="en-US" sz="1800" dirty="0"/>
              <a:t>，也会给这样一种具有艺术性的工作</a:t>
            </a:r>
            <a:r>
              <a:rPr lang="zh-CN" altLang="en-US" sz="1800" dirty="0">
                <a:solidFill>
                  <a:srgbClr val="C00000"/>
                </a:solidFill>
              </a:rPr>
              <a:t>带来压力</a:t>
            </a:r>
            <a:r>
              <a:rPr lang="zh-CN" altLang="en-US" sz="1800" dirty="0" smtClean="0"/>
              <a:t>；</a:t>
            </a:r>
            <a:endParaRPr lang="en-US" altLang="zh-CN" sz="1800" dirty="0" smtClean="0"/>
          </a:p>
          <a:p>
            <a:pPr marL="68580" indent="0">
              <a:buNone/>
            </a:pPr>
            <a:r>
              <a:rPr lang="zh-CN" altLang="en-US" sz="1800" dirty="0" smtClean="0"/>
              <a:t>（</a:t>
            </a:r>
            <a:r>
              <a:rPr lang="en-US" altLang="zh-CN" sz="1800" dirty="0" smtClean="0"/>
              <a:t>4</a:t>
            </a:r>
            <a:r>
              <a:rPr lang="zh-CN" altLang="en-US" sz="1800" dirty="0" smtClean="0"/>
              <a:t>）设计</a:t>
            </a:r>
            <a:r>
              <a:rPr lang="zh-CN" altLang="en-US" sz="1800" dirty="0"/>
              <a:t>人员</a:t>
            </a:r>
            <a:r>
              <a:rPr lang="zh-CN" altLang="en-US" sz="1800" dirty="0">
                <a:solidFill>
                  <a:srgbClr val="C00000"/>
                </a:solidFill>
              </a:rPr>
              <a:t>很容易认为</a:t>
            </a:r>
            <a:r>
              <a:rPr lang="zh-CN" altLang="en-US" sz="1800" dirty="0"/>
              <a:t>他们</a:t>
            </a:r>
            <a:r>
              <a:rPr lang="zh-CN" altLang="en-US" sz="1800" dirty="0">
                <a:solidFill>
                  <a:srgbClr val="C00000"/>
                </a:solidFill>
              </a:rPr>
              <a:t>了解用户需要</a:t>
            </a:r>
            <a:r>
              <a:rPr lang="zh-CN" altLang="en-US" sz="1800" dirty="0"/>
              <a:t>，但实际情况常常不是这样</a:t>
            </a:r>
          </a:p>
        </p:txBody>
      </p:sp>
      <p:sp>
        <p:nvSpPr>
          <p:cNvPr id="4" name="圆角矩形 3"/>
          <p:cNvSpPr/>
          <p:nvPr/>
        </p:nvSpPr>
        <p:spPr>
          <a:xfrm>
            <a:off x="1946970" y="2985145"/>
            <a:ext cx="11521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开发一个版本</a:t>
            </a:r>
            <a:endParaRPr lang="zh-CN" altLang="en-US" dirty="0"/>
          </a:p>
        </p:txBody>
      </p:sp>
      <p:sp>
        <p:nvSpPr>
          <p:cNvPr id="5" name="圆角矩形 4"/>
          <p:cNvSpPr/>
          <p:nvPr/>
        </p:nvSpPr>
        <p:spPr>
          <a:xfrm>
            <a:off x="3707904" y="2985145"/>
            <a:ext cx="11521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用户反馈意见</a:t>
            </a:r>
            <a:endParaRPr lang="zh-CN" altLang="en-US" dirty="0"/>
          </a:p>
        </p:txBody>
      </p:sp>
      <p:sp>
        <p:nvSpPr>
          <p:cNvPr id="6" name="圆角矩形 5"/>
          <p:cNvSpPr/>
          <p:nvPr/>
        </p:nvSpPr>
        <p:spPr>
          <a:xfrm>
            <a:off x="5436096" y="2985145"/>
            <a:ext cx="11521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优化</a:t>
            </a:r>
            <a:endParaRPr lang="zh-CN" altLang="en-US" dirty="0"/>
          </a:p>
        </p:txBody>
      </p:sp>
      <p:sp>
        <p:nvSpPr>
          <p:cNvPr id="7" name="右箭头 6"/>
          <p:cNvSpPr/>
          <p:nvPr/>
        </p:nvSpPr>
        <p:spPr>
          <a:xfrm>
            <a:off x="3203848" y="3165165"/>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004048" y="3165165"/>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弧形箭头 8"/>
          <p:cNvSpPr/>
          <p:nvPr/>
        </p:nvSpPr>
        <p:spPr>
          <a:xfrm flipH="1">
            <a:off x="2523034" y="3633217"/>
            <a:ext cx="3633142" cy="37184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15734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用户的区别</a:t>
            </a:r>
            <a:endParaRPr lang="zh-CN" altLang="en-US" dirty="0"/>
          </a:p>
        </p:txBody>
      </p:sp>
      <p:pic>
        <p:nvPicPr>
          <p:cNvPr id="16386" name="Picture 2" descr="https://ss1.bdstatic.com/70cFuXSh_Q1YnxGkpoWK1HF6hhy/it/u=2708549436,419956385&amp;fm=26&amp;gp=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4263"/>
          <a:stretch/>
        </p:blipFill>
        <p:spPr bwMode="auto">
          <a:xfrm>
            <a:off x="899592" y="2301805"/>
            <a:ext cx="704428" cy="817757"/>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s://timgsa.baidu.com/timg?image&amp;quality=80&amp;size=b9999_10000&amp;sec=1591030264810&amp;di=80413e0d3b33a14cec86e63b4508eaa0&amp;imgtype=0&amp;src=http%3A%2F%2Fimg.mp.itc.cn%2Fupload%2F20170502%2Fcd24a69e9b444a51b9bacde14305cba2_th.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56" t="14643" r="25094" b="4284"/>
          <a:stretch/>
        </p:blipFill>
        <p:spPr bwMode="auto">
          <a:xfrm>
            <a:off x="899592" y="4295442"/>
            <a:ext cx="704428" cy="1005766"/>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https://ss2.bdstatic.com/70cFvnSh_Q1YnxGkpoWK1HF6hhy/it/u=2235027092,3298155538&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3300214"/>
            <a:ext cx="704428" cy="76641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https://ss1.bdstatic.com/70cFvXSh_Q1YnxGkpoWK1HF6hhy/it/u=1589260152,3201887525&amp;fm=26&amp;gp=0.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521" t="9616" r="14018" b="8968"/>
          <a:stretch/>
        </p:blipFill>
        <p:spPr bwMode="auto">
          <a:xfrm>
            <a:off x="899592" y="5472898"/>
            <a:ext cx="704428" cy="793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04020" y="2301806"/>
            <a:ext cx="6568380" cy="817756"/>
          </a:xfrm>
          <a:prstGeom prst="rect">
            <a:avLst/>
          </a:prstGeom>
          <a:gradFill flip="none" rotWithShape="1">
            <a:gsLst>
              <a:gs pos="0">
                <a:schemeClr val="accent1">
                  <a:tint val="66000"/>
                  <a:satMod val="160000"/>
                </a:schemeClr>
              </a:gs>
              <a:gs pos="100000">
                <a:schemeClr val="accent1">
                  <a:tint val="23500"/>
                  <a:satMod val="160000"/>
                  <a:alpha val="0"/>
                </a:schemeClr>
              </a:gs>
            </a:gsLst>
            <a:path path="circle">
              <a:fillToRect t="100000" r="100000"/>
            </a:path>
            <a:tileRect l="-100000" b="-100000"/>
          </a:gradFill>
        </p:spPr>
        <p:txBody>
          <a:bodyPr wrap="square" rtlCol="0">
            <a:noAutofit/>
          </a:bodyPr>
          <a:lstStyle/>
          <a:p>
            <a:r>
              <a:rPr lang="zh-CN" altLang="en-US" b="1" dirty="0">
                <a:solidFill>
                  <a:srgbClr val="C00000"/>
                </a:solidFill>
              </a:rPr>
              <a:t>偶然型用户</a:t>
            </a:r>
            <a:r>
              <a:rPr lang="zh-CN" altLang="en-US" dirty="0"/>
              <a:t>：既没有计算机应用领域的专业知识，也缺少计算机系统基本知识的用户</a:t>
            </a:r>
          </a:p>
        </p:txBody>
      </p:sp>
      <p:sp>
        <p:nvSpPr>
          <p:cNvPr id="10" name="TextBox 9"/>
          <p:cNvSpPr txBox="1"/>
          <p:nvPr/>
        </p:nvSpPr>
        <p:spPr>
          <a:xfrm>
            <a:off x="1604020" y="3274545"/>
            <a:ext cx="6568380" cy="874535"/>
          </a:xfrm>
          <a:prstGeom prst="rect">
            <a:avLst/>
          </a:prstGeom>
          <a:gradFill flip="none" rotWithShape="1">
            <a:gsLst>
              <a:gs pos="0">
                <a:srgbClr val="CCFFFF"/>
              </a:gs>
              <a:gs pos="100000">
                <a:schemeClr val="accent1">
                  <a:tint val="23500"/>
                  <a:satMod val="160000"/>
                  <a:alpha val="0"/>
                </a:schemeClr>
              </a:gs>
            </a:gsLst>
            <a:path path="circle">
              <a:fillToRect t="100000" r="100000"/>
            </a:path>
            <a:tileRect l="-100000" b="-100000"/>
          </a:gradFill>
        </p:spPr>
        <p:txBody>
          <a:bodyPr wrap="square" rtlCol="0">
            <a:noAutofit/>
          </a:bodyPr>
          <a:lstStyle/>
          <a:p>
            <a:r>
              <a:rPr lang="zh-CN" altLang="en-US" b="1" dirty="0">
                <a:solidFill>
                  <a:srgbClr val="C00000"/>
                </a:solidFill>
              </a:rPr>
              <a:t>生疏型用户</a:t>
            </a:r>
            <a:r>
              <a:rPr lang="zh-CN" altLang="en-US" b="1" dirty="0" smtClean="0">
                <a:solidFill>
                  <a:srgbClr val="C00000"/>
                </a:solidFill>
              </a:rPr>
              <a:t>：</a:t>
            </a:r>
            <a:r>
              <a:rPr lang="zh-CN" altLang="en-US" dirty="0" smtClean="0">
                <a:solidFill>
                  <a:schemeClr val="tx2"/>
                </a:solidFill>
              </a:rPr>
              <a:t>常</a:t>
            </a:r>
            <a:r>
              <a:rPr lang="zh-CN" altLang="en-US" dirty="0">
                <a:solidFill>
                  <a:schemeClr val="tx2"/>
                </a:solidFill>
              </a:rPr>
              <a:t>使用计算机系统</a:t>
            </a:r>
            <a:r>
              <a:rPr lang="zh-CN" altLang="en-US" dirty="0" smtClean="0">
                <a:solidFill>
                  <a:schemeClr val="tx2"/>
                </a:solidFill>
              </a:rPr>
              <a:t>，对</a:t>
            </a:r>
            <a:r>
              <a:rPr lang="zh-CN" altLang="en-US" dirty="0">
                <a:solidFill>
                  <a:schemeClr val="tx2"/>
                </a:solidFill>
              </a:rPr>
              <a:t>计算机的性能及操作</a:t>
            </a:r>
            <a:r>
              <a:rPr lang="zh-CN" altLang="en-US" dirty="0" smtClean="0">
                <a:solidFill>
                  <a:schemeClr val="tx2"/>
                </a:solidFill>
              </a:rPr>
              <a:t>使用有</a:t>
            </a:r>
            <a:r>
              <a:rPr lang="zh-CN" altLang="en-US" dirty="0">
                <a:solidFill>
                  <a:schemeClr val="tx2"/>
                </a:solidFill>
              </a:rPr>
              <a:t>一定程度的理解和经验。</a:t>
            </a:r>
            <a:r>
              <a:rPr lang="zh-CN" altLang="en-US" dirty="0" smtClean="0">
                <a:solidFill>
                  <a:schemeClr val="tx2"/>
                </a:solidFill>
              </a:rPr>
              <a:t>但对</a:t>
            </a:r>
            <a:r>
              <a:rPr lang="zh-CN" altLang="en-US" dirty="0">
                <a:solidFill>
                  <a:schemeClr val="tx2"/>
                </a:solidFill>
              </a:rPr>
              <a:t>新使用的计算机系统缺乏了解，不太</a:t>
            </a:r>
            <a:r>
              <a:rPr lang="zh-CN" altLang="en-US" dirty="0" smtClean="0">
                <a:solidFill>
                  <a:schemeClr val="tx2"/>
                </a:solidFill>
              </a:rPr>
              <a:t>熟悉</a:t>
            </a:r>
            <a:endParaRPr lang="zh-CN" altLang="en-US" dirty="0">
              <a:solidFill>
                <a:schemeClr val="tx2"/>
              </a:solidFill>
            </a:endParaRPr>
          </a:p>
        </p:txBody>
      </p:sp>
      <p:sp>
        <p:nvSpPr>
          <p:cNvPr id="11" name="TextBox 10"/>
          <p:cNvSpPr txBox="1"/>
          <p:nvPr/>
        </p:nvSpPr>
        <p:spPr>
          <a:xfrm>
            <a:off x="1604020" y="4295442"/>
            <a:ext cx="6568380" cy="1005766"/>
          </a:xfrm>
          <a:prstGeom prst="rect">
            <a:avLst/>
          </a:prstGeom>
          <a:gradFill flip="none" rotWithShape="1">
            <a:gsLst>
              <a:gs pos="0">
                <a:srgbClr val="FFFFCC"/>
              </a:gs>
              <a:gs pos="100000">
                <a:schemeClr val="accent1">
                  <a:tint val="23500"/>
                  <a:satMod val="160000"/>
                  <a:alpha val="0"/>
                </a:schemeClr>
              </a:gs>
            </a:gsLst>
            <a:path path="circle">
              <a:fillToRect t="100000" r="100000"/>
            </a:path>
            <a:tileRect l="-100000" b="-100000"/>
          </a:gradFill>
        </p:spPr>
        <p:txBody>
          <a:bodyPr wrap="square" rtlCol="0">
            <a:noAutofit/>
          </a:bodyPr>
          <a:lstStyle/>
          <a:p>
            <a:r>
              <a:rPr lang="zh-CN" altLang="en-US" b="1" dirty="0">
                <a:solidFill>
                  <a:srgbClr val="C00000"/>
                </a:solidFill>
              </a:rPr>
              <a:t>熟练型用户</a:t>
            </a:r>
            <a:r>
              <a:rPr lang="zh-CN" altLang="en-US" dirty="0"/>
              <a:t>：这类用户一般是专业技术人员，他们对需要计算机完成的工作任务有清楚地了解，对计算机系统也有相当多的知识和经验，并且能熟练地操作、使用</a:t>
            </a:r>
            <a:endParaRPr lang="zh-CN" altLang="en-US" dirty="0">
              <a:solidFill>
                <a:schemeClr val="tx2"/>
              </a:solidFill>
            </a:endParaRPr>
          </a:p>
        </p:txBody>
      </p:sp>
      <p:sp>
        <p:nvSpPr>
          <p:cNvPr id="12" name="TextBox 11"/>
          <p:cNvSpPr txBox="1"/>
          <p:nvPr/>
        </p:nvSpPr>
        <p:spPr>
          <a:xfrm>
            <a:off x="1604020" y="5472899"/>
            <a:ext cx="6568380" cy="793064"/>
          </a:xfrm>
          <a:prstGeom prst="rect">
            <a:avLst/>
          </a:prstGeom>
          <a:gradFill flip="none" rotWithShape="1">
            <a:gsLst>
              <a:gs pos="0">
                <a:srgbClr val="FFCCCC"/>
              </a:gs>
              <a:gs pos="100000">
                <a:schemeClr val="accent1">
                  <a:tint val="23500"/>
                  <a:satMod val="160000"/>
                  <a:alpha val="0"/>
                </a:schemeClr>
              </a:gs>
            </a:gsLst>
            <a:path path="circle">
              <a:fillToRect t="100000" r="100000"/>
            </a:path>
            <a:tileRect l="-100000" b="-100000"/>
          </a:gradFill>
        </p:spPr>
        <p:txBody>
          <a:bodyPr wrap="square" rtlCol="0">
            <a:noAutofit/>
          </a:bodyPr>
          <a:lstStyle/>
          <a:p>
            <a:r>
              <a:rPr lang="zh-CN" altLang="en-US" b="1" dirty="0">
                <a:solidFill>
                  <a:srgbClr val="C00000"/>
                </a:solidFill>
              </a:rPr>
              <a:t>专家型用户</a:t>
            </a:r>
            <a:r>
              <a:rPr lang="zh-CN" altLang="en-US" dirty="0"/>
              <a:t>：对需要计算机完成的工作任务和计算机系统都很精通的，通常是计算机专业用户，称为专家型用户</a:t>
            </a:r>
            <a:endParaRPr lang="zh-CN" altLang="en-US" dirty="0">
              <a:solidFill>
                <a:schemeClr val="tx2"/>
              </a:solidFill>
            </a:endParaRPr>
          </a:p>
        </p:txBody>
      </p:sp>
    </p:spTree>
    <p:extLst>
      <p:ext uri="{BB962C8B-B14F-4D97-AF65-F5344CB8AC3E}">
        <p14:creationId xmlns:p14="http://schemas.microsoft.com/office/powerpoint/2010/main" val="391858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392"/>
                                        </p:tgtEl>
                                        <p:attrNameLst>
                                          <p:attrName>style.visibility</p:attrName>
                                        </p:attrNameLst>
                                      </p:cBhvr>
                                      <p:to>
                                        <p:strVal val="visible"/>
                                      </p:to>
                                    </p:set>
                                    <p:animEffect transition="in" filter="wipe(left)">
                                      <p:cBhvr>
                                        <p:cTn id="16" dur="500"/>
                                        <p:tgtEl>
                                          <p:spTgt spid="1639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390"/>
                                        </p:tgtEl>
                                        <p:attrNameLst>
                                          <p:attrName>style.visibility</p:attrName>
                                        </p:attrNameLst>
                                      </p:cBhvr>
                                      <p:to>
                                        <p:strVal val="visible"/>
                                      </p:to>
                                    </p:set>
                                    <p:animEffect transition="in" filter="wipe(left)">
                                      <p:cBhvr>
                                        <p:cTn id="25" dur="500"/>
                                        <p:tgtEl>
                                          <p:spTgt spid="1639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394"/>
                                        </p:tgtEl>
                                        <p:attrNameLst>
                                          <p:attrName>style.visibility</p:attrName>
                                        </p:attrNameLst>
                                      </p:cBhvr>
                                      <p:to>
                                        <p:strVal val="visible"/>
                                      </p:to>
                                    </p:set>
                                    <p:animEffect transition="in" filter="wipe(left)">
                                      <p:cBhvr>
                                        <p:cTn id="34" dur="500"/>
                                        <p:tgtEl>
                                          <p:spTgt spid="16394"/>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计算机领域经验和问题领域经验的区别</a:t>
            </a:r>
          </a:p>
        </p:txBody>
      </p:sp>
      <p:sp>
        <p:nvSpPr>
          <p:cNvPr id="3" name="内容占位符 2"/>
          <p:cNvSpPr>
            <a:spLocks noGrp="1"/>
          </p:cNvSpPr>
          <p:nvPr>
            <p:ph idx="1"/>
          </p:nvPr>
        </p:nvSpPr>
        <p:spPr/>
        <p:txBody>
          <a:bodyPr/>
          <a:lstStyle/>
          <a:p>
            <a:r>
              <a:rPr lang="zh-CN" altLang="en-US" b="1" dirty="0" smtClean="0">
                <a:solidFill>
                  <a:srgbClr val="C00000"/>
                </a:solidFill>
              </a:rPr>
              <a:t>计算机经验</a:t>
            </a:r>
            <a:r>
              <a:rPr lang="zh-CN" altLang="en-US" dirty="0" smtClean="0"/>
              <a:t>：对计算机技术的了解程度，顶级经验者称为计算机专家（</a:t>
            </a:r>
            <a:r>
              <a:rPr lang="zh-CN" altLang="en-US" b="1" dirty="0" smtClean="0">
                <a:solidFill>
                  <a:srgbClr val="7030A0"/>
                </a:solidFill>
              </a:rPr>
              <a:t>比尔盖茨</a:t>
            </a:r>
            <a:r>
              <a:rPr lang="zh-CN" altLang="en-US" dirty="0" smtClean="0"/>
              <a:t>）</a:t>
            </a:r>
            <a:endParaRPr lang="en-US" altLang="zh-CN" dirty="0" smtClean="0"/>
          </a:p>
          <a:p>
            <a:r>
              <a:rPr lang="zh-CN" altLang="en-US" b="1" dirty="0" smtClean="0">
                <a:solidFill>
                  <a:srgbClr val="C00000"/>
                </a:solidFill>
              </a:rPr>
              <a:t>领域经验</a:t>
            </a:r>
            <a:r>
              <a:rPr lang="zh-CN" altLang="en-US" dirty="0" smtClean="0"/>
              <a:t>：对某个领域的业务或流程的了解程度，顶级经验者称为领域专家（</a:t>
            </a:r>
            <a:r>
              <a:rPr lang="zh-CN" altLang="en-US" b="1" dirty="0" smtClean="0">
                <a:solidFill>
                  <a:srgbClr val="7030A0"/>
                </a:solidFill>
              </a:rPr>
              <a:t>巴菲特</a:t>
            </a:r>
            <a:r>
              <a:rPr lang="zh-CN" altLang="en-US" dirty="0" smtClean="0"/>
              <a:t>）</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2321079518"/>
              </p:ext>
            </p:extLst>
          </p:nvPr>
        </p:nvGraphicFramePr>
        <p:xfrm>
          <a:off x="1259632" y="3943052"/>
          <a:ext cx="6408737" cy="2654300"/>
        </p:xfrm>
        <a:graphic>
          <a:graphicData uri="http://schemas.openxmlformats.org/presentationml/2006/ole">
            <mc:AlternateContent xmlns:mc="http://schemas.openxmlformats.org/markup-compatibility/2006">
              <mc:Choice xmlns:v="urn:schemas-microsoft-com:vml" Requires="v">
                <p:oleObj spid="_x0000_s17414" r:id="rId3" imgW="10800720" imgH="4479480" progId="Visio.Drawing.11">
                  <p:embed/>
                </p:oleObj>
              </mc:Choice>
              <mc:Fallback>
                <p:oleObj r:id="rId3" imgW="10800720" imgH="44794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943052"/>
                        <a:ext cx="6408737"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圆角矩形标注 4"/>
          <p:cNvSpPr/>
          <p:nvPr/>
        </p:nvSpPr>
        <p:spPr>
          <a:xfrm>
            <a:off x="539552" y="3933056"/>
            <a:ext cx="2592288" cy="540640"/>
          </a:xfrm>
          <a:prstGeom prst="wedgeRoundRectCallout">
            <a:avLst>
              <a:gd name="adj1" fmla="val 61257"/>
              <a:gd name="adj2" fmla="val 50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smtClean="0"/>
              <a:t>拥有不同经验构成的用户其要求的交互界面区别很大</a:t>
            </a:r>
            <a:endParaRPr lang="zh-CN" altLang="en-US" sz="1500" dirty="0"/>
          </a:p>
        </p:txBody>
      </p:sp>
    </p:spTree>
    <p:extLst>
      <p:ext uri="{BB962C8B-B14F-4D97-AF65-F5344CB8AC3E}">
        <p14:creationId xmlns:p14="http://schemas.microsoft.com/office/powerpoint/2010/main" val="159594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用户交互分析</a:t>
            </a:r>
            <a:endParaRPr lang="zh-CN" altLang="en-US" dirty="0"/>
          </a:p>
        </p:txBody>
      </p:sp>
      <p:sp>
        <p:nvSpPr>
          <p:cNvPr id="3" name="内容占位符 2"/>
          <p:cNvSpPr>
            <a:spLocks noGrp="1"/>
          </p:cNvSpPr>
          <p:nvPr>
            <p:ph idx="1"/>
          </p:nvPr>
        </p:nvSpPr>
        <p:spPr/>
        <p:txBody>
          <a:bodyPr>
            <a:noAutofit/>
          </a:bodyPr>
          <a:lstStyle/>
          <a:p>
            <a:r>
              <a:rPr lang="zh-CN" altLang="en-US" b="1" dirty="0" smtClean="0">
                <a:solidFill>
                  <a:srgbClr val="C00000"/>
                </a:solidFill>
              </a:rPr>
              <a:t>产品策略分析</a:t>
            </a:r>
            <a:endParaRPr lang="en-US" altLang="zh-CN" b="1" dirty="0" smtClean="0">
              <a:solidFill>
                <a:srgbClr val="C00000"/>
              </a:solidFill>
            </a:endParaRPr>
          </a:p>
          <a:p>
            <a:pPr lvl="1"/>
            <a:r>
              <a:rPr lang="zh-CN" altLang="en-US" dirty="0">
                <a:latin typeface="楷体" panose="02010609060101010101" pitchFamily="49" charset="-122"/>
                <a:ea typeface="楷体" panose="02010609060101010101" pitchFamily="49" charset="-122"/>
              </a:rPr>
              <a:t>确定</a:t>
            </a:r>
            <a:r>
              <a:rPr lang="zh-CN" altLang="en-US" b="1" dirty="0">
                <a:solidFill>
                  <a:srgbClr val="0070C0"/>
                </a:solidFill>
                <a:latin typeface="楷体" panose="02010609060101010101" pitchFamily="49" charset="-122"/>
                <a:ea typeface="楷体" panose="02010609060101010101" pitchFamily="49" charset="-122"/>
              </a:rPr>
              <a:t>产品的设计方向和预期目标</a:t>
            </a:r>
            <a:r>
              <a:rPr lang="zh-CN" altLang="en-US" dirty="0">
                <a:latin typeface="楷体" panose="02010609060101010101" pitchFamily="49" charset="-122"/>
                <a:ea typeface="楷体" panose="02010609060101010101" pitchFamily="49" charset="-122"/>
              </a:rPr>
              <a:t>，特别是要了解用户对设计产品的期望</a:t>
            </a:r>
            <a:r>
              <a:rPr lang="zh-CN" altLang="en-US" dirty="0" smtClean="0">
                <a:latin typeface="楷体" panose="02010609060101010101" pitchFamily="49" charset="-122"/>
                <a:ea typeface="楷体" panose="02010609060101010101" pitchFamily="49" charset="-122"/>
              </a:rPr>
              <a:t>是什么</a:t>
            </a:r>
            <a:endParaRPr lang="en-US" altLang="zh-CN" dirty="0" smtClean="0">
              <a:latin typeface="楷体" panose="02010609060101010101" pitchFamily="49" charset="-122"/>
              <a:ea typeface="楷体" panose="02010609060101010101" pitchFamily="49" charset="-122"/>
            </a:endParaRPr>
          </a:p>
          <a:p>
            <a:pPr lvl="1"/>
            <a:r>
              <a:rPr lang="zh-CN" altLang="en-US" b="1" dirty="0">
                <a:solidFill>
                  <a:srgbClr val="0070C0"/>
                </a:solidFill>
                <a:latin typeface="楷体" panose="02010609060101010101" pitchFamily="49" charset="-122"/>
                <a:ea typeface="楷体" panose="02010609060101010101" pitchFamily="49" charset="-122"/>
              </a:rPr>
              <a:t>同类型产品的竞争</a:t>
            </a:r>
            <a:r>
              <a:rPr lang="zh-CN" altLang="en-US" b="1" dirty="0" smtClean="0">
                <a:solidFill>
                  <a:srgbClr val="0070C0"/>
                </a:solidFill>
                <a:latin typeface="楷体" panose="02010609060101010101" pitchFamily="49" charset="-122"/>
                <a:ea typeface="楷体" panose="02010609060101010101" pitchFamily="49" charset="-122"/>
              </a:rPr>
              <a:t>特点</a:t>
            </a:r>
            <a:r>
              <a:rPr lang="zh-CN" altLang="en-US"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包括正面的体验和负面的体验，从而得出产品交互设计的</a:t>
            </a:r>
            <a:r>
              <a:rPr lang="zh-CN" altLang="en-US" dirty="0" smtClean="0">
                <a:latin typeface="楷体" panose="02010609060101010101" pitchFamily="49" charset="-122"/>
                <a:ea typeface="楷体" panose="02010609060101010101" pitchFamily="49" charset="-122"/>
              </a:rPr>
              <a:t>策略</a:t>
            </a:r>
            <a:endParaRPr lang="en-US" altLang="zh-CN" dirty="0" smtClean="0">
              <a:latin typeface="楷体" panose="02010609060101010101" pitchFamily="49" charset="-122"/>
              <a:ea typeface="楷体" panose="02010609060101010101" pitchFamily="49" charset="-122"/>
            </a:endParaRPr>
          </a:p>
          <a:p>
            <a:r>
              <a:rPr lang="zh-CN" altLang="en-US" b="1" dirty="0" smtClean="0">
                <a:solidFill>
                  <a:srgbClr val="C00000"/>
                </a:solidFill>
              </a:rPr>
              <a:t>用户分析</a:t>
            </a:r>
            <a:endParaRPr lang="en-US" altLang="zh-CN" b="1" dirty="0" smtClean="0">
              <a:solidFill>
                <a:srgbClr val="C00000"/>
              </a:solidFill>
            </a:endParaRPr>
          </a:p>
          <a:p>
            <a:pPr lvl="1"/>
            <a:r>
              <a:rPr lang="zh-CN" altLang="en-US" dirty="0">
                <a:latin typeface="楷体" panose="02010609060101010101" pitchFamily="49" charset="-122"/>
                <a:ea typeface="楷体" panose="02010609060101010101" pitchFamily="49" charset="-122"/>
              </a:rPr>
              <a:t>深入而明确的</a:t>
            </a:r>
            <a:r>
              <a:rPr lang="zh-CN" altLang="en-US" b="1" dirty="0">
                <a:solidFill>
                  <a:srgbClr val="0070C0"/>
                </a:solidFill>
                <a:latin typeface="楷体" panose="02010609060101010101" pitchFamily="49" charset="-122"/>
                <a:ea typeface="楷体" panose="02010609060101010101" pitchFamily="49" charset="-122"/>
              </a:rPr>
              <a:t>了解产品的目标用户</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如特定年龄区间、特殊的文化背景、职业特征、计算机使用经验、同类产品使用经验、爱好等等</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，并</a:t>
            </a:r>
            <a:r>
              <a:rPr lang="zh-CN" altLang="en-US" b="1" dirty="0">
                <a:solidFill>
                  <a:srgbClr val="0070C0"/>
                </a:solidFill>
                <a:latin typeface="楷体" panose="02010609060101010101" pitchFamily="49" charset="-122"/>
                <a:ea typeface="楷体" panose="02010609060101010101" pitchFamily="49" charset="-122"/>
              </a:rPr>
              <a:t>找到典型用户</a:t>
            </a:r>
          </a:p>
        </p:txBody>
      </p:sp>
    </p:spTree>
    <p:extLst>
      <p:ext uri="{BB962C8B-B14F-4D97-AF65-F5344CB8AC3E}">
        <p14:creationId xmlns:p14="http://schemas.microsoft.com/office/powerpoint/2010/main" val="1880684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用户交互分析</a:t>
            </a:r>
            <a:endParaRPr lang="zh-CN" altLang="en-US" dirty="0"/>
          </a:p>
        </p:txBody>
      </p:sp>
      <p:sp>
        <p:nvSpPr>
          <p:cNvPr id="3" name="内容占位符 2"/>
          <p:cNvSpPr>
            <a:spLocks noGrp="1"/>
          </p:cNvSpPr>
          <p:nvPr>
            <p:ph idx="1"/>
          </p:nvPr>
        </p:nvSpPr>
        <p:spPr/>
        <p:txBody>
          <a:bodyPr>
            <a:noAutofit/>
          </a:bodyPr>
          <a:lstStyle/>
          <a:p>
            <a:r>
              <a:rPr lang="zh-CN" altLang="en-US" b="1" dirty="0" smtClean="0">
                <a:solidFill>
                  <a:srgbClr val="C00000"/>
                </a:solidFill>
              </a:rPr>
              <a:t>用户交互特性分析</a:t>
            </a:r>
            <a:endParaRPr lang="en-US" altLang="zh-CN" b="1" dirty="0" smtClean="0">
              <a:solidFill>
                <a:srgbClr val="C00000"/>
              </a:solidFill>
            </a:endParaRPr>
          </a:p>
          <a:p>
            <a:pPr lvl="1"/>
            <a:r>
              <a:rPr lang="zh-CN" altLang="en-US" dirty="0">
                <a:latin typeface="楷体" panose="02010609060101010101" pitchFamily="49" charset="-122"/>
                <a:ea typeface="楷体" panose="02010609060101010101" pitchFamily="49" charset="-122"/>
              </a:rPr>
              <a:t>通过对目标用户群的交互挖掘，</a:t>
            </a:r>
            <a:r>
              <a:rPr lang="zh-CN" altLang="en-US" b="1" dirty="0">
                <a:solidFill>
                  <a:srgbClr val="0070C0"/>
                </a:solidFill>
                <a:latin typeface="楷体" panose="02010609060101010101" pitchFamily="49" charset="-122"/>
                <a:ea typeface="楷体" panose="02010609060101010101" pitchFamily="49" charset="-122"/>
              </a:rPr>
              <a:t>得出准确、具体的用户特征</a:t>
            </a:r>
            <a:r>
              <a:rPr lang="zh-CN" altLang="en-US" dirty="0">
                <a:latin typeface="楷体" panose="02010609060101010101" pitchFamily="49" charset="-122"/>
                <a:ea typeface="楷体" panose="02010609060101010101" pitchFamily="49" charset="-122"/>
              </a:rPr>
              <a:t>，从而可以进行有的放矢地设计</a:t>
            </a:r>
            <a:endParaRPr lang="en-US" altLang="zh-CN"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47085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设计流程</a:t>
            </a:r>
            <a:endParaRPr lang="zh-CN" altLang="en-US" dirty="0"/>
          </a:p>
        </p:txBody>
      </p:sp>
      <p:pic>
        <p:nvPicPr>
          <p:cNvPr id="18436" name="Picture 4" descr="https://timgsa.baidu.com/timg?image&amp;quality=80&amp;size=b9999_10000&amp;sec=1591182888628&amp;di=ed61351168b98a46fcbd801c91b8c61f&amp;imgtype=0&amp;src=http%3A%2F%2Fimg.iwatch365.com%2Fuploadfile%2F2016%2F0314%2F201603141141311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descr="https://timgsa.baidu.com/timg?image&amp;quality=80&amp;size=b9999_10000&amp;sec=1591182921981&amp;di=00b0ca8556341e0812e6ec6398748de4&amp;imgtype=0&amp;src=http%3A%2F%2F5b0988e595225.cdn.sohucs.com%2Fimages%2F20180811%2F5821841a90f8496eb33ff1ec6575c9ac.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636913"/>
            <a:ext cx="3161125" cy="1878732"/>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s://timgsa.baidu.com/timg?image&amp;quality=80&amp;size=b9999_10000&amp;sec=1591182888628&amp;di=ed61351168b98a46fcbd801c91b8c61f&amp;imgtype=0&amp;src=http%3A%2F%2Fimg.iwatch365.com%2Fuploadfile%2F2016%2F0314%2F201603141141311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5010" y="4149080"/>
            <a:ext cx="2668974" cy="1878732"/>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https://timgsa.baidu.com/timg?image&amp;quality=80&amp;size=b9999_10000&amp;sec=1591182769237&amp;di=cffe9a100e1b723c1e6cc4b92c21ca2e&amp;imgtype=0&amp;src=http%3A%2F%2Fstatic-news.17house.com%2Fnews%2Ftupian%2Fpng%2F24c1dc82b3ab11e6997400163e00254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873" y="2545134"/>
            <a:ext cx="2783582" cy="20622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04451" y="2267581"/>
            <a:ext cx="2031325" cy="369332"/>
          </a:xfrm>
          <a:prstGeom prst="rect">
            <a:avLst/>
          </a:prstGeom>
          <a:noFill/>
        </p:spPr>
        <p:txBody>
          <a:bodyPr wrap="none" rtlCol="0">
            <a:spAutoFit/>
          </a:bodyPr>
          <a:lstStyle/>
          <a:p>
            <a:r>
              <a:rPr lang="zh-CN" altLang="en-US" b="1" dirty="0" smtClean="0">
                <a:solidFill>
                  <a:srgbClr val="C00000"/>
                </a:solidFill>
              </a:rPr>
              <a:t>用户的观察和分析</a:t>
            </a:r>
            <a:endParaRPr lang="zh-CN" altLang="en-US" b="1" dirty="0">
              <a:solidFill>
                <a:srgbClr val="C00000"/>
              </a:solidFill>
            </a:endParaRPr>
          </a:p>
        </p:txBody>
      </p:sp>
      <p:sp>
        <p:nvSpPr>
          <p:cNvPr id="9" name="TextBox 8"/>
          <p:cNvSpPr txBox="1"/>
          <p:nvPr/>
        </p:nvSpPr>
        <p:spPr>
          <a:xfrm>
            <a:off x="4306331" y="6019289"/>
            <a:ext cx="646331" cy="369332"/>
          </a:xfrm>
          <a:prstGeom prst="rect">
            <a:avLst/>
          </a:prstGeom>
          <a:noFill/>
        </p:spPr>
        <p:txBody>
          <a:bodyPr wrap="none" rtlCol="0">
            <a:spAutoFit/>
          </a:bodyPr>
          <a:lstStyle/>
          <a:p>
            <a:r>
              <a:rPr lang="zh-CN" altLang="en-US" b="1" dirty="0" smtClean="0">
                <a:solidFill>
                  <a:srgbClr val="C00000"/>
                </a:solidFill>
              </a:rPr>
              <a:t>设计</a:t>
            </a:r>
            <a:endParaRPr lang="zh-CN" altLang="en-US" b="1" dirty="0">
              <a:solidFill>
                <a:srgbClr val="C00000"/>
              </a:solidFill>
            </a:endParaRPr>
          </a:p>
        </p:txBody>
      </p:sp>
      <p:sp>
        <p:nvSpPr>
          <p:cNvPr id="10" name="TextBox 9"/>
          <p:cNvSpPr txBox="1"/>
          <p:nvPr/>
        </p:nvSpPr>
        <p:spPr>
          <a:xfrm>
            <a:off x="6815498" y="2175802"/>
            <a:ext cx="646331" cy="369332"/>
          </a:xfrm>
          <a:prstGeom prst="rect">
            <a:avLst/>
          </a:prstGeom>
          <a:noFill/>
        </p:spPr>
        <p:txBody>
          <a:bodyPr wrap="none" rtlCol="0">
            <a:spAutoFit/>
          </a:bodyPr>
          <a:lstStyle/>
          <a:p>
            <a:r>
              <a:rPr lang="zh-CN" altLang="en-US" b="1" dirty="0" smtClean="0">
                <a:solidFill>
                  <a:srgbClr val="C00000"/>
                </a:solidFill>
              </a:rPr>
              <a:t>实施</a:t>
            </a:r>
            <a:endParaRPr lang="zh-CN" altLang="en-US" b="1" dirty="0">
              <a:solidFill>
                <a:srgbClr val="C00000"/>
              </a:solidFill>
            </a:endParaRPr>
          </a:p>
        </p:txBody>
      </p:sp>
      <p:sp>
        <p:nvSpPr>
          <p:cNvPr id="6" name="直角上箭头 5"/>
          <p:cNvSpPr/>
          <p:nvPr/>
        </p:nvSpPr>
        <p:spPr>
          <a:xfrm rot="5400000">
            <a:off x="2266113" y="4609054"/>
            <a:ext cx="792088" cy="7888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上箭头 13"/>
          <p:cNvSpPr/>
          <p:nvPr/>
        </p:nvSpPr>
        <p:spPr>
          <a:xfrm>
            <a:off x="6273697" y="4653136"/>
            <a:ext cx="792088" cy="7888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797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fade">
                                      <p:cBhvr>
                                        <p:cTn id="7" dur="500"/>
                                        <p:tgtEl>
                                          <p:spTgt spid="184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Right)">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438"/>
                                        </p:tgtEl>
                                        <p:attrNameLst>
                                          <p:attrName>style.visibility</p:attrName>
                                        </p:attrNameLst>
                                      </p:cBhvr>
                                      <p:to>
                                        <p:strVal val="visible"/>
                                      </p:to>
                                    </p:set>
                                    <p:animEffect transition="in" filter="fade">
                                      <p:cBhvr>
                                        <p:cTn id="18" dur="500"/>
                                        <p:tgtEl>
                                          <p:spTgt spid="184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18" presetClass="entr" presetSubtype="3"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upRight)">
                                      <p:cBhvr>
                                        <p:cTn id="25" dur="500"/>
                                        <p:tgtEl>
                                          <p:spTgt spid="14"/>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8434"/>
                                        </p:tgtEl>
                                        <p:attrNameLst>
                                          <p:attrName>style.visibility</p:attrName>
                                        </p:attrNameLst>
                                      </p:cBhvr>
                                      <p:to>
                                        <p:strVal val="visible"/>
                                      </p:to>
                                    </p:set>
                                    <p:animEffect transition="in" filter="fade">
                                      <p:cBhvr>
                                        <p:cTn id="32"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6"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界面设计原则</a:t>
            </a:r>
            <a:endParaRPr lang="zh-CN" altLang="en-US" dirty="0"/>
          </a:p>
        </p:txBody>
      </p:sp>
      <p:sp>
        <p:nvSpPr>
          <p:cNvPr id="3" name="内容占位符 2"/>
          <p:cNvSpPr>
            <a:spLocks noGrp="1"/>
          </p:cNvSpPr>
          <p:nvPr>
            <p:ph idx="1"/>
          </p:nvPr>
        </p:nvSpPr>
        <p:spPr/>
        <p:txBody>
          <a:bodyPr/>
          <a:lstStyle/>
          <a:p>
            <a:r>
              <a:rPr lang="zh-CN" altLang="en-US" dirty="0" smtClean="0"/>
              <a:t>用户界面分类</a:t>
            </a:r>
            <a:endParaRPr lang="en-US" altLang="zh-CN" dirty="0" smtClean="0"/>
          </a:p>
          <a:p>
            <a:pPr lvl="1"/>
            <a:r>
              <a:rPr lang="zh-CN" altLang="en-US" dirty="0" smtClean="0"/>
              <a:t>命令行界面，图形界面，多通道界面</a:t>
            </a:r>
            <a:endParaRPr lang="zh-CN" altLang="en-US" dirty="0"/>
          </a:p>
        </p:txBody>
      </p:sp>
      <p:pic>
        <p:nvPicPr>
          <p:cNvPr id="1026" name="Picture 2" descr="https://ss3.bdstatic.com/70cFv8Sh_Q1YnxGkpoWK1HF6hhy/it/u=966528928,2695085795&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692696"/>
            <a:ext cx="3577028" cy="1860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bkimg.cdn.bcebos.com/pic/b58f8c5494eef01fc7cda730eefe9925bd317d6e?x-bce-process=image/watermark,g_7,image_d2F0ZXIvYmFpa2U4MA==,xp_5,yp_5"/>
          <p:cNvPicPr>
            <a:picLocks noChangeAspect="1" noChangeArrowheads="1"/>
          </p:cNvPicPr>
          <p:nvPr/>
        </p:nvPicPr>
        <p:blipFill rotWithShape="1">
          <a:blip r:embed="rId3">
            <a:extLst>
              <a:ext uri="{28A0092B-C50C-407E-A947-70E740481C1C}">
                <a14:useLocalDpi xmlns:a14="http://schemas.microsoft.com/office/drawing/2010/main" val="0"/>
              </a:ext>
            </a:extLst>
          </a:blip>
          <a:srcRect r="24042"/>
          <a:stretch/>
        </p:blipFill>
        <p:spPr bwMode="auto">
          <a:xfrm>
            <a:off x="1043608" y="3212976"/>
            <a:ext cx="2880320" cy="24718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timgsa.baidu.com/timg?image&amp;quality=80&amp;size=b9999_10000&amp;sec=1585738089345&amp;di=4e73d3b3ac48ba0e8eb6129692363636&amp;imgtype=0&amp;src=http%3A%2F%2Fphotocdn.sohu.com%2F20120824%2FImg35145759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476" y="3244726"/>
            <a:ext cx="3394075" cy="24083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3609" y="5684814"/>
            <a:ext cx="2880320" cy="800219"/>
          </a:xfrm>
          <a:prstGeom prst="rect">
            <a:avLst/>
          </a:prstGeom>
          <a:noFill/>
        </p:spPr>
        <p:txBody>
          <a:bodyPr wrap="square" rtlCol="0">
            <a:spAutoFit/>
          </a:bodyPr>
          <a:lstStyle/>
          <a:p>
            <a:pPr algn="ctr"/>
            <a:r>
              <a:rPr lang="zh-CN" altLang="en-US" b="1" dirty="0" smtClean="0">
                <a:solidFill>
                  <a:srgbClr val="C00000"/>
                </a:solidFill>
              </a:rPr>
              <a:t>命令行界面</a:t>
            </a:r>
            <a:endParaRPr lang="en-US" altLang="zh-CN" b="1" dirty="0" smtClean="0">
              <a:solidFill>
                <a:srgbClr val="C00000"/>
              </a:solidFill>
            </a:endParaRPr>
          </a:p>
          <a:p>
            <a:pPr algn="ctr"/>
            <a:r>
              <a:rPr lang="zh-CN" altLang="en-US" sz="1400" dirty="0" smtClean="0"/>
              <a:t>人用手操作键盘，输入数据和命令；输出只能为静态文本字符</a:t>
            </a:r>
            <a:endParaRPr lang="zh-CN" altLang="en-US" sz="1400" dirty="0"/>
          </a:p>
        </p:txBody>
      </p:sp>
      <p:sp>
        <p:nvSpPr>
          <p:cNvPr id="7" name="右箭头 6"/>
          <p:cNvSpPr/>
          <p:nvPr/>
        </p:nvSpPr>
        <p:spPr>
          <a:xfrm>
            <a:off x="4048476" y="4196867"/>
            <a:ext cx="52352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663476" y="5684814"/>
            <a:ext cx="3394075" cy="800219"/>
          </a:xfrm>
          <a:prstGeom prst="rect">
            <a:avLst/>
          </a:prstGeom>
          <a:noFill/>
        </p:spPr>
        <p:txBody>
          <a:bodyPr wrap="square" rtlCol="0">
            <a:spAutoFit/>
          </a:bodyPr>
          <a:lstStyle/>
          <a:p>
            <a:pPr algn="ctr"/>
            <a:r>
              <a:rPr lang="zh-CN" altLang="en-US" b="1" dirty="0" smtClean="0">
                <a:solidFill>
                  <a:srgbClr val="C00000"/>
                </a:solidFill>
              </a:rPr>
              <a:t>图形界面</a:t>
            </a:r>
            <a:endParaRPr lang="en-US" altLang="zh-CN" b="1" dirty="0" smtClean="0">
              <a:solidFill>
                <a:srgbClr val="C00000"/>
              </a:solidFill>
            </a:endParaRPr>
          </a:p>
          <a:p>
            <a:pPr algn="ctr"/>
            <a:r>
              <a:rPr lang="zh-CN" altLang="en-US" sz="1400" dirty="0" smtClean="0"/>
              <a:t>基于鼠标和图形方式；引入了图标、按钮和滚动条技术</a:t>
            </a:r>
            <a:endParaRPr lang="zh-CN" altLang="en-US" sz="1400" dirty="0"/>
          </a:p>
        </p:txBody>
      </p:sp>
      <p:sp>
        <p:nvSpPr>
          <p:cNvPr id="8" name="下箭头 7"/>
          <p:cNvSpPr/>
          <p:nvPr/>
        </p:nvSpPr>
        <p:spPr>
          <a:xfrm rot="10800000">
            <a:off x="6360513" y="2636912"/>
            <a:ext cx="504056" cy="444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663476" y="-37312"/>
            <a:ext cx="3394075" cy="730008"/>
          </a:xfrm>
          <a:prstGeom prst="rect">
            <a:avLst/>
          </a:prstGeom>
          <a:noFill/>
        </p:spPr>
        <p:txBody>
          <a:bodyPr wrap="square" rtlCol="0">
            <a:spAutoFit/>
          </a:bodyPr>
          <a:lstStyle/>
          <a:p>
            <a:pPr algn="ctr">
              <a:lnSpc>
                <a:spcPts val="1600"/>
              </a:lnSpc>
            </a:pPr>
            <a:r>
              <a:rPr lang="zh-CN" altLang="en-US" b="1" dirty="0" smtClean="0">
                <a:solidFill>
                  <a:srgbClr val="FFFF00"/>
                </a:solidFill>
              </a:rPr>
              <a:t>多通道界面</a:t>
            </a:r>
            <a:endParaRPr lang="en-US" altLang="zh-CN" b="1" dirty="0" smtClean="0">
              <a:solidFill>
                <a:srgbClr val="FFFF00"/>
              </a:solidFill>
            </a:endParaRPr>
          </a:p>
          <a:p>
            <a:pPr algn="ctr">
              <a:lnSpc>
                <a:spcPts val="1600"/>
              </a:lnSpc>
            </a:pPr>
            <a:r>
              <a:rPr lang="zh-CN" altLang="en-US" sz="1400" dirty="0" smtClean="0">
                <a:solidFill>
                  <a:schemeClr val="bg1"/>
                </a:solidFill>
              </a:rPr>
              <a:t>综合采用视觉、语音、手势等交互通道、设备和技术</a:t>
            </a:r>
            <a:endParaRPr lang="zh-CN" altLang="en-US" sz="1400" dirty="0">
              <a:solidFill>
                <a:schemeClr val="bg1"/>
              </a:solidFill>
            </a:endParaRPr>
          </a:p>
        </p:txBody>
      </p:sp>
      <p:sp>
        <p:nvSpPr>
          <p:cNvPr id="10" name="TextBox 9"/>
          <p:cNvSpPr txBox="1"/>
          <p:nvPr/>
        </p:nvSpPr>
        <p:spPr>
          <a:xfrm>
            <a:off x="6732240" y="4472931"/>
            <a:ext cx="1152080" cy="1037273"/>
          </a:xfrm>
          <a:prstGeom prst="irregularSeal1">
            <a:avLst/>
          </a:prstGeom>
          <a:solidFill>
            <a:srgbClr val="FFFF00"/>
          </a:solidFill>
          <a:ln>
            <a:solidFill>
              <a:srgbClr val="FF0000"/>
            </a:solidFill>
          </a:ln>
        </p:spPr>
        <p:txBody>
          <a:bodyPr wrap="none" rtlCol="0">
            <a:spAutoFit/>
          </a:bodyPr>
          <a:lstStyle/>
          <a:p>
            <a:r>
              <a:rPr lang="zh-CN" altLang="en-US" b="1" dirty="0" smtClean="0">
                <a:solidFill>
                  <a:srgbClr val="FF0000"/>
                </a:solidFill>
              </a:rPr>
              <a:t>主流</a:t>
            </a:r>
            <a:endParaRPr lang="zh-CN" altLang="en-US" b="1" dirty="0">
              <a:solidFill>
                <a:srgbClr val="FF0000"/>
              </a:solidFill>
            </a:endParaRPr>
          </a:p>
        </p:txBody>
      </p:sp>
    </p:spTree>
    <p:extLst>
      <p:ext uri="{BB962C8B-B14F-4D97-AF65-F5344CB8AC3E}">
        <p14:creationId xmlns:p14="http://schemas.microsoft.com/office/powerpoint/2010/main" val="320422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250" fill="hold"/>
                                        <p:tgtEl>
                                          <p:spTgt spid="10"/>
                                        </p:tgtEl>
                                        <p:attrNameLst>
                                          <p:attrName>ppt_w</p:attrName>
                                        </p:attrNameLst>
                                      </p:cBhvr>
                                      <p:tavLst>
                                        <p:tav tm="0">
                                          <p:val>
                                            <p:fltVal val="0"/>
                                          </p:val>
                                        </p:tav>
                                        <p:tav tm="100000">
                                          <p:val>
                                            <p:strVal val="#ppt_w"/>
                                          </p:val>
                                        </p:tav>
                                      </p:tavLst>
                                    </p:anim>
                                    <p:anim calcmode="lin" valueType="num">
                                      <p:cBhvr>
                                        <p:cTn id="40" dur="250" fill="hold"/>
                                        <p:tgtEl>
                                          <p:spTgt spid="10"/>
                                        </p:tgtEl>
                                        <p:attrNameLst>
                                          <p:attrName>ppt_h</p:attrName>
                                        </p:attrNameLst>
                                      </p:cBhvr>
                                      <p:tavLst>
                                        <p:tav tm="0">
                                          <p:val>
                                            <p:fltVal val="0"/>
                                          </p:val>
                                        </p:tav>
                                        <p:tav tm="100000">
                                          <p:val>
                                            <p:strVal val="#ppt_h"/>
                                          </p:val>
                                        </p:tav>
                                      </p:tavLst>
                                    </p:anim>
                                    <p:animEffect transition="in" filter="fade">
                                      <p:cBhvr>
                                        <p:cTn id="4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9" grpId="0"/>
      <p:bldP spid="8" grpId="0" animBg="1"/>
      <p:bldP spid="11"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设计流程</a:t>
            </a:r>
            <a:endParaRPr lang="zh-CN" altLang="en-US" dirty="0"/>
          </a:p>
        </p:txBody>
      </p:sp>
      <p:sp>
        <p:nvSpPr>
          <p:cNvPr id="3" name="内容占位符 2"/>
          <p:cNvSpPr>
            <a:spLocks noGrp="1"/>
          </p:cNvSpPr>
          <p:nvPr>
            <p:ph idx="1"/>
          </p:nvPr>
        </p:nvSpPr>
        <p:spPr/>
        <p:txBody>
          <a:bodyPr>
            <a:noAutofit/>
          </a:bodyPr>
          <a:lstStyle/>
          <a:p>
            <a:r>
              <a:rPr lang="zh-CN" altLang="en-US" b="1" dirty="0" smtClean="0">
                <a:solidFill>
                  <a:srgbClr val="C00000"/>
                </a:solidFill>
              </a:rPr>
              <a:t>用户的观察和分析</a:t>
            </a:r>
            <a:endParaRPr lang="en-US" altLang="zh-CN" b="1" dirty="0" smtClean="0">
              <a:solidFill>
                <a:srgbClr val="C00000"/>
              </a:solidFill>
            </a:endParaRPr>
          </a:p>
          <a:p>
            <a:pPr marL="365760" lvl="1" indent="0">
              <a:buNone/>
            </a:pPr>
            <a:r>
              <a:rPr lang="zh-CN" altLang="en-US" dirty="0" smtClean="0">
                <a:solidFill>
                  <a:srgbClr val="0070C0"/>
                </a:solidFill>
                <a:latin typeface="楷体" panose="02010609060101010101" pitchFamily="49" charset="-122"/>
                <a:ea typeface="楷体" panose="02010609060101010101" pitchFamily="49" charset="-122"/>
              </a:rPr>
              <a:t>通过观察用户是如何理解内容和组织信息，可以帮助我们在进行交互设计时更合理地组织信息</a:t>
            </a:r>
          </a:p>
          <a:p>
            <a:pPr marL="68580" indent="0">
              <a:buNone/>
            </a:pPr>
            <a:r>
              <a:rPr lang="zh-CN" altLang="en-US" dirty="0" smtClean="0"/>
              <a:t>（</a:t>
            </a:r>
            <a:r>
              <a:rPr lang="en-US" altLang="zh-CN" dirty="0" smtClean="0"/>
              <a:t>1</a:t>
            </a:r>
            <a:r>
              <a:rPr lang="zh-CN" altLang="en-US" dirty="0"/>
              <a:t>）</a:t>
            </a:r>
            <a:r>
              <a:rPr lang="zh-CN" altLang="en-US" b="1" dirty="0">
                <a:solidFill>
                  <a:srgbClr val="7030A0"/>
                </a:solidFill>
              </a:rPr>
              <a:t>情境访谈</a:t>
            </a:r>
            <a:r>
              <a:rPr lang="zh-CN" altLang="en-US" dirty="0"/>
              <a:t>：走进用户的现实环境，尽量了解你的用户的工作方式、生活环境等</a:t>
            </a:r>
            <a:r>
              <a:rPr lang="zh-CN" altLang="en-US" dirty="0" smtClean="0"/>
              <a:t>情况</a:t>
            </a:r>
            <a:endParaRPr lang="en-US" altLang="zh-CN" dirty="0" smtClean="0"/>
          </a:p>
          <a:p>
            <a:pPr marL="68580" indent="0">
              <a:buNone/>
            </a:pPr>
            <a:r>
              <a:rPr lang="zh-CN" altLang="en-US" dirty="0" smtClean="0"/>
              <a:t>（</a:t>
            </a:r>
            <a:r>
              <a:rPr lang="en-US" altLang="zh-CN" dirty="0" smtClean="0"/>
              <a:t>2</a:t>
            </a:r>
            <a:r>
              <a:rPr lang="zh-CN" altLang="en-US" dirty="0" smtClean="0"/>
              <a:t>）</a:t>
            </a:r>
            <a:r>
              <a:rPr lang="zh-CN" altLang="en-US" b="1" dirty="0" smtClean="0">
                <a:solidFill>
                  <a:srgbClr val="7030A0"/>
                </a:solidFill>
              </a:rPr>
              <a:t>焦点</a:t>
            </a:r>
            <a:r>
              <a:rPr lang="zh-CN" altLang="en-US" b="1" dirty="0">
                <a:solidFill>
                  <a:srgbClr val="7030A0"/>
                </a:solidFill>
              </a:rPr>
              <a:t>小组</a:t>
            </a:r>
            <a:r>
              <a:rPr lang="zh-CN" altLang="en-US" dirty="0"/>
              <a:t>：组织一组用户进行讨论，让你更了解用户的理解、想法、态度和</a:t>
            </a:r>
            <a:r>
              <a:rPr lang="zh-CN" altLang="en-US" dirty="0" smtClean="0"/>
              <a:t>需求</a:t>
            </a:r>
            <a:endParaRPr lang="en-US" altLang="zh-CN" dirty="0" smtClean="0"/>
          </a:p>
          <a:p>
            <a:pPr marL="68580" indent="0">
              <a:buNone/>
            </a:pPr>
            <a:r>
              <a:rPr lang="zh-CN" altLang="en-US" dirty="0" smtClean="0"/>
              <a:t>（</a:t>
            </a:r>
            <a:r>
              <a:rPr lang="en-US" altLang="zh-CN" dirty="0" smtClean="0"/>
              <a:t>3</a:t>
            </a:r>
            <a:r>
              <a:rPr lang="zh-CN" altLang="en-US" dirty="0" smtClean="0"/>
              <a:t>）</a:t>
            </a:r>
            <a:r>
              <a:rPr lang="zh-CN" altLang="en-US" b="1" dirty="0">
                <a:solidFill>
                  <a:srgbClr val="7030A0"/>
                </a:solidFill>
              </a:rPr>
              <a:t>单独访谈</a:t>
            </a:r>
            <a:r>
              <a:rPr lang="zh-CN" altLang="en-US" dirty="0"/>
              <a:t>：一对一的用户讨论，让你了解某个用户是如何工作，使你知道用户的感受、想要什么及其经历等</a:t>
            </a:r>
            <a:endParaRPr lang="en-US" altLang="zh-CN" dirty="0" smtClean="0"/>
          </a:p>
        </p:txBody>
      </p:sp>
      <p:pic>
        <p:nvPicPr>
          <p:cNvPr id="4" name="Picture 8" descr="https://timgsa.baidu.com/timg?image&amp;quality=80&amp;size=b9999_10000&amp;sec=1591182921981&amp;di=00b0ca8556341e0812e6ec6398748de4&amp;imgtype=0&amp;src=http%3A%2F%2F5b0988e595225.cdn.sohucs.com%2Fimages%2F20180811%2F5821841a90f8496eb33ff1ec6575c9ac.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836712"/>
            <a:ext cx="3161125" cy="187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75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设计流程</a:t>
            </a:r>
            <a:endParaRPr lang="zh-CN" altLang="en-US" dirty="0"/>
          </a:p>
        </p:txBody>
      </p:sp>
      <p:sp>
        <p:nvSpPr>
          <p:cNvPr id="3" name="内容占位符 2"/>
          <p:cNvSpPr>
            <a:spLocks noGrp="1"/>
          </p:cNvSpPr>
          <p:nvPr>
            <p:ph idx="1"/>
          </p:nvPr>
        </p:nvSpPr>
        <p:spPr/>
        <p:txBody>
          <a:bodyPr>
            <a:normAutofit fontScale="92500"/>
          </a:bodyPr>
          <a:lstStyle/>
          <a:p>
            <a:r>
              <a:rPr lang="zh-CN" altLang="en-US" b="1" dirty="0" smtClean="0">
                <a:solidFill>
                  <a:srgbClr val="C00000"/>
                </a:solidFill>
              </a:rPr>
              <a:t>设计</a:t>
            </a:r>
            <a:endParaRPr lang="en-US" altLang="zh-CN" b="1" dirty="0" smtClean="0">
              <a:solidFill>
                <a:srgbClr val="C00000"/>
              </a:solidFill>
            </a:endParaRPr>
          </a:p>
          <a:p>
            <a:pPr marL="365760" lvl="1" indent="0">
              <a:buNone/>
            </a:pPr>
            <a:r>
              <a:rPr lang="zh-CN" altLang="en-US" dirty="0" smtClean="0">
                <a:solidFill>
                  <a:srgbClr val="0070C0"/>
                </a:solidFill>
                <a:latin typeface="楷体" panose="02010609060101010101" pitchFamily="49" charset="-122"/>
                <a:ea typeface="楷体" panose="02010609060101010101" pitchFamily="49" charset="-122"/>
              </a:rPr>
              <a:t>对观察用户得到的背景素材进行分析，与用户一起进行原型的开发</a:t>
            </a:r>
            <a:endParaRPr lang="en-US" altLang="zh-CN" dirty="0" smtClean="0">
              <a:solidFill>
                <a:srgbClr val="0070C0"/>
              </a:solidFill>
              <a:latin typeface="楷体" panose="02010609060101010101" pitchFamily="49" charset="-122"/>
              <a:ea typeface="楷体" panose="02010609060101010101" pitchFamily="49" charset="-122"/>
            </a:endParaRPr>
          </a:p>
          <a:p>
            <a:pPr lvl="1"/>
            <a:r>
              <a:rPr lang="zh-CN" altLang="en-US" b="1" dirty="0">
                <a:solidFill>
                  <a:srgbClr val="7030A0"/>
                </a:solidFill>
              </a:rPr>
              <a:t>对象抽象</a:t>
            </a:r>
            <a:r>
              <a:rPr lang="zh-CN" altLang="en-US" b="1" dirty="0" smtClean="0">
                <a:solidFill>
                  <a:srgbClr val="7030A0"/>
                </a:solidFill>
              </a:rPr>
              <a:t>模型</a:t>
            </a:r>
            <a:r>
              <a:rPr lang="zh-CN" altLang="en-US" dirty="0" smtClean="0"/>
              <a:t>：</a:t>
            </a:r>
            <a:r>
              <a:rPr lang="zh-CN" altLang="en-US" dirty="0"/>
              <a:t>将用户分析的结果按照讨论的对象进行分类整理，并且以各种图示的方法描述其属性、行为和</a:t>
            </a:r>
            <a:r>
              <a:rPr lang="zh-CN" altLang="en-US" dirty="0" smtClean="0"/>
              <a:t>关系</a:t>
            </a:r>
            <a:endParaRPr lang="en-US" altLang="zh-CN" dirty="0" smtClean="0"/>
          </a:p>
          <a:p>
            <a:pPr lvl="1"/>
            <a:r>
              <a:rPr lang="zh-CN" altLang="en-US" dirty="0" smtClean="0"/>
              <a:t>对象抽象模型可转化为不同程度的用户视图（</a:t>
            </a:r>
            <a:r>
              <a:rPr lang="zh-CN" altLang="en-US" b="1" dirty="0" smtClean="0">
                <a:solidFill>
                  <a:srgbClr val="00B050"/>
                </a:solidFill>
              </a:rPr>
              <a:t>原型</a:t>
            </a:r>
            <a:r>
              <a:rPr lang="zh-CN" altLang="en-US" dirty="0" smtClean="0"/>
              <a:t>）</a:t>
            </a:r>
            <a:endParaRPr lang="en-US" altLang="zh-CN" dirty="0" smtClean="0"/>
          </a:p>
          <a:p>
            <a:pPr marL="365760" lvl="1" indent="0">
              <a:buNone/>
            </a:pPr>
            <a:r>
              <a:rPr lang="zh-CN" altLang="en-US" dirty="0" smtClean="0"/>
              <a:t>（</a:t>
            </a:r>
            <a:r>
              <a:rPr lang="en-US" altLang="zh-CN" dirty="0" smtClean="0"/>
              <a:t>1</a:t>
            </a:r>
            <a:r>
              <a:rPr lang="zh-CN" altLang="en-US" dirty="0"/>
              <a:t>）</a:t>
            </a:r>
            <a:r>
              <a:rPr lang="zh-CN" altLang="en-US" b="1" dirty="0">
                <a:solidFill>
                  <a:srgbClr val="00B050"/>
                </a:solidFill>
              </a:rPr>
              <a:t>低真视图</a:t>
            </a:r>
            <a:r>
              <a:rPr lang="zh-CN" altLang="en-US" dirty="0"/>
              <a:t>：比较抽象的视图有利于进行逻辑</a:t>
            </a:r>
            <a:r>
              <a:rPr lang="zh-CN" altLang="en-US" dirty="0" smtClean="0"/>
              <a:t>分析</a:t>
            </a:r>
            <a:endParaRPr lang="en-US" altLang="zh-CN" dirty="0" smtClean="0"/>
          </a:p>
          <a:p>
            <a:pPr marL="365760" lvl="1" indent="0">
              <a:buNone/>
            </a:pPr>
            <a:r>
              <a:rPr lang="zh-CN" altLang="en-US" dirty="0" smtClean="0"/>
              <a:t>（</a:t>
            </a:r>
            <a:r>
              <a:rPr lang="en-US" altLang="zh-CN" dirty="0" smtClean="0"/>
              <a:t>2</a:t>
            </a:r>
            <a:r>
              <a:rPr lang="zh-CN" altLang="en-US" dirty="0"/>
              <a:t>） </a:t>
            </a:r>
            <a:r>
              <a:rPr lang="zh-CN" altLang="en-US" b="1" dirty="0">
                <a:solidFill>
                  <a:srgbClr val="00B050"/>
                </a:solidFill>
              </a:rPr>
              <a:t>高真视图</a:t>
            </a:r>
            <a:r>
              <a:rPr lang="zh-CN" altLang="en-US" dirty="0"/>
              <a:t>：比较具体的视图更接近于人机界面的最终表达</a:t>
            </a:r>
          </a:p>
        </p:txBody>
      </p:sp>
      <p:pic>
        <p:nvPicPr>
          <p:cNvPr id="4" name="Picture 6" descr="https://timgsa.baidu.com/timg?image&amp;quality=80&amp;size=b9999_10000&amp;sec=1591182888628&amp;di=ed61351168b98a46fcbd801c91b8c61f&amp;imgtype=0&amp;src=http%3A%2F%2Fimg.iwatch365.com%2Fuploadfile%2F2016%2F0314%2F2016031411413114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764704"/>
            <a:ext cx="2668974" cy="187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67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设计流程</a:t>
            </a:r>
            <a:endParaRPr lang="zh-CN" altLang="en-US" dirty="0"/>
          </a:p>
        </p:txBody>
      </p:sp>
      <p:sp>
        <p:nvSpPr>
          <p:cNvPr id="3" name="内容占位符 2"/>
          <p:cNvSpPr>
            <a:spLocks noGrp="1"/>
          </p:cNvSpPr>
          <p:nvPr>
            <p:ph idx="1"/>
          </p:nvPr>
        </p:nvSpPr>
        <p:spPr/>
        <p:txBody>
          <a:bodyPr/>
          <a:lstStyle/>
          <a:p>
            <a:r>
              <a:rPr lang="zh-CN" altLang="en-US" b="1" dirty="0" smtClean="0">
                <a:solidFill>
                  <a:srgbClr val="C00000"/>
                </a:solidFill>
              </a:rPr>
              <a:t>实施</a:t>
            </a:r>
            <a:endParaRPr lang="en-US" altLang="zh-CN" b="1" dirty="0" smtClean="0">
              <a:solidFill>
                <a:srgbClr val="C00000"/>
              </a:solidFill>
            </a:endParaRPr>
          </a:p>
          <a:p>
            <a:pPr marL="365760" lvl="1" indent="0">
              <a:buNone/>
            </a:pPr>
            <a:r>
              <a:rPr lang="zh-CN" altLang="en-US" dirty="0">
                <a:solidFill>
                  <a:srgbClr val="0070C0"/>
                </a:solidFill>
                <a:latin typeface="楷体" panose="02010609060101010101" pitchFamily="49" charset="-122"/>
                <a:ea typeface="楷体" panose="02010609060101010101" pitchFamily="49" charset="-122"/>
              </a:rPr>
              <a:t>设计师对高真设计原型进行最后的调整，并且撰写产品的设计风格标准（</a:t>
            </a:r>
            <a:r>
              <a:rPr lang="en-US" altLang="zh-CN" dirty="0">
                <a:solidFill>
                  <a:srgbClr val="0070C0"/>
                </a:solidFill>
                <a:latin typeface="楷体" panose="02010609060101010101" pitchFamily="49" charset="-122"/>
                <a:ea typeface="楷体" panose="02010609060101010101" pitchFamily="49" charset="-122"/>
              </a:rPr>
              <a:t>Style Guide</a:t>
            </a:r>
            <a:r>
              <a:rPr lang="zh-CN" altLang="en-US" dirty="0">
                <a:solidFill>
                  <a:srgbClr val="0070C0"/>
                </a:solidFill>
                <a:latin typeface="楷体" panose="02010609060101010101" pitchFamily="49" charset="-122"/>
                <a:ea typeface="楷体" panose="02010609060101010101" pitchFamily="49" charset="-122"/>
              </a:rPr>
              <a:t>），产品各个部分风格的一致性由该标准</a:t>
            </a:r>
            <a:r>
              <a:rPr lang="zh-CN" altLang="en-US" dirty="0" smtClean="0">
                <a:solidFill>
                  <a:srgbClr val="0070C0"/>
                </a:solidFill>
                <a:latin typeface="楷体" panose="02010609060101010101" pitchFamily="49" charset="-122"/>
                <a:ea typeface="楷体" panose="02010609060101010101" pitchFamily="49" charset="-122"/>
              </a:rPr>
              <a:t>保证</a:t>
            </a:r>
            <a:endParaRPr lang="en-US" altLang="zh-CN" dirty="0" smtClean="0">
              <a:solidFill>
                <a:srgbClr val="0070C0"/>
              </a:solidFill>
              <a:latin typeface="楷体" panose="02010609060101010101" pitchFamily="49" charset="-122"/>
              <a:ea typeface="楷体" panose="02010609060101010101" pitchFamily="49" charset="-122"/>
            </a:endParaRPr>
          </a:p>
          <a:p>
            <a:r>
              <a:rPr lang="zh-CN" altLang="en-US" dirty="0"/>
              <a:t>产品实施或投入市场后，面向用户的设计并没有结束，而是要进一步的搜集用户的评价和建议，以利于下一代产品的开发和研制</a:t>
            </a:r>
          </a:p>
        </p:txBody>
      </p:sp>
      <p:pic>
        <p:nvPicPr>
          <p:cNvPr id="4" name="Picture 2" descr="https://timgsa.baidu.com/timg?image&amp;quality=80&amp;size=b9999_10000&amp;sec=1591182769237&amp;di=cffe9a100e1b723c1e6cc4b92c21ca2e&amp;imgtype=0&amp;src=http%3A%2F%2Fstatic-news.17house.com%2Fnews%2Ftupian%2Fpng%2F24c1dc82b3ab11e6997400163e00254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692696"/>
            <a:ext cx="2783582" cy="206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8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任务分析</a:t>
            </a:r>
            <a:endParaRPr lang="zh-CN" altLang="en-US" dirty="0"/>
          </a:p>
        </p:txBody>
      </p:sp>
      <p:sp>
        <p:nvSpPr>
          <p:cNvPr id="3" name="内容占位符 2"/>
          <p:cNvSpPr>
            <a:spLocks noGrp="1"/>
          </p:cNvSpPr>
          <p:nvPr>
            <p:ph idx="1"/>
          </p:nvPr>
        </p:nvSpPr>
        <p:spPr/>
        <p:txBody>
          <a:bodyPr>
            <a:normAutofit/>
          </a:bodyPr>
          <a:lstStyle/>
          <a:p>
            <a:r>
              <a:rPr lang="zh-CN" altLang="en-US" dirty="0" smtClean="0"/>
              <a:t>任务分析是交互设计至关重要的环节</a:t>
            </a:r>
            <a:endParaRPr lang="en-US" altLang="zh-CN" dirty="0" smtClean="0"/>
          </a:p>
          <a:p>
            <a:pPr lvl="1"/>
            <a:r>
              <a:rPr lang="zh-CN" altLang="en-US" dirty="0" smtClean="0">
                <a:solidFill>
                  <a:srgbClr val="0070C0"/>
                </a:solidFill>
                <a:latin typeface="楷体" panose="02010609060101010101" pitchFamily="49" charset="-122"/>
                <a:ea typeface="楷体" panose="02010609060101010101" pitchFamily="49" charset="-122"/>
              </a:rPr>
              <a:t>分析用户的行为，理解用户在任务中的</a:t>
            </a:r>
            <a:r>
              <a:rPr lang="zh-CN" altLang="en-US" b="1" dirty="0" smtClean="0">
                <a:solidFill>
                  <a:srgbClr val="7030A0"/>
                </a:solidFill>
                <a:latin typeface="楷体" panose="02010609060101010101" pitchFamily="49" charset="-122"/>
                <a:ea typeface="楷体" panose="02010609060101010101" pitchFamily="49" charset="-122"/>
              </a:rPr>
              <a:t>交互顺序</a:t>
            </a:r>
            <a:r>
              <a:rPr lang="zh-CN" altLang="en-US" dirty="0" smtClean="0">
                <a:latin typeface="楷体" panose="02010609060101010101" pitchFamily="49" charset="-122"/>
                <a:ea typeface="楷体" panose="02010609060101010101" pitchFamily="49" charset="-122"/>
              </a:rPr>
              <a:t>、</a:t>
            </a:r>
            <a:r>
              <a:rPr lang="zh-CN" altLang="en-US" b="1" dirty="0" smtClean="0">
                <a:solidFill>
                  <a:srgbClr val="7030A0"/>
                </a:solidFill>
                <a:latin typeface="楷体" panose="02010609060101010101" pitchFamily="49" charset="-122"/>
                <a:ea typeface="楷体" panose="02010609060101010101" pitchFamily="49" charset="-122"/>
              </a:rPr>
              <a:t>协作关系、工序约束</a:t>
            </a:r>
            <a:r>
              <a:rPr lang="zh-CN" altLang="en-US" dirty="0" smtClean="0">
                <a:solidFill>
                  <a:srgbClr val="0070C0"/>
                </a:solidFill>
                <a:latin typeface="楷体" panose="02010609060101010101" pitchFamily="49" charset="-122"/>
                <a:ea typeface="楷体" panose="02010609060101010101" pitchFamily="49" charset="-122"/>
              </a:rPr>
              <a:t>等，有助于从</a:t>
            </a:r>
            <a:r>
              <a:rPr lang="zh-CN" altLang="en-US" dirty="0">
                <a:solidFill>
                  <a:srgbClr val="0070C0"/>
                </a:solidFill>
                <a:latin typeface="楷体" panose="02010609060101010101" pitchFamily="49" charset="-122"/>
                <a:ea typeface="楷体" panose="02010609060101010101" pitchFamily="49" charset="-122"/>
              </a:rPr>
              <a:t>用户那里</a:t>
            </a:r>
            <a:r>
              <a:rPr lang="zh-CN" altLang="en-US" b="1" dirty="0">
                <a:solidFill>
                  <a:srgbClr val="C00000"/>
                </a:solidFill>
                <a:latin typeface="楷体" panose="02010609060101010101" pitchFamily="49" charset="-122"/>
                <a:ea typeface="楷体" panose="02010609060101010101" pitchFamily="49" charset="-122"/>
              </a:rPr>
              <a:t>理解</a:t>
            </a:r>
            <a:r>
              <a:rPr lang="zh-CN" altLang="en-US" b="1" dirty="0" smtClean="0">
                <a:solidFill>
                  <a:srgbClr val="C00000"/>
                </a:solidFill>
                <a:latin typeface="楷体" panose="02010609060101010101" pitchFamily="49" charset="-122"/>
                <a:ea typeface="楷体" panose="02010609060101010101" pitchFamily="49" charset="-122"/>
              </a:rPr>
              <a:t>和获取用户的思维模式</a:t>
            </a:r>
            <a:endParaRPr lang="en-US" altLang="zh-CN" dirty="0" smtClean="0">
              <a:latin typeface="楷体" panose="02010609060101010101" pitchFamily="49" charset="-122"/>
              <a:ea typeface="楷体" panose="02010609060101010101" pitchFamily="49" charset="-122"/>
            </a:endParaRPr>
          </a:p>
          <a:p>
            <a:endParaRPr lang="en-US" altLang="zh-CN" dirty="0" smtClean="0"/>
          </a:p>
          <a:p>
            <a:r>
              <a:rPr lang="zh-CN" altLang="en-US" dirty="0" smtClean="0"/>
              <a:t>描述</a:t>
            </a:r>
            <a:r>
              <a:rPr lang="zh-CN" altLang="en-US" dirty="0"/>
              <a:t>用户行为的工具有很多，目前经常提到的是通用标识语言</a:t>
            </a:r>
            <a:r>
              <a:rPr lang="en-US" altLang="zh-CN" b="1" dirty="0">
                <a:solidFill>
                  <a:srgbClr val="C00000"/>
                </a:solidFill>
              </a:rPr>
              <a:t>UML</a:t>
            </a:r>
            <a:r>
              <a:rPr lang="zh-CN" altLang="en-US" dirty="0"/>
              <a:t>（</a:t>
            </a:r>
            <a:r>
              <a:rPr lang="en-US" altLang="zh-CN" dirty="0"/>
              <a:t>Unified Markup </a:t>
            </a:r>
            <a:r>
              <a:rPr lang="en-US" altLang="zh-CN" dirty="0" smtClean="0"/>
              <a:t>Language</a:t>
            </a:r>
            <a:endParaRPr lang="zh-CN" altLang="en-US" dirty="0"/>
          </a:p>
        </p:txBody>
      </p:sp>
    </p:spTree>
    <p:extLst>
      <p:ext uri="{BB962C8B-B14F-4D97-AF65-F5344CB8AC3E}">
        <p14:creationId xmlns:p14="http://schemas.microsoft.com/office/powerpoint/2010/main" val="2534714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04664"/>
            <a:ext cx="7024744" cy="1143000"/>
          </a:xfrm>
        </p:spPr>
        <p:txBody>
          <a:bodyPr/>
          <a:lstStyle/>
          <a:p>
            <a:r>
              <a:rPr lang="en-US" altLang="zh-CN" dirty="0" smtClean="0"/>
              <a:t>UML2.0</a:t>
            </a:r>
            <a:r>
              <a:rPr lang="zh-CN" altLang="en-US" dirty="0" smtClean="0"/>
              <a:t>的</a:t>
            </a:r>
            <a:r>
              <a:rPr lang="en-US" altLang="zh-CN" dirty="0" smtClean="0"/>
              <a:t>10</a:t>
            </a:r>
            <a:r>
              <a:rPr lang="zh-CN" altLang="en-US" dirty="0" smtClean="0"/>
              <a:t>种图示</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043453765"/>
              </p:ext>
            </p:extLst>
          </p:nvPr>
        </p:nvGraphicFramePr>
        <p:xfrm>
          <a:off x="683568" y="1556792"/>
          <a:ext cx="7848873" cy="4824534"/>
        </p:xfrm>
        <a:graphic>
          <a:graphicData uri="http://schemas.openxmlformats.org/drawingml/2006/table">
            <a:tbl>
              <a:tblPr firstRow="1" bandRow="1">
                <a:tableStyleId>{5C22544A-7EE6-4342-B048-85BDC9FD1C3A}</a:tableStyleId>
              </a:tblPr>
              <a:tblGrid>
                <a:gridCol w="1152128"/>
                <a:gridCol w="4080454"/>
                <a:gridCol w="2616291"/>
              </a:tblGrid>
              <a:tr h="438594">
                <a:tc>
                  <a:txBody>
                    <a:bodyPr/>
                    <a:lstStyle/>
                    <a:p>
                      <a:pPr marL="0"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800" u="none" strike="noStrike" cap="none" normalizeH="0" baseline="0" dirty="0" smtClean="0">
                          <a:ln>
                            <a:noFill/>
                          </a:ln>
                          <a:effectLst/>
                        </a:rPr>
                        <a:t>名</a:t>
                      </a:r>
                      <a:r>
                        <a:rPr kumimoji="0" lang="en-US" sz="1800" u="none" strike="noStrike" cap="none" normalizeH="0" baseline="0" dirty="0" smtClean="0">
                          <a:ln>
                            <a:noFill/>
                          </a:ln>
                          <a:effectLst/>
                        </a:rPr>
                        <a:t>    </a:t>
                      </a:r>
                      <a:r>
                        <a:rPr kumimoji="0" lang="zh-CN" altLang="en-US" sz="1800" u="none" strike="noStrike" cap="none" normalizeH="0" baseline="0" dirty="0" smtClean="0">
                          <a:ln>
                            <a:noFill/>
                          </a:ln>
                          <a:effectLst/>
                        </a:rPr>
                        <a:t>称</a:t>
                      </a:r>
                      <a:endParaRPr kumimoji="0" lang="zh-CN" altLang="en-US" sz="18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0"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800" u="none" strike="noStrike" cap="none" normalizeH="0" baseline="0" dirty="0" smtClean="0">
                          <a:ln>
                            <a:noFill/>
                          </a:ln>
                          <a:effectLst/>
                        </a:rPr>
                        <a:t>视</a:t>
                      </a:r>
                      <a:r>
                        <a:rPr kumimoji="0" lang="en-US" sz="1800" u="none" strike="noStrike" cap="none" normalizeH="0" baseline="0" dirty="0" smtClean="0">
                          <a:ln>
                            <a:noFill/>
                          </a:ln>
                          <a:effectLst/>
                        </a:rPr>
                        <a:t>    </a:t>
                      </a:r>
                      <a:r>
                        <a:rPr kumimoji="0" lang="zh-CN" altLang="en-US" sz="1800" u="none" strike="noStrike" cap="none" normalizeH="0" baseline="0" dirty="0" smtClean="0">
                          <a:ln>
                            <a:noFill/>
                          </a:ln>
                          <a:effectLst/>
                        </a:rPr>
                        <a:t>图</a:t>
                      </a:r>
                      <a:endParaRPr kumimoji="0" lang="zh-CN" altLang="en-US" sz="18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0"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800" u="none" strike="noStrike" cap="none" normalizeH="0" baseline="0" dirty="0" smtClean="0">
                          <a:ln>
                            <a:noFill/>
                          </a:ln>
                          <a:effectLst/>
                        </a:rPr>
                        <a:t>主 要 符 号</a:t>
                      </a:r>
                      <a:endParaRPr kumimoji="0" lang="zh-CN" sz="18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组合结构</a:t>
                      </a:r>
                      <a:r>
                        <a:rPr kumimoji="0" lang="zh-CN" altLang="en-US" sz="1400" b="1" u="none" strike="noStrike" cap="none" normalizeH="0" baseline="0" dirty="0" smtClean="0">
                          <a:ln>
                            <a:noFill/>
                          </a:ln>
                          <a:effectLst/>
                        </a:rPr>
                        <a:t>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u="none" strike="noStrike" cap="none" normalizeH="0" baseline="0" dirty="0" smtClean="0">
                          <a:ln>
                            <a:noFill/>
                          </a:ln>
                          <a:effectLst/>
                        </a:rPr>
                        <a:t>表现结构</a:t>
                      </a:r>
                      <a:r>
                        <a:rPr kumimoji="0" lang="en-US" sz="1400" u="none" strike="noStrike" cap="none" normalizeH="0" baseline="0" dirty="0" smtClean="0">
                          <a:ln>
                            <a:noFill/>
                          </a:ln>
                          <a:effectLst/>
                        </a:rPr>
                        <a:t>(</a:t>
                      </a:r>
                      <a:r>
                        <a:rPr kumimoji="0" lang="zh-CN" altLang="en-US" sz="1400" u="none" strike="noStrike" cap="none" normalizeH="0" baseline="0" dirty="0" smtClean="0">
                          <a:ln>
                            <a:noFill/>
                          </a:ln>
                          <a:effectLst/>
                        </a:rPr>
                        <a:t>架构</a:t>
                      </a:r>
                      <a:r>
                        <a:rPr kumimoji="0" lang="en-US" sz="1400" u="none" strike="noStrike" cap="none" normalizeH="0" baseline="0" dirty="0" smtClean="0">
                          <a:ln>
                            <a:noFill/>
                          </a:ln>
                          <a:effectLst/>
                        </a:rPr>
                        <a:t>)</a:t>
                      </a:r>
                      <a:r>
                        <a:rPr kumimoji="0" lang="zh-CN" altLang="en-US" sz="1400" u="none" strike="noStrike" cap="none" normalizeH="0" baseline="0" dirty="0" smtClean="0">
                          <a:ln>
                            <a:noFill/>
                          </a:ln>
                          <a:effectLst/>
                        </a:rPr>
                        <a:t>性需求，主要包括</a:t>
                      </a:r>
                      <a:r>
                        <a:rPr kumimoji="0" lang="en-US" sz="1400" u="none" strike="noStrike" cap="none" normalizeH="0" baseline="0" dirty="0" smtClean="0">
                          <a:ln>
                            <a:noFill/>
                          </a:ln>
                          <a:effectLst/>
                        </a:rPr>
                        <a:t>Part</a:t>
                      </a:r>
                      <a:r>
                        <a:rPr kumimoji="0" lang="zh-CN" altLang="en-US" sz="1400" u="none" strike="noStrike" cap="none" normalizeH="0" baseline="0" dirty="0" smtClean="0">
                          <a:ln>
                            <a:noFill/>
                          </a:ln>
                          <a:effectLst/>
                        </a:rPr>
                        <a:t>、</a:t>
                      </a:r>
                      <a:r>
                        <a:rPr kumimoji="0" lang="en-US" sz="1400" u="none" strike="noStrike" cap="none" normalizeH="0" baseline="0" dirty="0" smtClean="0">
                          <a:ln>
                            <a:noFill/>
                          </a:ln>
                          <a:effectLst/>
                        </a:rPr>
                        <a:t>Port</a:t>
                      </a:r>
                      <a:r>
                        <a:rPr kumimoji="0" lang="zh-CN" altLang="en-US" sz="1400" u="none" strike="noStrike" cap="none" normalizeH="0" baseline="0" dirty="0" smtClean="0">
                          <a:ln>
                            <a:noFill/>
                          </a:ln>
                          <a:effectLst/>
                        </a:rPr>
                        <a:t>、接口和链接</a:t>
                      </a:r>
                      <a:r>
                        <a:rPr kumimoji="0" lang="en-US" sz="1400" u="none" strike="noStrike" cap="none" normalizeH="0" baseline="0" dirty="0" smtClean="0">
                          <a:ln>
                            <a:noFill/>
                          </a:ln>
                          <a:effectLst/>
                        </a:rPr>
                        <a:t>(Link)</a:t>
                      </a:r>
                      <a:endParaRPr kumimoji="0" lang="zh-CN" altLang="en-US"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en-US" sz="1400" u="none" strike="noStrike" cap="none" normalizeH="0" baseline="0" dirty="0" smtClean="0">
                          <a:ln>
                            <a:noFill/>
                          </a:ln>
                          <a:effectLst/>
                        </a:rPr>
                        <a:t>Part</a:t>
                      </a:r>
                      <a:r>
                        <a:rPr kumimoji="0" lang="zh-CN" altLang="en-US" sz="1400" u="none" strike="noStrike" cap="none" normalizeH="0" baseline="0" dirty="0" smtClean="0">
                          <a:ln>
                            <a:noFill/>
                          </a:ln>
                          <a:effectLst/>
                        </a:rPr>
                        <a:t>、</a:t>
                      </a:r>
                      <a:r>
                        <a:rPr kumimoji="0" lang="en-US" sz="1400" u="none" strike="noStrike" cap="none" normalizeH="0" baseline="0" dirty="0" smtClean="0">
                          <a:ln>
                            <a:noFill/>
                          </a:ln>
                          <a:effectLst/>
                        </a:rPr>
                        <a:t>Port</a:t>
                      </a:r>
                      <a:r>
                        <a:rPr kumimoji="0" lang="zh-CN" altLang="en-US" sz="1400" u="none" strike="noStrike" cap="none" normalizeH="0" baseline="0" dirty="0" smtClean="0">
                          <a:ln>
                            <a:noFill/>
                          </a:ln>
                          <a:effectLst/>
                        </a:rPr>
                        <a:t>、接口、链接关系</a:t>
                      </a:r>
                      <a:endParaRPr kumimoji="0" lang="zh-CN" altLang="en-US"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用</a:t>
                      </a:r>
                      <a:r>
                        <a:rPr kumimoji="0" lang="zh-CN" altLang="en-US" sz="1400" b="1" u="none" strike="noStrike" cap="none" normalizeH="0" baseline="0" dirty="0" smtClean="0">
                          <a:ln>
                            <a:noFill/>
                          </a:ln>
                          <a:effectLst/>
                        </a:rPr>
                        <a:t>例图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表现功能需求，主要包括用例和参与者</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用例、参与者、关联关系</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类</a:t>
                      </a:r>
                      <a:r>
                        <a:rPr kumimoji="0" lang="zh-CN" altLang="en-US" sz="1400" b="1" u="none" strike="noStrike" cap="none" normalizeH="0" baseline="0" dirty="0" smtClean="0">
                          <a:ln>
                            <a:noFill/>
                          </a:ln>
                          <a:effectLst/>
                        </a:rPr>
                        <a:t>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表现静态结构，主要包括一群类及其间的静态关系</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类、关联关系、泛化关系</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序列</a:t>
                      </a:r>
                      <a:r>
                        <a:rPr kumimoji="0" lang="zh-CN" altLang="en-US" sz="1400" b="1" u="none" strike="noStrike" cap="none" normalizeH="0" baseline="0" dirty="0" smtClean="0">
                          <a:ln>
                            <a:noFill/>
                          </a:ln>
                          <a:effectLst/>
                        </a:rPr>
                        <a:t>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表现一群对象依序传送消息的交互状况</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对象、消息、活动期</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对象</a:t>
                      </a:r>
                      <a:r>
                        <a:rPr kumimoji="0" lang="zh-CN" altLang="en-US" sz="1400" b="1" u="none" strike="noStrike" cap="none" normalizeH="0" baseline="0" dirty="0" smtClean="0">
                          <a:ln>
                            <a:noFill/>
                          </a:ln>
                          <a:effectLst/>
                        </a:rPr>
                        <a:t>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表现某时刻下的数据结构，主要包括一群对象及其间拥有的数据数值</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对象、链接、消息</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协作</a:t>
                      </a:r>
                      <a:r>
                        <a:rPr kumimoji="0" lang="zh-CN" altLang="en-US" sz="1400" b="1" u="none" strike="noStrike" cap="none" normalizeH="0" baseline="0" dirty="0" smtClean="0">
                          <a:ln>
                            <a:noFill/>
                          </a:ln>
                          <a:effectLst/>
                        </a:rPr>
                        <a:t>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表现一群有链接的对象传送消息的交互状况</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对象、链接</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状态图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表现某种对象的行为，主要呈现一堆状态因事件而转换的状况</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状态、事件、转换、动作</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活动图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表现一段自动转换的活动流程，主要包括一堆活动及其间的自动转换线</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活动、转换、分叉、接合</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组件</a:t>
                      </a:r>
                      <a:r>
                        <a:rPr kumimoji="0" lang="zh-CN" altLang="en-US" sz="1400" b="1" u="none" strike="noStrike" cap="none" normalizeH="0" baseline="0" dirty="0" smtClean="0">
                          <a:ln>
                            <a:noFill/>
                          </a:ln>
                          <a:effectLst/>
                        </a:rPr>
                        <a:t>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表现一群组件及其间的依赖关系</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组件、接口、依赖关系、实现关系</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r h="438594">
                <a:tc>
                  <a:txBody>
                    <a:bodyPr/>
                    <a:lstStyle/>
                    <a:p>
                      <a:pPr marL="66675" marR="0" lvl="0" indent="0" algn="ctr" defTabSz="914400" rtl="0" eaLnBrk="1" fontAlgn="base" latinLnBrk="0" hangingPunct="1">
                        <a:lnSpc>
                          <a:spcPts val="1600"/>
                        </a:lnSpc>
                        <a:spcBef>
                          <a:spcPct val="0"/>
                        </a:spcBef>
                        <a:spcAft>
                          <a:spcPct val="0"/>
                        </a:spcAft>
                        <a:buClrTx/>
                        <a:buSzPct val="100000"/>
                        <a:buFont typeface="Arial" pitchFamily="34" charset="0"/>
                        <a:buNone/>
                        <a:tabLst/>
                      </a:pPr>
                      <a:r>
                        <a:rPr kumimoji="0" lang="zh-CN" altLang="en-US" sz="1400" b="1" u="none" strike="noStrike" cap="none" normalizeH="0" baseline="0" dirty="0" smtClean="0">
                          <a:ln>
                            <a:noFill/>
                          </a:ln>
                          <a:effectLst/>
                        </a:rPr>
                        <a:t>部署</a:t>
                      </a:r>
                      <a:r>
                        <a:rPr kumimoji="0" lang="zh-CN" altLang="en-US" sz="1400" b="1" u="none" strike="noStrike" cap="none" normalizeH="0" baseline="0" dirty="0" smtClean="0">
                          <a:ln>
                            <a:noFill/>
                          </a:ln>
                          <a:effectLst/>
                        </a:rPr>
                        <a:t>图</a:t>
                      </a:r>
                      <a:endParaRPr kumimoji="0" lang="zh-CN" altLang="en-US" sz="1400" b="1" u="none" strike="noStrike" cap="none" normalizeH="0" baseline="0" dirty="0" smtClean="0">
                        <a:ln>
                          <a:noFill/>
                        </a:ln>
                        <a:effectLst/>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表现一堆设备及其间的依赖关系</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c>
                  <a:txBody>
                    <a:bodyPr/>
                    <a:lstStyle/>
                    <a:p>
                      <a:pPr marL="66675" marR="0" lvl="0" indent="0" algn="l" defTabSz="914400" rtl="0" eaLnBrk="1" fontAlgn="base" latinLnBrk="0" hangingPunct="1">
                        <a:lnSpc>
                          <a:spcPts val="1600"/>
                        </a:lnSpc>
                        <a:spcBef>
                          <a:spcPct val="0"/>
                        </a:spcBef>
                        <a:spcAft>
                          <a:spcPct val="0"/>
                        </a:spcAft>
                        <a:buClrTx/>
                        <a:buSzPct val="100000"/>
                        <a:buFont typeface="Arial" pitchFamily="34" charset="0"/>
                        <a:buNone/>
                        <a:tabLst/>
                      </a:pPr>
                      <a:r>
                        <a:rPr kumimoji="0" lang="zh-CN" sz="1400" u="none" strike="noStrike" cap="none" normalizeH="0" baseline="0" dirty="0" smtClean="0">
                          <a:ln>
                            <a:noFill/>
                          </a:ln>
                          <a:effectLst/>
                        </a:rPr>
                        <a:t>节点、组件、依赖关系</a:t>
                      </a:r>
                      <a:endParaRPr kumimoji="0" lang="zh-CN" sz="1400" b="0" i="0" u="none" strike="noStrike" cap="none" normalizeH="0" baseline="0" dirty="0" smtClean="0">
                        <a:ln>
                          <a:noFill/>
                        </a:ln>
                        <a:solidFill>
                          <a:schemeClr val="tx1"/>
                        </a:solidFill>
                        <a:effectLst/>
                        <a:latin typeface="Times New Roman" pitchFamily="18" charset="0"/>
                        <a:ea typeface="微软雅黑" pitchFamily="34" charset="-122"/>
                      </a:endParaRPr>
                    </a:p>
                  </a:txBody>
                  <a:tcPr marL="45720" marR="45720" marT="0" marB="0" anchor="ctr" horzOverflow="overflow"/>
                </a:tc>
              </a:tr>
            </a:tbl>
          </a:graphicData>
        </a:graphic>
      </p:graphicFrame>
    </p:spTree>
    <p:extLst>
      <p:ext uri="{BB962C8B-B14F-4D97-AF65-F5344CB8AC3E}">
        <p14:creationId xmlns:p14="http://schemas.microsoft.com/office/powerpoint/2010/main" val="2511840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图书馆管理系统</a:t>
            </a:r>
            <a:endParaRPr lang="zh-CN" altLang="en-US" dirty="0"/>
          </a:p>
        </p:txBody>
      </p:sp>
      <p:sp>
        <p:nvSpPr>
          <p:cNvPr id="3" name="内容占位符 2"/>
          <p:cNvSpPr>
            <a:spLocks noGrp="1"/>
          </p:cNvSpPr>
          <p:nvPr>
            <p:ph idx="1"/>
          </p:nvPr>
        </p:nvSpPr>
        <p:spPr/>
        <p:txBody>
          <a:bodyPr>
            <a:noAutofit/>
          </a:bodyPr>
          <a:lstStyle/>
          <a:p>
            <a:r>
              <a:rPr lang="zh-CN" altLang="en-US" dirty="0" smtClean="0"/>
              <a:t>一切从读者提出想要借书开始</a:t>
            </a:r>
            <a:r>
              <a:rPr lang="en-US" altLang="zh-CN" dirty="0" smtClean="0"/>
              <a:t>……</a:t>
            </a:r>
          </a:p>
          <a:p>
            <a:pPr marL="822960" lvl="1" indent="-457200">
              <a:buClr>
                <a:srgbClr val="0070C0"/>
              </a:buClr>
              <a:buFont typeface="+mj-ea"/>
              <a:buAutoNum type="circleNumDbPlain"/>
            </a:pPr>
            <a:r>
              <a:rPr lang="zh-CN" altLang="en-US" dirty="0" smtClean="0">
                <a:solidFill>
                  <a:srgbClr val="0070C0"/>
                </a:solidFill>
                <a:latin typeface="楷体" panose="02010609060101010101" pitchFamily="49" charset="-122"/>
                <a:ea typeface="楷体" panose="02010609060101010101" pitchFamily="49" charset="-122"/>
              </a:rPr>
              <a:t>读者在</a:t>
            </a:r>
            <a:r>
              <a:rPr lang="zh-CN" altLang="en-US" dirty="0">
                <a:solidFill>
                  <a:srgbClr val="0070C0"/>
                </a:solidFill>
                <a:latin typeface="楷体" panose="02010609060101010101" pitchFamily="49" charset="-122"/>
                <a:ea typeface="楷体" panose="02010609060101010101" pitchFamily="49" charset="-122"/>
              </a:rPr>
              <a:t>系统界面中输入关键字查询图书；</a:t>
            </a:r>
          </a:p>
          <a:p>
            <a:pPr marL="822960" lvl="1" indent="-457200">
              <a:buClr>
                <a:srgbClr val="0070C0"/>
              </a:buClr>
              <a:buFont typeface="+mj-ea"/>
              <a:buAutoNum type="circleNumDbPlain"/>
            </a:pPr>
            <a:r>
              <a:rPr lang="zh-CN" altLang="en-US" dirty="0" smtClean="0">
                <a:solidFill>
                  <a:srgbClr val="0070C0"/>
                </a:solidFill>
                <a:latin typeface="楷体" panose="02010609060101010101" pitchFamily="49" charset="-122"/>
                <a:ea typeface="楷体" panose="02010609060101010101" pitchFamily="49" charset="-122"/>
              </a:rPr>
              <a:t>系统列出</a:t>
            </a:r>
            <a:r>
              <a:rPr lang="zh-CN" altLang="en-US" dirty="0">
                <a:solidFill>
                  <a:srgbClr val="0070C0"/>
                </a:solidFill>
                <a:latin typeface="楷体" panose="02010609060101010101" pitchFamily="49" charset="-122"/>
                <a:ea typeface="楷体" panose="02010609060101010101" pitchFamily="49" charset="-122"/>
              </a:rPr>
              <a:t>可借用的图书供读者选择；</a:t>
            </a:r>
          </a:p>
          <a:p>
            <a:pPr marL="822960" lvl="1" indent="-457200">
              <a:buClr>
                <a:srgbClr val="0070C0"/>
              </a:buClr>
              <a:buFont typeface="+mj-ea"/>
              <a:buAutoNum type="circleNumDbPlain"/>
            </a:pPr>
            <a:r>
              <a:rPr lang="zh-CN" altLang="en-US" dirty="0">
                <a:solidFill>
                  <a:srgbClr val="0070C0"/>
                </a:solidFill>
                <a:latin typeface="楷体" panose="02010609060101010101" pitchFamily="49" charset="-122"/>
                <a:ea typeface="楷体" panose="02010609060101010101" pitchFamily="49" charset="-122"/>
              </a:rPr>
              <a:t>如果读者选定了图书，系统提示读者输入借书证号和密码；</a:t>
            </a:r>
          </a:p>
          <a:p>
            <a:pPr marL="822960" lvl="1" indent="-457200">
              <a:buClr>
                <a:srgbClr val="0070C0"/>
              </a:buClr>
              <a:buFont typeface="+mj-ea"/>
              <a:buAutoNum type="circleNumDbPlain"/>
            </a:pPr>
            <a:r>
              <a:rPr lang="zh-CN" altLang="en-US" dirty="0">
                <a:solidFill>
                  <a:srgbClr val="0070C0"/>
                </a:solidFill>
                <a:latin typeface="楷体" panose="02010609060101010101" pitchFamily="49" charset="-122"/>
                <a:ea typeface="楷体" panose="02010609060101010101" pitchFamily="49" charset="-122"/>
              </a:rPr>
              <a:t>如果最后读者确定借阅关系，系统处理并通知读者借书成功，并给读者一个确认；</a:t>
            </a:r>
          </a:p>
          <a:p>
            <a:pPr marL="822960" lvl="1" indent="-457200">
              <a:buClr>
                <a:srgbClr val="0070C0"/>
              </a:buClr>
              <a:buFont typeface="+mj-ea"/>
              <a:buAutoNum type="circleNumDbPlain"/>
            </a:pPr>
            <a:r>
              <a:rPr lang="zh-CN" altLang="en-US" dirty="0">
                <a:solidFill>
                  <a:srgbClr val="0070C0"/>
                </a:solidFill>
                <a:latin typeface="楷体" panose="02010609060101010101" pitchFamily="49" charset="-122"/>
                <a:ea typeface="楷体" panose="02010609060101010101" pitchFamily="49" charset="-122"/>
              </a:rPr>
              <a:t>当确认信息出现时，整个图书借阅的交互过程就结束了</a:t>
            </a:r>
          </a:p>
        </p:txBody>
      </p:sp>
      <p:pic>
        <p:nvPicPr>
          <p:cNvPr id="19458" name="Picture 2" descr="https://timgsa.baidu.com/timg?image&amp;quality=80&amp;size=b9999_10000&amp;sec=1591188263521&amp;di=2eb2d53756f1ba51bb9407d14943803d&amp;imgtype=0&amp;src=http%3A%2F%2Fb-ssl.duitang.com%2Fuploads%2Fitem%2F201606%2F26%2F20160626155856_E8iF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692696"/>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7561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使用行为分析</a:t>
            </a:r>
            <a:endParaRPr lang="zh-CN" altLang="en-US" dirty="0"/>
          </a:p>
        </p:txBody>
      </p:sp>
      <p:sp>
        <p:nvSpPr>
          <p:cNvPr id="3" name="内容占位符 2"/>
          <p:cNvSpPr>
            <a:spLocks noGrp="1"/>
          </p:cNvSpPr>
          <p:nvPr>
            <p:ph idx="1"/>
          </p:nvPr>
        </p:nvSpPr>
        <p:spPr/>
        <p:txBody>
          <a:bodyPr/>
          <a:lstStyle/>
          <a:p>
            <a:r>
              <a:rPr lang="zh-CN" altLang="en-US" dirty="0" smtClean="0"/>
              <a:t>理解</a:t>
            </a:r>
            <a:r>
              <a:rPr lang="zh-CN" altLang="en-US" dirty="0"/>
              <a:t>系统中每个参与者及其所需完成的</a:t>
            </a:r>
            <a:r>
              <a:rPr lang="zh-CN" altLang="en-US" dirty="0" smtClean="0"/>
              <a:t>任务</a:t>
            </a:r>
            <a:endParaRPr lang="en-US" altLang="zh-CN" dirty="0" smtClean="0"/>
          </a:p>
          <a:p>
            <a:endParaRPr lang="en-US" altLang="zh-CN" dirty="0"/>
          </a:p>
          <a:p>
            <a:r>
              <a:rPr lang="zh-CN" altLang="en-US" b="1" dirty="0" smtClean="0">
                <a:solidFill>
                  <a:srgbClr val="C00000"/>
                </a:solidFill>
              </a:rPr>
              <a:t>三种参与者</a:t>
            </a:r>
            <a:r>
              <a:rPr lang="zh-CN" altLang="en-US" dirty="0" smtClean="0"/>
              <a:t>：读者（借阅者）、图书管理员、系统管理员</a:t>
            </a:r>
            <a:endParaRPr lang="en-US" altLang="zh-CN" dirty="0" smtClean="0"/>
          </a:p>
          <a:p>
            <a:endParaRPr lang="en-US" altLang="zh-CN" dirty="0"/>
          </a:p>
          <a:p>
            <a:r>
              <a:rPr lang="zh-CN" altLang="en-US" dirty="0" smtClean="0"/>
              <a:t>用</a:t>
            </a:r>
            <a:r>
              <a:rPr lang="zh-CN" altLang="en-US" b="1" dirty="0" smtClean="0">
                <a:solidFill>
                  <a:srgbClr val="C00000"/>
                </a:solidFill>
              </a:rPr>
              <a:t>用例图</a:t>
            </a:r>
            <a:r>
              <a:rPr lang="zh-CN" altLang="en-US" dirty="0" smtClean="0"/>
              <a:t>来描述三种参与者的行为</a:t>
            </a:r>
            <a:endParaRPr lang="zh-CN" altLang="en-US" dirty="0"/>
          </a:p>
        </p:txBody>
      </p:sp>
    </p:spTree>
    <p:extLst>
      <p:ext uri="{BB962C8B-B14F-4D97-AF65-F5344CB8AC3E}">
        <p14:creationId xmlns:p14="http://schemas.microsoft.com/office/powerpoint/2010/main" val="477592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942920"/>
            <a:ext cx="7024744" cy="685880"/>
          </a:xfrm>
        </p:spPr>
        <p:txBody>
          <a:bodyPr>
            <a:normAutofit fontScale="90000"/>
          </a:bodyPr>
          <a:lstStyle/>
          <a:p>
            <a:r>
              <a:rPr lang="zh-CN" altLang="en-US" dirty="0"/>
              <a:t>读者使用图书馆管理系统的</a:t>
            </a:r>
            <a:r>
              <a:rPr lang="zh-CN" altLang="en-US" dirty="0" smtClean="0"/>
              <a:t>用例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219657421"/>
              </p:ext>
            </p:extLst>
          </p:nvPr>
        </p:nvGraphicFramePr>
        <p:xfrm>
          <a:off x="971550" y="1915691"/>
          <a:ext cx="6769100" cy="4465637"/>
        </p:xfrm>
        <a:graphic>
          <a:graphicData uri="http://schemas.openxmlformats.org/presentationml/2006/ole">
            <mc:AlternateContent xmlns:mc="http://schemas.openxmlformats.org/markup-compatibility/2006">
              <mc:Choice xmlns:v="urn:schemas-microsoft-com:vml" Requires="v">
                <p:oleObj spid="_x0000_s24580" r:id="rId3" imgW="6161040" imgH="4063320" progId="Visio.Drawing.11">
                  <p:embed/>
                </p:oleObj>
              </mc:Choice>
              <mc:Fallback>
                <p:oleObj r:id="rId3" imgW="6161040" imgH="406332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15691"/>
                        <a:ext cx="67691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49011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942920"/>
            <a:ext cx="7200918" cy="685880"/>
          </a:xfrm>
        </p:spPr>
        <p:txBody>
          <a:bodyPr>
            <a:normAutofit fontScale="90000"/>
          </a:bodyPr>
          <a:lstStyle/>
          <a:p>
            <a:r>
              <a:rPr lang="zh-CN" altLang="en-US" dirty="0"/>
              <a:t>图书管理员处理借书、还书的用例</a:t>
            </a:r>
          </a:p>
        </p:txBody>
      </p:sp>
      <p:graphicFrame>
        <p:nvGraphicFramePr>
          <p:cNvPr id="3" name="对象 2"/>
          <p:cNvGraphicFramePr>
            <a:graphicFrameLocks noChangeAspect="1"/>
          </p:cNvGraphicFramePr>
          <p:nvPr>
            <p:extLst>
              <p:ext uri="{D42A27DB-BD31-4B8C-83A1-F6EECF244321}">
                <p14:modId xmlns:p14="http://schemas.microsoft.com/office/powerpoint/2010/main" val="550697940"/>
              </p:ext>
            </p:extLst>
          </p:nvPr>
        </p:nvGraphicFramePr>
        <p:xfrm>
          <a:off x="1043608" y="1803424"/>
          <a:ext cx="7056437" cy="4433888"/>
        </p:xfrm>
        <a:graphic>
          <a:graphicData uri="http://schemas.openxmlformats.org/presentationml/2006/ole">
            <mc:AlternateContent xmlns:mc="http://schemas.openxmlformats.org/markup-compatibility/2006">
              <mc:Choice xmlns:v="urn:schemas-microsoft-com:vml" Requires="v">
                <p:oleObj spid="_x0000_s25604" r:id="rId3" imgW="6077520" imgH="3826800" progId="Visio.Drawing.11">
                  <p:embed/>
                </p:oleObj>
              </mc:Choice>
              <mc:Fallback>
                <p:oleObj r:id="rId3" imgW="6077520" imgH="38268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803424"/>
                        <a:ext cx="7056437"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146147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942920"/>
            <a:ext cx="7200918" cy="685880"/>
          </a:xfrm>
        </p:spPr>
        <p:txBody>
          <a:bodyPr>
            <a:normAutofit fontScale="90000"/>
          </a:bodyPr>
          <a:lstStyle/>
          <a:p>
            <a:r>
              <a:rPr lang="zh-CN" altLang="en-US" dirty="0"/>
              <a:t>系统管理员进行系统维护的用例</a:t>
            </a:r>
          </a:p>
        </p:txBody>
      </p:sp>
      <p:graphicFrame>
        <p:nvGraphicFramePr>
          <p:cNvPr id="4" name="对象 3"/>
          <p:cNvGraphicFramePr>
            <a:graphicFrameLocks noChangeAspect="1"/>
          </p:cNvGraphicFramePr>
          <p:nvPr>
            <p:extLst>
              <p:ext uri="{D42A27DB-BD31-4B8C-83A1-F6EECF244321}">
                <p14:modId xmlns:p14="http://schemas.microsoft.com/office/powerpoint/2010/main" val="896222974"/>
              </p:ext>
            </p:extLst>
          </p:nvPr>
        </p:nvGraphicFramePr>
        <p:xfrm>
          <a:off x="972071" y="1726207"/>
          <a:ext cx="7272337" cy="4583113"/>
        </p:xfrm>
        <a:graphic>
          <a:graphicData uri="http://schemas.openxmlformats.org/presentationml/2006/ole">
            <mc:AlternateContent xmlns:mc="http://schemas.openxmlformats.org/markup-compatibility/2006">
              <mc:Choice xmlns:v="urn:schemas-microsoft-com:vml" Requires="v">
                <p:oleObj spid="_x0000_s26627" r:id="rId3" imgW="5799240" imgH="3655080" progId="Visio.Drawing.11">
                  <p:embed/>
                </p:oleObj>
              </mc:Choice>
              <mc:Fallback>
                <p:oleObj r:id="rId3" imgW="5799240" imgH="365508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071" y="1726207"/>
                        <a:ext cx="7272337"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3465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界面设计原则</a:t>
            </a:r>
            <a:endParaRPr lang="zh-CN" altLang="en-US" dirty="0"/>
          </a:p>
        </p:txBody>
      </p:sp>
      <p:sp>
        <p:nvSpPr>
          <p:cNvPr id="3" name="内容占位符 2"/>
          <p:cNvSpPr>
            <a:spLocks noGrp="1"/>
          </p:cNvSpPr>
          <p:nvPr>
            <p:ph idx="1"/>
          </p:nvPr>
        </p:nvSpPr>
        <p:spPr/>
        <p:txBody>
          <a:bodyPr>
            <a:noAutofit/>
          </a:bodyPr>
          <a:lstStyle/>
          <a:p>
            <a:r>
              <a:rPr lang="zh-CN" altLang="en-US" dirty="0" smtClean="0"/>
              <a:t>图形用户界面的主要思想：</a:t>
            </a:r>
            <a:endParaRPr lang="en-US" altLang="zh-CN" dirty="0" smtClean="0"/>
          </a:p>
          <a:p>
            <a:pPr marL="68580" indent="0">
              <a:buNone/>
            </a:pPr>
            <a:r>
              <a:rPr lang="zh-CN" altLang="en-US" dirty="0" smtClean="0"/>
              <a:t>（</a:t>
            </a:r>
            <a:r>
              <a:rPr lang="en-US" altLang="zh-CN" dirty="0" smtClean="0"/>
              <a:t>1</a:t>
            </a:r>
            <a:r>
              <a:rPr lang="zh-CN" altLang="en-US" dirty="0" smtClean="0"/>
              <a:t>）</a:t>
            </a:r>
            <a:r>
              <a:rPr lang="zh-CN" altLang="en-US" dirty="0" smtClean="0">
                <a:solidFill>
                  <a:srgbClr val="C00000"/>
                </a:solidFill>
              </a:rPr>
              <a:t>桌面隐喻</a:t>
            </a:r>
            <a:endParaRPr lang="en-US" altLang="zh-CN" dirty="0" smtClean="0">
              <a:solidFill>
                <a:srgbClr val="C00000"/>
              </a:solidFill>
            </a:endParaRPr>
          </a:p>
          <a:p>
            <a:pPr lvl="1"/>
            <a:r>
              <a:rPr lang="zh-CN" altLang="en-US" sz="2100" dirty="0">
                <a:solidFill>
                  <a:srgbClr val="0070C0"/>
                </a:solidFill>
                <a:latin typeface="楷体" panose="02010609060101010101" pitchFamily="49" charset="-122"/>
                <a:ea typeface="楷体" panose="02010609060101010101" pitchFamily="49" charset="-122"/>
              </a:rPr>
              <a:t>在用户界面中用人们熟悉的桌面上的图例清楚地表示计算机可以处理的</a:t>
            </a:r>
            <a:r>
              <a:rPr lang="zh-CN" altLang="en-US" sz="2100" dirty="0" smtClean="0">
                <a:solidFill>
                  <a:srgbClr val="0070C0"/>
                </a:solidFill>
                <a:latin typeface="楷体" panose="02010609060101010101" pitchFamily="49" charset="-122"/>
                <a:ea typeface="楷体" panose="02010609060101010101" pitchFamily="49" charset="-122"/>
              </a:rPr>
              <a:t>能力</a:t>
            </a:r>
            <a:endParaRPr lang="en-US" altLang="zh-CN" sz="2100" dirty="0">
              <a:solidFill>
                <a:srgbClr val="0070C0"/>
              </a:solidFill>
              <a:latin typeface="楷体" panose="02010609060101010101" pitchFamily="49" charset="-122"/>
              <a:ea typeface="楷体" panose="02010609060101010101" pitchFamily="49" charset="-122"/>
            </a:endParaRPr>
          </a:p>
          <a:p>
            <a:pPr marL="68580" indent="0">
              <a:buNone/>
            </a:pPr>
            <a:r>
              <a:rPr lang="zh-CN" altLang="en-US" dirty="0" smtClean="0"/>
              <a:t>（</a:t>
            </a:r>
            <a:r>
              <a:rPr lang="en-US" altLang="zh-CN" dirty="0" smtClean="0"/>
              <a:t>2</a:t>
            </a:r>
            <a:r>
              <a:rPr lang="zh-CN" altLang="en-US" dirty="0" smtClean="0"/>
              <a:t>）</a:t>
            </a:r>
            <a:r>
              <a:rPr lang="zh-CN" altLang="en-US" dirty="0" smtClean="0">
                <a:solidFill>
                  <a:srgbClr val="C00000"/>
                </a:solidFill>
              </a:rPr>
              <a:t>所见即所得（</a:t>
            </a:r>
            <a:r>
              <a:rPr lang="en-US" altLang="zh-CN" dirty="0" smtClean="0">
                <a:solidFill>
                  <a:srgbClr val="C00000"/>
                </a:solidFill>
              </a:rPr>
              <a:t>WYSIWYG</a:t>
            </a:r>
            <a:r>
              <a:rPr lang="zh-CN" altLang="en-US" dirty="0" smtClean="0">
                <a:solidFill>
                  <a:srgbClr val="C00000"/>
                </a:solidFill>
              </a:rPr>
              <a:t>）</a:t>
            </a:r>
            <a:endParaRPr lang="en-US" altLang="zh-CN" dirty="0" smtClean="0">
              <a:solidFill>
                <a:srgbClr val="C00000"/>
              </a:solidFill>
            </a:endParaRPr>
          </a:p>
          <a:p>
            <a:pPr lvl="1"/>
            <a:r>
              <a:rPr lang="zh-CN" altLang="en-US" sz="2100" dirty="0">
                <a:solidFill>
                  <a:srgbClr val="0070C0"/>
                </a:solidFill>
                <a:latin typeface="楷体" panose="02010609060101010101" pitchFamily="49" charset="-122"/>
                <a:ea typeface="楷体" panose="02010609060101010101" pitchFamily="49" charset="-122"/>
              </a:rPr>
              <a:t>显示的用户交互行为与应用程序最终产生的结果是一致的</a:t>
            </a:r>
            <a:endParaRPr lang="en-US" altLang="zh-CN" sz="2100" dirty="0">
              <a:solidFill>
                <a:srgbClr val="0070C0"/>
              </a:solidFill>
              <a:latin typeface="楷体" panose="02010609060101010101" pitchFamily="49" charset="-122"/>
              <a:ea typeface="楷体" panose="02010609060101010101" pitchFamily="49" charset="-122"/>
            </a:endParaRPr>
          </a:p>
          <a:p>
            <a:pPr marL="68580" indent="0">
              <a:buNone/>
            </a:pPr>
            <a:r>
              <a:rPr lang="zh-CN" altLang="en-US" dirty="0" smtClean="0"/>
              <a:t>（</a:t>
            </a:r>
            <a:r>
              <a:rPr lang="en-US" altLang="zh-CN" dirty="0" smtClean="0"/>
              <a:t>3</a:t>
            </a:r>
            <a:r>
              <a:rPr lang="zh-CN" altLang="en-US" dirty="0" smtClean="0"/>
              <a:t>）</a:t>
            </a:r>
            <a:r>
              <a:rPr lang="zh-CN" altLang="en-US" dirty="0" smtClean="0">
                <a:solidFill>
                  <a:srgbClr val="C00000"/>
                </a:solidFill>
              </a:rPr>
              <a:t>直接操纵</a:t>
            </a:r>
            <a:endParaRPr lang="en-US" altLang="zh-CN" dirty="0" smtClean="0">
              <a:solidFill>
                <a:srgbClr val="C00000"/>
              </a:solidFill>
            </a:endParaRPr>
          </a:p>
          <a:p>
            <a:pPr lvl="1"/>
            <a:r>
              <a:rPr lang="zh-CN" altLang="en-US" sz="2100" dirty="0">
                <a:solidFill>
                  <a:srgbClr val="0070C0"/>
                </a:solidFill>
                <a:latin typeface="楷体" panose="02010609060101010101" pitchFamily="49" charset="-122"/>
                <a:ea typeface="楷体" panose="02010609060101010101" pitchFamily="49" charset="-122"/>
              </a:rPr>
              <a:t>把操作的对象、属性、关系显式地表示出来，用光笔、鼠标、触摸屏或数据手套等指点设备直接从屏幕上获取形象化命令与数据的</a:t>
            </a:r>
            <a:r>
              <a:rPr lang="zh-CN" altLang="en-US" sz="2100" dirty="0" smtClean="0">
                <a:solidFill>
                  <a:srgbClr val="0070C0"/>
                </a:solidFill>
                <a:latin typeface="楷体" panose="02010609060101010101" pitchFamily="49" charset="-122"/>
                <a:ea typeface="楷体" panose="02010609060101010101" pitchFamily="49" charset="-122"/>
              </a:rPr>
              <a:t>过程</a:t>
            </a:r>
            <a:endParaRPr lang="zh-CN" altLang="en-US" sz="2100" dirty="0">
              <a:solidFill>
                <a:srgbClr val="0070C0"/>
              </a:solidFill>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5" y="-27384"/>
            <a:ext cx="4463083" cy="17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D:\下载缓存\ezgif.com-video-to-gif.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54538" y="845271"/>
            <a:ext cx="24384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45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顺序分析</a:t>
            </a:r>
            <a:endParaRPr lang="zh-CN" altLang="en-US" dirty="0"/>
          </a:p>
        </p:txBody>
      </p:sp>
      <p:sp>
        <p:nvSpPr>
          <p:cNvPr id="3" name="内容占位符 2"/>
          <p:cNvSpPr>
            <a:spLocks noGrp="1"/>
          </p:cNvSpPr>
          <p:nvPr>
            <p:ph idx="1"/>
          </p:nvPr>
        </p:nvSpPr>
        <p:spPr/>
        <p:txBody>
          <a:bodyPr/>
          <a:lstStyle/>
          <a:p>
            <a:r>
              <a:rPr lang="zh-CN" altLang="en-US" dirty="0" smtClean="0"/>
              <a:t>描述每个使用行为各步骤的先后顺序关系，一般使用</a:t>
            </a:r>
            <a:r>
              <a:rPr lang="zh-CN" altLang="en-US" b="1" dirty="0" smtClean="0">
                <a:solidFill>
                  <a:srgbClr val="C00000"/>
                </a:solidFill>
              </a:rPr>
              <a:t>序列图</a:t>
            </a:r>
            <a:r>
              <a:rPr lang="zh-CN" altLang="en-US" dirty="0" smtClean="0"/>
              <a:t>来描述</a:t>
            </a:r>
            <a:endParaRPr lang="zh-CN" altLang="en-US" dirty="0"/>
          </a:p>
        </p:txBody>
      </p:sp>
    </p:spTree>
    <p:extLst>
      <p:ext uri="{BB962C8B-B14F-4D97-AF65-F5344CB8AC3E}">
        <p14:creationId xmlns:p14="http://schemas.microsoft.com/office/powerpoint/2010/main" val="2403364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620688"/>
            <a:ext cx="7024744" cy="757888"/>
          </a:xfrm>
        </p:spPr>
        <p:txBody>
          <a:bodyPr>
            <a:normAutofit/>
          </a:bodyPr>
          <a:lstStyle/>
          <a:p>
            <a:r>
              <a:rPr lang="zh-CN" altLang="en-US" dirty="0"/>
              <a:t>读者借书时序图</a:t>
            </a:r>
          </a:p>
        </p:txBody>
      </p:sp>
      <p:graphicFrame>
        <p:nvGraphicFramePr>
          <p:cNvPr id="5" name="对象 4"/>
          <p:cNvGraphicFramePr>
            <a:graphicFrameLocks noChangeAspect="1"/>
          </p:cNvGraphicFramePr>
          <p:nvPr>
            <p:extLst>
              <p:ext uri="{D42A27DB-BD31-4B8C-83A1-F6EECF244321}">
                <p14:modId xmlns:p14="http://schemas.microsoft.com/office/powerpoint/2010/main" val="3597758741"/>
              </p:ext>
            </p:extLst>
          </p:nvPr>
        </p:nvGraphicFramePr>
        <p:xfrm>
          <a:off x="611188" y="1366788"/>
          <a:ext cx="7489825" cy="5662612"/>
        </p:xfrm>
        <a:graphic>
          <a:graphicData uri="http://schemas.openxmlformats.org/presentationml/2006/ole">
            <mc:AlternateContent xmlns:mc="http://schemas.openxmlformats.org/markup-compatibility/2006">
              <mc:Choice xmlns:v="urn:schemas-microsoft-com:vml" Requires="v">
                <p:oleObj spid="_x0000_s28675" r:id="rId3" imgW="7540200" imgH="5716440" progId="Visio.Drawing.11">
                  <p:embed/>
                </p:oleObj>
              </mc:Choice>
              <mc:Fallback>
                <p:oleObj r:id="rId3" imgW="7540200" imgH="57164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66788"/>
                        <a:ext cx="7489825"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516710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协作关系分析</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83977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桌面隐喻</a:t>
            </a:r>
            <a:endParaRPr lang="zh-CN" altLang="en-US" dirty="0"/>
          </a:p>
        </p:txBody>
      </p:sp>
      <p:sp>
        <p:nvSpPr>
          <p:cNvPr id="3" name="内容占位符 2"/>
          <p:cNvSpPr>
            <a:spLocks noGrp="1"/>
          </p:cNvSpPr>
          <p:nvPr>
            <p:ph idx="1"/>
          </p:nvPr>
        </p:nvSpPr>
        <p:spPr/>
        <p:txBody>
          <a:bodyPr/>
          <a:lstStyle/>
          <a:p>
            <a:r>
              <a:rPr lang="zh-CN" altLang="en-US" dirty="0" smtClean="0"/>
              <a:t>隐喻的表现方式：静态图标、动画和视频</a:t>
            </a:r>
            <a:endParaRPr lang="en-US" altLang="zh-CN" dirty="0" smtClean="0"/>
          </a:p>
          <a:p>
            <a:r>
              <a:rPr lang="zh-CN" altLang="en-US" dirty="0" smtClean="0"/>
              <a:t>主流的图形用户操作系统大多采用</a:t>
            </a:r>
            <a:r>
              <a:rPr lang="zh-CN" altLang="en-US" b="1" dirty="0" smtClean="0">
                <a:solidFill>
                  <a:srgbClr val="C00000"/>
                </a:solidFill>
              </a:rPr>
              <a:t>静态图标</a:t>
            </a:r>
            <a:r>
              <a:rPr lang="zh-CN" altLang="en-US" dirty="0" smtClean="0"/>
              <a:t>的方式</a:t>
            </a:r>
            <a:endParaRPr lang="en-US" altLang="zh-CN"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854" y="4409577"/>
            <a:ext cx="10858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4333378"/>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126" y="4333377"/>
            <a:ext cx="10477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574" y="4409577"/>
            <a:ext cx="8001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726" y="4238128"/>
            <a:ext cx="7239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222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桌面隐喻</a:t>
            </a:r>
            <a:endParaRPr lang="zh-CN" altLang="en-US" dirty="0"/>
          </a:p>
        </p:txBody>
      </p:sp>
      <p:sp>
        <p:nvSpPr>
          <p:cNvPr id="3" name="内容占位符 2"/>
          <p:cNvSpPr>
            <a:spLocks noGrp="1"/>
          </p:cNvSpPr>
          <p:nvPr>
            <p:ph idx="1"/>
          </p:nvPr>
        </p:nvSpPr>
        <p:spPr/>
        <p:txBody>
          <a:bodyPr/>
          <a:lstStyle/>
          <a:p>
            <a:r>
              <a:rPr lang="zh-CN" altLang="en-US" dirty="0" smtClean="0"/>
              <a:t>隐喻的分类：</a:t>
            </a:r>
            <a:endParaRPr lang="en-US" altLang="zh-CN" dirty="0" smtClean="0"/>
          </a:p>
          <a:p>
            <a:pPr marL="68580" indent="0">
              <a:buNone/>
            </a:pPr>
            <a:r>
              <a:rPr lang="zh-CN" altLang="en-US" dirty="0" smtClean="0"/>
              <a:t>（</a:t>
            </a:r>
            <a:r>
              <a:rPr lang="en-US" altLang="zh-CN" dirty="0" smtClean="0"/>
              <a:t>1</a:t>
            </a:r>
            <a:r>
              <a:rPr lang="zh-CN" altLang="en-US" dirty="0" smtClean="0"/>
              <a:t>）</a:t>
            </a:r>
            <a:r>
              <a:rPr lang="zh-CN" altLang="en-US" b="1" dirty="0" smtClean="0">
                <a:solidFill>
                  <a:srgbClr val="C00000"/>
                </a:solidFill>
              </a:rPr>
              <a:t>直接隐喻</a:t>
            </a:r>
            <a:r>
              <a:rPr lang="zh-CN" altLang="en-US" dirty="0" smtClean="0"/>
              <a:t>：隐喻本身就带有操纵的对象</a:t>
            </a:r>
            <a:endParaRPr lang="en-US" altLang="zh-CN" dirty="0" smtClean="0"/>
          </a:p>
          <a:p>
            <a:pPr lvl="1"/>
            <a:r>
              <a:rPr lang="zh-CN" altLang="en-US" dirty="0" smtClean="0">
                <a:solidFill>
                  <a:srgbClr val="0070C0"/>
                </a:solidFill>
                <a:latin typeface="楷体" panose="02010609060101010101" pitchFamily="49" charset="-122"/>
                <a:ea typeface="楷体" panose="02010609060101010101" pitchFamily="49" charset="-122"/>
              </a:rPr>
              <a:t>如</a:t>
            </a:r>
            <a:r>
              <a:rPr lang="en-US" altLang="zh-CN" dirty="0" smtClean="0">
                <a:solidFill>
                  <a:srgbClr val="0070C0"/>
                </a:solidFill>
                <a:latin typeface="楷体" panose="02010609060101010101" pitchFamily="49" charset="-122"/>
                <a:ea typeface="楷体" panose="02010609060101010101" pitchFamily="49" charset="-122"/>
              </a:rPr>
              <a:t>Word</a:t>
            </a:r>
            <a:r>
              <a:rPr lang="zh-CN" altLang="en-US" dirty="0" smtClean="0">
                <a:solidFill>
                  <a:srgbClr val="0070C0"/>
                </a:solidFill>
                <a:latin typeface="楷体" panose="02010609060101010101" pitchFamily="49" charset="-122"/>
                <a:ea typeface="楷体" panose="02010609060101010101" pitchFamily="49" charset="-122"/>
              </a:rPr>
              <a:t>绘图工具中的图标，每种图标分别代表不同的图形绘制操作</a:t>
            </a:r>
            <a:endParaRPr lang="en-US" altLang="zh-CN" dirty="0" smtClean="0">
              <a:solidFill>
                <a:srgbClr val="0070C0"/>
              </a:solidFill>
              <a:latin typeface="楷体" panose="02010609060101010101" pitchFamily="49" charset="-122"/>
              <a:ea typeface="楷体" panose="02010609060101010101" pitchFamily="49" charset="-122"/>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241" b="71974"/>
          <a:stretch/>
        </p:blipFill>
        <p:spPr bwMode="auto">
          <a:xfrm>
            <a:off x="2358537" y="4221088"/>
            <a:ext cx="4157679"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8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桌面隐喻</a:t>
            </a:r>
            <a:endParaRPr lang="zh-CN" altLang="en-US" dirty="0"/>
          </a:p>
        </p:txBody>
      </p:sp>
      <p:sp>
        <p:nvSpPr>
          <p:cNvPr id="3" name="内容占位符 2"/>
          <p:cNvSpPr>
            <a:spLocks noGrp="1"/>
          </p:cNvSpPr>
          <p:nvPr>
            <p:ph idx="1"/>
          </p:nvPr>
        </p:nvSpPr>
        <p:spPr/>
        <p:txBody>
          <a:bodyPr/>
          <a:lstStyle/>
          <a:p>
            <a:r>
              <a:rPr lang="zh-CN" altLang="en-US" dirty="0" smtClean="0"/>
              <a:t>隐喻的分类：</a:t>
            </a:r>
            <a:endParaRPr lang="en-US" altLang="zh-CN" dirty="0" smtClean="0"/>
          </a:p>
          <a:p>
            <a:pPr marL="68580" indent="0">
              <a:buNone/>
            </a:pPr>
            <a:r>
              <a:rPr lang="zh-CN" altLang="en-US" dirty="0" smtClean="0"/>
              <a:t>（</a:t>
            </a:r>
            <a:r>
              <a:rPr lang="en-US" altLang="zh-CN" dirty="0" smtClean="0"/>
              <a:t>2</a:t>
            </a:r>
            <a:r>
              <a:rPr lang="zh-CN" altLang="en-US" dirty="0" smtClean="0"/>
              <a:t>）</a:t>
            </a:r>
            <a:r>
              <a:rPr lang="zh-CN" altLang="en-US" b="1" dirty="0" smtClean="0">
                <a:solidFill>
                  <a:srgbClr val="C00000"/>
                </a:solidFill>
              </a:rPr>
              <a:t>工具隐喻</a:t>
            </a:r>
            <a:r>
              <a:rPr lang="zh-CN" altLang="en-US" dirty="0" smtClean="0"/>
              <a:t>：代表所使用的工具</a:t>
            </a:r>
            <a:endParaRPr lang="en-US" altLang="zh-CN" dirty="0" smtClean="0"/>
          </a:p>
          <a:p>
            <a:pPr lvl="1"/>
            <a:r>
              <a:rPr lang="zh-CN" altLang="en-US" dirty="0" smtClean="0">
                <a:solidFill>
                  <a:srgbClr val="0070C0"/>
                </a:solidFill>
                <a:latin typeface="楷体" panose="02010609060101010101" pitchFamily="49" charset="-122"/>
                <a:ea typeface="楷体" panose="02010609060101010101" pitchFamily="49" charset="-122"/>
              </a:rPr>
              <a:t>如用磁盘图标隐喻存盘操作、用打印机图标隐喻打印操作等</a:t>
            </a:r>
            <a:endParaRPr lang="en-US" altLang="zh-CN" dirty="0" smtClean="0">
              <a:solidFill>
                <a:srgbClr val="0070C0"/>
              </a:solidFill>
              <a:latin typeface="楷体" panose="02010609060101010101" pitchFamily="49" charset="-122"/>
              <a:ea typeface="楷体" panose="02010609060101010101" pitchFamily="49" charset="-122"/>
            </a:endParaRPr>
          </a:p>
          <a:p>
            <a:pPr marL="68580" indent="0">
              <a:buNone/>
            </a:pPr>
            <a:r>
              <a:rPr lang="zh-CN" altLang="en-US" dirty="0" smtClean="0"/>
              <a:t>（</a:t>
            </a:r>
            <a:r>
              <a:rPr lang="en-US" altLang="zh-CN" dirty="0" smtClean="0"/>
              <a:t>3</a:t>
            </a:r>
            <a:r>
              <a:rPr lang="zh-CN" altLang="en-US" dirty="0" smtClean="0"/>
              <a:t>）</a:t>
            </a:r>
            <a:r>
              <a:rPr lang="zh-CN" altLang="en-US" b="1" dirty="0" smtClean="0">
                <a:solidFill>
                  <a:srgbClr val="C00000"/>
                </a:solidFill>
              </a:rPr>
              <a:t>过程隐喻</a:t>
            </a:r>
            <a:r>
              <a:rPr lang="zh-CN" altLang="en-US" dirty="0" smtClean="0"/>
              <a:t>：通过</a:t>
            </a:r>
            <a:r>
              <a:rPr lang="zh-CN" altLang="en-US" dirty="0"/>
              <a:t>描述操作的过程来暗示该</a:t>
            </a:r>
            <a:r>
              <a:rPr lang="zh-CN" altLang="en-US" dirty="0" smtClean="0"/>
              <a:t>操作</a:t>
            </a:r>
            <a:endParaRPr lang="en-US" altLang="zh-CN" dirty="0" smtClean="0"/>
          </a:p>
          <a:p>
            <a:pPr lvl="1"/>
            <a:r>
              <a:rPr lang="zh-CN" altLang="en-US" dirty="0" smtClean="0">
                <a:solidFill>
                  <a:srgbClr val="0070C0"/>
                </a:solidFill>
                <a:latin typeface="楷体" panose="02010609060101010101" pitchFamily="49" charset="-122"/>
                <a:ea typeface="楷体" panose="02010609060101010101" pitchFamily="49" charset="-122"/>
              </a:rPr>
              <a:t>如</a:t>
            </a:r>
            <a:r>
              <a:rPr lang="en-US" altLang="zh-CN" dirty="0" smtClean="0">
                <a:solidFill>
                  <a:srgbClr val="0070C0"/>
                </a:solidFill>
                <a:latin typeface="楷体" panose="02010609060101010101" pitchFamily="49" charset="-122"/>
                <a:ea typeface="楷体" panose="02010609060101010101" pitchFamily="49" charset="-122"/>
              </a:rPr>
              <a:t>Word</a:t>
            </a:r>
            <a:r>
              <a:rPr lang="zh-CN" altLang="en-US" dirty="0" smtClean="0">
                <a:solidFill>
                  <a:srgbClr val="0070C0"/>
                </a:solidFill>
                <a:latin typeface="楷体" panose="02010609060101010101" pitchFamily="49" charset="-122"/>
                <a:ea typeface="楷体" panose="02010609060101010101" pitchFamily="49" charset="-122"/>
              </a:rPr>
              <a:t>中的撤销和恢复图标</a:t>
            </a:r>
            <a:endParaRPr lang="en-US" altLang="zh-CN" dirty="0">
              <a:solidFill>
                <a:srgbClr val="0070C0"/>
              </a:solidFill>
              <a:latin typeface="楷体" panose="02010609060101010101" pitchFamily="49" charset="-122"/>
              <a:ea typeface="楷体" panose="02010609060101010101" pitchFamily="49" charset="-122"/>
            </a:endParaRPr>
          </a:p>
          <a:p>
            <a:pPr marL="68580" indent="0">
              <a:buNone/>
            </a:pP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569064"/>
            <a:ext cx="7729000" cy="541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p:nvPr/>
        </p:nvCxnSpPr>
        <p:spPr>
          <a:xfrm flipV="1">
            <a:off x="1835696" y="5373216"/>
            <a:ext cx="288032"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80295" y="5138375"/>
            <a:ext cx="1107996" cy="369332"/>
          </a:xfrm>
          <a:prstGeom prst="rect">
            <a:avLst/>
          </a:prstGeom>
          <a:noFill/>
        </p:spPr>
        <p:txBody>
          <a:bodyPr wrap="none" rtlCol="0">
            <a:spAutoFit/>
          </a:bodyPr>
          <a:lstStyle/>
          <a:p>
            <a:r>
              <a:rPr lang="zh-CN" altLang="en-US" dirty="0" smtClean="0"/>
              <a:t>存盘操作</a:t>
            </a:r>
            <a:endParaRPr lang="zh-CN" altLang="en-US" dirty="0"/>
          </a:p>
        </p:txBody>
      </p:sp>
      <p:cxnSp>
        <p:nvCxnSpPr>
          <p:cNvPr id="12" name="直接箭头连接符 11"/>
          <p:cNvCxnSpPr/>
          <p:nvPr/>
        </p:nvCxnSpPr>
        <p:spPr>
          <a:xfrm>
            <a:off x="3131840" y="6107439"/>
            <a:ext cx="288032" cy="2738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00847" y="6119221"/>
            <a:ext cx="1107996" cy="369332"/>
          </a:xfrm>
          <a:prstGeom prst="rect">
            <a:avLst/>
          </a:prstGeom>
          <a:noFill/>
        </p:spPr>
        <p:txBody>
          <a:bodyPr wrap="none" rtlCol="0">
            <a:spAutoFit/>
          </a:bodyPr>
          <a:lstStyle/>
          <a:p>
            <a:r>
              <a:rPr lang="zh-CN" altLang="en-US" dirty="0" smtClean="0"/>
              <a:t>打印操作</a:t>
            </a:r>
            <a:endParaRPr lang="zh-CN" altLang="en-US" dirty="0"/>
          </a:p>
        </p:txBody>
      </p:sp>
      <p:sp>
        <p:nvSpPr>
          <p:cNvPr id="13" name="矩形 12"/>
          <p:cNvSpPr/>
          <p:nvPr/>
        </p:nvSpPr>
        <p:spPr>
          <a:xfrm>
            <a:off x="7020272" y="5661248"/>
            <a:ext cx="1008112" cy="4579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587931" y="5291916"/>
            <a:ext cx="1800493" cy="369332"/>
          </a:xfrm>
          <a:prstGeom prst="rect">
            <a:avLst/>
          </a:prstGeom>
          <a:noFill/>
        </p:spPr>
        <p:txBody>
          <a:bodyPr wrap="none" rtlCol="0">
            <a:spAutoFit/>
          </a:bodyPr>
          <a:lstStyle/>
          <a:p>
            <a:r>
              <a:rPr lang="zh-CN" altLang="en-US" dirty="0" smtClean="0"/>
              <a:t>撤销和恢复操作</a:t>
            </a:r>
            <a:endParaRPr lang="zh-CN" altLang="en-US" dirty="0"/>
          </a:p>
        </p:txBody>
      </p:sp>
    </p:spTree>
    <p:extLst>
      <p:ext uri="{BB962C8B-B14F-4D97-AF65-F5344CB8AC3E}">
        <p14:creationId xmlns:p14="http://schemas.microsoft.com/office/powerpoint/2010/main" val="2234010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所见即所得（</a:t>
            </a:r>
            <a:r>
              <a:rPr lang="en-US" altLang="zh-CN" dirty="0" smtClean="0"/>
              <a:t>WYSIWYG</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“所见即所得”保证文本打印出来后与屏幕显示一致（打印预览），在大多数图形软件和文本编辑软件中都具备</a:t>
            </a:r>
            <a:endParaRPr lang="zh-CN" altLang="en-US" dirty="0"/>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3501008"/>
            <a:ext cx="355239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3501008"/>
            <a:ext cx="355239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283968" y="4602323"/>
            <a:ext cx="554960" cy="461665"/>
          </a:xfrm>
          <a:prstGeom prst="rect">
            <a:avLst/>
          </a:prstGeom>
          <a:noFill/>
        </p:spPr>
        <p:txBody>
          <a:bodyPr wrap="none" rtlCol="0">
            <a:spAutoFit/>
          </a:bodyPr>
          <a:lstStyle/>
          <a:p>
            <a:r>
              <a:rPr lang="en-US" altLang="zh-CN" sz="2400" dirty="0" smtClean="0"/>
              <a:t>VS</a:t>
            </a:r>
            <a:endParaRPr lang="zh-CN" altLang="en-US" sz="2400" dirty="0"/>
          </a:p>
        </p:txBody>
      </p:sp>
      <p:sp>
        <p:nvSpPr>
          <p:cNvPr id="7" name="TextBox 6"/>
          <p:cNvSpPr txBox="1"/>
          <p:nvPr/>
        </p:nvSpPr>
        <p:spPr>
          <a:xfrm>
            <a:off x="467544" y="6173266"/>
            <a:ext cx="4093904" cy="292388"/>
          </a:xfrm>
          <a:prstGeom prst="rect">
            <a:avLst/>
          </a:prstGeom>
          <a:noFill/>
        </p:spPr>
        <p:txBody>
          <a:bodyPr wrap="square" rtlCol="0">
            <a:spAutoFit/>
          </a:bodyPr>
          <a:lstStyle/>
          <a:p>
            <a:r>
              <a:rPr lang="en-US" altLang="zh-CN" sz="1300" dirty="0" smtClean="0"/>
              <a:t>Latex</a:t>
            </a:r>
            <a:r>
              <a:rPr lang="zh-CN" altLang="en-US" sz="1300" dirty="0" smtClean="0"/>
              <a:t>编辑器，只能看到文本的控制代码，缺乏直观</a:t>
            </a:r>
            <a:endParaRPr lang="zh-CN" altLang="en-US" sz="1300" dirty="0"/>
          </a:p>
        </p:txBody>
      </p:sp>
      <p:sp>
        <p:nvSpPr>
          <p:cNvPr id="8" name="TextBox 7"/>
          <p:cNvSpPr txBox="1"/>
          <p:nvPr/>
        </p:nvSpPr>
        <p:spPr>
          <a:xfrm>
            <a:off x="4661285" y="6173266"/>
            <a:ext cx="4093904" cy="292388"/>
          </a:xfrm>
          <a:prstGeom prst="rect">
            <a:avLst/>
          </a:prstGeom>
          <a:noFill/>
        </p:spPr>
        <p:txBody>
          <a:bodyPr wrap="square" rtlCol="0">
            <a:spAutoFit/>
          </a:bodyPr>
          <a:lstStyle/>
          <a:p>
            <a:pPr algn="ctr"/>
            <a:r>
              <a:rPr lang="en-US" altLang="zh-CN" sz="1300" dirty="0" smtClean="0"/>
              <a:t>Word</a:t>
            </a:r>
            <a:r>
              <a:rPr lang="zh-CN" altLang="en-US" sz="1300" dirty="0" smtClean="0"/>
              <a:t>或</a:t>
            </a:r>
            <a:r>
              <a:rPr lang="en-US" altLang="zh-CN" sz="1300" dirty="0" smtClean="0"/>
              <a:t>PDF</a:t>
            </a:r>
            <a:r>
              <a:rPr lang="zh-CN" altLang="en-US" sz="1300" dirty="0" smtClean="0"/>
              <a:t>，能直观看到打印后的效果</a:t>
            </a:r>
            <a:endParaRPr lang="zh-CN" altLang="en-US" sz="1300" dirty="0"/>
          </a:p>
        </p:txBody>
      </p:sp>
    </p:spTree>
    <p:extLst>
      <p:ext uri="{BB962C8B-B14F-4D97-AF65-F5344CB8AC3E}">
        <p14:creationId xmlns:p14="http://schemas.microsoft.com/office/powerpoint/2010/main" val="3451678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所见即所得（</a:t>
            </a:r>
            <a:r>
              <a:rPr lang="en-US" altLang="zh-CN" dirty="0"/>
              <a:t>WYSIWYG</a:t>
            </a:r>
            <a:r>
              <a:rPr lang="zh-CN" altLang="en-US" dirty="0"/>
              <a:t>）</a:t>
            </a:r>
          </a:p>
        </p:txBody>
      </p:sp>
      <p:sp>
        <p:nvSpPr>
          <p:cNvPr id="3" name="内容占位符 2"/>
          <p:cNvSpPr>
            <a:spLocks noGrp="1"/>
          </p:cNvSpPr>
          <p:nvPr>
            <p:ph idx="1"/>
          </p:nvPr>
        </p:nvSpPr>
        <p:spPr/>
        <p:txBody>
          <a:bodyPr/>
          <a:lstStyle/>
          <a:p>
            <a:r>
              <a:rPr lang="zh-CN" altLang="en-US" dirty="0" smtClean="0"/>
              <a:t>弊端</a:t>
            </a:r>
            <a:endParaRPr lang="en-US" altLang="zh-CN" dirty="0"/>
          </a:p>
          <a:p>
            <a:pPr marL="68580" indent="0">
              <a:buNone/>
            </a:pPr>
            <a:r>
              <a:rPr lang="zh-CN" altLang="en-US" sz="2000" dirty="0" smtClean="0"/>
              <a:t>（</a:t>
            </a:r>
            <a:r>
              <a:rPr lang="en-US" altLang="zh-CN" sz="2000" dirty="0" smtClean="0"/>
              <a:t>1</a:t>
            </a:r>
            <a:r>
              <a:rPr lang="zh-CN" altLang="en-US" sz="2000" dirty="0" smtClean="0"/>
              <a:t>）</a:t>
            </a:r>
            <a:r>
              <a:rPr lang="zh-CN" altLang="zh-CN" sz="2000" dirty="0"/>
              <a:t>如果屏幕的空间或颜色的配置方案与硬件设备所提供的配置不一样，在两者之间就很难产生正确的</a:t>
            </a:r>
            <a:r>
              <a:rPr lang="zh-CN" altLang="zh-CN" sz="2000" dirty="0" smtClean="0"/>
              <a:t>匹配</a:t>
            </a:r>
            <a:r>
              <a:rPr lang="zh-CN" altLang="en-US" sz="2000" dirty="0" smtClean="0"/>
              <a:t>（</a:t>
            </a:r>
            <a:r>
              <a:rPr lang="zh-CN" altLang="en-US" sz="2000" b="1" dirty="0" smtClean="0">
                <a:solidFill>
                  <a:srgbClr val="C00000"/>
                </a:solidFill>
              </a:rPr>
              <a:t>有色差</a:t>
            </a:r>
            <a:r>
              <a:rPr lang="zh-CN" altLang="en-US" sz="2000" dirty="0" smtClean="0"/>
              <a:t>）</a:t>
            </a:r>
            <a:endParaRPr lang="en-US" altLang="zh-CN" sz="2000" dirty="0" smtClean="0"/>
          </a:p>
          <a:p>
            <a:pPr marL="68580" indent="0">
              <a:buNone/>
            </a:pPr>
            <a:r>
              <a:rPr lang="zh-CN" altLang="en-US" sz="2000" dirty="0" smtClean="0"/>
              <a:t>（</a:t>
            </a:r>
            <a:r>
              <a:rPr lang="en-US" altLang="zh-CN" sz="2000" dirty="0" smtClean="0"/>
              <a:t>2</a:t>
            </a:r>
            <a:r>
              <a:rPr lang="zh-CN" altLang="en-US" sz="2000" dirty="0" smtClean="0"/>
              <a:t>）</a:t>
            </a:r>
            <a:r>
              <a:rPr lang="zh-CN" altLang="zh-CN" sz="2000" dirty="0" smtClean="0"/>
              <a:t>文本处理</a:t>
            </a:r>
            <a:r>
              <a:rPr lang="zh-CN" altLang="zh-CN" sz="2000" dirty="0"/>
              <a:t>器都提供了定义章、节、小节等的</a:t>
            </a:r>
            <a:r>
              <a:rPr lang="zh-CN" altLang="zh-CN" sz="2000" b="1" dirty="0">
                <a:solidFill>
                  <a:srgbClr val="C00000"/>
                </a:solidFill>
              </a:rPr>
              <a:t>标记</a:t>
            </a:r>
            <a:r>
              <a:rPr lang="zh-CN" altLang="zh-CN" sz="2000" dirty="0"/>
              <a:t>，这些标记显式地标明了对象的属性，但并不是用户最终输出结果的一部分</a:t>
            </a:r>
            <a:endParaRPr lang="zh-CN" altLang="en-US"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43" y="4725144"/>
            <a:ext cx="7848600" cy="15811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355976" y="4653136"/>
            <a:ext cx="827471" cy="369332"/>
          </a:xfrm>
          <a:prstGeom prst="rect">
            <a:avLst/>
          </a:prstGeom>
          <a:noFill/>
        </p:spPr>
        <p:txBody>
          <a:bodyPr wrap="none" rtlCol="0">
            <a:spAutoFit/>
          </a:bodyPr>
          <a:lstStyle/>
          <a:p>
            <a:r>
              <a:rPr lang="en-US" altLang="zh-CN" b="1" dirty="0" smtClean="0">
                <a:solidFill>
                  <a:srgbClr val="FF0000"/>
                </a:solidFill>
              </a:rPr>
              <a:t>Tab</a:t>
            </a:r>
            <a:r>
              <a:rPr lang="zh-CN" altLang="en-US" b="1" dirty="0" smtClean="0">
                <a:solidFill>
                  <a:srgbClr val="FF0000"/>
                </a:solidFill>
              </a:rPr>
              <a:t>符</a:t>
            </a:r>
            <a:endParaRPr lang="zh-CN" altLang="en-US" b="1" dirty="0">
              <a:solidFill>
                <a:srgbClr val="FF0000"/>
              </a:solidFill>
            </a:endParaRPr>
          </a:p>
        </p:txBody>
      </p:sp>
      <p:sp>
        <p:nvSpPr>
          <p:cNvPr id="8" name="TextBox 7"/>
          <p:cNvSpPr txBox="1"/>
          <p:nvPr/>
        </p:nvSpPr>
        <p:spPr>
          <a:xfrm>
            <a:off x="7740352" y="4370273"/>
            <a:ext cx="877163" cy="369332"/>
          </a:xfrm>
          <a:prstGeom prst="rect">
            <a:avLst/>
          </a:prstGeom>
          <a:noFill/>
        </p:spPr>
        <p:txBody>
          <a:bodyPr wrap="none" rtlCol="0">
            <a:spAutoFit/>
          </a:bodyPr>
          <a:lstStyle/>
          <a:p>
            <a:r>
              <a:rPr lang="zh-CN" altLang="en-US" b="1" dirty="0" smtClean="0">
                <a:solidFill>
                  <a:srgbClr val="7030A0"/>
                </a:solidFill>
              </a:rPr>
              <a:t>回车符</a:t>
            </a:r>
            <a:endParaRPr lang="zh-CN" altLang="en-US" b="1" dirty="0">
              <a:solidFill>
                <a:srgbClr val="7030A0"/>
              </a:solidFill>
            </a:endParaRPr>
          </a:p>
        </p:txBody>
      </p:sp>
      <p:sp>
        <p:nvSpPr>
          <p:cNvPr id="9" name="TextBox 8"/>
          <p:cNvSpPr txBox="1"/>
          <p:nvPr/>
        </p:nvSpPr>
        <p:spPr>
          <a:xfrm>
            <a:off x="4798286" y="6008573"/>
            <a:ext cx="881973" cy="369332"/>
          </a:xfrm>
          <a:prstGeom prst="rect">
            <a:avLst/>
          </a:prstGeom>
          <a:noFill/>
        </p:spPr>
        <p:txBody>
          <a:bodyPr wrap="none" rtlCol="0">
            <a:spAutoFit/>
          </a:bodyPr>
          <a:lstStyle/>
          <a:p>
            <a:r>
              <a:rPr lang="zh-CN" altLang="en-US" b="1" dirty="0" smtClean="0">
                <a:solidFill>
                  <a:srgbClr val="0000FF"/>
                </a:solidFill>
              </a:rPr>
              <a:t>分页符</a:t>
            </a:r>
            <a:endParaRPr lang="zh-CN" altLang="en-US" b="1" dirty="0">
              <a:solidFill>
                <a:srgbClr val="0000FF"/>
              </a:solidFill>
            </a:endParaRPr>
          </a:p>
        </p:txBody>
      </p:sp>
      <p:sp>
        <p:nvSpPr>
          <p:cNvPr id="10" name="矩形 9"/>
          <p:cNvSpPr/>
          <p:nvPr/>
        </p:nvSpPr>
        <p:spPr>
          <a:xfrm>
            <a:off x="8352420" y="4941168"/>
            <a:ext cx="108012" cy="79208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10" idx="0"/>
            <a:endCxn id="8" idx="2"/>
          </p:cNvCxnSpPr>
          <p:nvPr/>
        </p:nvCxnSpPr>
        <p:spPr>
          <a:xfrm flipH="1" flipV="1">
            <a:off x="8178934" y="4739605"/>
            <a:ext cx="227492" cy="201563"/>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588743" y="4941168"/>
            <a:ext cx="415305"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5576" y="5877272"/>
            <a:ext cx="7704856" cy="216024"/>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847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9857</TotalTime>
  <Words>2419</Words>
  <Application>Microsoft Office PowerPoint</Application>
  <PresentationFormat>全屏显示(4:3)</PresentationFormat>
  <Paragraphs>254</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奥斯汀</vt:lpstr>
      <vt:lpstr>Visio.Drawing.11</vt:lpstr>
      <vt:lpstr>交互技术基础</vt:lpstr>
      <vt:lpstr>本章目标</vt:lpstr>
      <vt:lpstr>界面设计原则</vt:lpstr>
      <vt:lpstr>界面设计原则</vt:lpstr>
      <vt:lpstr>桌面隐喻</vt:lpstr>
      <vt:lpstr>桌面隐喻</vt:lpstr>
      <vt:lpstr>桌面隐喻</vt:lpstr>
      <vt:lpstr>所见即所得（WYSIWYG）</vt:lpstr>
      <vt:lpstr>所见即所得（WYSIWYG）</vt:lpstr>
      <vt:lpstr>直接操纵</vt:lpstr>
      <vt:lpstr>直接操纵</vt:lpstr>
      <vt:lpstr>直接操纵</vt:lpstr>
      <vt:lpstr>直接操纵</vt:lpstr>
      <vt:lpstr>直接操纵</vt:lpstr>
      <vt:lpstr>图形用户界面设计的一般原则</vt:lpstr>
      <vt:lpstr>图形用户界面设计的一般原则</vt:lpstr>
      <vt:lpstr>理解用户</vt:lpstr>
      <vt:lpstr>理解用户</vt:lpstr>
      <vt:lpstr>理解用户</vt:lpstr>
      <vt:lpstr>用户体验</vt:lpstr>
      <vt:lpstr>用户体验</vt:lpstr>
      <vt:lpstr>用户体验</vt:lpstr>
      <vt:lpstr>用户体验</vt:lpstr>
      <vt:lpstr>用户体验</vt:lpstr>
      <vt:lpstr>用户的区别</vt:lpstr>
      <vt:lpstr>计算机领域经验和问题领域经验的区别</vt:lpstr>
      <vt:lpstr>用户交互分析</vt:lpstr>
      <vt:lpstr>用户交互分析</vt:lpstr>
      <vt:lpstr>设计流程</vt:lpstr>
      <vt:lpstr>设计流程</vt:lpstr>
      <vt:lpstr>设计流程</vt:lpstr>
      <vt:lpstr>设计流程</vt:lpstr>
      <vt:lpstr>任务分析</vt:lpstr>
      <vt:lpstr>UML2.0的10种图示</vt:lpstr>
      <vt:lpstr>图书馆管理系统</vt:lpstr>
      <vt:lpstr>使用行为分析</vt:lpstr>
      <vt:lpstr>读者使用图书馆管理系统的用例</vt:lpstr>
      <vt:lpstr>图书管理员处理借书、还书的用例</vt:lpstr>
      <vt:lpstr>系统管理员进行系统维护的用例</vt:lpstr>
      <vt:lpstr>顺序分析</vt:lpstr>
      <vt:lpstr>读者借书时序图</vt:lpstr>
      <vt:lpstr>协作关系分析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交互设计基础</dc:title>
  <dc:creator>ysj</dc:creator>
  <cp:lastModifiedBy>ysj</cp:lastModifiedBy>
  <cp:revision>254</cp:revision>
  <dcterms:created xsi:type="dcterms:W3CDTF">2020-04-12T15:59:27Z</dcterms:created>
  <dcterms:modified xsi:type="dcterms:W3CDTF">2020-06-03T10:17:06Z</dcterms:modified>
</cp:coreProperties>
</file>