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445" r:id="rId3"/>
    <p:sldId id="446" r:id="rId4"/>
    <p:sldId id="453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68" r:id="rId19"/>
    <p:sldId id="471" r:id="rId20"/>
    <p:sldId id="469" r:id="rId21"/>
    <p:sldId id="470" r:id="rId22"/>
    <p:sldId id="472" r:id="rId23"/>
    <p:sldId id="473" r:id="rId24"/>
    <p:sldId id="474" r:id="rId25"/>
    <p:sldId id="475" r:id="rId26"/>
    <p:sldId id="476" r:id="rId27"/>
    <p:sldId id="478" r:id="rId28"/>
    <p:sldId id="479" r:id="rId29"/>
    <p:sldId id="377" r:id="rId30"/>
    <p:sldId id="378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82" autoAdjust="0"/>
  </p:normalViewPr>
  <p:slideViewPr>
    <p:cSldViewPr>
      <p:cViewPr varScale="1">
        <p:scale>
          <a:sx n="92" d="100"/>
          <a:sy n="92" d="100"/>
        </p:scale>
        <p:origin x="-4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6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8F2C74E-6464-436E-9B74-079B248C403B}" type="datetimeFigureOut">
              <a:rPr lang="zh-CN" altLang="en-US"/>
              <a:pPr>
                <a:defRPr/>
              </a:pPr>
              <a:t>2018/5/29/Tuesday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8C54219-928E-4EB9-9FAE-774BFEA3A0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6981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0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4E36164-F9A8-4B5F-AD6A-2C8A2013B838}" type="datetimeFigureOut">
              <a:rPr lang="zh-CN" altLang="en-US"/>
              <a:pPr>
                <a:defRPr/>
              </a:pPr>
              <a:t>2018/5/29/Tuesday</a:t>
            </a:fld>
            <a:endParaRPr lang="zh-CN" altLang="en-US"/>
          </a:p>
        </p:txBody>
      </p:sp>
      <p:sp>
        <p:nvSpPr>
          <p:cNvPr id="11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F1B7F-2E38-4CC9-B07B-FC1E7A6F2F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21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61156-1F46-4CCE-B8ED-7A8BD201646A}" type="datetimeFigureOut">
              <a:rPr lang="zh-CN" altLang="en-US"/>
              <a:pPr>
                <a:defRPr/>
              </a:pPr>
              <a:t>2018/5/29/Tuesday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F1D93-99E9-4001-BA45-A1392728DA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98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等腰三角形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直接连接符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313DA-E1A7-4C5C-9936-258C2C9D30DF}" type="datetimeFigureOut">
              <a:rPr lang="zh-CN" altLang="en-US"/>
              <a:pPr>
                <a:defRPr/>
              </a:pPr>
              <a:t>2018/5/29/Tuesday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516B0-94FA-4F55-8C91-40D664D5CA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26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B5159-B8C2-4CD2-86EA-D9E255919751}" type="datetimeFigureOut">
              <a:rPr lang="zh-CN" altLang="en-US"/>
              <a:pPr>
                <a:defRPr/>
              </a:pPr>
              <a:t>2018/5/29/Tuesday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AE645-397C-4996-BF5E-985FBC6CE8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2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CD11E-1364-43BB-9D94-1AA96B74CDDD}" type="datetimeFigureOut">
              <a:rPr lang="zh-CN" altLang="en-US"/>
              <a:pPr>
                <a:defRPr/>
              </a:pPr>
              <a:t>2018/5/29/Tuesday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D34ED-5C4F-4FCF-A1A0-0811FFE6AC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69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EF860-3E9A-43E8-8460-DF76AF6EFAC6}" type="datetimeFigureOut">
              <a:rPr lang="zh-CN" altLang="en-US"/>
              <a:pPr>
                <a:defRPr/>
              </a:pPr>
              <a:t>2018/5/29/Tuesday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CC02E-960D-445A-B092-6516C18260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04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A45F7-F696-4FB7-8C32-B03733648513}" type="datetimeFigureOut">
              <a:rPr lang="zh-CN" altLang="en-US"/>
              <a:pPr>
                <a:defRPr/>
              </a:pPr>
              <a:t>2018/5/29/Tuesday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0FC09-00C4-42C3-9478-C069976024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19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D7711-BFBA-4ABB-BFC0-CB96873FC335}" type="datetimeFigureOut">
              <a:rPr lang="zh-CN" altLang="en-US"/>
              <a:pPr>
                <a:defRPr/>
              </a:pPr>
              <a:t>2018/5/29/Tuesday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66805-8264-4760-B36D-6BDBD7D13D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28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766C5-F7BE-4E86-B226-0C611363F74E}" type="datetimeFigureOut">
              <a:rPr lang="zh-CN" altLang="en-US"/>
              <a:pPr>
                <a:defRPr/>
              </a:pPr>
              <a:t>2018/5/29/Tuesday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A3193-8BB4-4187-8CBB-AFFA2F5EEB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0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等腰三角形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9D6CC-A5E5-4D1B-9243-6CCA4A173E2D}" type="datetimeFigureOut">
              <a:rPr lang="zh-CN" altLang="en-US"/>
              <a:pPr>
                <a:defRPr/>
              </a:pPr>
              <a:t>2018/5/29/Tuesday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2B361-C53D-4863-9028-D7C104A44E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67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E49EF-E368-4320-9C85-D952AE75B13B}" type="datetimeFigureOut">
              <a:rPr lang="zh-CN" altLang="en-US"/>
              <a:pPr>
                <a:defRPr/>
              </a:pPr>
              <a:t>2018/5/29/Tuesday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CA136-4917-4DA6-9AA0-58C3124430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880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宋体" charset="-122"/>
              </a:defRPr>
            </a:lvl1pPr>
          </a:lstStyle>
          <a:p>
            <a:pPr>
              <a:defRPr/>
            </a:pPr>
            <a:fld id="{FE0FA07D-B1B5-42E8-A5FC-F39EA0639E0A}" type="datetimeFigureOut">
              <a:rPr lang="zh-CN" altLang="en-US"/>
              <a:pPr>
                <a:defRPr/>
              </a:pPr>
              <a:t>2018/5/29/Tuesday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宋体" charset="-122"/>
              </a:defRPr>
            </a:lvl1pPr>
          </a:lstStyle>
          <a:p>
            <a:pPr>
              <a:defRPr/>
            </a:pPr>
            <a:fld id="{3B962347-B629-44BA-AA14-302D252E0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9" r:id="rId1"/>
    <p:sldLayoutId id="2147484615" r:id="rId2"/>
    <p:sldLayoutId id="2147484620" r:id="rId3"/>
    <p:sldLayoutId id="2147484616" r:id="rId4"/>
    <p:sldLayoutId id="2147484617" r:id="rId5"/>
    <p:sldLayoutId id="2147484621" r:id="rId6"/>
    <p:sldLayoutId id="2147484622" r:id="rId7"/>
    <p:sldLayoutId id="2147484623" r:id="rId8"/>
    <p:sldLayoutId id="2147484624" r:id="rId9"/>
    <p:sldLayoutId id="2147484618" r:id="rId10"/>
    <p:sldLayoutId id="21474846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 回溯</a:t>
            </a:r>
            <a:r>
              <a:rPr lang="zh-CN" altLang="en-US" dirty="0" smtClean="0"/>
              <a:t>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图问题</a:t>
            </a:r>
            <a:endParaRPr lang="zh-CN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681038"/>
          </a:xfrm>
        </p:spPr>
        <p:txBody>
          <a:bodyPr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zh-CN" altLang="en-US" dirty="0" smtClean="0"/>
              <a:t>林煜东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 smtClean="0"/>
              <a:t>linyd@gcu.edu.com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8.3.1 </a:t>
            </a:r>
            <a:r>
              <a:rPr lang="zh-CN" altLang="en-US" dirty="0"/>
              <a:t>图着色问题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r>
              <a:rPr lang="zh-CN" altLang="en-US" dirty="0"/>
              <a:t>选择</a:t>
            </a:r>
            <a:r>
              <a:rPr lang="zh-CN" altLang="en-US" dirty="0" smtClean="0"/>
              <a:t>结点</a:t>
            </a:r>
            <a:r>
              <a:rPr lang="en-US" altLang="zh-CN" dirty="0" smtClean="0"/>
              <a:t>C</a:t>
            </a:r>
            <a:r>
              <a:rPr lang="zh-CN" altLang="en-US" dirty="0" smtClean="0"/>
              <a:t>着颜色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560" y="2636912"/>
            <a:ext cx="2814841" cy="3588247"/>
            <a:chOff x="2690601" y="3058930"/>
            <a:chExt cx="2061369" cy="2627751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3560022" y="3058930"/>
              <a:ext cx="392642" cy="3533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4359328" y="4005245"/>
              <a:ext cx="392642" cy="353345"/>
            </a:xfrm>
            <a:prstGeom prst="ellipse">
              <a:avLst/>
            </a:prstGeom>
            <a:solidFill>
              <a:srgbClr val="7030A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2718647" y="4033675"/>
              <a:ext cx="392642" cy="353345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690601" y="5261583"/>
              <a:ext cx="392642" cy="3533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/>
                <a:t>D</a:t>
              </a: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4317259" y="5333336"/>
              <a:ext cx="392642" cy="35334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/>
                <a:t>E</a:t>
              </a: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>
              <a:off x="3013128" y="3375722"/>
              <a:ext cx="602985" cy="670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3882549" y="3355415"/>
              <a:ext cx="546894" cy="694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3111289" y="4236747"/>
              <a:ext cx="12480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2914968" y="4387020"/>
              <a:ext cx="0" cy="8529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H="1">
              <a:off x="4541626" y="4358590"/>
              <a:ext cx="0" cy="9598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3083243" y="5455179"/>
              <a:ext cx="1234017" cy="1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3041174" y="4330160"/>
              <a:ext cx="1360223" cy="1031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</p:grp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7057055" y="1052736"/>
            <a:ext cx="423563" cy="39546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/>
              <a:t>1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6200585" y="1969955"/>
            <a:ext cx="423563" cy="39546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/>
              <a:t>2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5375259" y="2942006"/>
            <a:ext cx="423563" cy="395467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200585" y="2961946"/>
            <a:ext cx="423563" cy="395467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364088" y="3894119"/>
            <a:ext cx="423563" cy="395467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6228184" y="3894119"/>
            <a:ext cx="423563" cy="39546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6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7028757" y="3909073"/>
            <a:ext cx="423563" cy="395467"/>
          </a:xfrm>
          <a:prstGeom prst="ellipse">
            <a:avLst/>
          </a:prstGeom>
          <a:solidFill>
            <a:srgbClr val="7030A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7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6527601" y="1386723"/>
            <a:ext cx="576171" cy="59818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5686703" y="2315573"/>
            <a:ext cx="591743" cy="65301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6403024" y="2383699"/>
            <a:ext cx="0" cy="56827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6916906" y="1690801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/>
              <a:t>A=1</a:t>
            </a: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6496456" y="2488382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/>
              <a:t>B=2</a:t>
            </a:r>
          </a:p>
        </p:txBody>
      </p:sp>
      <p:sp>
        <p:nvSpPr>
          <p:cNvPr id="51" name="矩形 50"/>
          <p:cNvSpPr/>
          <p:nvPr/>
        </p:nvSpPr>
        <p:spPr>
          <a:xfrm>
            <a:off x="3144576" y="6309320"/>
            <a:ext cx="2626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sym typeface="Wingdings" pitchFamily="2" charset="2"/>
              </a:rPr>
              <a:t>BC</a:t>
            </a:r>
            <a:r>
              <a:rPr lang="en-US" altLang="zh-CN" sz="2800" dirty="0" smtClean="0">
                <a:sym typeface="Wingdings" pitchFamily="2" charset="2"/>
              </a:rPr>
              <a:t>DE</a:t>
            </a:r>
            <a:endParaRPr lang="zh-CN" altLang="en-US" sz="2800" dirty="0"/>
          </a:p>
        </p:txBody>
      </p:sp>
      <p:cxnSp>
        <p:nvCxnSpPr>
          <p:cNvPr id="54" name="直接连接符 53"/>
          <p:cNvCxnSpPr>
            <a:stCxn id="21" idx="3"/>
            <a:endCxn id="22" idx="0"/>
          </p:cNvCxnSpPr>
          <p:nvPr/>
        </p:nvCxnSpPr>
        <p:spPr>
          <a:xfrm flipH="1">
            <a:off x="5575870" y="3299498"/>
            <a:ext cx="686744" cy="5946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21" idx="4"/>
            <a:endCxn id="23" idx="0"/>
          </p:cNvCxnSpPr>
          <p:nvPr/>
        </p:nvCxnSpPr>
        <p:spPr>
          <a:xfrm>
            <a:off x="6412367" y="3357413"/>
            <a:ext cx="27599" cy="5367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21" idx="5"/>
            <a:endCxn id="24" idx="0"/>
          </p:cNvCxnSpPr>
          <p:nvPr/>
        </p:nvCxnSpPr>
        <p:spPr>
          <a:xfrm>
            <a:off x="6562119" y="3299498"/>
            <a:ext cx="678420" cy="60957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47"/>
          <p:cNvSpPr txBox="1">
            <a:spLocks noChangeArrowheads="1"/>
          </p:cNvSpPr>
          <p:nvPr/>
        </p:nvSpPr>
        <p:spPr bwMode="auto">
          <a:xfrm>
            <a:off x="6516216" y="3717032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 dirty="0" smtClean="0">
                <a:solidFill>
                  <a:srgbClr val="7030A0"/>
                </a:solidFill>
              </a:rPr>
              <a:t>C=3</a:t>
            </a:r>
            <a:endParaRPr lang="en-US" altLang="zh-CN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61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8.3.1 </a:t>
            </a:r>
            <a:r>
              <a:rPr lang="zh-CN" altLang="en-US" dirty="0"/>
              <a:t>图着色问题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r>
              <a:rPr lang="zh-CN" altLang="en-US" dirty="0"/>
              <a:t>选择</a:t>
            </a:r>
            <a:r>
              <a:rPr lang="zh-CN" altLang="en-US" dirty="0" smtClean="0"/>
              <a:t>结点</a:t>
            </a:r>
            <a:r>
              <a:rPr lang="en-US" altLang="zh-CN" dirty="0" smtClean="0"/>
              <a:t>D</a:t>
            </a:r>
            <a:r>
              <a:rPr lang="zh-CN" altLang="en-US" dirty="0" smtClean="0"/>
              <a:t>着颜色</a:t>
            </a:r>
            <a:r>
              <a:rPr lang="en-US" altLang="zh-CN" dirty="0" smtClean="0"/>
              <a:t>1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560" y="2636912"/>
            <a:ext cx="2814841" cy="3588247"/>
            <a:chOff x="2690601" y="3058930"/>
            <a:chExt cx="2061369" cy="2627751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3560022" y="3058930"/>
              <a:ext cx="392642" cy="3533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4359328" y="4005245"/>
              <a:ext cx="392642" cy="353345"/>
            </a:xfrm>
            <a:prstGeom prst="ellipse">
              <a:avLst/>
            </a:prstGeom>
            <a:solidFill>
              <a:srgbClr val="7030A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2718647" y="4033675"/>
              <a:ext cx="392642" cy="353345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690601" y="5261583"/>
              <a:ext cx="392642" cy="3533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4317259" y="5333336"/>
              <a:ext cx="392642" cy="3533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/>
                <a:t>E</a:t>
              </a: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>
              <a:off x="3013128" y="3375722"/>
              <a:ext cx="602985" cy="670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3882549" y="3355415"/>
              <a:ext cx="546894" cy="694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3111289" y="4236747"/>
              <a:ext cx="12480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2914968" y="4387020"/>
              <a:ext cx="0" cy="8529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H="1">
              <a:off x="4541626" y="4358590"/>
              <a:ext cx="0" cy="9598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3083243" y="5455179"/>
              <a:ext cx="1234017" cy="1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3041174" y="4330160"/>
              <a:ext cx="1360223" cy="1031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</p:grp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044790" y="4463165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D=1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7057055" y="1052736"/>
            <a:ext cx="423563" cy="39546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/>
              <a:t>1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6200585" y="1969955"/>
            <a:ext cx="423563" cy="39546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/>
              <a:t>2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5375259" y="2942006"/>
            <a:ext cx="423563" cy="395467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200585" y="2961946"/>
            <a:ext cx="423563" cy="39546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/>
              <a:t>4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624415" y="3894119"/>
            <a:ext cx="423563" cy="395467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6200585" y="3894119"/>
            <a:ext cx="423563" cy="395467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6761184" y="3909073"/>
            <a:ext cx="423563" cy="395467"/>
          </a:xfrm>
          <a:prstGeom prst="ellipse">
            <a:avLst/>
          </a:prstGeom>
          <a:solidFill>
            <a:srgbClr val="7030A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6527601" y="1386723"/>
            <a:ext cx="576171" cy="59818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5686703" y="2315573"/>
            <a:ext cx="591743" cy="65301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6403024" y="2383699"/>
            <a:ext cx="0" cy="56827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H="1">
            <a:off x="5842425" y="3315872"/>
            <a:ext cx="436021" cy="58323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6387452" y="3365722"/>
            <a:ext cx="0" cy="51842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6512029" y="3330828"/>
            <a:ext cx="373732" cy="56827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6185013" y="4841247"/>
            <a:ext cx="423563" cy="395467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2" name="Oval 32"/>
          <p:cNvSpPr>
            <a:spLocks noChangeArrowheads="1"/>
          </p:cNvSpPr>
          <p:nvPr/>
        </p:nvSpPr>
        <p:spPr bwMode="auto">
          <a:xfrm>
            <a:off x="6956749" y="4841247"/>
            <a:ext cx="423563" cy="39546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endParaRPr lang="en-US" altLang="zh-CN" sz="2000" b="1" dirty="0"/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7676829" y="4856202"/>
            <a:ext cx="423563" cy="39546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eaLnBrk="0" hangingPunct="0">
              <a:lnSpc>
                <a:spcPct val="72000"/>
              </a:lnSpc>
            </a:pPr>
            <a:endParaRPr lang="en-US" altLang="zh-CN" sz="2000" b="1" dirty="0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H="1">
            <a:off x="6403024" y="4263001"/>
            <a:ext cx="436021" cy="58323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6948050" y="4312848"/>
            <a:ext cx="155722" cy="54335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7072626" y="4277955"/>
            <a:ext cx="739733" cy="57824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6916906" y="1690801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/>
              <a:t>A=1</a:t>
            </a: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6496456" y="2488382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/>
              <a:t>B=2</a:t>
            </a:r>
          </a:p>
        </p:txBody>
      </p: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6807901" y="3385661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/>
              <a:t>C=3</a:t>
            </a:r>
          </a:p>
        </p:txBody>
      </p:sp>
      <p:sp>
        <p:nvSpPr>
          <p:cNvPr id="51" name="矩形 50"/>
          <p:cNvSpPr/>
          <p:nvPr/>
        </p:nvSpPr>
        <p:spPr>
          <a:xfrm>
            <a:off x="3144576" y="6309320"/>
            <a:ext cx="2626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sym typeface="Wingdings" pitchFamily="2" charset="2"/>
              </a:rPr>
              <a:t>BC</a:t>
            </a:r>
            <a:r>
              <a:rPr lang="en-US" altLang="zh-CN" sz="2800" dirty="0" smtClean="0">
                <a:solidFill>
                  <a:srgbClr val="FF0000"/>
                </a:solidFill>
                <a:sym typeface="Wingdings" pitchFamily="2" charset="2"/>
              </a:rPr>
              <a:t>D</a:t>
            </a:r>
            <a:r>
              <a:rPr lang="en-US" altLang="zh-CN" sz="2800" dirty="0" smtClean="0">
                <a:sym typeface="Wingdings" pitchFamily="2" charset="2"/>
              </a:rPr>
              <a:t>E</a:t>
            </a:r>
            <a:endParaRPr lang="zh-CN" altLang="en-US" sz="2800" dirty="0"/>
          </a:p>
        </p:txBody>
      </p:sp>
      <p:sp>
        <p:nvSpPr>
          <p:cNvPr id="52" name="Text Box 5"/>
          <p:cNvSpPr txBox="1">
            <a:spLocks noChangeArrowheads="1"/>
          </p:cNvSpPr>
          <p:nvPr/>
        </p:nvSpPr>
        <p:spPr bwMode="auto">
          <a:xfrm>
            <a:off x="7025911" y="4607181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 dirty="0" smtClean="0"/>
              <a:t>D=2</a:t>
            </a:r>
            <a:endParaRPr lang="en-US" altLang="zh-CN" sz="2000" b="1" dirty="0"/>
          </a:p>
        </p:txBody>
      </p:sp>
      <p:sp>
        <p:nvSpPr>
          <p:cNvPr id="53" name="Text Box 5"/>
          <p:cNvSpPr txBox="1">
            <a:spLocks noChangeArrowheads="1"/>
          </p:cNvSpPr>
          <p:nvPr/>
        </p:nvSpPr>
        <p:spPr bwMode="auto">
          <a:xfrm>
            <a:off x="7452320" y="4365104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 dirty="0" smtClean="0"/>
              <a:t>D=3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62934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8.3.1 </a:t>
            </a:r>
            <a:r>
              <a:rPr lang="zh-CN" altLang="en-US" dirty="0"/>
              <a:t>图着色问题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</a:t>
            </a:r>
            <a:r>
              <a:rPr lang="zh-CN" altLang="en-US" dirty="0"/>
              <a:t>选择结点</a:t>
            </a:r>
            <a:r>
              <a:rPr lang="en-US" altLang="zh-CN" dirty="0"/>
              <a:t>E</a:t>
            </a:r>
            <a:r>
              <a:rPr lang="zh-CN" altLang="en-US" dirty="0"/>
              <a:t>着颜色</a:t>
            </a:r>
            <a:r>
              <a:rPr lang="en-US" altLang="zh-CN" dirty="0" smtClean="0"/>
              <a:t>1</a:t>
            </a:r>
            <a:r>
              <a:rPr lang="en-US" altLang="zh-CN" dirty="0"/>
              <a:t>,</a:t>
            </a:r>
            <a:r>
              <a:rPr lang="en-US" altLang="zh-CN" dirty="0" smtClean="0"/>
              <a:t>2,3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560" y="2636912"/>
            <a:ext cx="2814841" cy="3588247"/>
            <a:chOff x="2690601" y="3058930"/>
            <a:chExt cx="2061369" cy="2627751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3560022" y="3058930"/>
              <a:ext cx="392642" cy="3533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4359328" y="4005245"/>
              <a:ext cx="392642" cy="353345"/>
            </a:xfrm>
            <a:prstGeom prst="ellipse">
              <a:avLst/>
            </a:prstGeom>
            <a:solidFill>
              <a:srgbClr val="7030A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2718647" y="4033675"/>
              <a:ext cx="392642" cy="353345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690601" y="5261583"/>
              <a:ext cx="392642" cy="3533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4317259" y="5333336"/>
              <a:ext cx="392642" cy="3533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/>
                <a:t>E</a:t>
              </a: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>
              <a:off x="3013128" y="3375722"/>
              <a:ext cx="602985" cy="670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3882549" y="3355415"/>
              <a:ext cx="546894" cy="694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3111289" y="4236747"/>
              <a:ext cx="12480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2914968" y="4387020"/>
              <a:ext cx="0" cy="8529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H="1">
              <a:off x="4541626" y="4358590"/>
              <a:ext cx="0" cy="9598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3083243" y="5455179"/>
              <a:ext cx="1234017" cy="1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3041174" y="4330160"/>
              <a:ext cx="1360223" cy="1031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</p:grp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013718" y="4450446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 dirty="0"/>
              <a:t>D=1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7057055" y="1052736"/>
            <a:ext cx="423563" cy="39546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/>
              <a:t>1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6200585" y="1969955"/>
            <a:ext cx="423563" cy="39546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/>
              <a:t>2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5375259" y="2942006"/>
            <a:ext cx="423563" cy="395467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200585" y="2961946"/>
            <a:ext cx="423563" cy="39546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/>
              <a:t>4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624415" y="3894119"/>
            <a:ext cx="423563" cy="395467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6200585" y="3894119"/>
            <a:ext cx="423563" cy="395467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6761184" y="3909073"/>
            <a:ext cx="423563" cy="39546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/>
              <a:t>7</a:t>
            </a: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6527601" y="1386723"/>
            <a:ext cx="576171" cy="59818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5686703" y="2315573"/>
            <a:ext cx="591743" cy="65301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6403024" y="2383699"/>
            <a:ext cx="0" cy="56827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H="1">
            <a:off x="5842425" y="3315872"/>
            <a:ext cx="436021" cy="58323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6387452" y="3365722"/>
            <a:ext cx="0" cy="51842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6512029" y="3330828"/>
            <a:ext cx="373732" cy="56827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6185013" y="4841247"/>
            <a:ext cx="423563" cy="395467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2" name="Oval 32"/>
          <p:cNvSpPr>
            <a:spLocks noChangeArrowheads="1"/>
          </p:cNvSpPr>
          <p:nvPr/>
        </p:nvSpPr>
        <p:spPr bwMode="auto">
          <a:xfrm>
            <a:off x="6761184" y="4841247"/>
            <a:ext cx="423563" cy="39546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endParaRPr lang="en-US" altLang="zh-CN" sz="2000" b="1" dirty="0"/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7321783" y="4856202"/>
            <a:ext cx="423563" cy="39546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eaLnBrk="0" hangingPunct="0">
              <a:lnSpc>
                <a:spcPct val="72000"/>
              </a:lnSpc>
            </a:pPr>
            <a:endParaRPr lang="en-US" altLang="zh-CN" sz="2000" b="1" dirty="0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H="1">
            <a:off x="6403024" y="4263001"/>
            <a:ext cx="436021" cy="58323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6948050" y="4312849"/>
            <a:ext cx="0" cy="51842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7072627" y="4277955"/>
            <a:ext cx="373732" cy="56827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5317642" y="5773420"/>
            <a:ext cx="423563" cy="395467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8" name="Oval 38"/>
          <p:cNvSpPr>
            <a:spLocks noChangeArrowheads="1"/>
          </p:cNvSpPr>
          <p:nvPr/>
        </p:nvSpPr>
        <p:spPr bwMode="auto">
          <a:xfrm>
            <a:off x="5889141" y="5773420"/>
            <a:ext cx="423563" cy="395467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9" name="Oval 39"/>
          <p:cNvSpPr>
            <a:spLocks noChangeArrowheads="1"/>
          </p:cNvSpPr>
          <p:nvPr/>
        </p:nvSpPr>
        <p:spPr bwMode="auto">
          <a:xfrm>
            <a:off x="6449740" y="5788374"/>
            <a:ext cx="423563" cy="395467"/>
          </a:xfrm>
          <a:prstGeom prst="ellipse">
            <a:avLst/>
          </a:prstGeom>
          <a:solidFill>
            <a:srgbClr val="7030A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 flipH="1">
            <a:off x="5577698" y="5175234"/>
            <a:ext cx="669603" cy="58323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 flipH="1">
            <a:off x="6153869" y="5241698"/>
            <a:ext cx="171294" cy="533382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6434169" y="5220098"/>
            <a:ext cx="218011" cy="583231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6916906" y="1690801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/>
              <a:t>A=1</a:t>
            </a: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6496456" y="2488382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/>
              <a:t>B=2</a:t>
            </a:r>
          </a:p>
        </p:txBody>
      </p: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6807901" y="3385661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/>
              <a:t>C=3</a:t>
            </a:r>
          </a:p>
        </p:txBody>
      </p:sp>
      <p:sp>
        <p:nvSpPr>
          <p:cNvPr id="53" name="乘号 52"/>
          <p:cNvSpPr/>
          <p:nvPr/>
        </p:nvSpPr>
        <p:spPr>
          <a:xfrm>
            <a:off x="5259323" y="6096709"/>
            <a:ext cx="504056" cy="57606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圆角矩形标注 53"/>
          <p:cNvSpPr/>
          <p:nvPr/>
        </p:nvSpPr>
        <p:spPr>
          <a:xfrm>
            <a:off x="3982807" y="6225159"/>
            <a:ext cx="1276516" cy="387338"/>
          </a:xfrm>
          <a:prstGeom prst="wedgeRoundRectCallout">
            <a:avLst>
              <a:gd name="adj1" fmla="val 57285"/>
              <a:gd name="adj2" fmla="val -10741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与</a:t>
            </a:r>
            <a:r>
              <a:rPr lang="en-US" altLang="zh-CN" sz="2000" dirty="0" smtClean="0">
                <a:solidFill>
                  <a:srgbClr val="FF0000"/>
                </a:solidFill>
              </a:rPr>
              <a:t>D</a:t>
            </a:r>
            <a:r>
              <a:rPr lang="zh-CN" altLang="en-US" sz="2000" dirty="0" smtClean="0">
                <a:solidFill>
                  <a:srgbClr val="FF0000"/>
                </a:solidFill>
              </a:rPr>
              <a:t>同色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5" name="乘号 54"/>
          <p:cNvSpPr/>
          <p:nvPr/>
        </p:nvSpPr>
        <p:spPr>
          <a:xfrm>
            <a:off x="5883396" y="6084247"/>
            <a:ext cx="504056" cy="57606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圆角矩形标注 55"/>
          <p:cNvSpPr/>
          <p:nvPr/>
        </p:nvSpPr>
        <p:spPr>
          <a:xfrm>
            <a:off x="4281820" y="5241698"/>
            <a:ext cx="1276516" cy="387338"/>
          </a:xfrm>
          <a:prstGeom prst="wedgeRoundRectCallout">
            <a:avLst>
              <a:gd name="adj1" fmla="val 77979"/>
              <a:gd name="adj2" fmla="val 7619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与</a:t>
            </a:r>
            <a:r>
              <a:rPr lang="en-US" altLang="zh-CN" sz="2000" dirty="0" smtClean="0">
                <a:solidFill>
                  <a:srgbClr val="FF0000"/>
                </a:solidFill>
              </a:rPr>
              <a:t>B</a:t>
            </a:r>
            <a:r>
              <a:rPr lang="zh-CN" altLang="en-US" sz="2000" dirty="0" smtClean="0">
                <a:solidFill>
                  <a:srgbClr val="FF0000"/>
                </a:solidFill>
              </a:rPr>
              <a:t>同色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7" name="乘号 56"/>
          <p:cNvSpPr/>
          <p:nvPr/>
        </p:nvSpPr>
        <p:spPr>
          <a:xfrm>
            <a:off x="6428931" y="6111120"/>
            <a:ext cx="504056" cy="57606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圆角矩形标注 57"/>
          <p:cNvSpPr/>
          <p:nvPr/>
        </p:nvSpPr>
        <p:spPr>
          <a:xfrm>
            <a:off x="6972965" y="5567238"/>
            <a:ext cx="1276516" cy="387338"/>
          </a:xfrm>
          <a:prstGeom prst="wedgeRoundRectCallout">
            <a:avLst>
              <a:gd name="adj1" fmla="val -54143"/>
              <a:gd name="adj2" fmla="val 7357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与</a:t>
            </a:r>
            <a:r>
              <a:rPr lang="en-US" altLang="zh-CN" sz="2000" dirty="0" smtClean="0">
                <a:solidFill>
                  <a:srgbClr val="FF0000"/>
                </a:solidFill>
              </a:rPr>
              <a:t>C</a:t>
            </a:r>
            <a:r>
              <a:rPr lang="zh-CN" altLang="en-US" sz="2000" dirty="0" smtClean="0">
                <a:solidFill>
                  <a:srgbClr val="FF0000"/>
                </a:solidFill>
              </a:rPr>
              <a:t>同色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115616" y="6309320"/>
            <a:ext cx="2626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sym typeface="Wingdings" pitchFamily="2" charset="2"/>
              </a:rPr>
              <a:t>BC</a:t>
            </a:r>
            <a:r>
              <a:rPr lang="en-US" altLang="zh-CN" sz="2800" dirty="0" smtClean="0">
                <a:solidFill>
                  <a:srgbClr val="FF0000"/>
                </a:solidFill>
                <a:sym typeface="Wingdings" pitchFamily="2" charset="2"/>
              </a:rPr>
              <a:t>DE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37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8.3.1 </a:t>
            </a:r>
            <a:r>
              <a:rPr lang="zh-CN" altLang="en-US" dirty="0"/>
              <a:t>图着色问题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9</a:t>
            </a:r>
            <a:r>
              <a:rPr lang="zh-CN" altLang="en-US" dirty="0" smtClean="0"/>
              <a:t>）回溯结点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，给</a:t>
            </a:r>
            <a:r>
              <a:rPr lang="en-US" altLang="zh-CN" dirty="0" smtClean="0"/>
              <a:t>D</a:t>
            </a:r>
            <a:r>
              <a:rPr lang="zh-CN" altLang="en-US" dirty="0" smtClean="0"/>
              <a:t>着颜色</a:t>
            </a:r>
            <a:r>
              <a:rPr lang="en-US" altLang="zh-CN" dirty="0" smtClean="0"/>
              <a:t>2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560" y="2636912"/>
            <a:ext cx="2814841" cy="3588247"/>
            <a:chOff x="2690601" y="3058930"/>
            <a:chExt cx="2061369" cy="2627751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3560022" y="3058930"/>
              <a:ext cx="392642" cy="3533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4359328" y="4005245"/>
              <a:ext cx="392642" cy="353345"/>
            </a:xfrm>
            <a:prstGeom prst="ellipse">
              <a:avLst/>
            </a:prstGeom>
            <a:solidFill>
              <a:srgbClr val="7030A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2718647" y="4033675"/>
              <a:ext cx="392642" cy="353345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690601" y="5261583"/>
              <a:ext cx="392642" cy="353345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4317259" y="5333336"/>
              <a:ext cx="392642" cy="35334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/>
                <a:t>E</a:t>
              </a: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>
              <a:off x="3013128" y="3375722"/>
              <a:ext cx="602985" cy="670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3882549" y="3355415"/>
              <a:ext cx="546894" cy="694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3111289" y="4236747"/>
              <a:ext cx="12480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2914968" y="4387020"/>
              <a:ext cx="0" cy="8529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H="1">
              <a:off x="4541626" y="4358590"/>
              <a:ext cx="0" cy="9598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3083243" y="5455179"/>
              <a:ext cx="1234017" cy="1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3041174" y="4330160"/>
              <a:ext cx="1360223" cy="1031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</p:grp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7057055" y="1052736"/>
            <a:ext cx="423563" cy="39546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/>
              <a:t>1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6200585" y="1969955"/>
            <a:ext cx="423563" cy="39546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/>
              <a:t>2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5375259" y="2942006"/>
            <a:ext cx="423563" cy="395467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200585" y="2961946"/>
            <a:ext cx="423563" cy="39546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/>
              <a:t>4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624415" y="3894119"/>
            <a:ext cx="423563" cy="395467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6200585" y="3894119"/>
            <a:ext cx="423563" cy="395467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6761184" y="3909073"/>
            <a:ext cx="423563" cy="395467"/>
          </a:xfrm>
          <a:prstGeom prst="ellipse">
            <a:avLst/>
          </a:prstGeom>
          <a:solidFill>
            <a:srgbClr val="7030A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6527601" y="1386723"/>
            <a:ext cx="576171" cy="59818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5686703" y="2315573"/>
            <a:ext cx="591743" cy="65301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6403024" y="2383699"/>
            <a:ext cx="0" cy="56827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H="1">
            <a:off x="5842425" y="3315872"/>
            <a:ext cx="436021" cy="58323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6387452" y="3365722"/>
            <a:ext cx="0" cy="51842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6512029" y="3330828"/>
            <a:ext cx="373732" cy="56827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6185013" y="4841247"/>
            <a:ext cx="423563" cy="395467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2" name="Oval 32"/>
          <p:cNvSpPr>
            <a:spLocks noChangeArrowheads="1"/>
          </p:cNvSpPr>
          <p:nvPr/>
        </p:nvSpPr>
        <p:spPr bwMode="auto">
          <a:xfrm>
            <a:off x="6761184" y="4841247"/>
            <a:ext cx="451593" cy="395467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7321783" y="4856202"/>
            <a:ext cx="423563" cy="39546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eaLnBrk="0" hangingPunct="0">
              <a:lnSpc>
                <a:spcPct val="72000"/>
              </a:lnSpc>
            </a:pPr>
            <a:endParaRPr lang="en-US" altLang="zh-CN" sz="2000" b="1" dirty="0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H="1">
            <a:off x="6403024" y="4263001"/>
            <a:ext cx="436021" cy="58323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6948050" y="4312849"/>
            <a:ext cx="0" cy="518428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7072627" y="4277955"/>
            <a:ext cx="373732" cy="56827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6916906" y="1690801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/>
              <a:t>A=1</a:t>
            </a: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6496456" y="2488382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/>
              <a:t>B=2</a:t>
            </a:r>
          </a:p>
        </p:txBody>
      </p: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6807901" y="3385661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/>
              <a:t>C=3</a:t>
            </a: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6885761" y="4524199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</a:rPr>
              <a:t>D=2</a:t>
            </a:r>
            <a:endParaRPr lang="en-US" altLang="zh-CN" sz="2000" b="1" dirty="0">
              <a:solidFill>
                <a:srgbClr val="0070C0"/>
              </a:solidFill>
            </a:endParaRPr>
          </a:p>
        </p:txBody>
      </p:sp>
      <p:sp>
        <p:nvSpPr>
          <p:cNvPr id="51" name="乘号 50"/>
          <p:cNvSpPr/>
          <p:nvPr/>
        </p:nvSpPr>
        <p:spPr>
          <a:xfrm>
            <a:off x="6751520" y="5224260"/>
            <a:ext cx="504056" cy="57606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圆角矩形标注 51"/>
          <p:cNvSpPr/>
          <p:nvPr/>
        </p:nvSpPr>
        <p:spPr>
          <a:xfrm>
            <a:off x="5404175" y="5365164"/>
            <a:ext cx="1276516" cy="387338"/>
          </a:xfrm>
          <a:prstGeom prst="wedgeRoundRectCallout">
            <a:avLst>
              <a:gd name="adj1" fmla="val 57285"/>
              <a:gd name="adj2" fmla="val -10741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与</a:t>
            </a:r>
            <a:r>
              <a:rPr lang="en-US" altLang="zh-CN" sz="2000" dirty="0" smtClean="0">
                <a:solidFill>
                  <a:srgbClr val="FF0000"/>
                </a:solidFill>
              </a:rPr>
              <a:t>B</a:t>
            </a:r>
            <a:r>
              <a:rPr lang="zh-CN" altLang="en-US" sz="2000" dirty="0" smtClean="0">
                <a:solidFill>
                  <a:srgbClr val="FF0000"/>
                </a:solidFill>
              </a:rPr>
              <a:t>同色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144576" y="6309320"/>
            <a:ext cx="2626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sym typeface="Wingdings" pitchFamily="2" charset="2"/>
              </a:rPr>
              <a:t>BC</a:t>
            </a:r>
            <a:r>
              <a:rPr lang="en-US" altLang="zh-CN" sz="2800" dirty="0" smtClean="0">
                <a:solidFill>
                  <a:srgbClr val="FF0000"/>
                </a:solidFill>
                <a:sym typeface="Wingdings" pitchFamily="2" charset="2"/>
              </a:rPr>
              <a:t>D</a:t>
            </a:r>
            <a:r>
              <a:rPr lang="en-US" altLang="zh-CN" sz="2800" dirty="0" smtClean="0">
                <a:sym typeface="Wingdings" pitchFamily="2" charset="2"/>
              </a:rPr>
              <a:t>E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79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8.3.1 </a:t>
            </a:r>
            <a:r>
              <a:rPr lang="zh-CN" altLang="en-US" dirty="0"/>
              <a:t>图着色问题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）结点</a:t>
            </a:r>
            <a:r>
              <a:rPr lang="en-US" altLang="zh-CN" dirty="0" smtClean="0"/>
              <a:t>D</a:t>
            </a:r>
            <a:r>
              <a:rPr lang="zh-CN" altLang="en-US" dirty="0" smtClean="0"/>
              <a:t>着颜色</a:t>
            </a:r>
            <a:r>
              <a:rPr lang="en-US" altLang="zh-CN" dirty="0" smtClean="0"/>
              <a:t>3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560" y="2636912"/>
            <a:ext cx="2814841" cy="3588247"/>
            <a:chOff x="2690601" y="3058930"/>
            <a:chExt cx="2061369" cy="2627751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3560022" y="3058930"/>
              <a:ext cx="392642" cy="3533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4359328" y="4005245"/>
              <a:ext cx="392642" cy="353345"/>
            </a:xfrm>
            <a:prstGeom prst="ellipse">
              <a:avLst/>
            </a:prstGeom>
            <a:solidFill>
              <a:srgbClr val="7030A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2718647" y="4033675"/>
              <a:ext cx="392642" cy="353345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690601" y="5261583"/>
              <a:ext cx="392642" cy="353345"/>
            </a:xfrm>
            <a:prstGeom prst="ellipse">
              <a:avLst/>
            </a:prstGeom>
            <a:solidFill>
              <a:srgbClr val="7030A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4317259" y="5333336"/>
              <a:ext cx="392642" cy="35334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/>
                <a:t>E</a:t>
              </a: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>
              <a:off x="3013128" y="3375722"/>
              <a:ext cx="602985" cy="670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3882549" y="3355415"/>
              <a:ext cx="546894" cy="694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3111289" y="4236747"/>
              <a:ext cx="12480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2914968" y="4387020"/>
              <a:ext cx="0" cy="8529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H="1">
              <a:off x="4541626" y="4358590"/>
              <a:ext cx="0" cy="9598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3083243" y="5455179"/>
              <a:ext cx="1234017" cy="1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3041174" y="4330160"/>
              <a:ext cx="1360223" cy="1031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</p:grp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7057055" y="1052736"/>
            <a:ext cx="423563" cy="39546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/>
              <a:t>1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6200585" y="1969955"/>
            <a:ext cx="423563" cy="39546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/>
              <a:t>2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5375259" y="2942006"/>
            <a:ext cx="423563" cy="395467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200585" y="2961946"/>
            <a:ext cx="423563" cy="39546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/>
              <a:t>4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624415" y="3894119"/>
            <a:ext cx="423563" cy="395467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6200585" y="3894119"/>
            <a:ext cx="423563" cy="395467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6761184" y="3909073"/>
            <a:ext cx="423563" cy="395467"/>
          </a:xfrm>
          <a:prstGeom prst="ellipse">
            <a:avLst/>
          </a:prstGeom>
          <a:solidFill>
            <a:srgbClr val="7030A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6527601" y="1386723"/>
            <a:ext cx="576171" cy="59818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5686703" y="2315573"/>
            <a:ext cx="591743" cy="65301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6403024" y="2383699"/>
            <a:ext cx="0" cy="56827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H="1">
            <a:off x="5842425" y="3315872"/>
            <a:ext cx="436021" cy="58323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6387452" y="3365722"/>
            <a:ext cx="0" cy="51842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6512029" y="3330828"/>
            <a:ext cx="373732" cy="56827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6185013" y="4841247"/>
            <a:ext cx="423563" cy="395467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2" name="Oval 32"/>
          <p:cNvSpPr>
            <a:spLocks noChangeArrowheads="1"/>
          </p:cNvSpPr>
          <p:nvPr/>
        </p:nvSpPr>
        <p:spPr bwMode="auto">
          <a:xfrm>
            <a:off x="6761184" y="4841247"/>
            <a:ext cx="451593" cy="395467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7321783" y="4856202"/>
            <a:ext cx="423563" cy="395467"/>
          </a:xfrm>
          <a:prstGeom prst="ellipse">
            <a:avLst/>
          </a:prstGeom>
          <a:solidFill>
            <a:srgbClr val="7030A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H="1">
            <a:off x="6403024" y="4263001"/>
            <a:ext cx="436021" cy="58323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6948050" y="4312849"/>
            <a:ext cx="0" cy="51842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7072627" y="4277955"/>
            <a:ext cx="373732" cy="568277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6916906" y="1690801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/>
              <a:t>A=1</a:t>
            </a: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6496456" y="2488382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/>
              <a:t>B=2</a:t>
            </a:r>
          </a:p>
        </p:txBody>
      </p: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6807901" y="3385661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/>
              <a:t>C=3</a:t>
            </a: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7292625" y="4391157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 dirty="0">
                <a:solidFill>
                  <a:srgbClr val="7030A0"/>
                </a:solidFill>
              </a:rPr>
              <a:t>D=3</a:t>
            </a:r>
          </a:p>
        </p:txBody>
      </p:sp>
      <p:sp>
        <p:nvSpPr>
          <p:cNvPr id="51" name="矩形 50"/>
          <p:cNvSpPr/>
          <p:nvPr/>
        </p:nvSpPr>
        <p:spPr>
          <a:xfrm>
            <a:off x="3144576" y="6309320"/>
            <a:ext cx="2626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sym typeface="Wingdings" pitchFamily="2" charset="2"/>
              </a:rPr>
              <a:t>BC</a:t>
            </a:r>
            <a:r>
              <a:rPr lang="en-US" altLang="zh-CN" sz="2800" dirty="0" smtClean="0">
                <a:solidFill>
                  <a:srgbClr val="FF0000"/>
                </a:solidFill>
                <a:sym typeface="Wingdings" pitchFamily="2" charset="2"/>
              </a:rPr>
              <a:t>D</a:t>
            </a:r>
            <a:r>
              <a:rPr lang="en-US" altLang="zh-CN" sz="2800" dirty="0" smtClean="0">
                <a:sym typeface="Wingdings" pitchFamily="2" charset="2"/>
              </a:rPr>
              <a:t>E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5449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8.3.1 </a:t>
            </a:r>
            <a:r>
              <a:rPr lang="zh-CN" altLang="en-US" dirty="0"/>
              <a:t>图着色问题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）结点</a:t>
            </a:r>
            <a:r>
              <a:rPr lang="en-US" altLang="zh-CN" dirty="0" smtClean="0"/>
              <a:t>E</a:t>
            </a:r>
            <a:r>
              <a:rPr lang="zh-CN" altLang="en-US" dirty="0" smtClean="0"/>
              <a:t>着颜色</a:t>
            </a:r>
            <a:r>
              <a:rPr lang="en-US" altLang="zh-CN" dirty="0" smtClean="0"/>
              <a:t>1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560" y="2636912"/>
            <a:ext cx="2814841" cy="3588247"/>
            <a:chOff x="2690601" y="3058930"/>
            <a:chExt cx="2061369" cy="2627751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3560022" y="3058930"/>
              <a:ext cx="392642" cy="3533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4359328" y="4005245"/>
              <a:ext cx="392642" cy="353345"/>
            </a:xfrm>
            <a:prstGeom prst="ellipse">
              <a:avLst/>
            </a:prstGeom>
            <a:solidFill>
              <a:srgbClr val="7030A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2718647" y="4033675"/>
              <a:ext cx="392642" cy="353345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690601" y="5261583"/>
              <a:ext cx="392642" cy="353345"/>
            </a:xfrm>
            <a:prstGeom prst="ellipse">
              <a:avLst/>
            </a:prstGeom>
            <a:solidFill>
              <a:srgbClr val="7030A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4317259" y="5333336"/>
              <a:ext cx="392642" cy="3533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>
              <a:off x="3013128" y="3375722"/>
              <a:ext cx="602985" cy="670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3882549" y="3355415"/>
              <a:ext cx="546894" cy="694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3111289" y="4236747"/>
              <a:ext cx="12480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2914968" y="4387020"/>
              <a:ext cx="0" cy="8529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H="1">
              <a:off x="4541626" y="4358590"/>
              <a:ext cx="0" cy="9598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3083243" y="5455179"/>
              <a:ext cx="1234017" cy="1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3041174" y="4330160"/>
              <a:ext cx="1360223" cy="1031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</p:grp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7057055" y="1052736"/>
            <a:ext cx="423563" cy="39546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/>
              <a:t>1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6200585" y="1969955"/>
            <a:ext cx="423563" cy="39546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/>
              <a:t>2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5375259" y="2942006"/>
            <a:ext cx="423563" cy="395467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200585" y="2961946"/>
            <a:ext cx="423563" cy="39546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/>
              <a:t>4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624415" y="3894119"/>
            <a:ext cx="423563" cy="395467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6200585" y="3894119"/>
            <a:ext cx="423563" cy="395467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6761184" y="3909073"/>
            <a:ext cx="423563" cy="39546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/>
              <a:t>7</a:t>
            </a: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6527601" y="1386723"/>
            <a:ext cx="576171" cy="59818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5686703" y="2315573"/>
            <a:ext cx="591743" cy="65301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6403024" y="2383699"/>
            <a:ext cx="0" cy="56827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H="1">
            <a:off x="5842425" y="3315872"/>
            <a:ext cx="436021" cy="58323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6387452" y="3365722"/>
            <a:ext cx="0" cy="51842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6512029" y="3330828"/>
            <a:ext cx="373732" cy="56827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6185013" y="4841247"/>
            <a:ext cx="423563" cy="395467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2" name="Oval 32"/>
          <p:cNvSpPr>
            <a:spLocks noChangeArrowheads="1"/>
          </p:cNvSpPr>
          <p:nvPr/>
        </p:nvSpPr>
        <p:spPr bwMode="auto">
          <a:xfrm>
            <a:off x="6761184" y="4841247"/>
            <a:ext cx="423563" cy="395467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7321783" y="4856202"/>
            <a:ext cx="423563" cy="395467"/>
          </a:xfrm>
          <a:prstGeom prst="ellipse">
            <a:avLst/>
          </a:prstGeom>
          <a:solidFill>
            <a:srgbClr val="7030A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H="1">
            <a:off x="6403024" y="4263001"/>
            <a:ext cx="436021" cy="58323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6948050" y="4312849"/>
            <a:ext cx="0" cy="51842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7072627" y="4277955"/>
            <a:ext cx="373732" cy="56827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43" name="Oval 43"/>
          <p:cNvSpPr>
            <a:spLocks noChangeArrowheads="1"/>
          </p:cNvSpPr>
          <p:nvPr/>
        </p:nvSpPr>
        <p:spPr bwMode="auto">
          <a:xfrm>
            <a:off x="6876256" y="5800006"/>
            <a:ext cx="423563" cy="395467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6916906" y="1690801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/>
              <a:t>A=1</a:t>
            </a: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6496456" y="2488382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/>
              <a:t>B=2</a:t>
            </a:r>
          </a:p>
        </p:txBody>
      </p: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6807901" y="3385661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/>
              <a:t>C=3</a:t>
            </a: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7352927" y="4302879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/>
              <a:t>D=3</a:t>
            </a:r>
          </a:p>
        </p:txBody>
      </p:sp>
      <p:sp>
        <p:nvSpPr>
          <p:cNvPr id="49" name="Text Box 49"/>
          <p:cNvSpPr txBox="1">
            <a:spLocks noChangeArrowheads="1"/>
          </p:cNvSpPr>
          <p:nvPr/>
        </p:nvSpPr>
        <p:spPr bwMode="auto">
          <a:xfrm>
            <a:off x="6660232" y="5399269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E=1</a:t>
            </a:r>
          </a:p>
        </p:txBody>
      </p:sp>
      <p:sp>
        <p:nvSpPr>
          <p:cNvPr id="51" name="Oval 43"/>
          <p:cNvSpPr>
            <a:spLocks noChangeArrowheads="1"/>
          </p:cNvSpPr>
          <p:nvPr/>
        </p:nvSpPr>
        <p:spPr bwMode="auto">
          <a:xfrm>
            <a:off x="7380312" y="5800006"/>
            <a:ext cx="423563" cy="395467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lnSpc>
                <a:spcPct val="72000"/>
              </a:lnSpc>
            </a:pP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52" name="Oval 43"/>
          <p:cNvSpPr>
            <a:spLocks noChangeArrowheads="1"/>
          </p:cNvSpPr>
          <p:nvPr/>
        </p:nvSpPr>
        <p:spPr bwMode="auto">
          <a:xfrm>
            <a:off x="7884368" y="5800006"/>
            <a:ext cx="423563" cy="395467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lnSpc>
                <a:spcPct val="72000"/>
              </a:lnSpc>
            </a:pPr>
            <a:endParaRPr lang="en-US" altLang="zh-CN" sz="2000" b="1" dirty="0">
              <a:solidFill>
                <a:schemeClr val="bg1"/>
              </a:solidFill>
            </a:endParaRPr>
          </a:p>
        </p:txBody>
      </p:sp>
      <p:cxnSp>
        <p:nvCxnSpPr>
          <p:cNvPr id="54" name="直接连接符 53"/>
          <p:cNvCxnSpPr>
            <a:stCxn id="33" idx="4"/>
            <a:endCxn id="51" idx="0"/>
          </p:cNvCxnSpPr>
          <p:nvPr/>
        </p:nvCxnSpPr>
        <p:spPr>
          <a:xfrm>
            <a:off x="7533565" y="5251669"/>
            <a:ext cx="58529" cy="5483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33" idx="3"/>
            <a:endCxn id="43" idx="0"/>
          </p:cNvCxnSpPr>
          <p:nvPr/>
        </p:nvCxnSpPr>
        <p:spPr>
          <a:xfrm flipH="1">
            <a:off x="7088038" y="5193754"/>
            <a:ext cx="295774" cy="6062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33" idx="5"/>
            <a:endCxn id="52" idx="0"/>
          </p:cNvCxnSpPr>
          <p:nvPr/>
        </p:nvCxnSpPr>
        <p:spPr>
          <a:xfrm>
            <a:off x="7683317" y="5193754"/>
            <a:ext cx="412833" cy="606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61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8.3.1 </a:t>
            </a:r>
            <a:r>
              <a:rPr lang="zh-CN" altLang="en-US" dirty="0"/>
              <a:t>图着色问题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算法实现</a:t>
            </a:r>
            <a:endParaRPr lang="en-US" altLang="zh-CN" dirty="0" smtClean="0"/>
          </a:p>
          <a:p>
            <a:pPr marL="0" indent="0" algn="just">
              <a:buNone/>
              <a:defRPr/>
            </a:pPr>
            <a:r>
              <a:rPr lang="en-US" altLang="zh-CN" b="1" dirty="0" smtClean="0">
                <a:ea typeface="宋体" pitchFamily="2" charset="-122"/>
              </a:rPr>
              <a:t>while </a:t>
            </a:r>
            <a:r>
              <a:rPr lang="en-US" altLang="zh-CN" b="1" dirty="0">
                <a:ea typeface="宋体" pitchFamily="2" charset="-122"/>
              </a:rPr>
              <a:t>(k&gt;=1)</a:t>
            </a:r>
          </a:p>
          <a:p>
            <a:pPr marL="447675" indent="0" algn="just">
              <a:buNone/>
              <a:defRPr/>
            </a:pPr>
            <a:r>
              <a:rPr lang="en-US" altLang="zh-CN" b="1" dirty="0" smtClean="0">
                <a:ea typeface="宋体" pitchFamily="2" charset="-122"/>
              </a:rPr>
              <a:t>1) </a:t>
            </a:r>
            <a:r>
              <a:rPr lang="zh-CN" altLang="en-US" b="1" dirty="0" smtClean="0">
                <a:ea typeface="宋体" pitchFamily="2" charset="-122"/>
              </a:rPr>
              <a:t>依次</a:t>
            </a:r>
            <a:r>
              <a:rPr lang="zh-CN" altLang="en-US" b="1" dirty="0">
                <a:ea typeface="宋体" pitchFamily="2" charset="-122"/>
              </a:rPr>
              <a:t>考察每一种颜色，若顶点</a:t>
            </a:r>
            <a:r>
              <a:rPr lang="en-US" altLang="zh-CN" b="1" dirty="0">
                <a:ea typeface="宋体" pitchFamily="2" charset="-122"/>
              </a:rPr>
              <a:t>k</a:t>
            </a:r>
            <a:r>
              <a:rPr lang="zh-CN" altLang="en-US" b="1" dirty="0">
                <a:ea typeface="宋体" pitchFamily="2" charset="-122"/>
              </a:rPr>
              <a:t>的着色与其他顶点的着色不发生冲突，则转</a:t>
            </a:r>
            <a:r>
              <a:rPr lang="zh-CN" altLang="en-US" b="1" dirty="0" smtClean="0">
                <a:ea typeface="宋体" pitchFamily="2" charset="-122"/>
              </a:rPr>
              <a:t>步骤</a:t>
            </a:r>
            <a:r>
              <a:rPr lang="en-US" altLang="zh-CN" b="1" dirty="0" smtClean="0">
                <a:ea typeface="宋体" pitchFamily="2" charset="-122"/>
              </a:rPr>
              <a:t>2)</a:t>
            </a:r>
            <a:r>
              <a:rPr lang="zh-CN" altLang="en-US" b="1" dirty="0" smtClean="0">
                <a:ea typeface="宋体" pitchFamily="2" charset="-122"/>
              </a:rPr>
              <a:t>；</a:t>
            </a:r>
            <a:r>
              <a:rPr lang="zh-CN" altLang="en-US" b="1" dirty="0">
                <a:ea typeface="宋体" pitchFamily="2" charset="-122"/>
              </a:rPr>
              <a:t>否则，搜索下一个颜色；</a:t>
            </a:r>
          </a:p>
          <a:p>
            <a:pPr marL="447675" indent="0" algn="just">
              <a:buNone/>
              <a:defRPr/>
            </a:pPr>
            <a:r>
              <a:rPr lang="en-US" altLang="zh-CN" b="1" dirty="0" smtClean="0">
                <a:ea typeface="宋体" pitchFamily="2" charset="-122"/>
              </a:rPr>
              <a:t>2) </a:t>
            </a:r>
            <a:r>
              <a:rPr lang="zh-CN" altLang="en-US" b="1" dirty="0" smtClean="0">
                <a:ea typeface="宋体" pitchFamily="2" charset="-122"/>
              </a:rPr>
              <a:t>若</a:t>
            </a:r>
            <a:r>
              <a:rPr lang="zh-CN" altLang="en-US" b="1" dirty="0">
                <a:ea typeface="宋体" pitchFamily="2" charset="-122"/>
              </a:rPr>
              <a:t>顶点已全部着色，则输出数组</a:t>
            </a:r>
            <a:r>
              <a:rPr lang="en-US" altLang="zh-CN" b="1" dirty="0">
                <a:ea typeface="宋体" pitchFamily="2" charset="-122"/>
              </a:rPr>
              <a:t>color[n]</a:t>
            </a:r>
            <a:r>
              <a:rPr lang="zh-CN" altLang="en-US" b="1" dirty="0">
                <a:ea typeface="宋体" pitchFamily="2" charset="-122"/>
              </a:rPr>
              <a:t>，返回；</a:t>
            </a:r>
          </a:p>
          <a:p>
            <a:pPr marL="447675" indent="0" algn="just">
              <a:buNone/>
              <a:defRPr/>
            </a:pPr>
            <a:r>
              <a:rPr lang="en-US" altLang="zh-CN" b="1" dirty="0" smtClean="0">
                <a:ea typeface="宋体" pitchFamily="2" charset="-122"/>
              </a:rPr>
              <a:t>3) </a:t>
            </a:r>
            <a:r>
              <a:rPr lang="zh-CN" altLang="en-US" b="1" dirty="0" smtClean="0">
                <a:ea typeface="宋体" pitchFamily="2" charset="-122"/>
              </a:rPr>
              <a:t>否则</a:t>
            </a:r>
            <a:r>
              <a:rPr lang="zh-CN" altLang="en-US" b="1" dirty="0">
                <a:ea typeface="宋体" pitchFamily="2" charset="-122"/>
              </a:rPr>
              <a:t>，</a:t>
            </a:r>
          </a:p>
          <a:p>
            <a:pPr marL="893763" indent="0" algn="just">
              <a:buNone/>
              <a:defRPr/>
            </a:pPr>
            <a:r>
              <a:rPr lang="en-US" altLang="zh-CN" b="1" dirty="0" smtClean="0">
                <a:ea typeface="宋体" pitchFamily="2" charset="-122"/>
              </a:rPr>
              <a:t>A. </a:t>
            </a:r>
            <a:r>
              <a:rPr lang="zh-CN" altLang="en-US" b="1" dirty="0" smtClean="0">
                <a:ea typeface="宋体" pitchFamily="2" charset="-122"/>
              </a:rPr>
              <a:t>若</a:t>
            </a:r>
            <a:r>
              <a:rPr lang="zh-CN" altLang="en-US" b="1" dirty="0">
                <a:ea typeface="宋体" pitchFamily="2" charset="-122"/>
              </a:rPr>
              <a:t>顶点</a:t>
            </a:r>
            <a:r>
              <a:rPr lang="en-US" altLang="zh-CN" b="1" dirty="0">
                <a:ea typeface="宋体" pitchFamily="2" charset="-122"/>
              </a:rPr>
              <a:t>k</a:t>
            </a:r>
            <a:r>
              <a:rPr lang="zh-CN" altLang="en-US" b="1" dirty="0">
                <a:ea typeface="宋体" pitchFamily="2" charset="-122"/>
              </a:rPr>
              <a:t>是一个合法着色，则</a:t>
            </a:r>
            <a:r>
              <a:rPr lang="en-US" altLang="zh-CN" b="1" dirty="0">
                <a:ea typeface="宋体" pitchFamily="2" charset="-122"/>
              </a:rPr>
              <a:t>k=k+1</a:t>
            </a:r>
            <a:r>
              <a:rPr lang="zh-CN" altLang="en-US" b="1" dirty="0">
                <a:ea typeface="宋体" pitchFamily="2" charset="-122"/>
              </a:rPr>
              <a:t>，转</a:t>
            </a:r>
            <a:r>
              <a:rPr lang="zh-CN" altLang="en-US" b="1" dirty="0" smtClean="0">
                <a:ea typeface="宋体" pitchFamily="2" charset="-122"/>
              </a:rPr>
              <a:t>步骤</a:t>
            </a:r>
            <a:r>
              <a:rPr lang="en-US" altLang="zh-CN" b="1" dirty="0" smtClean="0">
                <a:ea typeface="宋体" pitchFamily="2" charset="-122"/>
              </a:rPr>
              <a:t>1</a:t>
            </a:r>
            <a:r>
              <a:rPr lang="en-US" altLang="zh-CN" b="1" dirty="0">
                <a:ea typeface="宋体" pitchFamily="2" charset="-122"/>
              </a:rPr>
              <a:t>)</a:t>
            </a:r>
            <a:r>
              <a:rPr lang="zh-CN" altLang="en-US" b="1" dirty="0" smtClean="0">
                <a:ea typeface="宋体" pitchFamily="2" charset="-122"/>
              </a:rPr>
              <a:t>处理</a:t>
            </a:r>
            <a:r>
              <a:rPr lang="zh-CN" altLang="en-US" b="1" dirty="0">
                <a:ea typeface="宋体" pitchFamily="2" charset="-122"/>
              </a:rPr>
              <a:t>下一个顶点</a:t>
            </a:r>
            <a:r>
              <a:rPr lang="en-US" altLang="zh-CN" b="1" dirty="0">
                <a:ea typeface="宋体" pitchFamily="2" charset="-122"/>
              </a:rPr>
              <a:t>;</a:t>
            </a:r>
            <a:r>
              <a:rPr lang="zh-CN" altLang="en-US" b="1" dirty="0">
                <a:ea typeface="宋体" pitchFamily="2" charset="-122"/>
              </a:rPr>
              <a:t>  </a:t>
            </a:r>
            <a:endParaRPr lang="en-US" altLang="zh-CN" b="1" dirty="0">
              <a:ea typeface="宋体" pitchFamily="2" charset="-122"/>
            </a:endParaRPr>
          </a:p>
          <a:p>
            <a:pPr marL="893763" indent="0" algn="just">
              <a:buNone/>
              <a:defRPr/>
            </a:pPr>
            <a:r>
              <a:rPr lang="en-US" altLang="zh-CN" b="1" dirty="0" smtClean="0">
                <a:ea typeface="宋体" pitchFamily="2" charset="-122"/>
              </a:rPr>
              <a:t>B. </a:t>
            </a:r>
            <a:r>
              <a:rPr lang="zh-CN" altLang="en-US" b="1" dirty="0" smtClean="0">
                <a:ea typeface="宋体" pitchFamily="2" charset="-122"/>
              </a:rPr>
              <a:t>否则</a:t>
            </a:r>
            <a:r>
              <a:rPr lang="zh-CN" altLang="en-US" b="1" dirty="0">
                <a:ea typeface="宋体" pitchFamily="2" charset="-122"/>
              </a:rPr>
              <a:t>，重置顶点</a:t>
            </a:r>
            <a:r>
              <a:rPr lang="en-US" altLang="zh-CN" b="1" dirty="0">
                <a:ea typeface="宋体" pitchFamily="2" charset="-122"/>
              </a:rPr>
              <a:t>k</a:t>
            </a:r>
            <a:r>
              <a:rPr lang="zh-CN" altLang="en-US" b="1" dirty="0">
                <a:ea typeface="宋体" pitchFamily="2" charset="-122"/>
              </a:rPr>
              <a:t>的着色情况，</a:t>
            </a:r>
            <a:r>
              <a:rPr lang="en-US" altLang="zh-CN" b="1" dirty="0">
                <a:ea typeface="宋体" pitchFamily="2" charset="-122"/>
              </a:rPr>
              <a:t>k=k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b="1" dirty="0">
                <a:ea typeface="宋体" pitchFamily="2" charset="-122"/>
              </a:rPr>
              <a:t>1</a:t>
            </a:r>
            <a:r>
              <a:rPr lang="zh-CN" altLang="en-US" b="1" dirty="0">
                <a:ea typeface="宋体" pitchFamily="2" charset="-122"/>
              </a:rPr>
              <a:t>，转</a:t>
            </a:r>
            <a:r>
              <a:rPr lang="zh-CN" altLang="en-US" b="1" dirty="0" smtClean="0">
                <a:ea typeface="宋体" pitchFamily="2" charset="-122"/>
              </a:rPr>
              <a:t>步骤</a:t>
            </a:r>
            <a:r>
              <a:rPr lang="en-US" altLang="zh-CN" b="1" dirty="0" smtClean="0">
                <a:ea typeface="宋体" pitchFamily="2" charset="-122"/>
              </a:rPr>
              <a:t>1)</a:t>
            </a:r>
            <a:r>
              <a:rPr lang="zh-CN" altLang="en-US" b="1" dirty="0" smtClean="0">
                <a:ea typeface="宋体" pitchFamily="2" charset="-122"/>
              </a:rPr>
              <a:t>回溯</a:t>
            </a:r>
            <a:r>
              <a:rPr lang="zh-CN" altLang="en-US" b="1" dirty="0">
                <a:ea typeface="宋体" pitchFamily="2" charset="-122"/>
              </a:rPr>
              <a:t>；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975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8.3.1 </a:t>
            </a:r>
            <a:r>
              <a:rPr lang="zh-CN" altLang="en-US" dirty="0"/>
              <a:t>图着色问题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算法分析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假设有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个顶点要着</a:t>
            </a:r>
            <a:r>
              <a:rPr lang="en-US" altLang="zh-CN" dirty="0" smtClean="0"/>
              <a:t>m</a:t>
            </a:r>
            <a:r>
              <a:rPr lang="zh-CN" altLang="en-US" dirty="0" smtClean="0"/>
              <a:t>种颜色，则解空间树的层数为</a:t>
            </a:r>
            <a:r>
              <a:rPr lang="en-US" altLang="zh-CN" dirty="0" smtClean="0"/>
              <a:t>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每个结点的可能解数为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个，即第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层有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个结点，第二层有</a:t>
            </a:r>
            <a:r>
              <a:rPr lang="en-US" altLang="zh-CN" dirty="0" smtClean="0"/>
              <a:t>m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个结点，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层共</a:t>
            </a:r>
            <a:r>
              <a:rPr lang="en-US" altLang="zh-CN" dirty="0" err="1" smtClean="0"/>
              <a:t>m</a:t>
            </a:r>
            <a:r>
              <a:rPr lang="en-US" altLang="zh-CN" baseline="30000" dirty="0" err="1" smtClean="0"/>
              <a:t>n</a:t>
            </a:r>
            <a:r>
              <a:rPr lang="zh-CN" altLang="en-US" dirty="0" smtClean="0"/>
              <a:t>个结点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每个从根结点到叶子结点的路径都代表一种方案，因此，最坏情况下（没有剪枝）共有</a:t>
            </a:r>
            <a:r>
              <a:rPr lang="en-US" altLang="zh-CN" dirty="0" err="1" smtClean="0"/>
              <a:t>m</a:t>
            </a:r>
            <a:r>
              <a:rPr lang="en-US" altLang="zh-CN" baseline="30000" dirty="0" err="1" smtClean="0"/>
              <a:t>n</a:t>
            </a:r>
            <a:r>
              <a:rPr lang="zh-CN" altLang="en-US" dirty="0" smtClean="0"/>
              <a:t>种方案，即时间复杂度为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m</a:t>
            </a:r>
            <a:r>
              <a:rPr lang="en-US" altLang="zh-CN" baseline="30000" dirty="0" err="1" smtClean="0"/>
              <a:t>n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359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8.3.2 </a:t>
            </a:r>
            <a:r>
              <a:rPr lang="zh-CN" altLang="en-US" dirty="0" smtClean="0"/>
              <a:t>哈密顿回路问题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问题描述：从一个城市出发，经过其余城市一次，然后回到出发城市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想法：从出发城市开始，依次搜索结点。搜索过程中的约束条件如下：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）下一个结点与当前结点相连；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）最后一个结点与出发点相连；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）下一个结点不能为已经走过的结点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5671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8.3.2 </a:t>
            </a:r>
            <a:r>
              <a:rPr lang="zh-CN" altLang="en-US" dirty="0"/>
              <a:t>哈密顿回路问题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2843808" y="2728079"/>
            <a:ext cx="4158125" cy="2736304"/>
            <a:chOff x="557891" y="2564904"/>
            <a:chExt cx="4158125" cy="2736304"/>
          </a:xfrm>
        </p:grpSpPr>
        <p:sp>
          <p:nvSpPr>
            <p:cNvPr id="4" name="椭圆 3"/>
            <p:cNvSpPr/>
            <p:nvPr/>
          </p:nvSpPr>
          <p:spPr>
            <a:xfrm>
              <a:off x="557891" y="2564904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1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483768" y="2564904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2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83768" y="4509120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4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57891" y="4509120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5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923928" y="3573016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3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连接符 9"/>
            <p:cNvCxnSpPr>
              <a:stCxn id="4" idx="6"/>
              <a:endCxn id="5" idx="2"/>
            </p:cNvCxnSpPr>
            <p:nvPr/>
          </p:nvCxnSpPr>
          <p:spPr>
            <a:xfrm>
              <a:off x="1349979" y="2960948"/>
              <a:ext cx="1133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5"/>
              <a:endCxn id="6" idx="1"/>
            </p:cNvCxnSpPr>
            <p:nvPr/>
          </p:nvCxnSpPr>
          <p:spPr>
            <a:xfrm>
              <a:off x="1233980" y="3240993"/>
              <a:ext cx="1365787" cy="13841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7" idx="7"/>
              <a:endCxn id="5" idx="3"/>
            </p:cNvCxnSpPr>
            <p:nvPr/>
          </p:nvCxnSpPr>
          <p:spPr>
            <a:xfrm flipV="1">
              <a:off x="1233980" y="3240993"/>
              <a:ext cx="1365787" cy="13841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7" idx="6"/>
              <a:endCxn id="6" idx="2"/>
            </p:cNvCxnSpPr>
            <p:nvPr/>
          </p:nvCxnSpPr>
          <p:spPr>
            <a:xfrm>
              <a:off x="1349979" y="4905164"/>
              <a:ext cx="1133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6" idx="6"/>
              <a:endCxn id="8" idx="3"/>
            </p:cNvCxnSpPr>
            <p:nvPr/>
          </p:nvCxnSpPr>
          <p:spPr>
            <a:xfrm flipV="1">
              <a:off x="3275856" y="4249105"/>
              <a:ext cx="764071" cy="6560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5" idx="6"/>
              <a:endCxn id="8" idx="1"/>
            </p:cNvCxnSpPr>
            <p:nvPr/>
          </p:nvCxnSpPr>
          <p:spPr>
            <a:xfrm>
              <a:off x="3275856" y="2960948"/>
              <a:ext cx="764071" cy="7280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8" idx="2"/>
            </p:cNvCxnSpPr>
            <p:nvPr/>
          </p:nvCxnSpPr>
          <p:spPr>
            <a:xfrm flipV="1">
              <a:off x="1301858" y="3969060"/>
              <a:ext cx="2622070" cy="7424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467544" y="1321604"/>
            <a:ext cx="80746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 smtClean="0">
                <a:latin typeface="+mn-ea"/>
                <a:ea typeface="+mn-ea"/>
              </a:rPr>
              <a:t>回路路径由</a:t>
            </a:r>
            <a:r>
              <a:rPr lang="en-US" altLang="zh-CN" sz="2800" dirty="0" smtClean="0">
                <a:latin typeface="+mn-ea"/>
                <a:ea typeface="+mn-ea"/>
              </a:rPr>
              <a:t>5</a:t>
            </a:r>
            <a:r>
              <a:rPr lang="zh-CN" altLang="en-US" sz="2800" dirty="0" smtClean="0">
                <a:latin typeface="+mn-ea"/>
                <a:ea typeface="+mn-ea"/>
              </a:rPr>
              <a:t>个结点组成：</a:t>
            </a:r>
            <a:r>
              <a:rPr lang="en-US" altLang="zh-CN" sz="2800" dirty="0" smtClean="0">
                <a:latin typeface="+mn-ea"/>
                <a:ea typeface="+mn-ea"/>
              </a:rPr>
              <a:t>x1</a:t>
            </a:r>
            <a:r>
              <a:rPr lang="en-US" altLang="zh-CN" sz="2800" dirty="0" smtClean="0">
                <a:latin typeface="+mn-ea"/>
                <a:ea typeface="+mn-ea"/>
                <a:sym typeface="Wingdings" pitchFamily="2" charset="2"/>
              </a:rPr>
              <a:t>x2x3x4x5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 smtClean="0">
                <a:latin typeface="+mn-ea"/>
                <a:ea typeface="+mn-ea"/>
                <a:sym typeface="Wingdings" pitchFamily="2" charset="2"/>
              </a:rPr>
              <a:t>每个结点的可行解均为</a:t>
            </a:r>
            <a:r>
              <a:rPr lang="en-US" altLang="zh-CN" sz="2800" dirty="0" smtClean="0">
                <a:latin typeface="+mn-ea"/>
                <a:ea typeface="+mn-ea"/>
                <a:sym typeface="Wingdings" pitchFamily="2" charset="2"/>
              </a:rPr>
              <a:t>1~5</a:t>
            </a:r>
            <a:endParaRPr lang="zh-CN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255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8.3 </a:t>
            </a:r>
            <a:r>
              <a:rPr lang="zh-CN" altLang="en-US" dirty="0" smtClean="0"/>
              <a:t>图问题中的回溯法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图着色问题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哈密顿回路问题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35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8.3.2 </a:t>
            </a:r>
            <a:r>
              <a:rPr lang="zh-CN" altLang="en-US" dirty="0"/>
              <a:t>哈密顿回路问题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404705" y="2320863"/>
            <a:ext cx="4158125" cy="2736304"/>
            <a:chOff x="557891" y="2564904"/>
            <a:chExt cx="4158125" cy="2736304"/>
          </a:xfrm>
        </p:grpSpPr>
        <p:sp>
          <p:nvSpPr>
            <p:cNvPr id="4" name="椭圆 3"/>
            <p:cNvSpPr/>
            <p:nvPr/>
          </p:nvSpPr>
          <p:spPr>
            <a:xfrm>
              <a:off x="557891" y="2564904"/>
              <a:ext cx="792088" cy="792088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solidFill>
                    <a:schemeClr val="bg1"/>
                  </a:solidFill>
                </a:rPr>
                <a:t>1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483768" y="2564904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2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83768" y="4509120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4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57891" y="4509120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5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923928" y="3573016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3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连接符 9"/>
            <p:cNvCxnSpPr>
              <a:stCxn id="4" idx="6"/>
              <a:endCxn id="5" idx="2"/>
            </p:cNvCxnSpPr>
            <p:nvPr/>
          </p:nvCxnSpPr>
          <p:spPr>
            <a:xfrm>
              <a:off x="1349979" y="2960948"/>
              <a:ext cx="1133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5"/>
              <a:endCxn id="6" idx="1"/>
            </p:cNvCxnSpPr>
            <p:nvPr/>
          </p:nvCxnSpPr>
          <p:spPr>
            <a:xfrm>
              <a:off x="1233980" y="3240993"/>
              <a:ext cx="1365787" cy="13841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7" idx="7"/>
              <a:endCxn id="5" idx="3"/>
            </p:cNvCxnSpPr>
            <p:nvPr/>
          </p:nvCxnSpPr>
          <p:spPr>
            <a:xfrm flipV="1">
              <a:off x="1233980" y="3240993"/>
              <a:ext cx="1365787" cy="13841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7" idx="6"/>
              <a:endCxn id="6" idx="2"/>
            </p:cNvCxnSpPr>
            <p:nvPr/>
          </p:nvCxnSpPr>
          <p:spPr>
            <a:xfrm>
              <a:off x="1349979" y="4905164"/>
              <a:ext cx="1133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6" idx="6"/>
              <a:endCxn id="8" idx="3"/>
            </p:cNvCxnSpPr>
            <p:nvPr/>
          </p:nvCxnSpPr>
          <p:spPr>
            <a:xfrm flipV="1">
              <a:off x="3275856" y="4249105"/>
              <a:ext cx="764071" cy="6560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5" idx="6"/>
              <a:endCxn id="8" idx="1"/>
            </p:cNvCxnSpPr>
            <p:nvPr/>
          </p:nvCxnSpPr>
          <p:spPr>
            <a:xfrm>
              <a:off x="3275856" y="2960948"/>
              <a:ext cx="764071" cy="7280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8" idx="2"/>
            </p:cNvCxnSpPr>
            <p:nvPr/>
          </p:nvCxnSpPr>
          <p:spPr>
            <a:xfrm flipV="1">
              <a:off x="1301858" y="3969060"/>
              <a:ext cx="2622070" cy="7424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467544" y="1321604"/>
            <a:ext cx="4788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 smtClean="0">
                <a:latin typeface="+mn-ea"/>
                <a:ea typeface="+mn-ea"/>
              </a:rPr>
              <a:t>选择</a:t>
            </a:r>
            <a:r>
              <a:rPr lang="en-US" altLang="zh-CN" sz="2800" dirty="0" smtClean="0">
                <a:latin typeface="+mn-ea"/>
                <a:ea typeface="+mn-ea"/>
              </a:rPr>
              <a:t>1</a:t>
            </a:r>
            <a:r>
              <a:rPr lang="zh-CN" altLang="en-US" sz="2800" dirty="0" smtClean="0">
                <a:latin typeface="+mn-ea"/>
                <a:ea typeface="+mn-ea"/>
              </a:rPr>
              <a:t>点为出发点，即</a:t>
            </a:r>
            <a:r>
              <a:rPr lang="en-US" altLang="zh-CN" sz="2800" dirty="0" smtClean="0">
                <a:latin typeface="+mn-ea"/>
                <a:ea typeface="+mn-ea"/>
              </a:rPr>
              <a:t>x1=1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442361" y="1052736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96136" y="4046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解空间树</a:t>
            </a:r>
            <a:endParaRPr lang="zh-CN" altLang="en-US" sz="3200" dirty="0"/>
          </a:p>
        </p:txBody>
      </p:sp>
      <p:sp>
        <p:nvSpPr>
          <p:cNvPr id="41" name="椭圆 40"/>
          <p:cNvSpPr/>
          <p:nvPr/>
        </p:nvSpPr>
        <p:spPr>
          <a:xfrm>
            <a:off x="5745429" y="1888815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2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>
            <a:stCxn id="39" idx="3"/>
            <a:endCxn id="41" idx="7"/>
          </p:cNvCxnSpPr>
          <p:nvPr/>
        </p:nvCxnSpPr>
        <p:spPr>
          <a:xfrm flipH="1">
            <a:off x="6237130" y="1544437"/>
            <a:ext cx="289594" cy="4287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04410" y="1315254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=1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26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8.3.2 </a:t>
            </a:r>
            <a:r>
              <a:rPr lang="zh-CN" altLang="en-US" dirty="0"/>
              <a:t>哈密顿回路问题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404705" y="2320863"/>
            <a:ext cx="4158125" cy="2736304"/>
            <a:chOff x="557891" y="2564904"/>
            <a:chExt cx="4158125" cy="2736304"/>
          </a:xfrm>
        </p:grpSpPr>
        <p:sp>
          <p:nvSpPr>
            <p:cNvPr id="4" name="椭圆 3"/>
            <p:cNvSpPr/>
            <p:nvPr/>
          </p:nvSpPr>
          <p:spPr>
            <a:xfrm>
              <a:off x="557891" y="2564904"/>
              <a:ext cx="792088" cy="792088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solidFill>
                    <a:schemeClr val="bg1"/>
                  </a:solidFill>
                </a:rPr>
                <a:t>1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483768" y="2564904"/>
              <a:ext cx="792088" cy="792088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</a:rPr>
                <a:t>2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83768" y="4509120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4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57891" y="4509120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5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923928" y="3573016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3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连接符 9"/>
            <p:cNvCxnSpPr>
              <a:stCxn id="4" idx="6"/>
              <a:endCxn id="5" idx="2"/>
            </p:cNvCxnSpPr>
            <p:nvPr/>
          </p:nvCxnSpPr>
          <p:spPr>
            <a:xfrm>
              <a:off x="1349979" y="2960948"/>
              <a:ext cx="1133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5"/>
              <a:endCxn id="6" idx="1"/>
            </p:cNvCxnSpPr>
            <p:nvPr/>
          </p:nvCxnSpPr>
          <p:spPr>
            <a:xfrm>
              <a:off x="1233980" y="3240993"/>
              <a:ext cx="1365787" cy="13841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7" idx="7"/>
              <a:endCxn id="5" idx="3"/>
            </p:cNvCxnSpPr>
            <p:nvPr/>
          </p:nvCxnSpPr>
          <p:spPr>
            <a:xfrm flipV="1">
              <a:off x="1233980" y="3240993"/>
              <a:ext cx="1365787" cy="13841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7" idx="6"/>
              <a:endCxn id="6" idx="2"/>
            </p:cNvCxnSpPr>
            <p:nvPr/>
          </p:nvCxnSpPr>
          <p:spPr>
            <a:xfrm>
              <a:off x="1349979" y="4905164"/>
              <a:ext cx="1133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6" idx="6"/>
              <a:endCxn id="8" idx="3"/>
            </p:cNvCxnSpPr>
            <p:nvPr/>
          </p:nvCxnSpPr>
          <p:spPr>
            <a:xfrm flipV="1">
              <a:off x="3275856" y="4249105"/>
              <a:ext cx="764071" cy="6560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5" idx="6"/>
              <a:endCxn id="8" idx="1"/>
            </p:cNvCxnSpPr>
            <p:nvPr/>
          </p:nvCxnSpPr>
          <p:spPr>
            <a:xfrm>
              <a:off x="3275856" y="2960948"/>
              <a:ext cx="764071" cy="7280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8" idx="2"/>
            </p:cNvCxnSpPr>
            <p:nvPr/>
          </p:nvCxnSpPr>
          <p:spPr>
            <a:xfrm flipV="1">
              <a:off x="1301858" y="3969060"/>
              <a:ext cx="2622070" cy="7424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467544" y="1321604"/>
            <a:ext cx="2313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>
                <a:latin typeface="+mn-ea"/>
                <a:ea typeface="+mn-ea"/>
              </a:rPr>
              <a:t>x2</a:t>
            </a:r>
            <a:r>
              <a:rPr lang="zh-CN" altLang="en-US" sz="2800" dirty="0" smtClean="0">
                <a:latin typeface="+mn-ea"/>
                <a:ea typeface="+mn-ea"/>
              </a:rPr>
              <a:t>选</a:t>
            </a:r>
            <a:r>
              <a:rPr lang="en-US" altLang="zh-CN" sz="2800" dirty="0" smtClean="0">
                <a:latin typeface="+mn-ea"/>
                <a:ea typeface="+mn-ea"/>
              </a:rPr>
              <a:t>2</a:t>
            </a:r>
            <a:r>
              <a:rPr lang="zh-CN" altLang="en-US" sz="2800" dirty="0" smtClean="0">
                <a:latin typeface="+mn-ea"/>
                <a:ea typeface="+mn-ea"/>
              </a:rPr>
              <a:t>号点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5074209" y="3777293"/>
            <a:ext cx="2016224" cy="975571"/>
          </a:xfrm>
          <a:prstGeom prst="wedgeRoundRectCallout">
            <a:avLst>
              <a:gd name="adj1" fmla="val -25445"/>
              <a:gd name="adj2" fmla="val -74123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不能选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号点，因为已选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442361" y="1052736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96136" y="4046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解空间树</a:t>
            </a:r>
            <a:endParaRPr lang="zh-CN" altLang="en-US" sz="3200" dirty="0"/>
          </a:p>
        </p:txBody>
      </p:sp>
      <p:sp>
        <p:nvSpPr>
          <p:cNvPr id="39" name="椭圆 38"/>
          <p:cNvSpPr/>
          <p:nvPr/>
        </p:nvSpPr>
        <p:spPr>
          <a:xfrm>
            <a:off x="5745429" y="1888815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2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40" name="直接连接符 39"/>
          <p:cNvCxnSpPr>
            <a:stCxn id="34" idx="3"/>
            <a:endCxn id="39" idx="7"/>
          </p:cNvCxnSpPr>
          <p:nvPr/>
        </p:nvCxnSpPr>
        <p:spPr>
          <a:xfrm flipH="1">
            <a:off x="6237130" y="1544437"/>
            <a:ext cx="289594" cy="4287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504410" y="1315254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=1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074209" y="2996952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5768807" y="2996952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4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44" name="直接连接符 43"/>
          <p:cNvCxnSpPr>
            <a:stCxn id="39" idx="3"/>
            <a:endCxn id="42" idx="0"/>
          </p:cNvCxnSpPr>
          <p:nvPr/>
        </p:nvCxnSpPr>
        <p:spPr>
          <a:xfrm flipH="1">
            <a:off x="5362241" y="2380516"/>
            <a:ext cx="467551" cy="616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9" idx="4"/>
            <a:endCxn id="43" idx="0"/>
          </p:cNvCxnSpPr>
          <p:nvPr/>
        </p:nvCxnSpPr>
        <p:spPr>
          <a:xfrm>
            <a:off x="6033461" y="2464879"/>
            <a:ext cx="23378" cy="5320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32976" y="2476161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=2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10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8.3.2 </a:t>
            </a:r>
            <a:r>
              <a:rPr lang="zh-CN" altLang="en-US" dirty="0"/>
              <a:t>哈密顿回路问题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404705" y="2320863"/>
            <a:ext cx="4158125" cy="2736304"/>
            <a:chOff x="557891" y="2564904"/>
            <a:chExt cx="4158125" cy="2736304"/>
          </a:xfrm>
        </p:grpSpPr>
        <p:sp>
          <p:nvSpPr>
            <p:cNvPr id="4" name="椭圆 3"/>
            <p:cNvSpPr/>
            <p:nvPr/>
          </p:nvSpPr>
          <p:spPr>
            <a:xfrm>
              <a:off x="557891" y="2564904"/>
              <a:ext cx="792088" cy="792088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solidFill>
                    <a:schemeClr val="bg1"/>
                  </a:solidFill>
                </a:rPr>
                <a:t>1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483768" y="2564904"/>
              <a:ext cx="792088" cy="792088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</a:rPr>
                <a:t>2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83768" y="4509120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4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57891" y="4509120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5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923928" y="3573016"/>
              <a:ext cx="792088" cy="792088"/>
            </a:xfrm>
            <a:prstGeom prst="ellipse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</a:rPr>
                <a:t>3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直接连接符 9"/>
            <p:cNvCxnSpPr>
              <a:stCxn id="4" idx="6"/>
              <a:endCxn id="5" idx="2"/>
            </p:cNvCxnSpPr>
            <p:nvPr/>
          </p:nvCxnSpPr>
          <p:spPr>
            <a:xfrm>
              <a:off x="1349979" y="2960948"/>
              <a:ext cx="1133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5"/>
              <a:endCxn id="6" idx="1"/>
            </p:cNvCxnSpPr>
            <p:nvPr/>
          </p:nvCxnSpPr>
          <p:spPr>
            <a:xfrm>
              <a:off x="1233980" y="3240993"/>
              <a:ext cx="1365787" cy="13841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7" idx="7"/>
              <a:endCxn id="5" idx="3"/>
            </p:cNvCxnSpPr>
            <p:nvPr/>
          </p:nvCxnSpPr>
          <p:spPr>
            <a:xfrm flipV="1">
              <a:off x="1233980" y="3240993"/>
              <a:ext cx="1365787" cy="13841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7" idx="6"/>
              <a:endCxn id="6" idx="2"/>
            </p:cNvCxnSpPr>
            <p:nvPr/>
          </p:nvCxnSpPr>
          <p:spPr>
            <a:xfrm>
              <a:off x="1349979" y="4905164"/>
              <a:ext cx="1133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6" idx="6"/>
              <a:endCxn id="8" idx="3"/>
            </p:cNvCxnSpPr>
            <p:nvPr/>
          </p:nvCxnSpPr>
          <p:spPr>
            <a:xfrm flipV="1">
              <a:off x="3275856" y="4249105"/>
              <a:ext cx="764071" cy="6560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5" idx="6"/>
              <a:endCxn id="8" idx="1"/>
            </p:cNvCxnSpPr>
            <p:nvPr/>
          </p:nvCxnSpPr>
          <p:spPr>
            <a:xfrm>
              <a:off x="3275856" y="2960948"/>
              <a:ext cx="764071" cy="7280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8" idx="2"/>
            </p:cNvCxnSpPr>
            <p:nvPr/>
          </p:nvCxnSpPr>
          <p:spPr>
            <a:xfrm flipV="1">
              <a:off x="1301858" y="3969060"/>
              <a:ext cx="2622070" cy="7424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467544" y="1321604"/>
            <a:ext cx="2313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>
                <a:latin typeface="+mn-ea"/>
                <a:ea typeface="+mn-ea"/>
              </a:rPr>
              <a:t>x3</a:t>
            </a:r>
            <a:r>
              <a:rPr lang="zh-CN" altLang="en-US" sz="2800" dirty="0" smtClean="0">
                <a:latin typeface="+mn-ea"/>
                <a:ea typeface="+mn-ea"/>
              </a:rPr>
              <a:t>取</a:t>
            </a:r>
            <a:r>
              <a:rPr lang="en-US" altLang="zh-CN" sz="2800" dirty="0" smtClean="0">
                <a:latin typeface="+mn-ea"/>
                <a:ea typeface="+mn-ea"/>
              </a:rPr>
              <a:t>3</a:t>
            </a:r>
            <a:r>
              <a:rPr lang="zh-CN" altLang="en-US" sz="2800" dirty="0" smtClean="0">
                <a:latin typeface="+mn-ea"/>
                <a:ea typeface="+mn-ea"/>
              </a:rPr>
              <a:t>号点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4692052" y="5229200"/>
            <a:ext cx="2275480" cy="975571"/>
          </a:xfrm>
          <a:prstGeom prst="wedgeRoundRectCallout">
            <a:avLst>
              <a:gd name="adj1" fmla="val -2890"/>
              <a:gd name="adj2" fmla="val -101130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不能选</a:t>
            </a:r>
            <a:r>
              <a:rPr lang="en-US" altLang="zh-CN" sz="2400" dirty="0" smtClean="0">
                <a:solidFill>
                  <a:srgbClr val="FF0000"/>
                </a:solidFill>
              </a:rPr>
              <a:t>1,2</a:t>
            </a:r>
            <a:r>
              <a:rPr lang="zh-CN" altLang="en-US" sz="2400" dirty="0" smtClean="0">
                <a:solidFill>
                  <a:srgbClr val="FF0000"/>
                </a:solidFill>
              </a:rPr>
              <a:t>号点，因为已选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442361" y="1052736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96136" y="4046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解空间树</a:t>
            </a:r>
            <a:endParaRPr lang="zh-CN" altLang="en-US" sz="3200" dirty="0"/>
          </a:p>
        </p:txBody>
      </p:sp>
      <p:sp>
        <p:nvSpPr>
          <p:cNvPr id="46" name="椭圆 45"/>
          <p:cNvSpPr/>
          <p:nvPr/>
        </p:nvSpPr>
        <p:spPr>
          <a:xfrm>
            <a:off x="5745429" y="1888815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2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47" name="直接连接符 46"/>
          <p:cNvCxnSpPr>
            <a:stCxn id="44" idx="3"/>
            <a:endCxn id="46" idx="7"/>
          </p:cNvCxnSpPr>
          <p:nvPr/>
        </p:nvCxnSpPr>
        <p:spPr>
          <a:xfrm flipH="1">
            <a:off x="6237130" y="1544437"/>
            <a:ext cx="289594" cy="4287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04410" y="1315254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=1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5074209" y="2996952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5768807" y="2996952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4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51" name="直接连接符 50"/>
          <p:cNvCxnSpPr>
            <a:stCxn id="46" idx="3"/>
            <a:endCxn id="49" idx="0"/>
          </p:cNvCxnSpPr>
          <p:nvPr/>
        </p:nvCxnSpPr>
        <p:spPr>
          <a:xfrm flipH="1">
            <a:off x="5362241" y="2380516"/>
            <a:ext cx="467551" cy="616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6" idx="4"/>
            <a:endCxn id="50" idx="0"/>
          </p:cNvCxnSpPr>
          <p:nvPr/>
        </p:nvCxnSpPr>
        <p:spPr>
          <a:xfrm>
            <a:off x="6033461" y="2464879"/>
            <a:ext cx="23378" cy="5320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132976" y="2476161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=2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5099691" y="4121063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5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5794289" y="4121063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6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56" name="直接连接符 55"/>
          <p:cNvCxnSpPr>
            <a:endCxn id="54" idx="0"/>
          </p:cNvCxnSpPr>
          <p:nvPr/>
        </p:nvCxnSpPr>
        <p:spPr>
          <a:xfrm flipH="1">
            <a:off x="5387723" y="3504627"/>
            <a:ext cx="467551" cy="616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50" idx="4"/>
            <a:endCxn id="55" idx="0"/>
          </p:cNvCxnSpPr>
          <p:nvPr/>
        </p:nvCxnSpPr>
        <p:spPr>
          <a:xfrm>
            <a:off x="6056839" y="3573016"/>
            <a:ext cx="25482" cy="548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514369" y="3356992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=3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6442361" y="4121063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7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60" name="直接连接符 59"/>
          <p:cNvCxnSpPr>
            <a:stCxn id="50" idx="5"/>
            <a:endCxn id="59" idx="0"/>
          </p:cNvCxnSpPr>
          <p:nvPr/>
        </p:nvCxnSpPr>
        <p:spPr>
          <a:xfrm>
            <a:off x="6260508" y="3488653"/>
            <a:ext cx="469885" cy="6324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10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8.3.2 </a:t>
            </a:r>
            <a:r>
              <a:rPr lang="zh-CN" altLang="en-US" dirty="0"/>
              <a:t>哈密顿回路问题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404705" y="2320863"/>
            <a:ext cx="4158125" cy="2736304"/>
            <a:chOff x="557891" y="2564904"/>
            <a:chExt cx="4158125" cy="2736304"/>
          </a:xfrm>
        </p:grpSpPr>
        <p:sp>
          <p:nvSpPr>
            <p:cNvPr id="4" name="椭圆 3"/>
            <p:cNvSpPr/>
            <p:nvPr/>
          </p:nvSpPr>
          <p:spPr>
            <a:xfrm>
              <a:off x="557891" y="2564904"/>
              <a:ext cx="792088" cy="792088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solidFill>
                    <a:schemeClr val="bg1"/>
                  </a:solidFill>
                </a:rPr>
                <a:t>1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483768" y="2564904"/>
              <a:ext cx="792088" cy="792088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</a:rPr>
                <a:t>2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83768" y="4509120"/>
              <a:ext cx="792088" cy="792088"/>
            </a:xfrm>
            <a:prstGeom prst="ellipse">
              <a:avLst/>
            </a:prstGeom>
            <a:solidFill>
              <a:srgbClr val="0066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</a:rPr>
                <a:t>4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57891" y="4509120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5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923928" y="3573016"/>
              <a:ext cx="792088" cy="792088"/>
            </a:xfrm>
            <a:prstGeom prst="ellipse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</a:rPr>
                <a:t>3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直接连接符 9"/>
            <p:cNvCxnSpPr>
              <a:stCxn id="4" idx="6"/>
              <a:endCxn id="5" idx="2"/>
            </p:cNvCxnSpPr>
            <p:nvPr/>
          </p:nvCxnSpPr>
          <p:spPr>
            <a:xfrm>
              <a:off x="1349979" y="2960948"/>
              <a:ext cx="1133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5"/>
              <a:endCxn id="6" idx="1"/>
            </p:cNvCxnSpPr>
            <p:nvPr/>
          </p:nvCxnSpPr>
          <p:spPr>
            <a:xfrm>
              <a:off x="1233980" y="3240993"/>
              <a:ext cx="1365787" cy="13841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7" idx="7"/>
              <a:endCxn id="5" idx="3"/>
            </p:cNvCxnSpPr>
            <p:nvPr/>
          </p:nvCxnSpPr>
          <p:spPr>
            <a:xfrm flipV="1">
              <a:off x="1233980" y="3240993"/>
              <a:ext cx="1365787" cy="13841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7" idx="6"/>
              <a:endCxn id="6" idx="2"/>
            </p:cNvCxnSpPr>
            <p:nvPr/>
          </p:nvCxnSpPr>
          <p:spPr>
            <a:xfrm>
              <a:off x="1349979" y="4905164"/>
              <a:ext cx="1133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6" idx="6"/>
              <a:endCxn id="8" idx="3"/>
            </p:cNvCxnSpPr>
            <p:nvPr/>
          </p:nvCxnSpPr>
          <p:spPr>
            <a:xfrm flipV="1">
              <a:off x="3275856" y="4249105"/>
              <a:ext cx="764071" cy="6560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5" idx="6"/>
              <a:endCxn id="8" idx="1"/>
            </p:cNvCxnSpPr>
            <p:nvPr/>
          </p:nvCxnSpPr>
          <p:spPr>
            <a:xfrm>
              <a:off x="3275856" y="2960948"/>
              <a:ext cx="764071" cy="7280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8" idx="2"/>
            </p:cNvCxnSpPr>
            <p:nvPr/>
          </p:nvCxnSpPr>
          <p:spPr>
            <a:xfrm flipV="1">
              <a:off x="1301858" y="3969060"/>
              <a:ext cx="2622070" cy="7424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467544" y="1321604"/>
            <a:ext cx="2313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>
                <a:latin typeface="+mn-ea"/>
                <a:ea typeface="+mn-ea"/>
              </a:rPr>
              <a:t>x4</a:t>
            </a:r>
            <a:r>
              <a:rPr lang="zh-CN" altLang="en-US" sz="2800" dirty="0" smtClean="0">
                <a:latin typeface="+mn-ea"/>
                <a:ea typeface="+mn-ea"/>
              </a:rPr>
              <a:t>取</a:t>
            </a:r>
            <a:r>
              <a:rPr lang="en-US" altLang="zh-CN" sz="2800" dirty="0" smtClean="0">
                <a:latin typeface="+mn-ea"/>
                <a:ea typeface="+mn-ea"/>
              </a:rPr>
              <a:t>4</a:t>
            </a:r>
            <a:r>
              <a:rPr lang="zh-CN" altLang="en-US" sz="2800" dirty="0" smtClean="0">
                <a:latin typeface="+mn-ea"/>
                <a:ea typeface="+mn-ea"/>
              </a:rPr>
              <a:t>号点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6442361" y="1052736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96136" y="4046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解空间树</a:t>
            </a:r>
            <a:endParaRPr lang="zh-CN" altLang="en-US" sz="3200" dirty="0"/>
          </a:p>
        </p:txBody>
      </p:sp>
      <p:sp>
        <p:nvSpPr>
          <p:cNvPr id="61" name="椭圆 60"/>
          <p:cNvSpPr/>
          <p:nvPr/>
        </p:nvSpPr>
        <p:spPr>
          <a:xfrm>
            <a:off x="5745429" y="1888815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2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62" name="直接连接符 61"/>
          <p:cNvCxnSpPr>
            <a:stCxn id="59" idx="3"/>
            <a:endCxn id="61" idx="7"/>
          </p:cNvCxnSpPr>
          <p:nvPr/>
        </p:nvCxnSpPr>
        <p:spPr>
          <a:xfrm flipH="1">
            <a:off x="6237130" y="1544437"/>
            <a:ext cx="289594" cy="4287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504410" y="1315254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=1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5074209" y="2996952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5768807" y="2996952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4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66" name="直接连接符 65"/>
          <p:cNvCxnSpPr>
            <a:stCxn id="61" idx="3"/>
            <a:endCxn id="64" idx="0"/>
          </p:cNvCxnSpPr>
          <p:nvPr/>
        </p:nvCxnSpPr>
        <p:spPr>
          <a:xfrm flipH="1">
            <a:off x="5362241" y="2380516"/>
            <a:ext cx="467551" cy="616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61" idx="4"/>
            <a:endCxn id="65" idx="0"/>
          </p:cNvCxnSpPr>
          <p:nvPr/>
        </p:nvCxnSpPr>
        <p:spPr>
          <a:xfrm>
            <a:off x="6033461" y="2464879"/>
            <a:ext cx="23378" cy="5320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132976" y="2476161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=2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5099691" y="4121063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5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5794289" y="4121063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6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71" name="直接连接符 70"/>
          <p:cNvCxnSpPr>
            <a:endCxn id="69" idx="0"/>
          </p:cNvCxnSpPr>
          <p:nvPr/>
        </p:nvCxnSpPr>
        <p:spPr>
          <a:xfrm flipH="1">
            <a:off x="5387723" y="3504627"/>
            <a:ext cx="467551" cy="616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65" idx="4"/>
            <a:endCxn id="70" idx="0"/>
          </p:cNvCxnSpPr>
          <p:nvPr/>
        </p:nvCxnSpPr>
        <p:spPr>
          <a:xfrm>
            <a:off x="6056839" y="3573016"/>
            <a:ext cx="25482" cy="548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514369" y="3356992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=3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6442361" y="4121063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7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75" name="直接连接符 74"/>
          <p:cNvCxnSpPr>
            <a:stCxn id="65" idx="5"/>
            <a:endCxn id="74" idx="0"/>
          </p:cNvCxnSpPr>
          <p:nvPr/>
        </p:nvCxnSpPr>
        <p:spPr>
          <a:xfrm>
            <a:off x="6260508" y="3488653"/>
            <a:ext cx="469885" cy="6324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>
          <a:xfrm>
            <a:off x="5506257" y="5301208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8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6200855" y="5301208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9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6848927" y="5301208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10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7548422" y="5301208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11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80" name="直接连接符 79"/>
          <p:cNvCxnSpPr>
            <a:stCxn id="74" idx="3"/>
            <a:endCxn id="76" idx="0"/>
          </p:cNvCxnSpPr>
          <p:nvPr/>
        </p:nvCxnSpPr>
        <p:spPr>
          <a:xfrm flipH="1">
            <a:off x="5794289" y="4612764"/>
            <a:ext cx="732435" cy="6884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74" idx="4"/>
            <a:endCxn id="77" idx="0"/>
          </p:cNvCxnSpPr>
          <p:nvPr/>
        </p:nvCxnSpPr>
        <p:spPr>
          <a:xfrm flipH="1">
            <a:off x="6488887" y="4697127"/>
            <a:ext cx="241506" cy="6040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endCxn id="78" idx="0"/>
          </p:cNvCxnSpPr>
          <p:nvPr/>
        </p:nvCxnSpPr>
        <p:spPr>
          <a:xfrm>
            <a:off x="6882257" y="4660459"/>
            <a:ext cx="254702" cy="6407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endCxn id="79" idx="0"/>
          </p:cNvCxnSpPr>
          <p:nvPr/>
        </p:nvCxnSpPr>
        <p:spPr>
          <a:xfrm>
            <a:off x="6975247" y="4536472"/>
            <a:ext cx="861207" cy="764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306457" y="4437112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=4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51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8.3.2 </a:t>
            </a:r>
            <a:r>
              <a:rPr lang="zh-CN" altLang="en-US" dirty="0"/>
              <a:t>哈密顿回路问题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404705" y="2320863"/>
            <a:ext cx="4158125" cy="2736304"/>
            <a:chOff x="557891" y="2564904"/>
            <a:chExt cx="4158125" cy="2736304"/>
          </a:xfrm>
        </p:grpSpPr>
        <p:sp>
          <p:nvSpPr>
            <p:cNvPr id="4" name="椭圆 3"/>
            <p:cNvSpPr/>
            <p:nvPr/>
          </p:nvSpPr>
          <p:spPr>
            <a:xfrm>
              <a:off x="557891" y="2564904"/>
              <a:ext cx="792088" cy="792088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solidFill>
                    <a:schemeClr val="bg1"/>
                  </a:solidFill>
                </a:rPr>
                <a:t>1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483768" y="2564904"/>
              <a:ext cx="792088" cy="792088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</a:rPr>
                <a:t>2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83768" y="4509120"/>
              <a:ext cx="792088" cy="792088"/>
            </a:xfrm>
            <a:prstGeom prst="ellipse">
              <a:avLst/>
            </a:prstGeom>
            <a:solidFill>
              <a:srgbClr val="0066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</a:rPr>
                <a:t>4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57891" y="4509120"/>
              <a:ext cx="792088" cy="7920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</a:rPr>
                <a:t>5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923928" y="3573016"/>
              <a:ext cx="792088" cy="792088"/>
            </a:xfrm>
            <a:prstGeom prst="ellipse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</a:rPr>
                <a:t>3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直接连接符 9"/>
            <p:cNvCxnSpPr>
              <a:stCxn id="4" idx="6"/>
              <a:endCxn id="5" idx="2"/>
            </p:cNvCxnSpPr>
            <p:nvPr/>
          </p:nvCxnSpPr>
          <p:spPr>
            <a:xfrm>
              <a:off x="1349979" y="2960948"/>
              <a:ext cx="1133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5"/>
              <a:endCxn id="6" idx="1"/>
            </p:cNvCxnSpPr>
            <p:nvPr/>
          </p:nvCxnSpPr>
          <p:spPr>
            <a:xfrm>
              <a:off x="1233980" y="3240993"/>
              <a:ext cx="1365787" cy="13841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7" idx="7"/>
              <a:endCxn id="5" idx="3"/>
            </p:cNvCxnSpPr>
            <p:nvPr/>
          </p:nvCxnSpPr>
          <p:spPr>
            <a:xfrm flipV="1">
              <a:off x="1233980" y="3240993"/>
              <a:ext cx="1365787" cy="13841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7" idx="6"/>
              <a:endCxn id="6" idx="2"/>
            </p:cNvCxnSpPr>
            <p:nvPr/>
          </p:nvCxnSpPr>
          <p:spPr>
            <a:xfrm>
              <a:off x="1349979" y="4905164"/>
              <a:ext cx="1133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6" idx="6"/>
              <a:endCxn id="8" idx="3"/>
            </p:cNvCxnSpPr>
            <p:nvPr/>
          </p:nvCxnSpPr>
          <p:spPr>
            <a:xfrm flipV="1">
              <a:off x="3275856" y="4249105"/>
              <a:ext cx="764071" cy="6560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5" idx="6"/>
              <a:endCxn id="8" idx="1"/>
            </p:cNvCxnSpPr>
            <p:nvPr/>
          </p:nvCxnSpPr>
          <p:spPr>
            <a:xfrm>
              <a:off x="3275856" y="2960948"/>
              <a:ext cx="764071" cy="7280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8" idx="2"/>
            </p:cNvCxnSpPr>
            <p:nvPr/>
          </p:nvCxnSpPr>
          <p:spPr>
            <a:xfrm flipV="1">
              <a:off x="1301858" y="3969060"/>
              <a:ext cx="2622070" cy="7424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椭圆 30"/>
          <p:cNvSpPr/>
          <p:nvPr/>
        </p:nvSpPr>
        <p:spPr>
          <a:xfrm>
            <a:off x="6442361" y="1052736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96136" y="4046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解空间树</a:t>
            </a:r>
            <a:endParaRPr lang="zh-CN" altLang="en-US" sz="3200" dirty="0"/>
          </a:p>
        </p:txBody>
      </p:sp>
      <p:sp>
        <p:nvSpPr>
          <p:cNvPr id="33" name="椭圆 32"/>
          <p:cNvSpPr/>
          <p:nvPr/>
        </p:nvSpPr>
        <p:spPr>
          <a:xfrm>
            <a:off x="5745429" y="1888815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2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35" name="直接连接符 34"/>
          <p:cNvCxnSpPr>
            <a:stCxn id="31" idx="3"/>
            <a:endCxn id="33" idx="7"/>
          </p:cNvCxnSpPr>
          <p:nvPr/>
        </p:nvCxnSpPr>
        <p:spPr>
          <a:xfrm flipH="1">
            <a:off x="6237130" y="1544437"/>
            <a:ext cx="289594" cy="4287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04410" y="1315254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=1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7544" y="1321604"/>
            <a:ext cx="3546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>
                <a:latin typeface="+mn-ea"/>
                <a:ea typeface="+mn-ea"/>
              </a:rPr>
              <a:t>x5</a:t>
            </a:r>
            <a:r>
              <a:rPr lang="zh-CN" altLang="en-US" sz="2800" dirty="0" smtClean="0">
                <a:latin typeface="+mn-ea"/>
                <a:ea typeface="+mn-ea"/>
              </a:rPr>
              <a:t>没有合适的选择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074209" y="2996952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768807" y="2996952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4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33" idx="3"/>
            <a:endCxn id="23" idx="0"/>
          </p:cNvCxnSpPr>
          <p:nvPr/>
        </p:nvCxnSpPr>
        <p:spPr>
          <a:xfrm flipH="1">
            <a:off x="5362241" y="2380516"/>
            <a:ext cx="467551" cy="616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33" idx="4"/>
            <a:endCxn id="24" idx="0"/>
          </p:cNvCxnSpPr>
          <p:nvPr/>
        </p:nvCxnSpPr>
        <p:spPr>
          <a:xfrm>
            <a:off x="6033461" y="2464879"/>
            <a:ext cx="23378" cy="5320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32976" y="2476161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=2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099691" y="4121063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5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794289" y="4121063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6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39" name="直接连接符 38"/>
          <p:cNvCxnSpPr>
            <a:endCxn id="34" idx="0"/>
          </p:cNvCxnSpPr>
          <p:nvPr/>
        </p:nvCxnSpPr>
        <p:spPr>
          <a:xfrm flipH="1">
            <a:off x="5387723" y="3504627"/>
            <a:ext cx="467551" cy="616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4" idx="4"/>
            <a:endCxn id="36" idx="0"/>
          </p:cNvCxnSpPr>
          <p:nvPr/>
        </p:nvCxnSpPr>
        <p:spPr>
          <a:xfrm>
            <a:off x="6056839" y="3573016"/>
            <a:ext cx="25482" cy="548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14369" y="3356992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=3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442361" y="4121063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7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43" name="直接连接符 42"/>
          <p:cNvCxnSpPr>
            <a:stCxn id="24" idx="5"/>
            <a:endCxn id="42" idx="0"/>
          </p:cNvCxnSpPr>
          <p:nvPr/>
        </p:nvCxnSpPr>
        <p:spPr>
          <a:xfrm>
            <a:off x="6260508" y="3488653"/>
            <a:ext cx="469885" cy="6324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5506257" y="5301208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8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200855" y="5301208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9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6848927" y="5301208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10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7548422" y="5301208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11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48" name="直接连接符 47"/>
          <p:cNvCxnSpPr>
            <a:stCxn id="42" idx="3"/>
            <a:endCxn id="44" idx="0"/>
          </p:cNvCxnSpPr>
          <p:nvPr/>
        </p:nvCxnSpPr>
        <p:spPr>
          <a:xfrm flipH="1">
            <a:off x="5794289" y="4612764"/>
            <a:ext cx="732435" cy="6884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2" idx="4"/>
            <a:endCxn id="45" idx="0"/>
          </p:cNvCxnSpPr>
          <p:nvPr/>
        </p:nvCxnSpPr>
        <p:spPr>
          <a:xfrm flipH="1">
            <a:off x="6488887" y="4697127"/>
            <a:ext cx="241506" cy="6040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46" idx="0"/>
          </p:cNvCxnSpPr>
          <p:nvPr/>
        </p:nvCxnSpPr>
        <p:spPr>
          <a:xfrm>
            <a:off x="6882257" y="4660459"/>
            <a:ext cx="254702" cy="6407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47" idx="0"/>
          </p:cNvCxnSpPr>
          <p:nvPr/>
        </p:nvCxnSpPr>
        <p:spPr>
          <a:xfrm>
            <a:off x="6975247" y="4536472"/>
            <a:ext cx="861207" cy="764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306457" y="4437112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=4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218225" y="6281936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12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912823" y="6281936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13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6560895" y="6281936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14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7260390" y="6281936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15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7884368" y="6281936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16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57" name="直接连接符 56"/>
          <p:cNvCxnSpPr>
            <a:stCxn id="47" idx="3"/>
            <a:endCxn id="52" idx="0"/>
          </p:cNvCxnSpPr>
          <p:nvPr/>
        </p:nvCxnSpPr>
        <p:spPr>
          <a:xfrm flipH="1">
            <a:off x="5506257" y="5792909"/>
            <a:ext cx="2126528" cy="4890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endCxn id="53" idx="0"/>
          </p:cNvCxnSpPr>
          <p:nvPr/>
        </p:nvCxnSpPr>
        <p:spPr>
          <a:xfrm flipH="1">
            <a:off x="6200855" y="5858359"/>
            <a:ext cx="1518311" cy="4235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7" idx="4"/>
            <a:endCxn id="54" idx="0"/>
          </p:cNvCxnSpPr>
          <p:nvPr/>
        </p:nvCxnSpPr>
        <p:spPr>
          <a:xfrm flipH="1">
            <a:off x="6848927" y="5877272"/>
            <a:ext cx="987527" cy="4046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7" idx="4"/>
            <a:endCxn id="55" idx="0"/>
          </p:cNvCxnSpPr>
          <p:nvPr/>
        </p:nvCxnSpPr>
        <p:spPr>
          <a:xfrm flipH="1">
            <a:off x="7548422" y="5877272"/>
            <a:ext cx="288032" cy="4046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56" idx="0"/>
          </p:cNvCxnSpPr>
          <p:nvPr/>
        </p:nvCxnSpPr>
        <p:spPr>
          <a:xfrm>
            <a:off x="7920644" y="5873858"/>
            <a:ext cx="251756" cy="4080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172400" y="5615662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=5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圆角矩形标注 68"/>
          <p:cNvSpPr/>
          <p:nvPr/>
        </p:nvSpPr>
        <p:spPr>
          <a:xfrm>
            <a:off x="7692438" y="3477284"/>
            <a:ext cx="1451562" cy="975571"/>
          </a:xfrm>
          <a:prstGeom prst="wedgeRoundRectCallout">
            <a:avLst>
              <a:gd name="adj1" fmla="val 1381"/>
              <a:gd name="adj2" fmla="val 184825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因为</a:t>
            </a:r>
            <a:r>
              <a:rPr lang="en-US" altLang="zh-CN" sz="2400" dirty="0" smtClean="0">
                <a:solidFill>
                  <a:srgbClr val="FF0000"/>
                </a:solidFill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</a:rPr>
              <a:t>跟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不相连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6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8.3.2 </a:t>
            </a:r>
            <a:r>
              <a:rPr lang="zh-CN" altLang="en-US" dirty="0"/>
              <a:t>哈密顿回路问题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404705" y="2320863"/>
            <a:ext cx="4158125" cy="2736304"/>
            <a:chOff x="557891" y="2564904"/>
            <a:chExt cx="4158125" cy="2736304"/>
          </a:xfrm>
        </p:grpSpPr>
        <p:sp>
          <p:nvSpPr>
            <p:cNvPr id="4" name="椭圆 3"/>
            <p:cNvSpPr/>
            <p:nvPr/>
          </p:nvSpPr>
          <p:spPr>
            <a:xfrm>
              <a:off x="557891" y="2564904"/>
              <a:ext cx="792088" cy="792088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solidFill>
                    <a:schemeClr val="bg1"/>
                  </a:solidFill>
                </a:rPr>
                <a:t>1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483768" y="2564904"/>
              <a:ext cx="792088" cy="792088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</a:rPr>
                <a:t>2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83768" y="4509120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4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57891" y="4509120"/>
              <a:ext cx="792088" cy="79208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</a:rPr>
                <a:t>5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923928" y="3573016"/>
              <a:ext cx="792088" cy="792088"/>
            </a:xfrm>
            <a:prstGeom prst="ellipse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</a:rPr>
                <a:t>3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直接连接符 9"/>
            <p:cNvCxnSpPr>
              <a:stCxn id="4" idx="6"/>
              <a:endCxn id="5" idx="2"/>
            </p:cNvCxnSpPr>
            <p:nvPr/>
          </p:nvCxnSpPr>
          <p:spPr>
            <a:xfrm>
              <a:off x="1349979" y="2960948"/>
              <a:ext cx="1133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5"/>
              <a:endCxn id="6" idx="1"/>
            </p:cNvCxnSpPr>
            <p:nvPr/>
          </p:nvCxnSpPr>
          <p:spPr>
            <a:xfrm>
              <a:off x="1233980" y="3240993"/>
              <a:ext cx="1365787" cy="13841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7" idx="7"/>
              <a:endCxn id="5" idx="3"/>
            </p:cNvCxnSpPr>
            <p:nvPr/>
          </p:nvCxnSpPr>
          <p:spPr>
            <a:xfrm flipV="1">
              <a:off x="1233980" y="3240993"/>
              <a:ext cx="1365787" cy="13841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7" idx="6"/>
              <a:endCxn id="6" idx="2"/>
            </p:cNvCxnSpPr>
            <p:nvPr/>
          </p:nvCxnSpPr>
          <p:spPr>
            <a:xfrm>
              <a:off x="1349979" y="4905164"/>
              <a:ext cx="1133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6" idx="6"/>
              <a:endCxn id="8" idx="3"/>
            </p:cNvCxnSpPr>
            <p:nvPr/>
          </p:nvCxnSpPr>
          <p:spPr>
            <a:xfrm flipV="1">
              <a:off x="3275856" y="4249105"/>
              <a:ext cx="764071" cy="6560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5" idx="6"/>
              <a:endCxn id="8" idx="1"/>
            </p:cNvCxnSpPr>
            <p:nvPr/>
          </p:nvCxnSpPr>
          <p:spPr>
            <a:xfrm>
              <a:off x="3275856" y="2960948"/>
              <a:ext cx="764071" cy="7280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8" idx="2"/>
            </p:cNvCxnSpPr>
            <p:nvPr/>
          </p:nvCxnSpPr>
          <p:spPr>
            <a:xfrm flipV="1">
              <a:off x="1301858" y="3969060"/>
              <a:ext cx="2622070" cy="7424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椭圆 30"/>
          <p:cNvSpPr/>
          <p:nvPr/>
        </p:nvSpPr>
        <p:spPr>
          <a:xfrm>
            <a:off x="6442361" y="1052736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96136" y="4046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解空间树</a:t>
            </a:r>
            <a:endParaRPr lang="zh-CN" altLang="en-US" sz="3200" dirty="0"/>
          </a:p>
        </p:txBody>
      </p:sp>
      <p:sp>
        <p:nvSpPr>
          <p:cNvPr id="33" name="椭圆 32"/>
          <p:cNvSpPr/>
          <p:nvPr/>
        </p:nvSpPr>
        <p:spPr>
          <a:xfrm>
            <a:off x="5745429" y="1888815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2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35" name="直接连接符 34"/>
          <p:cNvCxnSpPr>
            <a:stCxn id="31" idx="3"/>
            <a:endCxn id="33" idx="7"/>
          </p:cNvCxnSpPr>
          <p:nvPr/>
        </p:nvCxnSpPr>
        <p:spPr>
          <a:xfrm flipH="1">
            <a:off x="6237130" y="1544437"/>
            <a:ext cx="289594" cy="4287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04410" y="1315254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=1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7544" y="1321604"/>
            <a:ext cx="3749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 smtClean="0">
                <a:latin typeface="+mn-ea"/>
                <a:ea typeface="+mn-ea"/>
              </a:rPr>
              <a:t>回溯</a:t>
            </a:r>
            <a:r>
              <a:rPr lang="en-US" altLang="zh-CN" sz="2800" dirty="0" smtClean="0">
                <a:latin typeface="+mn-ea"/>
                <a:ea typeface="+mn-ea"/>
              </a:rPr>
              <a:t>x4</a:t>
            </a:r>
            <a:r>
              <a:rPr lang="zh-CN" altLang="en-US" sz="2800" dirty="0" smtClean="0">
                <a:latin typeface="+mn-ea"/>
                <a:ea typeface="+mn-ea"/>
              </a:rPr>
              <a:t>，取为</a:t>
            </a:r>
            <a:r>
              <a:rPr lang="en-US" altLang="zh-CN" sz="2800" dirty="0" smtClean="0">
                <a:latin typeface="+mn-ea"/>
                <a:ea typeface="+mn-ea"/>
              </a:rPr>
              <a:t>5</a:t>
            </a:r>
            <a:r>
              <a:rPr lang="zh-CN" altLang="en-US" sz="2800" dirty="0" smtClean="0">
                <a:latin typeface="+mn-ea"/>
                <a:ea typeface="+mn-ea"/>
              </a:rPr>
              <a:t>号点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074209" y="2996952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768807" y="2996952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4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33" idx="3"/>
            <a:endCxn id="23" idx="0"/>
          </p:cNvCxnSpPr>
          <p:nvPr/>
        </p:nvCxnSpPr>
        <p:spPr>
          <a:xfrm flipH="1">
            <a:off x="5362241" y="2380516"/>
            <a:ext cx="467551" cy="616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33" idx="4"/>
            <a:endCxn id="24" idx="0"/>
          </p:cNvCxnSpPr>
          <p:nvPr/>
        </p:nvCxnSpPr>
        <p:spPr>
          <a:xfrm>
            <a:off x="6033461" y="2464879"/>
            <a:ext cx="23378" cy="5320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32976" y="2476161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=2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099691" y="4121063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5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794289" y="4121063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6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39" name="直接连接符 38"/>
          <p:cNvCxnSpPr>
            <a:endCxn id="34" idx="0"/>
          </p:cNvCxnSpPr>
          <p:nvPr/>
        </p:nvCxnSpPr>
        <p:spPr>
          <a:xfrm flipH="1">
            <a:off x="5387723" y="3504627"/>
            <a:ext cx="467551" cy="616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4" idx="4"/>
            <a:endCxn id="36" idx="0"/>
          </p:cNvCxnSpPr>
          <p:nvPr/>
        </p:nvCxnSpPr>
        <p:spPr>
          <a:xfrm>
            <a:off x="6056839" y="3573016"/>
            <a:ext cx="25482" cy="548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14369" y="3356992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=3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442361" y="4121063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7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43" name="直接连接符 42"/>
          <p:cNvCxnSpPr>
            <a:stCxn id="24" idx="5"/>
            <a:endCxn id="42" idx="0"/>
          </p:cNvCxnSpPr>
          <p:nvPr/>
        </p:nvCxnSpPr>
        <p:spPr>
          <a:xfrm>
            <a:off x="6260508" y="3488653"/>
            <a:ext cx="469885" cy="6324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5506257" y="5301208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8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200855" y="5301208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9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6848927" y="5301208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10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7548422" y="5301208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11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48" name="直接连接符 47"/>
          <p:cNvCxnSpPr>
            <a:stCxn id="42" idx="3"/>
            <a:endCxn id="44" idx="0"/>
          </p:cNvCxnSpPr>
          <p:nvPr/>
        </p:nvCxnSpPr>
        <p:spPr>
          <a:xfrm flipH="1">
            <a:off x="5794289" y="4612764"/>
            <a:ext cx="732435" cy="6884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2" idx="4"/>
            <a:endCxn id="45" idx="0"/>
          </p:cNvCxnSpPr>
          <p:nvPr/>
        </p:nvCxnSpPr>
        <p:spPr>
          <a:xfrm flipH="1">
            <a:off x="6488887" y="4697127"/>
            <a:ext cx="241506" cy="6040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46" idx="0"/>
          </p:cNvCxnSpPr>
          <p:nvPr/>
        </p:nvCxnSpPr>
        <p:spPr>
          <a:xfrm>
            <a:off x="6882257" y="4660459"/>
            <a:ext cx="254702" cy="6407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47" idx="0"/>
          </p:cNvCxnSpPr>
          <p:nvPr/>
        </p:nvCxnSpPr>
        <p:spPr>
          <a:xfrm>
            <a:off x="6975247" y="4536472"/>
            <a:ext cx="861207" cy="764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691514" y="4416025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=5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360245" y="5301208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17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63" name="直接连接符 62"/>
          <p:cNvCxnSpPr>
            <a:endCxn id="59" idx="0"/>
          </p:cNvCxnSpPr>
          <p:nvPr/>
        </p:nvCxnSpPr>
        <p:spPr>
          <a:xfrm>
            <a:off x="7020732" y="4510007"/>
            <a:ext cx="1627545" cy="7912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4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8.3.2 </a:t>
            </a:r>
            <a:r>
              <a:rPr lang="zh-CN" altLang="en-US" dirty="0"/>
              <a:t>哈密顿回路问题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404705" y="2320863"/>
            <a:ext cx="4158125" cy="2736304"/>
            <a:chOff x="557891" y="2564904"/>
            <a:chExt cx="4158125" cy="2736304"/>
          </a:xfrm>
        </p:grpSpPr>
        <p:sp>
          <p:nvSpPr>
            <p:cNvPr id="4" name="椭圆 3"/>
            <p:cNvSpPr/>
            <p:nvPr/>
          </p:nvSpPr>
          <p:spPr>
            <a:xfrm>
              <a:off x="557891" y="2564904"/>
              <a:ext cx="792088" cy="792088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solidFill>
                    <a:schemeClr val="bg1"/>
                  </a:solidFill>
                </a:rPr>
                <a:t>1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483768" y="2564904"/>
              <a:ext cx="792088" cy="792088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</a:rPr>
                <a:t>2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83768" y="4509120"/>
              <a:ext cx="792088" cy="7920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4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57891" y="4509120"/>
              <a:ext cx="792088" cy="79208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</a:rPr>
                <a:t>5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923928" y="3573016"/>
              <a:ext cx="792088" cy="792088"/>
            </a:xfrm>
            <a:prstGeom prst="ellipse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</a:rPr>
                <a:t>3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直接连接符 9"/>
            <p:cNvCxnSpPr>
              <a:stCxn id="4" idx="6"/>
              <a:endCxn id="5" idx="2"/>
            </p:cNvCxnSpPr>
            <p:nvPr/>
          </p:nvCxnSpPr>
          <p:spPr>
            <a:xfrm>
              <a:off x="1349979" y="2960948"/>
              <a:ext cx="1133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5"/>
              <a:endCxn id="6" idx="1"/>
            </p:cNvCxnSpPr>
            <p:nvPr/>
          </p:nvCxnSpPr>
          <p:spPr>
            <a:xfrm>
              <a:off x="1233980" y="3240993"/>
              <a:ext cx="1365787" cy="13841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7" idx="7"/>
              <a:endCxn id="5" idx="3"/>
            </p:cNvCxnSpPr>
            <p:nvPr/>
          </p:nvCxnSpPr>
          <p:spPr>
            <a:xfrm flipV="1">
              <a:off x="1233980" y="3240993"/>
              <a:ext cx="1365787" cy="13841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7" idx="6"/>
              <a:endCxn id="6" idx="2"/>
            </p:cNvCxnSpPr>
            <p:nvPr/>
          </p:nvCxnSpPr>
          <p:spPr>
            <a:xfrm>
              <a:off x="1349979" y="4905164"/>
              <a:ext cx="1133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6" idx="6"/>
              <a:endCxn id="8" idx="3"/>
            </p:cNvCxnSpPr>
            <p:nvPr/>
          </p:nvCxnSpPr>
          <p:spPr>
            <a:xfrm flipV="1">
              <a:off x="3275856" y="4249105"/>
              <a:ext cx="764071" cy="6560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5" idx="6"/>
              <a:endCxn id="8" idx="1"/>
            </p:cNvCxnSpPr>
            <p:nvPr/>
          </p:nvCxnSpPr>
          <p:spPr>
            <a:xfrm>
              <a:off x="3275856" y="2960948"/>
              <a:ext cx="764071" cy="7280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8" idx="2"/>
            </p:cNvCxnSpPr>
            <p:nvPr/>
          </p:nvCxnSpPr>
          <p:spPr>
            <a:xfrm flipV="1">
              <a:off x="1301858" y="3969060"/>
              <a:ext cx="2622070" cy="7424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椭圆 30"/>
          <p:cNvSpPr/>
          <p:nvPr/>
        </p:nvSpPr>
        <p:spPr>
          <a:xfrm>
            <a:off x="6442361" y="1052736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96136" y="4046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解空间树</a:t>
            </a:r>
            <a:endParaRPr lang="zh-CN" altLang="en-US" sz="3200" dirty="0"/>
          </a:p>
        </p:txBody>
      </p:sp>
      <p:sp>
        <p:nvSpPr>
          <p:cNvPr id="33" name="椭圆 32"/>
          <p:cNvSpPr/>
          <p:nvPr/>
        </p:nvSpPr>
        <p:spPr>
          <a:xfrm>
            <a:off x="5745429" y="1888815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2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35" name="直接连接符 34"/>
          <p:cNvCxnSpPr>
            <a:stCxn id="31" idx="3"/>
            <a:endCxn id="33" idx="7"/>
          </p:cNvCxnSpPr>
          <p:nvPr/>
        </p:nvCxnSpPr>
        <p:spPr>
          <a:xfrm flipH="1">
            <a:off x="6237130" y="1544437"/>
            <a:ext cx="289594" cy="4287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04410" y="1315254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=1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7544" y="1321604"/>
            <a:ext cx="4108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>
                <a:latin typeface="+mn-ea"/>
                <a:ea typeface="+mn-ea"/>
              </a:rPr>
              <a:t>x5</a:t>
            </a:r>
            <a:r>
              <a:rPr lang="zh-CN" altLang="en-US" sz="2800" dirty="0" smtClean="0">
                <a:latin typeface="+mn-ea"/>
                <a:ea typeface="+mn-ea"/>
              </a:rPr>
              <a:t>取</a:t>
            </a:r>
            <a:r>
              <a:rPr lang="en-US" altLang="zh-CN" sz="2800" dirty="0" smtClean="0">
                <a:latin typeface="+mn-ea"/>
                <a:ea typeface="+mn-ea"/>
              </a:rPr>
              <a:t>4</a:t>
            </a:r>
            <a:r>
              <a:rPr lang="zh-CN" altLang="en-US" sz="2800" dirty="0" smtClean="0">
                <a:latin typeface="+mn-ea"/>
                <a:ea typeface="+mn-ea"/>
              </a:rPr>
              <a:t>号点，回路构成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074209" y="2996952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768807" y="2996952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4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33" idx="3"/>
            <a:endCxn id="23" idx="0"/>
          </p:cNvCxnSpPr>
          <p:nvPr/>
        </p:nvCxnSpPr>
        <p:spPr>
          <a:xfrm flipH="1">
            <a:off x="5362241" y="2380516"/>
            <a:ext cx="467551" cy="616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33" idx="4"/>
            <a:endCxn id="24" idx="0"/>
          </p:cNvCxnSpPr>
          <p:nvPr/>
        </p:nvCxnSpPr>
        <p:spPr>
          <a:xfrm>
            <a:off x="6033461" y="2464879"/>
            <a:ext cx="23378" cy="5320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32976" y="2476161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=2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099691" y="4121063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5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794289" y="4121063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6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39" name="直接连接符 38"/>
          <p:cNvCxnSpPr>
            <a:endCxn id="34" idx="0"/>
          </p:cNvCxnSpPr>
          <p:nvPr/>
        </p:nvCxnSpPr>
        <p:spPr>
          <a:xfrm flipH="1">
            <a:off x="5387723" y="3504627"/>
            <a:ext cx="467551" cy="616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4" idx="4"/>
            <a:endCxn id="36" idx="0"/>
          </p:cNvCxnSpPr>
          <p:nvPr/>
        </p:nvCxnSpPr>
        <p:spPr>
          <a:xfrm>
            <a:off x="6056839" y="3573016"/>
            <a:ext cx="25482" cy="548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14369" y="3356992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=3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442361" y="4121063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7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43" name="直接连接符 42"/>
          <p:cNvCxnSpPr>
            <a:stCxn id="24" idx="5"/>
            <a:endCxn id="42" idx="0"/>
          </p:cNvCxnSpPr>
          <p:nvPr/>
        </p:nvCxnSpPr>
        <p:spPr>
          <a:xfrm>
            <a:off x="6260508" y="3488653"/>
            <a:ext cx="469885" cy="6324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5506257" y="5301208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8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200855" y="5301208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9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6848927" y="5301208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10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7548422" y="5301208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11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48" name="直接连接符 47"/>
          <p:cNvCxnSpPr>
            <a:stCxn id="42" idx="3"/>
            <a:endCxn id="44" idx="0"/>
          </p:cNvCxnSpPr>
          <p:nvPr/>
        </p:nvCxnSpPr>
        <p:spPr>
          <a:xfrm flipH="1">
            <a:off x="5794289" y="4612764"/>
            <a:ext cx="732435" cy="6884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2" idx="4"/>
            <a:endCxn id="45" idx="0"/>
          </p:cNvCxnSpPr>
          <p:nvPr/>
        </p:nvCxnSpPr>
        <p:spPr>
          <a:xfrm flipH="1">
            <a:off x="6488887" y="4697127"/>
            <a:ext cx="241506" cy="6040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46" idx="0"/>
          </p:cNvCxnSpPr>
          <p:nvPr/>
        </p:nvCxnSpPr>
        <p:spPr>
          <a:xfrm>
            <a:off x="6882257" y="4660459"/>
            <a:ext cx="254702" cy="6407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47" idx="0"/>
          </p:cNvCxnSpPr>
          <p:nvPr/>
        </p:nvCxnSpPr>
        <p:spPr>
          <a:xfrm>
            <a:off x="6975247" y="4536472"/>
            <a:ext cx="861207" cy="764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62241" y="6020326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=4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360245" y="5301208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17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63" name="直接连接符 62"/>
          <p:cNvCxnSpPr>
            <a:endCxn id="59" idx="0"/>
          </p:cNvCxnSpPr>
          <p:nvPr/>
        </p:nvCxnSpPr>
        <p:spPr>
          <a:xfrm>
            <a:off x="7020732" y="4510007"/>
            <a:ext cx="1627545" cy="7912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6327238" y="6281936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18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6975310" y="6281936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19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7674805" y="6281936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20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8362181" y="6281936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21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>
            <a:stCxn id="59" idx="3"/>
            <a:endCxn id="52" idx="0"/>
          </p:cNvCxnSpPr>
          <p:nvPr/>
        </p:nvCxnSpPr>
        <p:spPr>
          <a:xfrm flipH="1">
            <a:off x="6615270" y="5792909"/>
            <a:ext cx="1829338" cy="4890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endCxn id="53" idx="0"/>
          </p:cNvCxnSpPr>
          <p:nvPr/>
        </p:nvCxnSpPr>
        <p:spPr>
          <a:xfrm flipH="1">
            <a:off x="7263342" y="5858359"/>
            <a:ext cx="1229729" cy="4235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9" idx="4"/>
            <a:endCxn id="54" idx="0"/>
          </p:cNvCxnSpPr>
          <p:nvPr/>
        </p:nvCxnSpPr>
        <p:spPr>
          <a:xfrm flipH="1">
            <a:off x="7962837" y="5877272"/>
            <a:ext cx="685440" cy="4046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endCxn id="55" idx="0"/>
          </p:cNvCxnSpPr>
          <p:nvPr/>
        </p:nvCxnSpPr>
        <p:spPr>
          <a:xfrm flipH="1">
            <a:off x="8650213" y="5873858"/>
            <a:ext cx="75334" cy="4080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831353" y="4440750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=5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7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8.3.2 </a:t>
            </a:r>
            <a:r>
              <a:rPr lang="zh-CN" altLang="en-US" dirty="0"/>
              <a:t>哈密顿回路问题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zh-CN" sz="2400" dirty="0">
                <a:latin typeface="Times New Roman" pitchFamily="18" charset="0"/>
              </a:rPr>
              <a:t>3</a:t>
            </a:r>
            <a:r>
              <a:rPr lang="zh-CN" altLang="en-US" sz="2400" dirty="0">
                <a:latin typeface="Times New Roman" pitchFamily="18" charset="0"/>
              </a:rPr>
              <a:t>．</a:t>
            </a:r>
            <a:r>
              <a:rPr lang="en-US" altLang="zh-CN" sz="2400" dirty="0">
                <a:latin typeface="Times New Roman" pitchFamily="18" charset="0"/>
              </a:rPr>
              <a:t>while (k&gt;=1</a:t>
            </a:r>
            <a:r>
              <a:rPr lang="en-US" altLang="zh-CN" sz="2400" dirty="0" smtClean="0">
                <a:latin typeface="Times New Roman" pitchFamily="18" charset="0"/>
              </a:rPr>
              <a:t>) 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//x[k]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表示回路中第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个结点的结点编号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</a:endParaRPr>
          </a:p>
          <a:p>
            <a:pPr marL="0" indent="0" algn="just">
              <a:buNone/>
            </a:pPr>
            <a:r>
              <a:rPr lang="en-US" altLang="zh-CN" sz="2400" dirty="0">
                <a:latin typeface="Times New Roman" pitchFamily="18" charset="0"/>
              </a:rPr>
              <a:t>       3.1 x[k]=x[k]+1</a:t>
            </a:r>
            <a:r>
              <a:rPr lang="zh-CN" altLang="en-US" sz="2400" dirty="0">
                <a:latin typeface="Times New Roman" pitchFamily="18" charset="0"/>
              </a:rPr>
              <a:t>，搜索下一个顶点</a:t>
            </a:r>
            <a:r>
              <a:rPr lang="en-US" altLang="zh-CN" sz="2400" dirty="0">
                <a:latin typeface="Times New Roman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altLang="zh-CN" sz="2400" dirty="0">
                <a:latin typeface="Times New Roman" pitchFamily="18" charset="0"/>
              </a:rPr>
              <a:t>       3.2 </a:t>
            </a:r>
            <a:r>
              <a:rPr lang="zh-CN" altLang="en-US" sz="2400" dirty="0">
                <a:latin typeface="Times New Roman" pitchFamily="18" charset="0"/>
              </a:rPr>
              <a:t>若</a:t>
            </a:r>
            <a:r>
              <a:rPr lang="en-US" altLang="zh-CN" sz="2400" dirty="0">
                <a:latin typeface="Times New Roman" pitchFamily="18" charset="0"/>
              </a:rPr>
              <a:t>(n</a:t>
            </a:r>
            <a:r>
              <a:rPr lang="zh-CN" altLang="en-US" sz="2400" dirty="0">
                <a:latin typeface="Times New Roman" pitchFamily="18" charset="0"/>
              </a:rPr>
              <a:t>个顶点没有被穷举</a:t>
            </a:r>
            <a:r>
              <a:rPr lang="en-US" altLang="zh-CN" sz="2400" dirty="0">
                <a:latin typeface="Times New Roman" pitchFamily="18" charset="0"/>
              </a:rPr>
              <a:t>) </a:t>
            </a:r>
            <a:r>
              <a:rPr lang="zh-CN" altLang="en-US" sz="2400" dirty="0">
                <a:latin typeface="Times New Roman" pitchFamily="18" charset="0"/>
              </a:rPr>
              <a:t>执行下列操作</a:t>
            </a:r>
          </a:p>
          <a:p>
            <a:pPr marL="0" indent="0" algn="just">
              <a:buNone/>
            </a:pPr>
            <a:r>
              <a:rPr lang="zh-CN" altLang="en-US" sz="2400" dirty="0">
                <a:latin typeface="Times New Roman" pitchFamily="18" charset="0"/>
              </a:rPr>
              <a:t>               </a:t>
            </a:r>
            <a:r>
              <a:rPr lang="en-US" altLang="zh-CN" sz="2400" dirty="0">
                <a:latin typeface="Times New Roman" pitchFamily="18" charset="0"/>
              </a:rPr>
              <a:t>3.2.1 </a:t>
            </a:r>
            <a:r>
              <a:rPr lang="zh-CN" altLang="en-US" sz="2400" dirty="0">
                <a:latin typeface="Times New Roman" pitchFamily="18" charset="0"/>
              </a:rPr>
              <a:t>若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zh-CN" altLang="en-US" sz="2400" dirty="0">
                <a:latin typeface="Times New Roman" pitchFamily="18" charset="0"/>
              </a:rPr>
              <a:t>顶点</a:t>
            </a:r>
            <a:r>
              <a:rPr lang="en-US" altLang="zh-CN" sz="2400" dirty="0">
                <a:latin typeface="Times New Roman" pitchFamily="18" charset="0"/>
              </a:rPr>
              <a:t>x[k]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不在哈密顿回路上</a:t>
            </a:r>
            <a:r>
              <a:rPr lang="en-US" altLang="zh-CN" sz="2400" dirty="0">
                <a:latin typeface="Times New Roman" pitchFamily="18" charset="0"/>
              </a:rPr>
              <a:t>&amp;&amp;(x[k</a:t>
            </a:r>
            <a:r>
              <a:rPr lang="en-US" altLang="zh-CN" sz="2400" dirty="0">
                <a:latin typeface="宋体" charset="-122"/>
              </a:rPr>
              <a:t>-</a:t>
            </a:r>
            <a:r>
              <a:rPr lang="en-US" altLang="zh-CN" sz="2400" dirty="0">
                <a:latin typeface="Times New Roman" pitchFamily="18" charset="0"/>
              </a:rPr>
              <a:t>1],x[k])∈E)</a:t>
            </a:r>
            <a:r>
              <a:rPr lang="zh-CN" altLang="en-US" sz="2400" dirty="0">
                <a:latin typeface="Times New Roman" pitchFamily="18" charset="0"/>
              </a:rPr>
              <a:t>，转步骤</a:t>
            </a:r>
            <a:r>
              <a:rPr lang="en-US" altLang="zh-CN" sz="2400" dirty="0">
                <a:latin typeface="Times New Roman" pitchFamily="18" charset="0"/>
              </a:rPr>
              <a:t>3.3;</a:t>
            </a:r>
          </a:p>
          <a:p>
            <a:pPr marL="0" indent="0" algn="just">
              <a:buNone/>
            </a:pPr>
            <a:r>
              <a:rPr lang="en-US" altLang="zh-CN" sz="2400" dirty="0">
                <a:latin typeface="Times New Roman" pitchFamily="18" charset="0"/>
              </a:rPr>
              <a:t>               3.2.2 </a:t>
            </a:r>
            <a:r>
              <a:rPr lang="zh-CN" altLang="en-US" sz="2400" dirty="0">
                <a:latin typeface="Times New Roman" pitchFamily="18" charset="0"/>
              </a:rPr>
              <a:t>否则，</a:t>
            </a:r>
            <a:r>
              <a:rPr lang="en-US" altLang="zh-CN" sz="2400" dirty="0">
                <a:latin typeface="Times New Roman" pitchFamily="18" charset="0"/>
              </a:rPr>
              <a:t>x[k]=x[k]+1</a:t>
            </a:r>
            <a:r>
              <a:rPr lang="zh-CN" altLang="en-US" sz="2400" dirty="0">
                <a:latin typeface="Times New Roman" pitchFamily="18" charset="0"/>
              </a:rPr>
              <a:t>，搜索下一个顶点；</a:t>
            </a:r>
          </a:p>
          <a:p>
            <a:pPr marL="0" indent="0" algn="just">
              <a:buNone/>
            </a:pPr>
            <a:r>
              <a:rPr lang="zh-CN" altLang="en-US" sz="2400" dirty="0">
                <a:latin typeface="Times New Roman" pitchFamily="18" charset="0"/>
              </a:rPr>
              <a:t>       </a:t>
            </a:r>
            <a:r>
              <a:rPr lang="en-US" altLang="zh-CN" sz="2400" dirty="0">
                <a:latin typeface="Times New Roman" pitchFamily="18" charset="0"/>
              </a:rPr>
              <a:t>3.3 </a:t>
            </a:r>
            <a:r>
              <a:rPr lang="zh-CN" altLang="en-US" sz="2400" dirty="0">
                <a:latin typeface="Times New Roman" pitchFamily="18" charset="0"/>
              </a:rPr>
              <a:t>若数组</a:t>
            </a:r>
            <a:r>
              <a:rPr lang="en-US" altLang="zh-CN" sz="2400" dirty="0">
                <a:latin typeface="Times New Roman" pitchFamily="18" charset="0"/>
              </a:rPr>
              <a:t>x[n]</a:t>
            </a:r>
            <a:r>
              <a:rPr lang="zh-CN" altLang="en-US" sz="2400" dirty="0">
                <a:latin typeface="Times New Roman" pitchFamily="18" charset="0"/>
              </a:rPr>
              <a:t>已形成哈密顿路径，则输出</a:t>
            </a:r>
            <a:r>
              <a:rPr lang="en-US" altLang="zh-CN" sz="2400" dirty="0">
                <a:latin typeface="Times New Roman" pitchFamily="18" charset="0"/>
              </a:rPr>
              <a:t>x[n]</a:t>
            </a:r>
            <a:r>
              <a:rPr lang="zh-CN" altLang="en-US" sz="2400" dirty="0">
                <a:latin typeface="Times New Roman" pitchFamily="18" charset="0"/>
              </a:rPr>
              <a:t>，算法结束；</a:t>
            </a:r>
          </a:p>
          <a:p>
            <a:pPr marL="0" indent="0" algn="just">
              <a:buNone/>
            </a:pPr>
            <a:r>
              <a:rPr lang="zh-CN" altLang="en-US" sz="2400" dirty="0">
                <a:latin typeface="Times New Roman" pitchFamily="18" charset="0"/>
              </a:rPr>
              <a:t>       </a:t>
            </a:r>
            <a:r>
              <a:rPr lang="en-US" altLang="zh-CN" sz="2400" dirty="0">
                <a:latin typeface="Times New Roman" pitchFamily="18" charset="0"/>
              </a:rPr>
              <a:t>3.4 </a:t>
            </a:r>
            <a:r>
              <a:rPr lang="zh-CN" altLang="en-US" sz="2400" dirty="0">
                <a:latin typeface="Times New Roman" pitchFamily="18" charset="0"/>
              </a:rPr>
              <a:t>否则，</a:t>
            </a:r>
          </a:p>
          <a:p>
            <a:pPr marL="0" indent="0" algn="just">
              <a:buNone/>
            </a:pPr>
            <a:r>
              <a:rPr lang="zh-CN" altLang="en-US" sz="2400" dirty="0">
                <a:latin typeface="Times New Roman" pitchFamily="18" charset="0"/>
              </a:rPr>
              <a:t>               </a:t>
            </a:r>
            <a:r>
              <a:rPr lang="en-US" altLang="zh-CN" sz="2400" dirty="0">
                <a:latin typeface="Times New Roman" pitchFamily="18" charset="0"/>
              </a:rPr>
              <a:t>3.4.1 </a:t>
            </a:r>
            <a:r>
              <a:rPr lang="zh-CN" altLang="en-US" sz="2400" dirty="0">
                <a:latin typeface="Times New Roman" pitchFamily="18" charset="0"/>
              </a:rPr>
              <a:t>若</a:t>
            </a:r>
            <a:r>
              <a:rPr lang="en-US" altLang="zh-CN" sz="2400" dirty="0">
                <a:latin typeface="Times New Roman" pitchFamily="18" charset="0"/>
              </a:rPr>
              <a:t>x[n]</a:t>
            </a:r>
            <a:r>
              <a:rPr lang="zh-CN" altLang="en-US" sz="2400" dirty="0">
                <a:latin typeface="Times New Roman" pitchFamily="18" charset="0"/>
              </a:rPr>
              <a:t>构成部分解，则</a:t>
            </a:r>
            <a:r>
              <a:rPr lang="en-US" altLang="zh-CN" sz="2400" dirty="0">
                <a:latin typeface="Times New Roman" pitchFamily="18" charset="0"/>
              </a:rPr>
              <a:t>k=k+1</a:t>
            </a:r>
            <a:r>
              <a:rPr lang="zh-CN" altLang="en-US" sz="2400" dirty="0">
                <a:latin typeface="Times New Roman" pitchFamily="18" charset="0"/>
              </a:rPr>
              <a:t>，转步骤</a:t>
            </a:r>
            <a:r>
              <a:rPr lang="en-US" altLang="zh-CN" sz="2400" dirty="0">
                <a:latin typeface="Times New Roman" pitchFamily="18" charset="0"/>
              </a:rPr>
              <a:t>3</a:t>
            </a:r>
            <a:r>
              <a:rPr lang="zh-CN" altLang="en-US" sz="2400" dirty="0">
                <a:latin typeface="Times New Roman" pitchFamily="18" charset="0"/>
              </a:rPr>
              <a:t>；</a:t>
            </a:r>
          </a:p>
          <a:p>
            <a:pPr marL="0" indent="0" algn="just">
              <a:buNone/>
            </a:pPr>
            <a:r>
              <a:rPr lang="zh-CN" altLang="en-US" sz="2400" dirty="0">
                <a:latin typeface="Times New Roman" pitchFamily="18" charset="0"/>
              </a:rPr>
              <a:t>               </a:t>
            </a:r>
            <a:r>
              <a:rPr lang="en-US" altLang="zh-CN" sz="2400" dirty="0">
                <a:latin typeface="Times New Roman" pitchFamily="18" charset="0"/>
              </a:rPr>
              <a:t>3.4.2 </a:t>
            </a:r>
            <a:r>
              <a:rPr lang="zh-CN" altLang="en-US" sz="2400" dirty="0">
                <a:latin typeface="Times New Roman" pitchFamily="18" charset="0"/>
              </a:rPr>
              <a:t>否则，重置</a:t>
            </a:r>
            <a:r>
              <a:rPr lang="en-US" altLang="zh-CN" sz="2400" dirty="0">
                <a:latin typeface="Times New Roman" pitchFamily="18" charset="0"/>
              </a:rPr>
              <a:t>x[k]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</a:rPr>
              <a:t>k=k</a:t>
            </a:r>
            <a:r>
              <a:rPr lang="en-US" altLang="zh-CN" sz="2400" dirty="0">
                <a:latin typeface="宋体" charset="-122"/>
              </a:rPr>
              <a:t>-</a:t>
            </a:r>
            <a:r>
              <a:rPr lang="en-US" altLang="zh-CN" sz="2400" dirty="0">
                <a:latin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</a:rPr>
              <a:t>，取消顶点</a:t>
            </a:r>
            <a:r>
              <a:rPr lang="en-US" altLang="zh-CN" sz="2400" dirty="0">
                <a:latin typeface="Times New Roman" pitchFamily="18" charset="0"/>
              </a:rPr>
              <a:t>x[k]</a:t>
            </a:r>
            <a:r>
              <a:rPr lang="zh-CN" altLang="en-US" sz="2400" dirty="0">
                <a:latin typeface="Times New Roman" pitchFamily="18" charset="0"/>
              </a:rPr>
              <a:t>的访问标志，转步骤</a:t>
            </a:r>
            <a:r>
              <a:rPr lang="en-US" altLang="zh-CN" sz="2400" dirty="0">
                <a:latin typeface="Times New Roman" pitchFamily="18" charset="0"/>
              </a:rPr>
              <a:t>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950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使用回溯法</a:t>
            </a:r>
            <a:r>
              <a:rPr lang="zh-CN" altLang="zh-CN" dirty="0" smtClean="0"/>
              <a:t>判断</a:t>
            </a:r>
            <a:r>
              <a:rPr lang="zh-CN" altLang="en-US" dirty="0" smtClean="0"/>
              <a:t>下图</a:t>
            </a:r>
            <a:r>
              <a:rPr lang="zh-CN" altLang="zh-CN" dirty="0" smtClean="0"/>
              <a:t>是否</a:t>
            </a:r>
            <a:r>
              <a:rPr lang="zh-CN" altLang="zh-CN" dirty="0"/>
              <a:t>存在哈密顿回路，即：从一个顶点出发，经过每个顶点恰好一次，然后回到出发顶点的回路。画出使用回溯法求解的解空间</a:t>
            </a:r>
            <a:r>
              <a:rPr lang="zh-CN" altLang="zh-CN" dirty="0" smtClean="0"/>
              <a:t>树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 smtClean="0"/>
              <a:t>1</a:t>
            </a:r>
            <a:r>
              <a:rPr lang="zh-CN" altLang="en-US" dirty="0"/>
              <a:t>）</a:t>
            </a:r>
            <a:r>
              <a:rPr lang="zh-CN" altLang="zh-CN" dirty="0" smtClean="0"/>
              <a:t>解</a:t>
            </a:r>
            <a:r>
              <a:rPr lang="zh-CN" altLang="zh-CN" dirty="0"/>
              <a:t>向量长度为</a:t>
            </a:r>
            <a:r>
              <a:rPr lang="en-US" altLang="zh-CN" dirty="0"/>
              <a:t>(x</a:t>
            </a:r>
            <a:r>
              <a:rPr lang="en-US" altLang="zh-CN" baseline="-25000" dirty="0"/>
              <a:t>1</a:t>
            </a:r>
            <a:r>
              <a:rPr lang="en-US" altLang="zh-CN" dirty="0"/>
              <a:t>,x</a:t>
            </a:r>
            <a:r>
              <a:rPr lang="en-US" altLang="zh-CN" baseline="-25000" dirty="0"/>
              <a:t>2</a:t>
            </a:r>
            <a:r>
              <a:rPr lang="en-US" altLang="zh-CN" dirty="0"/>
              <a:t>,x</a:t>
            </a:r>
            <a:r>
              <a:rPr lang="en-US" altLang="zh-CN" baseline="-25000" dirty="0"/>
              <a:t>3</a:t>
            </a:r>
            <a:r>
              <a:rPr lang="en-US" altLang="zh-CN" dirty="0"/>
              <a:t>,x</a:t>
            </a:r>
            <a:r>
              <a:rPr lang="en-US" altLang="zh-CN" baseline="-25000" dirty="0"/>
              <a:t>4</a:t>
            </a:r>
            <a:r>
              <a:rPr lang="en-US" altLang="zh-CN" dirty="0"/>
              <a:t>,x</a:t>
            </a:r>
            <a:r>
              <a:rPr lang="en-US" altLang="zh-CN" baseline="-25000" dirty="0"/>
              <a:t>5</a:t>
            </a:r>
            <a:r>
              <a:rPr lang="en-US" altLang="zh-CN" dirty="0"/>
              <a:t>),</a:t>
            </a:r>
            <a:r>
              <a:rPr lang="zh-CN" altLang="zh-CN" dirty="0"/>
              <a:t>每个分量</a:t>
            </a:r>
            <a:r>
              <a:rPr lang="en-US" altLang="zh-CN" dirty="0"/>
              <a:t>x</a:t>
            </a:r>
            <a:r>
              <a:rPr lang="en-US" altLang="zh-CN" baseline="-25000" dirty="0"/>
              <a:t>i</a:t>
            </a:r>
            <a:r>
              <a:rPr lang="zh-CN" altLang="zh-CN" dirty="0"/>
              <a:t>的取值范围</a:t>
            </a:r>
            <a:r>
              <a:rPr lang="zh-CN" altLang="zh-CN" dirty="0" smtClean="0"/>
              <a:t>是</a:t>
            </a:r>
            <a:r>
              <a:rPr lang="zh-CN" altLang="en-US" dirty="0" smtClean="0"/>
              <a:t>多少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）画出解空间树</a:t>
            </a:r>
            <a:endParaRPr lang="zh-CN" altLang="en-US" dirty="0"/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3563888" y="2556724"/>
            <a:ext cx="1922462" cy="2616200"/>
            <a:chOff x="431" y="1193"/>
            <a:chExt cx="1211" cy="1830"/>
          </a:xfrm>
        </p:grpSpPr>
        <p:sp>
          <p:nvSpPr>
            <p:cNvPr id="5" name="Oval 2"/>
            <p:cNvSpPr>
              <a:spLocks noChangeArrowheads="1"/>
            </p:cNvSpPr>
            <p:nvPr/>
          </p:nvSpPr>
          <p:spPr bwMode="auto">
            <a:xfrm>
              <a:off x="942" y="1193"/>
              <a:ext cx="230" cy="2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000" dirty="0" smtClean="0">
                  <a:latin typeface="Times New Roman" pitchFamily="18" charset="0"/>
                </a:rPr>
                <a:t>1</a:t>
              </a:r>
              <a:endParaRPr lang="en-US" altLang="zh-CN" sz="2000" dirty="0">
                <a:latin typeface="Times New Roman" pitchFamily="18" charset="0"/>
              </a:endParaRPr>
            </a:p>
          </p:txBody>
        </p:sp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1411" y="1852"/>
              <a:ext cx="231" cy="2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000" dirty="0" smtClean="0">
                  <a:latin typeface="Times New Roman" pitchFamily="18" charset="0"/>
                </a:rPr>
                <a:t>3</a:t>
              </a:r>
              <a:endParaRPr lang="en-US" altLang="zh-CN" sz="2000" dirty="0">
                <a:latin typeface="Times New Roman" pitchFamily="18" charset="0"/>
              </a:endParaRPr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447" y="1872"/>
              <a:ext cx="231" cy="2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000" dirty="0" smtClean="0">
                  <a:latin typeface="Times New Roman" pitchFamily="18" charset="0"/>
                </a:rPr>
                <a:t>2</a:t>
              </a:r>
              <a:endParaRPr lang="en-US" altLang="zh-CN" sz="2000" dirty="0">
                <a:latin typeface="Times New Roman" pitchFamily="18" charset="0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431" y="2727"/>
              <a:ext cx="231" cy="2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000" dirty="0" smtClean="0">
                  <a:latin typeface="Times New Roman" pitchFamily="18" charset="0"/>
                </a:rPr>
                <a:t>4</a:t>
              </a:r>
              <a:endParaRPr lang="en-US" altLang="zh-CN" sz="2000" dirty="0">
                <a:latin typeface="Times New Roman" pitchFamily="18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387" y="2777"/>
              <a:ext cx="230" cy="2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000" dirty="0" smtClean="0">
                  <a:latin typeface="Times New Roman" pitchFamily="18" charset="0"/>
                </a:rPr>
                <a:t>5</a:t>
              </a:r>
              <a:endParaRPr lang="en-US" altLang="zh-CN" sz="2000" dirty="0">
                <a:latin typeface="Times New Roman" pitchFamily="18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>
              <a:off x="620" y="1414"/>
              <a:ext cx="355" cy="4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131" y="1400"/>
              <a:ext cx="321" cy="4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678" y="2013"/>
              <a:ext cx="7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563" y="2118"/>
              <a:ext cx="0" cy="5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H="1">
              <a:off x="1518" y="2098"/>
              <a:ext cx="0" cy="6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V="1">
              <a:off x="662" y="2862"/>
              <a:ext cx="72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637" y="2078"/>
              <a:ext cx="799" cy="7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36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回溯法的基本思路：按</a:t>
            </a:r>
            <a:r>
              <a:rPr lang="zh-CN" altLang="en-US" dirty="0" smtClean="0">
                <a:solidFill>
                  <a:srgbClr val="FF0000"/>
                </a:solidFill>
              </a:rPr>
              <a:t>深度优先</a:t>
            </a:r>
            <a:r>
              <a:rPr lang="zh-CN" altLang="en-US" dirty="0" smtClean="0"/>
              <a:t>的顺序搜索解空间树，对不满足约束条件的部分解实行剪枝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一般步骤：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）确定解空间树中每个结点的可行解范围和个数；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）设定剪枝的约束条件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6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8.3.1 </a:t>
            </a:r>
            <a:r>
              <a:rPr lang="zh-CN" altLang="en-US" dirty="0" smtClean="0"/>
              <a:t>图着色问题</a:t>
            </a:r>
            <a:r>
              <a:rPr lang="en-US" altLang="zh-CN" dirty="0" smtClean="0"/>
              <a:t>(m</a:t>
            </a:r>
            <a:r>
              <a:rPr lang="zh-CN" altLang="en-US" dirty="0" smtClean="0"/>
              <a:t>着色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问题描述：给定无向连通图</a:t>
            </a:r>
            <a:r>
              <a:rPr lang="en-US" altLang="zh-CN" dirty="0" smtClean="0"/>
              <a:t>G = (V, E)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给定一个整数</a:t>
            </a:r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m</a:t>
            </a:r>
            <a:r>
              <a:rPr lang="zh-CN" altLang="en-US" dirty="0" smtClean="0"/>
              <a:t>种颜色对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中的顶点着色，使得任意两个相邻顶点着色不同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059832" y="2577057"/>
            <a:ext cx="2814841" cy="3588247"/>
            <a:chOff x="2690601" y="3058930"/>
            <a:chExt cx="2061369" cy="2627751"/>
          </a:xfrm>
        </p:grpSpPr>
        <p:sp>
          <p:nvSpPr>
            <p:cNvPr id="4" name="Oval 6"/>
            <p:cNvSpPr>
              <a:spLocks noChangeArrowheads="1"/>
            </p:cNvSpPr>
            <p:nvPr/>
          </p:nvSpPr>
          <p:spPr bwMode="auto">
            <a:xfrm>
              <a:off x="3560022" y="3058930"/>
              <a:ext cx="392642" cy="35334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 dirty="0"/>
                <a:t>A</a:t>
              </a:r>
            </a:p>
          </p:txBody>
        </p:sp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4359328" y="4005245"/>
              <a:ext cx="392642" cy="35334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/>
                <a:t>C</a:t>
              </a:r>
            </a:p>
          </p:txBody>
        </p:sp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2718647" y="4033675"/>
              <a:ext cx="392642" cy="35334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/>
                <a:t>B</a:t>
              </a: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2690601" y="5261583"/>
              <a:ext cx="392642" cy="35334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/>
                <a:t>D</a:t>
              </a:r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4317259" y="5333336"/>
              <a:ext cx="392642" cy="35334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/>
                <a:t>E</a:t>
              </a: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>
              <a:off x="3013128" y="3375722"/>
              <a:ext cx="602985" cy="670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3882549" y="3355415"/>
              <a:ext cx="546894" cy="694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111289" y="4236747"/>
              <a:ext cx="12480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2914968" y="4387020"/>
              <a:ext cx="0" cy="8529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>
              <a:off x="4541626" y="4358590"/>
              <a:ext cx="0" cy="9598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 flipV="1">
              <a:off x="3083243" y="5455179"/>
              <a:ext cx="1234017" cy="1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3041174" y="4330160"/>
              <a:ext cx="1360223" cy="1031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42872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179916"/>
              </p:ext>
            </p:extLst>
          </p:nvPr>
        </p:nvGraphicFramePr>
        <p:xfrm>
          <a:off x="107504" y="101137"/>
          <a:ext cx="8784976" cy="6640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557"/>
                <a:gridCol w="2965623"/>
                <a:gridCol w="4018796"/>
              </a:tblGrid>
              <a:tr h="12537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问题类型</a:t>
                      </a:r>
                      <a:endParaRPr lang="zh-CN" altLang="en-US" sz="24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具体问题</a:t>
                      </a:r>
                      <a:endParaRPr lang="zh-CN" altLang="en-US" sz="24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相关策略</a:t>
                      </a:r>
                      <a:endParaRPr lang="zh-CN" altLang="en-US" sz="24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287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组合问题</a:t>
                      </a:r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八皇后问题</a:t>
                      </a:r>
                      <a:endParaRPr lang="zh-CN" altLang="en-US" sz="24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zh-CN" altLang="en-US" sz="2400" dirty="0" smtClean="0"/>
                        <a:t>可行解：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zh-CN" altLang="en-US" sz="2400" dirty="0" smtClean="0"/>
                        <a:t>个</a:t>
                      </a:r>
                      <a:endParaRPr lang="zh-CN" altLang="en-US" sz="24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9161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zh-CN" altLang="en-US" sz="2400" dirty="0" smtClean="0"/>
                        <a:t>约束条件：不在同一行，列或斜线</a:t>
                      </a:r>
                      <a:endParaRPr lang="zh-CN" altLang="en-US" sz="24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09287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批处理作业调度问题</a:t>
                      </a:r>
                      <a:endParaRPr lang="zh-CN" altLang="en-US" sz="24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zh-CN" altLang="en-US" sz="2400" dirty="0" smtClean="0"/>
                        <a:t>可行解：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zh-CN" altLang="en-US" sz="2400" dirty="0" smtClean="0"/>
                        <a:t>个</a:t>
                      </a:r>
                      <a:endParaRPr lang="zh-CN" altLang="en-US" sz="24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625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zh-CN" altLang="en-US" sz="2400" dirty="0" smtClean="0"/>
                        <a:t>约束条件：比当前最小更小</a:t>
                      </a:r>
                      <a:endParaRPr lang="zh-CN" altLang="en-US" sz="24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5195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图问题</a:t>
                      </a:r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图着色问题</a:t>
                      </a:r>
                      <a:endParaRPr lang="zh-CN" altLang="en-US" sz="24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zh-CN" altLang="en-US" sz="2400" dirty="0" smtClean="0"/>
                        <a:t>可行解：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zh-CN" altLang="en-US" sz="2400" dirty="0" smtClean="0"/>
                        <a:t>个</a:t>
                      </a:r>
                      <a:endParaRPr lang="zh-CN" altLang="en-US" sz="24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051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zh-CN" altLang="en-US" sz="2400" dirty="0" smtClean="0"/>
                        <a:t>约束条件：相边点不同色</a:t>
                      </a:r>
                      <a:endParaRPr lang="zh-CN" altLang="en-US" sz="24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762561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marL="91423" marR="91423" marT="45711" marB="45711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哈密顿回路问题</a:t>
                      </a:r>
                      <a:endParaRPr lang="zh-CN" altLang="en-US" sz="24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zh-CN" altLang="en-US" sz="2400" dirty="0" smtClean="0"/>
                        <a:t>可行解：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zh-CN" altLang="en-US" sz="2400" dirty="0" smtClean="0"/>
                        <a:t>个</a:t>
                      </a:r>
                      <a:endParaRPr lang="zh-CN" altLang="en-US" sz="24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9161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zh-CN" altLang="en-US" sz="2400" dirty="0" smtClean="0"/>
                        <a:t>约束条件：相连，最后一个结点与起点相连</a:t>
                      </a:r>
                      <a:endParaRPr lang="zh-CN" altLang="en-US" sz="24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6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8.3.1 </a:t>
            </a:r>
            <a:r>
              <a:rPr lang="zh-CN" altLang="en-US" dirty="0"/>
              <a:t>图着色问题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410944" cy="4937760"/>
          </a:xfrm>
        </p:spPr>
        <p:txBody>
          <a:bodyPr/>
          <a:lstStyle/>
          <a:p>
            <a:r>
              <a:rPr lang="zh-CN" altLang="en-US" dirty="0" smtClean="0"/>
              <a:t>想法：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）对结点进行编号，按编号顺序依次着色，如</a:t>
            </a:r>
            <a:r>
              <a:rPr lang="en-US" altLang="zh-CN" dirty="0" smtClean="0"/>
              <a:t>A</a:t>
            </a:r>
            <a:r>
              <a:rPr lang="en-US" altLang="zh-CN" dirty="0" smtClean="0">
                <a:sym typeface="Wingdings" pitchFamily="2" charset="2"/>
              </a:rPr>
              <a:t>BCDE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）每着一个结点需要检查的约束条件：</a:t>
            </a:r>
            <a:endParaRPr lang="en-US" altLang="zh-CN" dirty="0" smtClean="0"/>
          </a:p>
          <a:p>
            <a:r>
              <a:rPr lang="zh-CN" altLang="en-US" dirty="0" smtClean="0"/>
              <a:t>该结点未被着色</a:t>
            </a:r>
            <a:endParaRPr lang="en-US" altLang="zh-CN" dirty="0" smtClean="0"/>
          </a:p>
          <a:p>
            <a:r>
              <a:rPr lang="zh-CN" altLang="en-US" dirty="0" smtClean="0"/>
              <a:t>该结点相邻的结点没有被着相同的颜色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）考虑</a:t>
            </a:r>
            <a:r>
              <a:rPr lang="en-US" altLang="zh-CN" dirty="0" smtClean="0"/>
              <a:t>m=3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3</a:t>
            </a:r>
            <a:r>
              <a:rPr lang="zh-CN" altLang="en-US" dirty="0" smtClean="0"/>
              <a:t>着色问题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012160" y="1844824"/>
            <a:ext cx="2814841" cy="3588247"/>
            <a:chOff x="2690601" y="3058930"/>
            <a:chExt cx="2061369" cy="2627751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3560022" y="3058930"/>
              <a:ext cx="392642" cy="35334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 dirty="0"/>
                <a:t>A</a:t>
              </a:r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4359328" y="4005245"/>
              <a:ext cx="392642" cy="35334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/>
                <a:t>C</a:t>
              </a: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2718647" y="4033675"/>
              <a:ext cx="392642" cy="35334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/>
                <a:t>B</a:t>
              </a: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690601" y="5261583"/>
              <a:ext cx="392642" cy="35334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/>
                <a:t>D</a:t>
              </a: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4317259" y="5333336"/>
              <a:ext cx="392642" cy="35334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/>
                <a:t>E</a:t>
              </a: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>
              <a:off x="3013128" y="3375722"/>
              <a:ext cx="602985" cy="670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3882549" y="3355415"/>
              <a:ext cx="546894" cy="694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3111289" y="4236747"/>
              <a:ext cx="12480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2914968" y="4387020"/>
              <a:ext cx="0" cy="8529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H="1">
              <a:off x="4541626" y="4358590"/>
              <a:ext cx="0" cy="9598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3083243" y="5455179"/>
              <a:ext cx="1234017" cy="1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3041174" y="4330160"/>
              <a:ext cx="1360223" cy="1031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03283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8.3.1 </a:t>
            </a:r>
            <a:r>
              <a:rPr lang="zh-CN" altLang="en-US" dirty="0"/>
              <a:t>图着色问题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）选择结点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着颜色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560" y="2636912"/>
            <a:ext cx="2814841" cy="3588247"/>
            <a:chOff x="2690601" y="3058930"/>
            <a:chExt cx="2061369" cy="2627751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3560022" y="3058930"/>
              <a:ext cx="392642" cy="3533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4359328" y="4005245"/>
              <a:ext cx="392642" cy="35334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/>
                <a:t>C</a:t>
              </a: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2718647" y="4033675"/>
              <a:ext cx="392642" cy="35334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/>
                <a:t>B</a:t>
              </a: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690601" y="5261583"/>
              <a:ext cx="392642" cy="35334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/>
                <a:t>D</a:t>
              </a: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4317259" y="5333336"/>
              <a:ext cx="392642" cy="35334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/>
                <a:t>E</a:t>
              </a: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>
              <a:off x="3013128" y="3375722"/>
              <a:ext cx="602985" cy="670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3882549" y="3355415"/>
              <a:ext cx="546894" cy="694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3111289" y="4236747"/>
              <a:ext cx="12480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2914968" y="4387020"/>
              <a:ext cx="0" cy="8529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H="1">
              <a:off x="4541626" y="4358590"/>
              <a:ext cx="0" cy="9598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3083243" y="5455179"/>
              <a:ext cx="1234017" cy="1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3041174" y="4330160"/>
              <a:ext cx="1360223" cy="1031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</p:grp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7057055" y="1052736"/>
            <a:ext cx="423563" cy="395467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6200585" y="1969955"/>
            <a:ext cx="423563" cy="395467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6527601" y="1386723"/>
            <a:ext cx="576171" cy="59818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6151191" y="1511385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A=1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32356" y="4766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解空间树</a:t>
            </a:r>
            <a:endParaRPr lang="zh-CN" altLang="en-US" sz="2400" dirty="0"/>
          </a:p>
        </p:txBody>
      </p:sp>
      <p:sp>
        <p:nvSpPr>
          <p:cNvPr id="52" name="Oval 19"/>
          <p:cNvSpPr>
            <a:spLocks noChangeArrowheads="1"/>
          </p:cNvSpPr>
          <p:nvPr/>
        </p:nvSpPr>
        <p:spPr bwMode="auto">
          <a:xfrm>
            <a:off x="7028757" y="1969955"/>
            <a:ext cx="423563" cy="395467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endParaRPr lang="en-US" altLang="zh-CN" sz="2000" b="1" dirty="0"/>
          </a:p>
        </p:txBody>
      </p:sp>
      <p:sp>
        <p:nvSpPr>
          <p:cNvPr id="54" name="Oval 19"/>
          <p:cNvSpPr>
            <a:spLocks noChangeArrowheads="1"/>
          </p:cNvSpPr>
          <p:nvPr/>
        </p:nvSpPr>
        <p:spPr bwMode="auto">
          <a:xfrm>
            <a:off x="7956376" y="1969955"/>
            <a:ext cx="423563" cy="395467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endParaRPr lang="en-US" altLang="zh-CN" sz="2000" b="1" dirty="0"/>
          </a:p>
        </p:txBody>
      </p:sp>
      <p:cxnSp>
        <p:nvCxnSpPr>
          <p:cNvPr id="57" name="直接连接符 56"/>
          <p:cNvCxnSpPr>
            <a:stCxn id="18" idx="4"/>
            <a:endCxn id="52" idx="0"/>
          </p:cNvCxnSpPr>
          <p:nvPr/>
        </p:nvCxnSpPr>
        <p:spPr>
          <a:xfrm flipH="1">
            <a:off x="7240539" y="1448203"/>
            <a:ext cx="28298" cy="521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8" idx="5"/>
            <a:endCxn id="54" idx="0"/>
          </p:cNvCxnSpPr>
          <p:nvPr/>
        </p:nvCxnSpPr>
        <p:spPr>
          <a:xfrm>
            <a:off x="7418589" y="1390288"/>
            <a:ext cx="749569" cy="579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45"/>
          <p:cNvSpPr txBox="1">
            <a:spLocks noChangeArrowheads="1"/>
          </p:cNvSpPr>
          <p:nvPr/>
        </p:nvSpPr>
        <p:spPr bwMode="auto">
          <a:xfrm>
            <a:off x="7220617" y="1654853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 dirty="0" smtClean="0"/>
              <a:t>A=2</a:t>
            </a:r>
            <a:endParaRPr lang="en-US" altLang="zh-CN" sz="2000" b="1" dirty="0"/>
          </a:p>
        </p:txBody>
      </p:sp>
      <p:sp>
        <p:nvSpPr>
          <p:cNvPr id="61" name="Text Box 45"/>
          <p:cNvSpPr txBox="1">
            <a:spLocks noChangeArrowheads="1"/>
          </p:cNvSpPr>
          <p:nvPr/>
        </p:nvSpPr>
        <p:spPr bwMode="auto">
          <a:xfrm>
            <a:off x="7884368" y="1510837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 dirty="0" smtClean="0"/>
              <a:t>A=3</a:t>
            </a:r>
            <a:endParaRPr lang="en-US" altLang="zh-CN" sz="2000" b="1" dirty="0"/>
          </a:p>
        </p:txBody>
      </p:sp>
      <p:sp>
        <p:nvSpPr>
          <p:cNvPr id="62" name="矩形 61"/>
          <p:cNvSpPr/>
          <p:nvPr/>
        </p:nvSpPr>
        <p:spPr>
          <a:xfrm>
            <a:off x="3144576" y="6309320"/>
            <a:ext cx="2626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A</a:t>
            </a:r>
            <a:r>
              <a:rPr lang="en-US" altLang="zh-CN" sz="2800" dirty="0">
                <a:sym typeface="Wingdings" pitchFamily="2" charset="2"/>
              </a:rPr>
              <a:t>BC</a:t>
            </a:r>
            <a:r>
              <a:rPr lang="en-US" altLang="zh-CN" sz="2800" dirty="0" smtClean="0">
                <a:sym typeface="Wingdings" pitchFamily="2" charset="2"/>
              </a:rPr>
              <a:t>DE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684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8.3.1 </a:t>
            </a:r>
            <a:r>
              <a:rPr lang="zh-CN" altLang="en-US" dirty="0"/>
              <a:t>图着色问题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/>
              <a:t>选择</a:t>
            </a:r>
            <a:r>
              <a:rPr lang="zh-CN" altLang="en-US" dirty="0" smtClean="0"/>
              <a:t>结点</a:t>
            </a:r>
            <a:r>
              <a:rPr lang="en-US" altLang="zh-CN" dirty="0" smtClean="0"/>
              <a:t>B</a:t>
            </a:r>
            <a:r>
              <a:rPr lang="zh-CN" altLang="en-US" dirty="0" smtClean="0"/>
              <a:t>着</a:t>
            </a:r>
            <a:r>
              <a:rPr lang="zh-CN" altLang="en-US" dirty="0"/>
              <a:t>颜色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560" y="2636912"/>
            <a:ext cx="2814841" cy="3588247"/>
            <a:chOff x="2690601" y="3058930"/>
            <a:chExt cx="2061369" cy="2627751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3560022" y="3058930"/>
              <a:ext cx="392642" cy="3533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4359328" y="4005245"/>
              <a:ext cx="392642" cy="35334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/>
                <a:t>C</a:t>
              </a: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2718647" y="4033675"/>
              <a:ext cx="392642" cy="3533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690601" y="5261583"/>
              <a:ext cx="392642" cy="35334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/>
                <a:t>D</a:t>
              </a: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4317259" y="5333336"/>
              <a:ext cx="392642" cy="35334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/>
                <a:t>E</a:t>
              </a: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>
              <a:off x="3013128" y="3375722"/>
              <a:ext cx="602985" cy="670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3882549" y="3355415"/>
              <a:ext cx="546894" cy="694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3111289" y="4236747"/>
              <a:ext cx="12480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2914968" y="4387020"/>
              <a:ext cx="0" cy="8529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H="1">
              <a:off x="4541626" y="4358590"/>
              <a:ext cx="0" cy="9598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3083243" y="5455179"/>
              <a:ext cx="1234017" cy="1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3041174" y="4330160"/>
              <a:ext cx="1360223" cy="1031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</p:grp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7057055" y="1052736"/>
            <a:ext cx="423563" cy="39546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/>
              <a:t>1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6200585" y="1969955"/>
            <a:ext cx="423563" cy="395467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5375259" y="2942006"/>
            <a:ext cx="423563" cy="395467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200585" y="2961946"/>
            <a:ext cx="423563" cy="39546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endParaRPr lang="en-US" altLang="zh-CN" sz="2000" b="1" dirty="0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6527601" y="1386723"/>
            <a:ext cx="576171" cy="59818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5686703" y="2315573"/>
            <a:ext cx="591743" cy="6530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6403024" y="2383699"/>
            <a:ext cx="0" cy="56827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6916906" y="1690801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/>
              <a:t>A=1</a:t>
            </a: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6362384" y="2621437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 dirty="0"/>
              <a:t>B=2</a:t>
            </a:r>
          </a:p>
        </p:txBody>
      </p:sp>
      <p:sp>
        <p:nvSpPr>
          <p:cNvPr id="51" name="Oval 21"/>
          <p:cNvSpPr>
            <a:spLocks noChangeArrowheads="1"/>
          </p:cNvSpPr>
          <p:nvPr/>
        </p:nvSpPr>
        <p:spPr bwMode="auto">
          <a:xfrm>
            <a:off x="7039167" y="2961946"/>
            <a:ext cx="423563" cy="39546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endParaRPr lang="en-US" altLang="zh-CN" sz="2000" b="1" dirty="0"/>
          </a:p>
        </p:txBody>
      </p:sp>
      <p:sp>
        <p:nvSpPr>
          <p:cNvPr id="52" name="Text Box 46"/>
          <p:cNvSpPr txBox="1">
            <a:spLocks noChangeArrowheads="1"/>
          </p:cNvSpPr>
          <p:nvPr/>
        </p:nvSpPr>
        <p:spPr bwMode="auto">
          <a:xfrm>
            <a:off x="5375259" y="2488382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B=1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cxnSp>
        <p:nvCxnSpPr>
          <p:cNvPr id="54" name="直接连接符 53"/>
          <p:cNvCxnSpPr>
            <a:stCxn id="19" idx="5"/>
            <a:endCxn id="51" idx="0"/>
          </p:cNvCxnSpPr>
          <p:nvPr/>
        </p:nvCxnSpPr>
        <p:spPr>
          <a:xfrm>
            <a:off x="6562119" y="2307507"/>
            <a:ext cx="688830" cy="65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46"/>
          <p:cNvSpPr txBox="1">
            <a:spLocks noChangeArrowheads="1"/>
          </p:cNvSpPr>
          <p:nvPr/>
        </p:nvSpPr>
        <p:spPr bwMode="auto">
          <a:xfrm>
            <a:off x="6732240" y="2230917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 dirty="0" smtClean="0"/>
              <a:t>B=3</a:t>
            </a:r>
            <a:endParaRPr lang="en-US" altLang="zh-CN" sz="2000" b="1" dirty="0"/>
          </a:p>
        </p:txBody>
      </p:sp>
      <p:sp>
        <p:nvSpPr>
          <p:cNvPr id="57" name="乘号 56"/>
          <p:cNvSpPr/>
          <p:nvPr/>
        </p:nvSpPr>
        <p:spPr>
          <a:xfrm>
            <a:off x="5345275" y="3324612"/>
            <a:ext cx="504056" cy="57606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圆角矩形标注 57"/>
          <p:cNvSpPr/>
          <p:nvPr/>
        </p:nvSpPr>
        <p:spPr>
          <a:xfrm>
            <a:off x="3707904" y="3041768"/>
            <a:ext cx="1276516" cy="387338"/>
          </a:xfrm>
          <a:prstGeom prst="wedgeRoundRectCallout">
            <a:avLst>
              <a:gd name="adj1" fmla="val 76387"/>
              <a:gd name="adj2" fmla="val -1036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相邻同色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144576" y="6309320"/>
            <a:ext cx="2626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sym typeface="Wingdings" pitchFamily="2" charset="2"/>
              </a:rPr>
              <a:t>B</a:t>
            </a:r>
            <a:r>
              <a:rPr lang="en-US" altLang="zh-CN" sz="2800" dirty="0">
                <a:sym typeface="Wingdings" pitchFamily="2" charset="2"/>
              </a:rPr>
              <a:t>C</a:t>
            </a:r>
            <a:r>
              <a:rPr lang="en-US" altLang="zh-CN" sz="2800" dirty="0" smtClean="0">
                <a:sym typeface="Wingdings" pitchFamily="2" charset="2"/>
              </a:rPr>
              <a:t>DE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3363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8.3.1 </a:t>
            </a:r>
            <a:r>
              <a:rPr lang="zh-CN" altLang="en-US" dirty="0"/>
              <a:t>图着色问题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/>
              <a:t>选择</a:t>
            </a:r>
            <a:r>
              <a:rPr lang="zh-CN" altLang="en-US" dirty="0" smtClean="0"/>
              <a:t>结点</a:t>
            </a:r>
            <a:r>
              <a:rPr lang="en-US" altLang="zh-CN" dirty="0" smtClean="0"/>
              <a:t>B</a:t>
            </a:r>
            <a:r>
              <a:rPr lang="zh-CN" altLang="en-US" dirty="0" smtClean="0"/>
              <a:t>着颜色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560" y="2636912"/>
            <a:ext cx="2814841" cy="3588247"/>
            <a:chOff x="2690601" y="3058930"/>
            <a:chExt cx="2061369" cy="2627751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3560022" y="3058930"/>
              <a:ext cx="392642" cy="3533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4359328" y="4005245"/>
              <a:ext cx="392642" cy="35334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/>
                <a:t>C</a:t>
              </a: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2718647" y="4033675"/>
              <a:ext cx="392642" cy="353345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690601" y="5261583"/>
              <a:ext cx="392642" cy="35334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/>
                <a:t>D</a:t>
              </a: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4317259" y="5333336"/>
              <a:ext cx="392642" cy="35334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/>
                <a:t>E</a:t>
              </a: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>
              <a:off x="3013128" y="3375722"/>
              <a:ext cx="602985" cy="670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3882549" y="3355415"/>
              <a:ext cx="546894" cy="694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3111289" y="4236747"/>
              <a:ext cx="12480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2914968" y="4387020"/>
              <a:ext cx="0" cy="8529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H="1">
              <a:off x="4541626" y="4358590"/>
              <a:ext cx="0" cy="9598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3083243" y="5455179"/>
              <a:ext cx="1234017" cy="1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3041174" y="4330160"/>
              <a:ext cx="1360223" cy="1031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</p:grp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7057055" y="1052736"/>
            <a:ext cx="423563" cy="39546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/>
              <a:t>1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6200585" y="1969955"/>
            <a:ext cx="423563" cy="395467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5375259" y="2942006"/>
            <a:ext cx="423563" cy="395467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200585" y="2961946"/>
            <a:ext cx="423563" cy="395467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4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6527601" y="1386723"/>
            <a:ext cx="576171" cy="59818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5686703" y="2315573"/>
            <a:ext cx="591743" cy="6530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6403024" y="2383699"/>
            <a:ext cx="0" cy="568277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6916906" y="1690801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/>
              <a:t>A=1</a:t>
            </a: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6362384" y="2621437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 dirty="0">
                <a:solidFill>
                  <a:srgbClr val="0070C0"/>
                </a:solidFill>
              </a:rPr>
              <a:t>B=2</a:t>
            </a:r>
          </a:p>
        </p:txBody>
      </p:sp>
      <p:sp>
        <p:nvSpPr>
          <p:cNvPr id="51" name="Oval 21"/>
          <p:cNvSpPr>
            <a:spLocks noChangeArrowheads="1"/>
          </p:cNvSpPr>
          <p:nvPr/>
        </p:nvSpPr>
        <p:spPr bwMode="auto">
          <a:xfrm>
            <a:off x="7039167" y="2961946"/>
            <a:ext cx="423563" cy="39546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endParaRPr lang="en-US" altLang="zh-CN" sz="2000" b="1" dirty="0"/>
          </a:p>
        </p:txBody>
      </p:sp>
      <p:sp>
        <p:nvSpPr>
          <p:cNvPr id="52" name="Text Box 46"/>
          <p:cNvSpPr txBox="1">
            <a:spLocks noChangeArrowheads="1"/>
          </p:cNvSpPr>
          <p:nvPr/>
        </p:nvSpPr>
        <p:spPr bwMode="auto">
          <a:xfrm>
            <a:off x="5375259" y="2488382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 dirty="0" smtClean="0"/>
              <a:t>B=1</a:t>
            </a:r>
            <a:endParaRPr lang="en-US" altLang="zh-CN" sz="2000" b="1" dirty="0"/>
          </a:p>
        </p:txBody>
      </p:sp>
      <p:cxnSp>
        <p:nvCxnSpPr>
          <p:cNvPr id="54" name="直接连接符 53"/>
          <p:cNvCxnSpPr>
            <a:stCxn id="19" idx="5"/>
            <a:endCxn id="51" idx="0"/>
          </p:cNvCxnSpPr>
          <p:nvPr/>
        </p:nvCxnSpPr>
        <p:spPr>
          <a:xfrm>
            <a:off x="6562119" y="2307507"/>
            <a:ext cx="688830" cy="65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46"/>
          <p:cNvSpPr txBox="1">
            <a:spLocks noChangeArrowheads="1"/>
          </p:cNvSpPr>
          <p:nvPr/>
        </p:nvSpPr>
        <p:spPr bwMode="auto">
          <a:xfrm>
            <a:off x="6732240" y="2230917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 dirty="0" smtClean="0"/>
              <a:t>B=3</a:t>
            </a:r>
            <a:endParaRPr lang="en-US" altLang="zh-CN" sz="2000" b="1" dirty="0"/>
          </a:p>
        </p:txBody>
      </p:sp>
      <p:sp>
        <p:nvSpPr>
          <p:cNvPr id="33" name="矩形 32"/>
          <p:cNvSpPr/>
          <p:nvPr/>
        </p:nvSpPr>
        <p:spPr>
          <a:xfrm>
            <a:off x="3144576" y="6309320"/>
            <a:ext cx="2626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sym typeface="Wingdings" pitchFamily="2" charset="2"/>
              </a:rPr>
              <a:t>B</a:t>
            </a:r>
            <a:r>
              <a:rPr lang="en-US" altLang="zh-CN" sz="2800" dirty="0">
                <a:sym typeface="Wingdings" pitchFamily="2" charset="2"/>
              </a:rPr>
              <a:t>C</a:t>
            </a:r>
            <a:r>
              <a:rPr lang="en-US" altLang="zh-CN" sz="2800" dirty="0" smtClean="0">
                <a:sym typeface="Wingdings" pitchFamily="2" charset="2"/>
              </a:rPr>
              <a:t>DE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3914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8.3.1 </a:t>
            </a:r>
            <a:r>
              <a:rPr lang="zh-CN" altLang="en-US" dirty="0"/>
              <a:t>图着色问题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en-US" dirty="0"/>
              <a:t>选择</a:t>
            </a:r>
            <a:r>
              <a:rPr lang="zh-CN" altLang="en-US" dirty="0" smtClean="0"/>
              <a:t>结点</a:t>
            </a:r>
            <a:r>
              <a:rPr lang="en-US" altLang="zh-CN" dirty="0" smtClean="0"/>
              <a:t>C</a:t>
            </a:r>
            <a:r>
              <a:rPr lang="zh-CN" altLang="en-US" dirty="0" smtClean="0"/>
              <a:t>着颜色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560" y="2636912"/>
            <a:ext cx="2814841" cy="3588247"/>
            <a:chOff x="2690601" y="3058930"/>
            <a:chExt cx="2061369" cy="2627751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3560022" y="3058930"/>
              <a:ext cx="392642" cy="3533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4359328" y="4005245"/>
              <a:ext cx="392642" cy="3533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2718647" y="4033675"/>
              <a:ext cx="392642" cy="353345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690601" y="5261583"/>
              <a:ext cx="392642" cy="35334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/>
                <a:t>D</a:t>
              </a: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4317259" y="5333336"/>
              <a:ext cx="392642" cy="35334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/>
                <a:t>E</a:t>
              </a: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>
              <a:off x="3013128" y="3375722"/>
              <a:ext cx="602985" cy="670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3882549" y="3355415"/>
              <a:ext cx="546894" cy="694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3111289" y="4236747"/>
              <a:ext cx="12480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2914968" y="4387020"/>
              <a:ext cx="0" cy="8529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H="1">
              <a:off x="4541626" y="4358590"/>
              <a:ext cx="0" cy="9598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3083243" y="5455179"/>
              <a:ext cx="1234017" cy="1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3041174" y="4330160"/>
              <a:ext cx="1360223" cy="1031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</p:grp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7057055" y="1052736"/>
            <a:ext cx="423563" cy="39546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/>
              <a:t>1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6200585" y="1969955"/>
            <a:ext cx="423563" cy="39546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/>
              <a:t>2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5375259" y="2942006"/>
            <a:ext cx="423563" cy="395467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200585" y="2961946"/>
            <a:ext cx="423563" cy="395467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436096" y="3894119"/>
            <a:ext cx="423563" cy="395467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6300192" y="3894119"/>
            <a:ext cx="423563" cy="39546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endParaRPr lang="en-US" altLang="zh-CN" sz="2000" b="1" dirty="0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7100765" y="3909073"/>
            <a:ext cx="423563" cy="39546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endParaRPr lang="en-US" altLang="zh-CN" sz="2000" b="1" dirty="0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6527601" y="1386723"/>
            <a:ext cx="576171" cy="59818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5686703" y="2315573"/>
            <a:ext cx="591743" cy="65301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6403024" y="2383699"/>
            <a:ext cx="0" cy="56827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6916906" y="1690801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/>
              <a:t>A=1</a:t>
            </a: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6496456" y="2488382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/>
              <a:t>B=2</a:t>
            </a:r>
          </a:p>
        </p:txBody>
      </p: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5292080" y="3515949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C=1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144576" y="6309320"/>
            <a:ext cx="2626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sym typeface="Wingdings" pitchFamily="2" charset="2"/>
              </a:rPr>
              <a:t>BC</a:t>
            </a:r>
            <a:r>
              <a:rPr lang="en-US" altLang="zh-CN" sz="2800" dirty="0" smtClean="0">
                <a:sym typeface="Wingdings" pitchFamily="2" charset="2"/>
              </a:rPr>
              <a:t>DE</a:t>
            </a:r>
            <a:endParaRPr lang="zh-CN" altLang="en-US" sz="2800" dirty="0"/>
          </a:p>
        </p:txBody>
      </p:sp>
      <p:cxnSp>
        <p:nvCxnSpPr>
          <p:cNvPr id="54" name="直接连接符 53"/>
          <p:cNvCxnSpPr>
            <a:stCxn id="21" idx="3"/>
            <a:endCxn id="22" idx="0"/>
          </p:cNvCxnSpPr>
          <p:nvPr/>
        </p:nvCxnSpPr>
        <p:spPr>
          <a:xfrm flipH="1">
            <a:off x="5647878" y="3299498"/>
            <a:ext cx="614736" cy="5946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21" idx="4"/>
            <a:endCxn id="23" idx="0"/>
          </p:cNvCxnSpPr>
          <p:nvPr/>
        </p:nvCxnSpPr>
        <p:spPr>
          <a:xfrm>
            <a:off x="6412367" y="3357413"/>
            <a:ext cx="99607" cy="536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21" idx="5"/>
            <a:endCxn id="24" idx="0"/>
          </p:cNvCxnSpPr>
          <p:nvPr/>
        </p:nvCxnSpPr>
        <p:spPr>
          <a:xfrm>
            <a:off x="6562119" y="3299498"/>
            <a:ext cx="750428" cy="609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47"/>
          <p:cNvSpPr txBox="1">
            <a:spLocks noChangeArrowheads="1"/>
          </p:cNvSpPr>
          <p:nvPr/>
        </p:nvSpPr>
        <p:spPr bwMode="auto">
          <a:xfrm>
            <a:off x="5924473" y="3675504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 dirty="0" smtClean="0"/>
              <a:t>C=2</a:t>
            </a:r>
            <a:endParaRPr lang="en-US" altLang="zh-CN" sz="2000" b="1" dirty="0"/>
          </a:p>
        </p:txBody>
      </p:sp>
      <p:sp>
        <p:nvSpPr>
          <p:cNvPr id="63" name="Text Box 47"/>
          <p:cNvSpPr txBox="1">
            <a:spLocks noChangeArrowheads="1"/>
          </p:cNvSpPr>
          <p:nvPr/>
        </p:nvSpPr>
        <p:spPr bwMode="auto">
          <a:xfrm>
            <a:off x="6588224" y="3717032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 dirty="0" smtClean="0"/>
              <a:t>C=3</a:t>
            </a:r>
            <a:endParaRPr lang="en-US" altLang="zh-CN" sz="2000" b="1" dirty="0"/>
          </a:p>
        </p:txBody>
      </p:sp>
      <p:sp>
        <p:nvSpPr>
          <p:cNvPr id="65" name="乘号 64"/>
          <p:cNvSpPr/>
          <p:nvPr/>
        </p:nvSpPr>
        <p:spPr>
          <a:xfrm>
            <a:off x="5410558" y="4249832"/>
            <a:ext cx="504056" cy="57606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圆角矩形标注 65"/>
          <p:cNvSpPr/>
          <p:nvPr/>
        </p:nvSpPr>
        <p:spPr>
          <a:xfrm>
            <a:off x="4067944" y="4354326"/>
            <a:ext cx="1276516" cy="387338"/>
          </a:xfrm>
          <a:prstGeom prst="wedgeRoundRectCallout">
            <a:avLst>
              <a:gd name="adj1" fmla="val 57285"/>
              <a:gd name="adj2" fmla="val -10741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相邻同色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89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8.3.1 </a:t>
            </a:r>
            <a:r>
              <a:rPr lang="zh-CN" altLang="en-US" dirty="0"/>
              <a:t>图着色问题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zh-CN" altLang="en-US" dirty="0"/>
              <a:t>选择</a:t>
            </a:r>
            <a:r>
              <a:rPr lang="zh-CN" altLang="en-US" dirty="0" smtClean="0"/>
              <a:t>结点</a:t>
            </a:r>
            <a:r>
              <a:rPr lang="en-US" altLang="zh-CN" dirty="0" smtClean="0"/>
              <a:t>C</a:t>
            </a:r>
            <a:r>
              <a:rPr lang="zh-CN" altLang="en-US" dirty="0" smtClean="0"/>
              <a:t>着颜色</a:t>
            </a:r>
            <a:r>
              <a:rPr lang="en-US" altLang="zh-CN" dirty="0"/>
              <a:t>2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560" y="2636912"/>
            <a:ext cx="2814841" cy="3588247"/>
            <a:chOff x="2690601" y="3058930"/>
            <a:chExt cx="2061369" cy="2627751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3560022" y="3058930"/>
              <a:ext cx="392642" cy="3533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4359328" y="4005245"/>
              <a:ext cx="392642" cy="353345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2718647" y="4033675"/>
              <a:ext cx="392642" cy="353345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2690601" y="5261583"/>
              <a:ext cx="392642" cy="35334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/>
                <a:t>D</a:t>
              </a: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4317259" y="5333336"/>
              <a:ext cx="392642" cy="35334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400" b="1"/>
                <a:t>E</a:t>
              </a: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>
              <a:off x="3013128" y="3375722"/>
              <a:ext cx="602985" cy="670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3882549" y="3355415"/>
              <a:ext cx="546894" cy="694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3111289" y="4236747"/>
              <a:ext cx="12480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2914968" y="4387020"/>
              <a:ext cx="0" cy="8529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H="1">
              <a:off x="4541626" y="4358590"/>
              <a:ext cx="0" cy="9598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3083243" y="5455179"/>
              <a:ext cx="1234017" cy="1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3041174" y="4330160"/>
              <a:ext cx="1360223" cy="1031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</p:grp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7057055" y="1052736"/>
            <a:ext cx="423563" cy="39546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/>
              <a:t>1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6200585" y="1969955"/>
            <a:ext cx="423563" cy="39546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/>
              <a:t>2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5375259" y="2942006"/>
            <a:ext cx="423563" cy="395467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200585" y="2961946"/>
            <a:ext cx="423563" cy="395467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364088" y="3894119"/>
            <a:ext cx="423563" cy="395467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6228184" y="3894119"/>
            <a:ext cx="423563" cy="395467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6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7028757" y="3909073"/>
            <a:ext cx="423563" cy="39546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8800" tIns="0" rIns="0" bIns="0"/>
          <a:lstStyle/>
          <a:p>
            <a:pPr algn="ctr" eaLnBrk="0" hangingPunct="0">
              <a:lnSpc>
                <a:spcPct val="72000"/>
              </a:lnSpc>
            </a:pPr>
            <a:endParaRPr lang="en-US" altLang="zh-CN" sz="2000" b="1" dirty="0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6527601" y="1386723"/>
            <a:ext cx="576171" cy="59818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5686703" y="2315573"/>
            <a:ext cx="591743" cy="65301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6403024" y="2383699"/>
            <a:ext cx="0" cy="56827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6916906" y="1690801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/>
              <a:t>A=1</a:t>
            </a: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6496456" y="2488382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/>
              <a:t>B=2</a:t>
            </a:r>
          </a:p>
        </p:txBody>
      </p:sp>
      <p:sp>
        <p:nvSpPr>
          <p:cNvPr id="51" name="矩形 50"/>
          <p:cNvSpPr/>
          <p:nvPr/>
        </p:nvSpPr>
        <p:spPr>
          <a:xfrm>
            <a:off x="3144576" y="6309320"/>
            <a:ext cx="2626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sym typeface="Wingdings" pitchFamily="2" charset="2"/>
              </a:rPr>
              <a:t>BC</a:t>
            </a:r>
            <a:r>
              <a:rPr lang="en-US" altLang="zh-CN" sz="2800" dirty="0" smtClean="0">
                <a:sym typeface="Wingdings" pitchFamily="2" charset="2"/>
              </a:rPr>
              <a:t>DE</a:t>
            </a:r>
            <a:endParaRPr lang="zh-CN" altLang="en-US" sz="2800" dirty="0"/>
          </a:p>
        </p:txBody>
      </p:sp>
      <p:cxnSp>
        <p:nvCxnSpPr>
          <p:cNvPr id="54" name="直接连接符 53"/>
          <p:cNvCxnSpPr>
            <a:stCxn id="21" idx="3"/>
            <a:endCxn id="22" idx="0"/>
          </p:cNvCxnSpPr>
          <p:nvPr/>
        </p:nvCxnSpPr>
        <p:spPr>
          <a:xfrm flipH="1">
            <a:off x="5575870" y="3299498"/>
            <a:ext cx="686744" cy="5946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21" idx="4"/>
            <a:endCxn id="23" idx="0"/>
          </p:cNvCxnSpPr>
          <p:nvPr/>
        </p:nvCxnSpPr>
        <p:spPr>
          <a:xfrm>
            <a:off x="6412367" y="3357413"/>
            <a:ext cx="27599" cy="53670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21" idx="4"/>
            <a:endCxn id="24" idx="0"/>
          </p:cNvCxnSpPr>
          <p:nvPr/>
        </p:nvCxnSpPr>
        <p:spPr>
          <a:xfrm>
            <a:off x="6412367" y="3357413"/>
            <a:ext cx="828172" cy="551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47"/>
          <p:cNvSpPr txBox="1">
            <a:spLocks noChangeArrowheads="1"/>
          </p:cNvSpPr>
          <p:nvPr/>
        </p:nvSpPr>
        <p:spPr bwMode="auto">
          <a:xfrm>
            <a:off x="5852465" y="3645024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</a:rPr>
              <a:t>C=2</a:t>
            </a:r>
            <a:endParaRPr lang="en-US" altLang="zh-CN" sz="2000" b="1" dirty="0">
              <a:solidFill>
                <a:srgbClr val="0070C0"/>
              </a:solidFill>
            </a:endParaRPr>
          </a:p>
        </p:txBody>
      </p:sp>
      <p:sp>
        <p:nvSpPr>
          <p:cNvPr id="63" name="Text Box 47"/>
          <p:cNvSpPr txBox="1">
            <a:spLocks noChangeArrowheads="1"/>
          </p:cNvSpPr>
          <p:nvPr/>
        </p:nvSpPr>
        <p:spPr bwMode="auto">
          <a:xfrm>
            <a:off x="6591769" y="3743085"/>
            <a:ext cx="591743" cy="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zh-CN" sz="2000" b="1" dirty="0" smtClean="0"/>
              <a:t>C=3</a:t>
            </a:r>
            <a:endParaRPr lang="en-US" altLang="zh-CN" sz="2000" b="1" dirty="0"/>
          </a:p>
        </p:txBody>
      </p:sp>
      <p:sp>
        <p:nvSpPr>
          <p:cNvPr id="65" name="乘号 64"/>
          <p:cNvSpPr/>
          <p:nvPr/>
        </p:nvSpPr>
        <p:spPr>
          <a:xfrm>
            <a:off x="6215703" y="4259963"/>
            <a:ext cx="504056" cy="57606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圆角矩形标注 65"/>
          <p:cNvSpPr/>
          <p:nvPr/>
        </p:nvSpPr>
        <p:spPr>
          <a:xfrm>
            <a:off x="4897638" y="4465324"/>
            <a:ext cx="1276516" cy="387338"/>
          </a:xfrm>
          <a:prstGeom prst="wedgeRoundRectCallout">
            <a:avLst>
              <a:gd name="adj1" fmla="val 57285"/>
              <a:gd name="adj2" fmla="val -10741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相邻同色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72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20009</TotalTime>
  <Words>1497</Words>
  <Application>Microsoft Office PowerPoint</Application>
  <PresentationFormat>全屏显示(4:3)</PresentationFormat>
  <Paragraphs>478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质朴</vt:lpstr>
      <vt:lpstr>第8章 回溯法—图问题</vt:lpstr>
      <vt:lpstr>8.3 图问题中的回溯法</vt:lpstr>
      <vt:lpstr>8.3.1 图着色问题(m着色)</vt:lpstr>
      <vt:lpstr>8.3.1 图着色问题</vt:lpstr>
      <vt:lpstr>8.3.1 图着色问题</vt:lpstr>
      <vt:lpstr>8.3.1 图着色问题</vt:lpstr>
      <vt:lpstr>8.3.1 图着色问题</vt:lpstr>
      <vt:lpstr>8.3.1 图着色问题</vt:lpstr>
      <vt:lpstr>8.3.1 图着色问题</vt:lpstr>
      <vt:lpstr>8.3.1 图着色问题</vt:lpstr>
      <vt:lpstr>8.3.1 图着色问题</vt:lpstr>
      <vt:lpstr>8.3.1 图着色问题</vt:lpstr>
      <vt:lpstr>8.3.1 图着色问题</vt:lpstr>
      <vt:lpstr>8.3.1 图着色问题</vt:lpstr>
      <vt:lpstr>8.3.1 图着色问题</vt:lpstr>
      <vt:lpstr>8.3.1 图着色问题</vt:lpstr>
      <vt:lpstr>8.3.1 图着色问题</vt:lpstr>
      <vt:lpstr>8.3.2 哈密顿回路问题</vt:lpstr>
      <vt:lpstr>8.3.2 哈密顿回路问题</vt:lpstr>
      <vt:lpstr>8.3.2 哈密顿回路问题</vt:lpstr>
      <vt:lpstr>8.3.2 哈密顿回路问题</vt:lpstr>
      <vt:lpstr>8.3.2 哈密顿回路问题</vt:lpstr>
      <vt:lpstr>8.3.2 哈密顿回路问题</vt:lpstr>
      <vt:lpstr>8.3.2 哈密顿回路问题</vt:lpstr>
      <vt:lpstr>8.3.2 哈密顿回路问题</vt:lpstr>
      <vt:lpstr>8.3.2 哈密顿回路问题</vt:lpstr>
      <vt:lpstr>8.3.2 哈密顿回路问题</vt:lpstr>
      <vt:lpstr>作业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C程序设计基础</dc:title>
  <dc:creator>willianlam</dc:creator>
  <cp:lastModifiedBy>willianlam</cp:lastModifiedBy>
  <cp:revision>758</cp:revision>
  <dcterms:created xsi:type="dcterms:W3CDTF">2016-10-04T02:12:36Z</dcterms:created>
  <dcterms:modified xsi:type="dcterms:W3CDTF">2018-05-29T04:21:46Z</dcterms:modified>
</cp:coreProperties>
</file>