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6"/>
  </p:notesMasterIdLst>
  <p:sldIdLst>
    <p:sldId id="256" r:id="rId2"/>
    <p:sldId id="258" r:id="rId3"/>
    <p:sldId id="259" r:id="rId4"/>
    <p:sldId id="260" r:id="rId5"/>
    <p:sldId id="292" r:id="rId6"/>
    <p:sldId id="293" r:id="rId7"/>
    <p:sldId id="294" r:id="rId8"/>
    <p:sldId id="295" r:id="rId9"/>
    <p:sldId id="296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76" r:id="rId38"/>
    <p:sldId id="377" r:id="rId39"/>
    <p:sldId id="374" r:id="rId40"/>
    <p:sldId id="375" r:id="rId41"/>
    <p:sldId id="340" r:id="rId42"/>
    <p:sldId id="341" r:id="rId43"/>
    <p:sldId id="342" r:id="rId44"/>
    <p:sldId id="343" r:id="rId45"/>
    <p:sldId id="344" r:id="rId46"/>
    <p:sldId id="345" r:id="rId47"/>
    <p:sldId id="346" r:id="rId48"/>
    <p:sldId id="347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355" r:id="rId57"/>
    <p:sldId id="356" r:id="rId58"/>
    <p:sldId id="357" r:id="rId59"/>
    <p:sldId id="358" r:id="rId60"/>
    <p:sldId id="359" r:id="rId61"/>
    <p:sldId id="360" r:id="rId62"/>
    <p:sldId id="361" r:id="rId63"/>
    <p:sldId id="362" r:id="rId64"/>
    <p:sldId id="363" r:id="rId65"/>
    <p:sldId id="364" r:id="rId66"/>
    <p:sldId id="365" r:id="rId67"/>
    <p:sldId id="366" r:id="rId68"/>
    <p:sldId id="367" r:id="rId69"/>
    <p:sldId id="368" r:id="rId70"/>
    <p:sldId id="369" r:id="rId71"/>
    <p:sldId id="370" r:id="rId72"/>
    <p:sldId id="371" r:id="rId73"/>
    <p:sldId id="372" r:id="rId74"/>
    <p:sldId id="373" r:id="rId7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82" autoAdjust="0"/>
  </p:normalViewPr>
  <p:slideViewPr>
    <p:cSldViewPr>
      <p:cViewPr varScale="1">
        <p:scale>
          <a:sx n="96" d="100"/>
          <a:sy n="96" d="100"/>
        </p:scale>
        <p:origin x="-4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6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031CB6-2425-4F96-A057-D84C7C62ECF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3AAEFDD-7084-480F-8038-FC32E2F608FB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 smtClean="0"/>
            <a:t>基本思想</a:t>
          </a:r>
          <a:endParaRPr lang="zh-CN" altLang="en-US" dirty="0"/>
        </a:p>
      </dgm:t>
    </dgm:pt>
    <dgm:pt modelId="{220725AD-0124-4F5A-8FF2-B2ED641039E6}" type="parTrans" cxnId="{9675AECF-C701-4ACF-B93E-C63480F9610C}">
      <dgm:prSet/>
      <dgm:spPr/>
      <dgm:t>
        <a:bodyPr/>
        <a:lstStyle/>
        <a:p>
          <a:endParaRPr lang="zh-CN" altLang="en-US"/>
        </a:p>
      </dgm:t>
    </dgm:pt>
    <dgm:pt modelId="{AB308151-DDCA-482B-BC7D-5E25EF69D63F}" type="sibTrans" cxnId="{9675AECF-C701-4ACF-B93E-C63480F9610C}">
      <dgm:prSet/>
      <dgm:spPr/>
      <dgm:t>
        <a:bodyPr/>
        <a:lstStyle/>
        <a:p>
          <a:endParaRPr lang="zh-CN" altLang="en-US"/>
        </a:p>
      </dgm:t>
    </dgm:pt>
    <dgm:pt modelId="{0E15AB63-35DC-4B32-AE63-045EA2E386BD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图问题</a:t>
          </a:r>
          <a:endParaRPr lang="zh-CN" altLang="en-US" dirty="0"/>
        </a:p>
      </dgm:t>
    </dgm:pt>
    <dgm:pt modelId="{97B7761F-1E52-438F-8B5C-17D9FA55E471}" type="parTrans" cxnId="{80560441-0ACA-4219-AEFE-8249866F15E7}">
      <dgm:prSet/>
      <dgm:spPr/>
      <dgm:t>
        <a:bodyPr/>
        <a:lstStyle/>
        <a:p>
          <a:endParaRPr lang="zh-CN" altLang="en-US"/>
        </a:p>
      </dgm:t>
    </dgm:pt>
    <dgm:pt modelId="{6670301B-D82C-4774-AF9C-DBDAC6F693BA}" type="sibTrans" cxnId="{80560441-0ACA-4219-AEFE-8249866F15E7}">
      <dgm:prSet/>
      <dgm:spPr/>
      <dgm:t>
        <a:bodyPr/>
        <a:lstStyle/>
        <a:p>
          <a:endParaRPr lang="zh-CN" altLang="en-US"/>
        </a:p>
      </dgm:t>
    </dgm:pt>
    <dgm:pt modelId="{94E98E99-78F4-4617-806E-D64BEA8EC6EA}">
      <dgm:prSet phldrT="[文本]"/>
      <dgm:spPr/>
      <dgm:t>
        <a:bodyPr/>
        <a:lstStyle/>
        <a:p>
          <a:r>
            <a:rPr lang="zh-CN" altLang="en-US" dirty="0" smtClean="0"/>
            <a:t>组合问题</a:t>
          </a:r>
          <a:endParaRPr lang="zh-CN" altLang="en-US" dirty="0"/>
        </a:p>
      </dgm:t>
    </dgm:pt>
    <dgm:pt modelId="{8056A8C4-2C17-4B27-AF73-E6884A36835A}" type="parTrans" cxnId="{E8C752E0-21F0-46F1-A4B0-FE54807FE033}">
      <dgm:prSet/>
      <dgm:spPr/>
      <dgm:t>
        <a:bodyPr/>
        <a:lstStyle/>
        <a:p>
          <a:endParaRPr lang="zh-CN" altLang="en-US"/>
        </a:p>
      </dgm:t>
    </dgm:pt>
    <dgm:pt modelId="{D53233FF-6CD4-4E2C-A7FF-A39A13573520}" type="sibTrans" cxnId="{E8C752E0-21F0-46F1-A4B0-FE54807FE033}">
      <dgm:prSet/>
      <dgm:spPr/>
      <dgm:t>
        <a:bodyPr/>
        <a:lstStyle/>
        <a:p>
          <a:endParaRPr lang="zh-CN" altLang="en-US"/>
        </a:p>
      </dgm:t>
    </dgm:pt>
    <dgm:pt modelId="{7592F796-CD95-4827-BFC4-C34952307965}">
      <dgm:prSet phldrT="[文本]"/>
      <dgm:spPr/>
      <dgm:t>
        <a:bodyPr/>
        <a:lstStyle/>
        <a:p>
          <a:r>
            <a:rPr lang="zh-CN" altLang="en-US" dirty="0" smtClean="0"/>
            <a:t>埃及分数</a:t>
          </a:r>
          <a:endParaRPr lang="zh-CN" altLang="en-US" dirty="0"/>
        </a:p>
      </dgm:t>
    </dgm:pt>
    <dgm:pt modelId="{A488DB8D-28F4-43D0-ABDA-4A019DC98035}" type="parTrans" cxnId="{610621E2-FAFB-4352-9386-E57865B30776}">
      <dgm:prSet/>
      <dgm:spPr/>
      <dgm:t>
        <a:bodyPr/>
        <a:lstStyle/>
        <a:p>
          <a:endParaRPr lang="zh-CN" altLang="en-US"/>
        </a:p>
      </dgm:t>
    </dgm:pt>
    <dgm:pt modelId="{6874F5DA-C7A6-4403-ADE8-B11E3F2993C5}" type="sibTrans" cxnId="{610621E2-FAFB-4352-9386-E57865B30776}">
      <dgm:prSet/>
      <dgm:spPr/>
      <dgm:t>
        <a:bodyPr/>
        <a:lstStyle/>
        <a:p>
          <a:endParaRPr lang="zh-CN" altLang="en-US"/>
        </a:p>
      </dgm:t>
    </dgm:pt>
    <dgm:pt modelId="{D95712E2-9F1F-4428-A3A6-11D0C7DBD31C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 smtClean="0"/>
            <a:t>背包问题</a:t>
          </a:r>
          <a:endParaRPr lang="zh-CN" altLang="en-US" dirty="0"/>
        </a:p>
      </dgm:t>
    </dgm:pt>
    <dgm:pt modelId="{DB945A27-8E6C-4F60-9469-D57BDE69F625}" type="parTrans" cxnId="{52E92087-368A-42AB-8812-8952E81A384D}">
      <dgm:prSet/>
      <dgm:spPr/>
      <dgm:t>
        <a:bodyPr/>
        <a:lstStyle/>
        <a:p>
          <a:endParaRPr lang="zh-CN" altLang="en-US"/>
        </a:p>
      </dgm:t>
    </dgm:pt>
    <dgm:pt modelId="{2834C420-9D21-4D7A-B022-FBE6AAB53548}" type="sibTrans" cxnId="{52E92087-368A-42AB-8812-8952E81A384D}">
      <dgm:prSet/>
      <dgm:spPr/>
      <dgm:t>
        <a:bodyPr/>
        <a:lstStyle/>
        <a:p>
          <a:endParaRPr lang="zh-CN" altLang="en-US"/>
        </a:p>
      </dgm:t>
    </dgm:pt>
    <dgm:pt modelId="{1E0BC855-A997-4F49-937B-91D27F175B87}">
      <dgm:prSet phldrT="[文本]"/>
      <dgm:spPr/>
      <dgm:t>
        <a:bodyPr/>
        <a:lstStyle/>
        <a:p>
          <a:r>
            <a:rPr lang="zh-CN" altLang="en-US" dirty="0" smtClean="0"/>
            <a:t>活动安排问题</a:t>
          </a:r>
          <a:endParaRPr lang="zh-CN" altLang="en-US" dirty="0"/>
        </a:p>
      </dgm:t>
    </dgm:pt>
    <dgm:pt modelId="{E30CB74D-4FCF-449F-9099-B493CA15EFC7}" type="parTrans" cxnId="{1F087112-6C3E-46A0-8893-3D13F9F5DBE1}">
      <dgm:prSet/>
      <dgm:spPr/>
      <dgm:t>
        <a:bodyPr/>
        <a:lstStyle/>
        <a:p>
          <a:endParaRPr lang="zh-CN" altLang="en-US"/>
        </a:p>
      </dgm:t>
    </dgm:pt>
    <dgm:pt modelId="{8A11DB8D-6765-4A73-BB56-D64BF0492B38}" type="sibTrans" cxnId="{1F087112-6C3E-46A0-8893-3D13F9F5DBE1}">
      <dgm:prSet/>
      <dgm:spPr/>
      <dgm:t>
        <a:bodyPr/>
        <a:lstStyle/>
        <a:p>
          <a:endParaRPr lang="zh-CN" altLang="en-US"/>
        </a:p>
      </dgm:t>
    </dgm:pt>
    <dgm:pt modelId="{2DE71A76-0D6E-43FE-A0A7-F76CCD9271BD}">
      <dgm:prSet phldrT="[文本]"/>
      <dgm:spPr/>
      <dgm:t>
        <a:bodyPr/>
        <a:lstStyle/>
        <a:p>
          <a:r>
            <a:rPr lang="zh-CN" altLang="en-US" dirty="0" smtClean="0"/>
            <a:t>多机调度问题</a:t>
          </a:r>
          <a:endParaRPr lang="zh-CN" altLang="en-US" dirty="0"/>
        </a:p>
      </dgm:t>
    </dgm:pt>
    <dgm:pt modelId="{31D1829B-5736-477E-BE5B-1780260DF52B}" type="parTrans" cxnId="{5A1FBBC3-6ED6-47F1-8364-33D5A3D0E490}">
      <dgm:prSet/>
      <dgm:spPr/>
      <dgm:t>
        <a:bodyPr/>
        <a:lstStyle/>
        <a:p>
          <a:endParaRPr lang="zh-CN" altLang="en-US"/>
        </a:p>
      </dgm:t>
    </dgm:pt>
    <dgm:pt modelId="{292FA330-27D5-43C2-89EE-3B8857014BCB}" type="sibTrans" cxnId="{5A1FBBC3-6ED6-47F1-8364-33D5A3D0E490}">
      <dgm:prSet/>
      <dgm:spPr/>
      <dgm:t>
        <a:bodyPr/>
        <a:lstStyle/>
        <a:p>
          <a:endParaRPr lang="zh-CN" altLang="en-US"/>
        </a:p>
      </dgm:t>
    </dgm:pt>
    <dgm:pt modelId="{674C58BC-69BE-4DE6-A7A9-E7FF0368962B}">
      <dgm:prSet phldrT="[文本]"/>
      <dgm:spPr>
        <a:solidFill>
          <a:schemeClr val="accent1"/>
        </a:solidFill>
      </dgm:spPr>
      <dgm:t>
        <a:bodyPr/>
        <a:lstStyle/>
        <a:p>
          <a:r>
            <a:rPr lang="en-US" altLang="zh-CN" dirty="0" smtClean="0"/>
            <a:t>TSP</a:t>
          </a:r>
          <a:r>
            <a:rPr lang="zh-CN" altLang="en-US" dirty="0" smtClean="0"/>
            <a:t>问题</a:t>
          </a:r>
          <a:endParaRPr lang="zh-CN" altLang="en-US" dirty="0"/>
        </a:p>
      </dgm:t>
    </dgm:pt>
    <dgm:pt modelId="{0A8A0F0D-0DA6-494D-97A5-F4CCD3FFB71D}" type="parTrans" cxnId="{785BA5B1-C975-4C22-BE12-D79347123811}">
      <dgm:prSet/>
      <dgm:spPr/>
      <dgm:t>
        <a:bodyPr/>
        <a:lstStyle/>
        <a:p>
          <a:endParaRPr lang="zh-CN" altLang="en-US"/>
        </a:p>
      </dgm:t>
    </dgm:pt>
    <dgm:pt modelId="{D6BF391D-EECF-46A7-87CB-8AA10E9A9534}" type="sibTrans" cxnId="{785BA5B1-C975-4C22-BE12-D79347123811}">
      <dgm:prSet/>
      <dgm:spPr/>
      <dgm:t>
        <a:bodyPr/>
        <a:lstStyle/>
        <a:p>
          <a:endParaRPr lang="zh-CN" altLang="en-US"/>
        </a:p>
      </dgm:t>
    </dgm:pt>
    <dgm:pt modelId="{A894AA28-51A0-423E-8112-AC4CF4692F94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 smtClean="0"/>
            <a:t>图着色问题</a:t>
          </a:r>
          <a:endParaRPr lang="zh-CN" altLang="en-US" dirty="0"/>
        </a:p>
      </dgm:t>
    </dgm:pt>
    <dgm:pt modelId="{0487D9CF-CAEC-478F-A164-BD8498B14046}" type="parTrans" cxnId="{7D2B24DC-0DEE-4296-953C-DF1E29945CCD}">
      <dgm:prSet/>
      <dgm:spPr/>
      <dgm:t>
        <a:bodyPr/>
        <a:lstStyle/>
        <a:p>
          <a:endParaRPr lang="zh-CN" altLang="en-US"/>
        </a:p>
      </dgm:t>
    </dgm:pt>
    <dgm:pt modelId="{D6785511-EED5-4D4B-A3C7-E0388C463B0B}" type="sibTrans" cxnId="{7D2B24DC-0DEE-4296-953C-DF1E29945CCD}">
      <dgm:prSet/>
      <dgm:spPr/>
      <dgm:t>
        <a:bodyPr/>
        <a:lstStyle/>
        <a:p>
          <a:endParaRPr lang="zh-CN" altLang="en-US"/>
        </a:p>
      </dgm:t>
    </dgm:pt>
    <dgm:pt modelId="{3DC596A2-6D43-42CE-A699-A83E67C1ABC0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 smtClean="0"/>
            <a:t>最小生成树问题</a:t>
          </a:r>
          <a:endParaRPr lang="zh-CN" altLang="en-US" dirty="0"/>
        </a:p>
      </dgm:t>
    </dgm:pt>
    <dgm:pt modelId="{31E6558D-6F2C-4AF4-A3EE-62878C05CDF5}" type="parTrans" cxnId="{16534809-D3B4-4000-BB3E-A5585553D50F}">
      <dgm:prSet/>
      <dgm:spPr/>
      <dgm:t>
        <a:bodyPr/>
        <a:lstStyle/>
        <a:p>
          <a:endParaRPr lang="zh-CN" altLang="en-US"/>
        </a:p>
      </dgm:t>
    </dgm:pt>
    <dgm:pt modelId="{E0B43ABA-DB67-41F9-BE4A-FF51FB6A0668}" type="sibTrans" cxnId="{16534809-D3B4-4000-BB3E-A5585553D50F}">
      <dgm:prSet/>
      <dgm:spPr/>
      <dgm:t>
        <a:bodyPr/>
        <a:lstStyle/>
        <a:p>
          <a:endParaRPr lang="zh-CN" altLang="en-US"/>
        </a:p>
      </dgm:t>
    </dgm:pt>
    <dgm:pt modelId="{5A3EC69A-1A31-4FED-BEA5-B0D0F8A09981}">
      <dgm:prSet phldrT="[文本]"/>
      <dgm:spPr/>
      <dgm:t>
        <a:bodyPr vert="vert"/>
        <a:lstStyle/>
        <a:p>
          <a:r>
            <a:rPr lang="zh-CN" altLang="en-US" dirty="0" smtClean="0"/>
            <a:t>贪心法</a:t>
          </a:r>
          <a:endParaRPr lang="zh-CN" altLang="en-US" dirty="0"/>
        </a:p>
      </dgm:t>
    </dgm:pt>
    <dgm:pt modelId="{9D45E9CB-F12C-4AA6-9836-4F9E955B4938}" type="sibTrans" cxnId="{1E6329DD-91E9-402A-96BB-9C9804B58CB0}">
      <dgm:prSet/>
      <dgm:spPr/>
      <dgm:t>
        <a:bodyPr/>
        <a:lstStyle/>
        <a:p>
          <a:endParaRPr lang="zh-CN" altLang="en-US"/>
        </a:p>
      </dgm:t>
    </dgm:pt>
    <dgm:pt modelId="{B1F4E7FF-D57A-40B4-83B4-1E669830A6E6}" type="parTrans" cxnId="{1E6329DD-91E9-402A-96BB-9C9804B58CB0}">
      <dgm:prSet/>
      <dgm:spPr/>
      <dgm:t>
        <a:bodyPr/>
        <a:lstStyle/>
        <a:p>
          <a:endParaRPr lang="zh-CN" altLang="en-US"/>
        </a:p>
      </dgm:t>
    </dgm:pt>
    <dgm:pt modelId="{85E2BBA8-B267-4E13-862A-48B9DBD4B5D4}" type="pres">
      <dgm:prSet presAssocID="{FF031CB6-2425-4F96-A057-D84C7C62ECF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AC4C77E-6F23-4562-993E-75A3233A5320}" type="pres">
      <dgm:prSet presAssocID="{5A3EC69A-1A31-4FED-BEA5-B0D0F8A09981}" presName="root1" presStyleCnt="0"/>
      <dgm:spPr/>
    </dgm:pt>
    <dgm:pt modelId="{6B0339C9-6B90-4361-87E0-48E9AB7C495C}" type="pres">
      <dgm:prSet presAssocID="{5A3EC69A-1A31-4FED-BEA5-B0D0F8A0998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1D9A38-0E42-4AFF-A4C4-83D85DCA77CE}" type="pres">
      <dgm:prSet presAssocID="{5A3EC69A-1A31-4FED-BEA5-B0D0F8A09981}" presName="level2hierChild" presStyleCnt="0"/>
      <dgm:spPr/>
    </dgm:pt>
    <dgm:pt modelId="{5E10CCA1-9DBA-489B-B6DF-BBC2D8F8946C}" type="pres">
      <dgm:prSet presAssocID="{220725AD-0124-4F5A-8FF2-B2ED641039E6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8C5BD2FF-9DC4-4AB6-9E5C-71991534241D}" type="pres">
      <dgm:prSet presAssocID="{220725AD-0124-4F5A-8FF2-B2ED641039E6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17F5E8DC-381F-4389-9D26-CC38E818C437}" type="pres">
      <dgm:prSet presAssocID="{D3AAEFDD-7084-480F-8038-FC32E2F608FB}" presName="root2" presStyleCnt="0"/>
      <dgm:spPr/>
    </dgm:pt>
    <dgm:pt modelId="{A75DC335-F2ED-4722-83BD-C75C52C6F130}" type="pres">
      <dgm:prSet presAssocID="{D3AAEFDD-7084-480F-8038-FC32E2F608FB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FF6889-D11B-4A65-9FB7-4E0BD8FCD9AF}" type="pres">
      <dgm:prSet presAssocID="{D3AAEFDD-7084-480F-8038-FC32E2F608FB}" presName="level3hierChild" presStyleCnt="0"/>
      <dgm:spPr/>
    </dgm:pt>
    <dgm:pt modelId="{C89DBAF5-177F-44C2-829F-413DCFD2238C}" type="pres">
      <dgm:prSet presAssocID="{A488DB8D-28F4-43D0-ABDA-4A019DC98035}" presName="conn2-1" presStyleLbl="parChTrans1D3" presStyleIdx="0" presStyleCnt="7"/>
      <dgm:spPr/>
      <dgm:t>
        <a:bodyPr/>
        <a:lstStyle/>
        <a:p>
          <a:endParaRPr lang="zh-CN" altLang="en-US"/>
        </a:p>
      </dgm:t>
    </dgm:pt>
    <dgm:pt modelId="{D76CCD66-3A51-458F-9183-1C4067C8D91E}" type="pres">
      <dgm:prSet presAssocID="{A488DB8D-28F4-43D0-ABDA-4A019DC98035}" presName="connTx" presStyleLbl="parChTrans1D3" presStyleIdx="0" presStyleCnt="7"/>
      <dgm:spPr/>
      <dgm:t>
        <a:bodyPr/>
        <a:lstStyle/>
        <a:p>
          <a:endParaRPr lang="zh-CN" altLang="en-US"/>
        </a:p>
      </dgm:t>
    </dgm:pt>
    <dgm:pt modelId="{81F7DC82-726C-4195-80A5-B0C2B9A787CB}" type="pres">
      <dgm:prSet presAssocID="{7592F796-CD95-4827-BFC4-C34952307965}" presName="root2" presStyleCnt="0"/>
      <dgm:spPr/>
    </dgm:pt>
    <dgm:pt modelId="{5D70B880-0A33-4466-AED6-432423B296DD}" type="pres">
      <dgm:prSet presAssocID="{7592F796-CD95-4827-BFC4-C34952307965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3BED91-8448-40C1-B0D7-CDEE98D92E35}" type="pres">
      <dgm:prSet presAssocID="{7592F796-CD95-4827-BFC4-C34952307965}" presName="level3hierChild" presStyleCnt="0"/>
      <dgm:spPr/>
    </dgm:pt>
    <dgm:pt modelId="{8827FCAB-FAA7-4078-9959-FA808E0CB318}" type="pres">
      <dgm:prSet presAssocID="{8056A8C4-2C17-4B27-AF73-E6884A36835A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E1161AA9-675D-4F9A-B555-CC5E356FBD51}" type="pres">
      <dgm:prSet presAssocID="{8056A8C4-2C17-4B27-AF73-E6884A36835A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E6DC275F-9753-44DE-95B9-A73142DFD7A3}" type="pres">
      <dgm:prSet presAssocID="{94E98E99-78F4-4617-806E-D64BEA8EC6EA}" presName="root2" presStyleCnt="0"/>
      <dgm:spPr/>
    </dgm:pt>
    <dgm:pt modelId="{66CD7B77-3098-4C09-A069-47FE0AB039EF}" type="pres">
      <dgm:prSet presAssocID="{94E98E99-78F4-4617-806E-D64BEA8EC6EA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30D363-D9BC-48A3-B89B-BBA8BD3F198C}" type="pres">
      <dgm:prSet presAssocID="{94E98E99-78F4-4617-806E-D64BEA8EC6EA}" presName="level3hierChild" presStyleCnt="0"/>
      <dgm:spPr/>
    </dgm:pt>
    <dgm:pt modelId="{AAA06584-76AB-4DF0-BA13-D1B669DF0D9B}" type="pres">
      <dgm:prSet presAssocID="{DB945A27-8E6C-4F60-9469-D57BDE69F625}" presName="conn2-1" presStyleLbl="parChTrans1D3" presStyleIdx="1" presStyleCnt="7"/>
      <dgm:spPr/>
      <dgm:t>
        <a:bodyPr/>
        <a:lstStyle/>
        <a:p>
          <a:endParaRPr lang="zh-CN" altLang="en-US"/>
        </a:p>
      </dgm:t>
    </dgm:pt>
    <dgm:pt modelId="{3F428D54-F185-4032-98EC-48818DBCC38A}" type="pres">
      <dgm:prSet presAssocID="{DB945A27-8E6C-4F60-9469-D57BDE69F625}" presName="connTx" presStyleLbl="parChTrans1D3" presStyleIdx="1" presStyleCnt="7"/>
      <dgm:spPr/>
      <dgm:t>
        <a:bodyPr/>
        <a:lstStyle/>
        <a:p>
          <a:endParaRPr lang="zh-CN" altLang="en-US"/>
        </a:p>
      </dgm:t>
    </dgm:pt>
    <dgm:pt modelId="{4CD80D9C-8FEA-4394-8987-2D88446BE2C2}" type="pres">
      <dgm:prSet presAssocID="{D95712E2-9F1F-4428-A3A6-11D0C7DBD31C}" presName="root2" presStyleCnt="0"/>
      <dgm:spPr/>
    </dgm:pt>
    <dgm:pt modelId="{C792EDC3-D536-4E4F-8C24-2ACA5D7FD5CC}" type="pres">
      <dgm:prSet presAssocID="{D95712E2-9F1F-4428-A3A6-11D0C7DBD31C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654E87-FF4E-47F1-BD44-BA27E81CDB3C}" type="pres">
      <dgm:prSet presAssocID="{D95712E2-9F1F-4428-A3A6-11D0C7DBD31C}" presName="level3hierChild" presStyleCnt="0"/>
      <dgm:spPr/>
    </dgm:pt>
    <dgm:pt modelId="{89310E8A-3C53-4672-A6CB-6B60A8D9C6F5}" type="pres">
      <dgm:prSet presAssocID="{E30CB74D-4FCF-449F-9099-B493CA15EFC7}" presName="conn2-1" presStyleLbl="parChTrans1D3" presStyleIdx="2" presStyleCnt="7"/>
      <dgm:spPr/>
      <dgm:t>
        <a:bodyPr/>
        <a:lstStyle/>
        <a:p>
          <a:endParaRPr lang="zh-CN" altLang="en-US"/>
        </a:p>
      </dgm:t>
    </dgm:pt>
    <dgm:pt modelId="{65B69ECD-D841-423D-8338-CAE4E37FE7F8}" type="pres">
      <dgm:prSet presAssocID="{E30CB74D-4FCF-449F-9099-B493CA15EFC7}" presName="connTx" presStyleLbl="parChTrans1D3" presStyleIdx="2" presStyleCnt="7"/>
      <dgm:spPr/>
      <dgm:t>
        <a:bodyPr/>
        <a:lstStyle/>
        <a:p>
          <a:endParaRPr lang="zh-CN" altLang="en-US"/>
        </a:p>
      </dgm:t>
    </dgm:pt>
    <dgm:pt modelId="{180DE3AF-A10D-4584-9BF3-2B7E3313900F}" type="pres">
      <dgm:prSet presAssocID="{1E0BC855-A997-4F49-937B-91D27F175B87}" presName="root2" presStyleCnt="0"/>
      <dgm:spPr/>
    </dgm:pt>
    <dgm:pt modelId="{C1FBF5FB-5C09-4E29-9F6E-9782D6F5DAD1}" type="pres">
      <dgm:prSet presAssocID="{1E0BC855-A997-4F49-937B-91D27F175B87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920A4CA-6D02-417C-8727-576F996DEBDB}" type="pres">
      <dgm:prSet presAssocID="{1E0BC855-A997-4F49-937B-91D27F175B87}" presName="level3hierChild" presStyleCnt="0"/>
      <dgm:spPr/>
    </dgm:pt>
    <dgm:pt modelId="{769129BE-6BF7-46F9-ABC4-8CDE29708224}" type="pres">
      <dgm:prSet presAssocID="{31D1829B-5736-477E-BE5B-1780260DF52B}" presName="conn2-1" presStyleLbl="parChTrans1D3" presStyleIdx="3" presStyleCnt="7"/>
      <dgm:spPr/>
      <dgm:t>
        <a:bodyPr/>
        <a:lstStyle/>
        <a:p>
          <a:endParaRPr lang="zh-CN" altLang="en-US"/>
        </a:p>
      </dgm:t>
    </dgm:pt>
    <dgm:pt modelId="{EE0A130B-B08B-429D-80FD-E74D120C17C8}" type="pres">
      <dgm:prSet presAssocID="{31D1829B-5736-477E-BE5B-1780260DF52B}" presName="connTx" presStyleLbl="parChTrans1D3" presStyleIdx="3" presStyleCnt="7"/>
      <dgm:spPr/>
      <dgm:t>
        <a:bodyPr/>
        <a:lstStyle/>
        <a:p>
          <a:endParaRPr lang="zh-CN" altLang="en-US"/>
        </a:p>
      </dgm:t>
    </dgm:pt>
    <dgm:pt modelId="{7B764D0A-7C34-41FC-9E3B-9252F9DD6A37}" type="pres">
      <dgm:prSet presAssocID="{2DE71A76-0D6E-43FE-A0A7-F76CCD9271BD}" presName="root2" presStyleCnt="0"/>
      <dgm:spPr/>
    </dgm:pt>
    <dgm:pt modelId="{AE190BFC-742A-4C53-8C00-4E5BB5626CD0}" type="pres">
      <dgm:prSet presAssocID="{2DE71A76-0D6E-43FE-A0A7-F76CCD9271BD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F6A287-1D48-4BB7-B858-C4FF98643F48}" type="pres">
      <dgm:prSet presAssocID="{2DE71A76-0D6E-43FE-A0A7-F76CCD9271BD}" presName="level3hierChild" presStyleCnt="0"/>
      <dgm:spPr/>
    </dgm:pt>
    <dgm:pt modelId="{4CCA1402-3FA7-4186-931E-2375219895E8}" type="pres">
      <dgm:prSet presAssocID="{97B7761F-1E52-438F-8B5C-17D9FA55E471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787BB527-934E-44F8-B480-D730BB7EBF02}" type="pres">
      <dgm:prSet presAssocID="{97B7761F-1E52-438F-8B5C-17D9FA55E471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68D18328-638F-4AD8-BC3B-82724FF5CAE5}" type="pres">
      <dgm:prSet presAssocID="{0E15AB63-35DC-4B32-AE63-045EA2E386BD}" presName="root2" presStyleCnt="0"/>
      <dgm:spPr/>
    </dgm:pt>
    <dgm:pt modelId="{6F2A1A5B-29EF-4F58-80DE-7208847048DA}" type="pres">
      <dgm:prSet presAssocID="{0E15AB63-35DC-4B32-AE63-045EA2E386B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B77210-C6DF-4685-83C9-909C80E980C3}" type="pres">
      <dgm:prSet presAssocID="{0E15AB63-35DC-4B32-AE63-045EA2E386BD}" presName="level3hierChild" presStyleCnt="0"/>
      <dgm:spPr/>
    </dgm:pt>
    <dgm:pt modelId="{993CC199-2B1D-4C1E-82C4-3EBA5BC8F588}" type="pres">
      <dgm:prSet presAssocID="{0A8A0F0D-0DA6-494D-97A5-F4CCD3FFB71D}" presName="conn2-1" presStyleLbl="parChTrans1D3" presStyleIdx="4" presStyleCnt="7"/>
      <dgm:spPr/>
      <dgm:t>
        <a:bodyPr/>
        <a:lstStyle/>
        <a:p>
          <a:endParaRPr lang="zh-CN" altLang="en-US"/>
        </a:p>
      </dgm:t>
    </dgm:pt>
    <dgm:pt modelId="{9A7C5B52-AEA6-4221-90E8-3D691E5DE957}" type="pres">
      <dgm:prSet presAssocID="{0A8A0F0D-0DA6-494D-97A5-F4CCD3FFB71D}" presName="connTx" presStyleLbl="parChTrans1D3" presStyleIdx="4" presStyleCnt="7"/>
      <dgm:spPr/>
      <dgm:t>
        <a:bodyPr/>
        <a:lstStyle/>
        <a:p>
          <a:endParaRPr lang="zh-CN" altLang="en-US"/>
        </a:p>
      </dgm:t>
    </dgm:pt>
    <dgm:pt modelId="{A07EE082-59D3-4EED-8B5A-418C9526A160}" type="pres">
      <dgm:prSet presAssocID="{674C58BC-69BE-4DE6-A7A9-E7FF0368962B}" presName="root2" presStyleCnt="0"/>
      <dgm:spPr/>
    </dgm:pt>
    <dgm:pt modelId="{1C8365F7-89CD-4027-A4B6-1D7C1CCD19AE}" type="pres">
      <dgm:prSet presAssocID="{674C58BC-69BE-4DE6-A7A9-E7FF0368962B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4AE62B1-40E3-4320-A483-21A69920F31E}" type="pres">
      <dgm:prSet presAssocID="{674C58BC-69BE-4DE6-A7A9-E7FF0368962B}" presName="level3hierChild" presStyleCnt="0"/>
      <dgm:spPr/>
    </dgm:pt>
    <dgm:pt modelId="{C83D8725-CB43-4317-BCBD-424D79651C5D}" type="pres">
      <dgm:prSet presAssocID="{0487D9CF-CAEC-478F-A164-BD8498B14046}" presName="conn2-1" presStyleLbl="parChTrans1D3" presStyleIdx="5" presStyleCnt="7"/>
      <dgm:spPr/>
      <dgm:t>
        <a:bodyPr/>
        <a:lstStyle/>
        <a:p>
          <a:endParaRPr lang="zh-CN" altLang="en-US"/>
        </a:p>
      </dgm:t>
    </dgm:pt>
    <dgm:pt modelId="{BC1CE97C-FFF5-4001-9CDE-91D4E0BA6830}" type="pres">
      <dgm:prSet presAssocID="{0487D9CF-CAEC-478F-A164-BD8498B14046}" presName="connTx" presStyleLbl="parChTrans1D3" presStyleIdx="5" presStyleCnt="7"/>
      <dgm:spPr/>
      <dgm:t>
        <a:bodyPr/>
        <a:lstStyle/>
        <a:p>
          <a:endParaRPr lang="zh-CN" altLang="en-US"/>
        </a:p>
      </dgm:t>
    </dgm:pt>
    <dgm:pt modelId="{106B70E4-84EB-459A-9A0D-06AF28CBF4A5}" type="pres">
      <dgm:prSet presAssocID="{A894AA28-51A0-423E-8112-AC4CF4692F94}" presName="root2" presStyleCnt="0"/>
      <dgm:spPr/>
    </dgm:pt>
    <dgm:pt modelId="{4922A089-0717-44E0-ACD6-581CE7AA7497}" type="pres">
      <dgm:prSet presAssocID="{A894AA28-51A0-423E-8112-AC4CF4692F94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CC940AE-A6A0-403A-957C-932CA098C7EC}" type="pres">
      <dgm:prSet presAssocID="{A894AA28-51A0-423E-8112-AC4CF4692F94}" presName="level3hierChild" presStyleCnt="0"/>
      <dgm:spPr/>
    </dgm:pt>
    <dgm:pt modelId="{A75B6DE9-F958-4360-82B6-770165474BBA}" type="pres">
      <dgm:prSet presAssocID="{31E6558D-6F2C-4AF4-A3EE-62878C05CDF5}" presName="conn2-1" presStyleLbl="parChTrans1D3" presStyleIdx="6" presStyleCnt="7"/>
      <dgm:spPr/>
      <dgm:t>
        <a:bodyPr/>
        <a:lstStyle/>
        <a:p>
          <a:endParaRPr lang="zh-CN" altLang="en-US"/>
        </a:p>
      </dgm:t>
    </dgm:pt>
    <dgm:pt modelId="{35374D9F-1B3C-4CF8-92EE-91B79504DDF9}" type="pres">
      <dgm:prSet presAssocID="{31E6558D-6F2C-4AF4-A3EE-62878C05CDF5}" presName="connTx" presStyleLbl="parChTrans1D3" presStyleIdx="6" presStyleCnt="7"/>
      <dgm:spPr/>
      <dgm:t>
        <a:bodyPr/>
        <a:lstStyle/>
        <a:p>
          <a:endParaRPr lang="zh-CN" altLang="en-US"/>
        </a:p>
      </dgm:t>
    </dgm:pt>
    <dgm:pt modelId="{F9EDE9C2-6CA3-4221-AFAD-ADD4DDF01155}" type="pres">
      <dgm:prSet presAssocID="{3DC596A2-6D43-42CE-A699-A83E67C1ABC0}" presName="root2" presStyleCnt="0"/>
      <dgm:spPr/>
    </dgm:pt>
    <dgm:pt modelId="{D346DE98-0AA9-46A0-A9AF-8B9AE831B38B}" type="pres">
      <dgm:prSet presAssocID="{3DC596A2-6D43-42CE-A699-A83E67C1ABC0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7AAAC5A-322B-4FAE-AC5A-23ACB2F779F8}" type="pres">
      <dgm:prSet presAssocID="{3DC596A2-6D43-42CE-A699-A83E67C1ABC0}" presName="level3hierChild" presStyleCnt="0"/>
      <dgm:spPr/>
    </dgm:pt>
  </dgm:ptLst>
  <dgm:cxnLst>
    <dgm:cxn modelId="{785BA5B1-C975-4C22-BE12-D79347123811}" srcId="{0E15AB63-35DC-4B32-AE63-045EA2E386BD}" destId="{674C58BC-69BE-4DE6-A7A9-E7FF0368962B}" srcOrd="0" destOrd="0" parTransId="{0A8A0F0D-0DA6-494D-97A5-F4CCD3FFB71D}" sibTransId="{D6BF391D-EECF-46A7-87CB-8AA10E9A9534}"/>
    <dgm:cxn modelId="{1E6329DD-91E9-402A-96BB-9C9804B58CB0}" srcId="{FF031CB6-2425-4F96-A057-D84C7C62ECF9}" destId="{5A3EC69A-1A31-4FED-BEA5-B0D0F8A09981}" srcOrd="0" destOrd="0" parTransId="{B1F4E7FF-D57A-40B4-83B4-1E669830A6E6}" sibTransId="{9D45E9CB-F12C-4AA6-9836-4F9E955B4938}"/>
    <dgm:cxn modelId="{34296D39-E0B1-40AE-9E5C-71ED47BFE292}" type="presOf" srcId="{0A8A0F0D-0DA6-494D-97A5-F4CCD3FFB71D}" destId="{9A7C5B52-AEA6-4221-90E8-3D691E5DE957}" srcOrd="1" destOrd="0" presId="urn:microsoft.com/office/officeart/2008/layout/HorizontalMultiLevelHierarchy"/>
    <dgm:cxn modelId="{7573D6A1-39DA-4517-BAFA-2C49584ED2E0}" type="presOf" srcId="{5A3EC69A-1A31-4FED-BEA5-B0D0F8A09981}" destId="{6B0339C9-6B90-4361-87E0-48E9AB7C495C}" srcOrd="0" destOrd="0" presId="urn:microsoft.com/office/officeart/2008/layout/HorizontalMultiLevelHierarchy"/>
    <dgm:cxn modelId="{0C8FDF4E-3D6F-430E-8598-6B035D4FFBEB}" type="presOf" srcId="{8056A8C4-2C17-4B27-AF73-E6884A36835A}" destId="{E1161AA9-675D-4F9A-B555-CC5E356FBD51}" srcOrd="1" destOrd="0" presId="urn:microsoft.com/office/officeart/2008/layout/HorizontalMultiLevelHierarchy"/>
    <dgm:cxn modelId="{420AB37E-AD81-457D-BD54-36CDF67D1479}" type="presOf" srcId="{674C58BC-69BE-4DE6-A7A9-E7FF0368962B}" destId="{1C8365F7-89CD-4027-A4B6-1D7C1CCD19AE}" srcOrd="0" destOrd="0" presId="urn:microsoft.com/office/officeart/2008/layout/HorizontalMultiLevelHierarchy"/>
    <dgm:cxn modelId="{3C0CB998-AE57-4479-AE98-8ECDC5F9E93E}" type="presOf" srcId="{7592F796-CD95-4827-BFC4-C34952307965}" destId="{5D70B880-0A33-4466-AED6-432423B296DD}" srcOrd="0" destOrd="0" presId="urn:microsoft.com/office/officeart/2008/layout/HorizontalMultiLevelHierarchy"/>
    <dgm:cxn modelId="{CBEF12BE-076F-4DA6-9885-B6BF967A692F}" type="presOf" srcId="{0487D9CF-CAEC-478F-A164-BD8498B14046}" destId="{BC1CE97C-FFF5-4001-9CDE-91D4E0BA6830}" srcOrd="1" destOrd="0" presId="urn:microsoft.com/office/officeart/2008/layout/HorizontalMultiLevelHierarchy"/>
    <dgm:cxn modelId="{52E92087-368A-42AB-8812-8952E81A384D}" srcId="{94E98E99-78F4-4617-806E-D64BEA8EC6EA}" destId="{D95712E2-9F1F-4428-A3A6-11D0C7DBD31C}" srcOrd="0" destOrd="0" parTransId="{DB945A27-8E6C-4F60-9469-D57BDE69F625}" sibTransId="{2834C420-9D21-4D7A-B022-FBE6AAB53548}"/>
    <dgm:cxn modelId="{CCA6F3D2-12C6-48E0-828E-E92A9C9BD485}" type="presOf" srcId="{1E0BC855-A997-4F49-937B-91D27F175B87}" destId="{C1FBF5FB-5C09-4E29-9F6E-9782D6F5DAD1}" srcOrd="0" destOrd="0" presId="urn:microsoft.com/office/officeart/2008/layout/HorizontalMultiLevelHierarchy"/>
    <dgm:cxn modelId="{C8CE6A6C-C190-42D8-AF7E-9D3858A59697}" type="presOf" srcId="{31E6558D-6F2C-4AF4-A3EE-62878C05CDF5}" destId="{35374D9F-1B3C-4CF8-92EE-91B79504DDF9}" srcOrd="1" destOrd="0" presId="urn:microsoft.com/office/officeart/2008/layout/HorizontalMultiLevelHierarchy"/>
    <dgm:cxn modelId="{6597F83A-5018-4DBC-8FDA-F2585AA47CB1}" type="presOf" srcId="{FF031CB6-2425-4F96-A057-D84C7C62ECF9}" destId="{85E2BBA8-B267-4E13-862A-48B9DBD4B5D4}" srcOrd="0" destOrd="0" presId="urn:microsoft.com/office/officeart/2008/layout/HorizontalMultiLevelHierarchy"/>
    <dgm:cxn modelId="{B8621132-3E76-429A-B1D6-9280B5E85D60}" type="presOf" srcId="{94E98E99-78F4-4617-806E-D64BEA8EC6EA}" destId="{66CD7B77-3098-4C09-A069-47FE0AB039EF}" srcOrd="0" destOrd="0" presId="urn:microsoft.com/office/officeart/2008/layout/HorizontalMultiLevelHierarchy"/>
    <dgm:cxn modelId="{80560441-0ACA-4219-AEFE-8249866F15E7}" srcId="{5A3EC69A-1A31-4FED-BEA5-B0D0F8A09981}" destId="{0E15AB63-35DC-4B32-AE63-045EA2E386BD}" srcOrd="2" destOrd="0" parTransId="{97B7761F-1E52-438F-8B5C-17D9FA55E471}" sibTransId="{6670301B-D82C-4774-AF9C-DBDAC6F693BA}"/>
    <dgm:cxn modelId="{5ABEB02D-FCFB-4997-B65F-FCEF021DE13F}" type="presOf" srcId="{D3AAEFDD-7084-480F-8038-FC32E2F608FB}" destId="{A75DC335-F2ED-4722-83BD-C75C52C6F130}" srcOrd="0" destOrd="0" presId="urn:microsoft.com/office/officeart/2008/layout/HorizontalMultiLevelHierarchy"/>
    <dgm:cxn modelId="{98AE0101-53BA-4BCA-ABD0-83114F02123E}" type="presOf" srcId="{0E15AB63-35DC-4B32-AE63-045EA2E386BD}" destId="{6F2A1A5B-29EF-4F58-80DE-7208847048DA}" srcOrd="0" destOrd="0" presId="urn:microsoft.com/office/officeart/2008/layout/HorizontalMultiLevelHierarchy"/>
    <dgm:cxn modelId="{610621E2-FAFB-4352-9386-E57865B30776}" srcId="{D3AAEFDD-7084-480F-8038-FC32E2F608FB}" destId="{7592F796-CD95-4827-BFC4-C34952307965}" srcOrd="0" destOrd="0" parTransId="{A488DB8D-28F4-43D0-ABDA-4A019DC98035}" sibTransId="{6874F5DA-C7A6-4403-ADE8-B11E3F2993C5}"/>
    <dgm:cxn modelId="{B3E9BA09-5A53-4CF3-BC80-41F92A4041C0}" type="presOf" srcId="{A488DB8D-28F4-43D0-ABDA-4A019DC98035}" destId="{C89DBAF5-177F-44C2-829F-413DCFD2238C}" srcOrd="0" destOrd="0" presId="urn:microsoft.com/office/officeart/2008/layout/HorizontalMultiLevelHierarchy"/>
    <dgm:cxn modelId="{950C4766-4D92-4630-8D03-CE206E6AB123}" type="presOf" srcId="{31D1829B-5736-477E-BE5B-1780260DF52B}" destId="{EE0A130B-B08B-429D-80FD-E74D120C17C8}" srcOrd="1" destOrd="0" presId="urn:microsoft.com/office/officeart/2008/layout/HorizontalMultiLevelHierarchy"/>
    <dgm:cxn modelId="{43A0A9FE-3214-48B2-9745-E43C699D5A91}" type="presOf" srcId="{220725AD-0124-4F5A-8FF2-B2ED641039E6}" destId="{8C5BD2FF-9DC4-4AB6-9E5C-71991534241D}" srcOrd="1" destOrd="0" presId="urn:microsoft.com/office/officeart/2008/layout/HorizontalMultiLevelHierarchy"/>
    <dgm:cxn modelId="{05C1B3E6-0819-4EB7-A0FE-DE3B3F33FF3A}" type="presOf" srcId="{97B7761F-1E52-438F-8B5C-17D9FA55E471}" destId="{4CCA1402-3FA7-4186-931E-2375219895E8}" srcOrd="0" destOrd="0" presId="urn:microsoft.com/office/officeart/2008/layout/HorizontalMultiLevelHierarchy"/>
    <dgm:cxn modelId="{FD987E9A-D965-4AB5-877B-35BE937B96BF}" type="presOf" srcId="{31D1829B-5736-477E-BE5B-1780260DF52B}" destId="{769129BE-6BF7-46F9-ABC4-8CDE29708224}" srcOrd="0" destOrd="0" presId="urn:microsoft.com/office/officeart/2008/layout/HorizontalMultiLevelHierarchy"/>
    <dgm:cxn modelId="{16558BAB-A367-4C39-BA08-23208EA1B949}" type="presOf" srcId="{DB945A27-8E6C-4F60-9469-D57BDE69F625}" destId="{3F428D54-F185-4032-98EC-48818DBCC38A}" srcOrd="1" destOrd="0" presId="urn:microsoft.com/office/officeart/2008/layout/HorizontalMultiLevelHierarchy"/>
    <dgm:cxn modelId="{9675AECF-C701-4ACF-B93E-C63480F9610C}" srcId="{5A3EC69A-1A31-4FED-BEA5-B0D0F8A09981}" destId="{D3AAEFDD-7084-480F-8038-FC32E2F608FB}" srcOrd="0" destOrd="0" parTransId="{220725AD-0124-4F5A-8FF2-B2ED641039E6}" sibTransId="{AB308151-DDCA-482B-BC7D-5E25EF69D63F}"/>
    <dgm:cxn modelId="{139488EF-CC16-4099-9C08-EED277DF8EEC}" type="presOf" srcId="{E30CB74D-4FCF-449F-9099-B493CA15EFC7}" destId="{89310E8A-3C53-4672-A6CB-6B60A8D9C6F5}" srcOrd="0" destOrd="0" presId="urn:microsoft.com/office/officeart/2008/layout/HorizontalMultiLevelHierarchy"/>
    <dgm:cxn modelId="{27E197C7-02C9-4E70-BCCD-3F763AC0B63F}" type="presOf" srcId="{3DC596A2-6D43-42CE-A699-A83E67C1ABC0}" destId="{D346DE98-0AA9-46A0-A9AF-8B9AE831B38B}" srcOrd="0" destOrd="0" presId="urn:microsoft.com/office/officeart/2008/layout/HorizontalMultiLevelHierarchy"/>
    <dgm:cxn modelId="{C20C735F-9D12-45ED-A0EF-47AF61A108C3}" type="presOf" srcId="{97B7761F-1E52-438F-8B5C-17D9FA55E471}" destId="{787BB527-934E-44F8-B480-D730BB7EBF02}" srcOrd="1" destOrd="0" presId="urn:microsoft.com/office/officeart/2008/layout/HorizontalMultiLevelHierarchy"/>
    <dgm:cxn modelId="{BB2B3475-5512-484B-BA48-EAEDFA2DBA4F}" type="presOf" srcId="{DB945A27-8E6C-4F60-9469-D57BDE69F625}" destId="{AAA06584-76AB-4DF0-BA13-D1B669DF0D9B}" srcOrd="0" destOrd="0" presId="urn:microsoft.com/office/officeart/2008/layout/HorizontalMultiLevelHierarchy"/>
    <dgm:cxn modelId="{49F77960-83DF-4401-BE0E-096DA4EDE0C9}" type="presOf" srcId="{E30CB74D-4FCF-449F-9099-B493CA15EFC7}" destId="{65B69ECD-D841-423D-8338-CAE4E37FE7F8}" srcOrd="1" destOrd="0" presId="urn:microsoft.com/office/officeart/2008/layout/HorizontalMultiLevelHierarchy"/>
    <dgm:cxn modelId="{7F29298C-EADD-40A1-8B24-D9A2B9B84A7B}" type="presOf" srcId="{220725AD-0124-4F5A-8FF2-B2ED641039E6}" destId="{5E10CCA1-9DBA-489B-B6DF-BBC2D8F8946C}" srcOrd="0" destOrd="0" presId="urn:microsoft.com/office/officeart/2008/layout/HorizontalMultiLevelHierarchy"/>
    <dgm:cxn modelId="{2D25751B-9E00-4B51-AE5B-F7F4E4CC356A}" type="presOf" srcId="{0A8A0F0D-0DA6-494D-97A5-F4CCD3FFB71D}" destId="{993CC199-2B1D-4C1E-82C4-3EBA5BC8F588}" srcOrd="0" destOrd="0" presId="urn:microsoft.com/office/officeart/2008/layout/HorizontalMultiLevelHierarchy"/>
    <dgm:cxn modelId="{40A0050C-2E94-4611-A771-DDBFEB22B941}" type="presOf" srcId="{31E6558D-6F2C-4AF4-A3EE-62878C05CDF5}" destId="{A75B6DE9-F958-4360-82B6-770165474BBA}" srcOrd="0" destOrd="0" presId="urn:microsoft.com/office/officeart/2008/layout/HorizontalMultiLevelHierarchy"/>
    <dgm:cxn modelId="{0AE9EEBA-50C5-40CF-9AE6-6E4635D91E76}" type="presOf" srcId="{0487D9CF-CAEC-478F-A164-BD8498B14046}" destId="{C83D8725-CB43-4317-BCBD-424D79651C5D}" srcOrd="0" destOrd="0" presId="urn:microsoft.com/office/officeart/2008/layout/HorizontalMultiLevelHierarchy"/>
    <dgm:cxn modelId="{A30C1A81-CE74-4B70-8869-DC9B97006D1E}" type="presOf" srcId="{A488DB8D-28F4-43D0-ABDA-4A019DC98035}" destId="{D76CCD66-3A51-458F-9183-1C4067C8D91E}" srcOrd="1" destOrd="0" presId="urn:microsoft.com/office/officeart/2008/layout/HorizontalMultiLevelHierarchy"/>
    <dgm:cxn modelId="{30F7F5D2-B96A-4BE0-92BD-9A65C463F0FC}" type="presOf" srcId="{8056A8C4-2C17-4B27-AF73-E6884A36835A}" destId="{8827FCAB-FAA7-4078-9959-FA808E0CB318}" srcOrd="0" destOrd="0" presId="urn:microsoft.com/office/officeart/2008/layout/HorizontalMultiLevelHierarchy"/>
    <dgm:cxn modelId="{E8C752E0-21F0-46F1-A4B0-FE54807FE033}" srcId="{5A3EC69A-1A31-4FED-BEA5-B0D0F8A09981}" destId="{94E98E99-78F4-4617-806E-D64BEA8EC6EA}" srcOrd="1" destOrd="0" parTransId="{8056A8C4-2C17-4B27-AF73-E6884A36835A}" sibTransId="{D53233FF-6CD4-4E2C-A7FF-A39A13573520}"/>
    <dgm:cxn modelId="{8BD7B86A-2773-43DD-83A0-6814A7AB2172}" type="presOf" srcId="{2DE71A76-0D6E-43FE-A0A7-F76CCD9271BD}" destId="{AE190BFC-742A-4C53-8C00-4E5BB5626CD0}" srcOrd="0" destOrd="0" presId="urn:microsoft.com/office/officeart/2008/layout/HorizontalMultiLevelHierarchy"/>
    <dgm:cxn modelId="{16534809-D3B4-4000-BB3E-A5585553D50F}" srcId="{0E15AB63-35DC-4B32-AE63-045EA2E386BD}" destId="{3DC596A2-6D43-42CE-A699-A83E67C1ABC0}" srcOrd="2" destOrd="0" parTransId="{31E6558D-6F2C-4AF4-A3EE-62878C05CDF5}" sibTransId="{E0B43ABA-DB67-41F9-BE4A-FF51FB6A0668}"/>
    <dgm:cxn modelId="{C5572C12-B365-4286-8886-BC32903F8C95}" type="presOf" srcId="{D95712E2-9F1F-4428-A3A6-11D0C7DBD31C}" destId="{C792EDC3-D536-4E4F-8C24-2ACA5D7FD5CC}" srcOrd="0" destOrd="0" presId="urn:microsoft.com/office/officeart/2008/layout/HorizontalMultiLevelHierarchy"/>
    <dgm:cxn modelId="{FB14A86F-0C35-4F2A-9F0A-FAC9B0929AD4}" type="presOf" srcId="{A894AA28-51A0-423E-8112-AC4CF4692F94}" destId="{4922A089-0717-44E0-ACD6-581CE7AA7497}" srcOrd="0" destOrd="0" presId="urn:microsoft.com/office/officeart/2008/layout/HorizontalMultiLevelHierarchy"/>
    <dgm:cxn modelId="{5A1FBBC3-6ED6-47F1-8364-33D5A3D0E490}" srcId="{94E98E99-78F4-4617-806E-D64BEA8EC6EA}" destId="{2DE71A76-0D6E-43FE-A0A7-F76CCD9271BD}" srcOrd="2" destOrd="0" parTransId="{31D1829B-5736-477E-BE5B-1780260DF52B}" sibTransId="{292FA330-27D5-43C2-89EE-3B8857014BCB}"/>
    <dgm:cxn modelId="{7D2B24DC-0DEE-4296-953C-DF1E29945CCD}" srcId="{0E15AB63-35DC-4B32-AE63-045EA2E386BD}" destId="{A894AA28-51A0-423E-8112-AC4CF4692F94}" srcOrd="1" destOrd="0" parTransId="{0487D9CF-CAEC-478F-A164-BD8498B14046}" sibTransId="{D6785511-EED5-4D4B-A3C7-E0388C463B0B}"/>
    <dgm:cxn modelId="{1F087112-6C3E-46A0-8893-3D13F9F5DBE1}" srcId="{94E98E99-78F4-4617-806E-D64BEA8EC6EA}" destId="{1E0BC855-A997-4F49-937B-91D27F175B87}" srcOrd="1" destOrd="0" parTransId="{E30CB74D-4FCF-449F-9099-B493CA15EFC7}" sibTransId="{8A11DB8D-6765-4A73-BB56-D64BF0492B38}"/>
    <dgm:cxn modelId="{19E4A8D5-D589-4DC7-9E02-3EB758B2A950}" type="presParOf" srcId="{85E2BBA8-B267-4E13-862A-48B9DBD4B5D4}" destId="{FAC4C77E-6F23-4562-993E-75A3233A5320}" srcOrd="0" destOrd="0" presId="urn:microsoft.com/office/officeart/2008/layout/HorizontalMultiLevelHierarchy"/>
    <dgm:cxn modelId="{AA5F4683-EEBF-45B7-AD8E-853C92B94CB9}" type="presParOf" srcId="{FAC4C77E-6F23-4562-993E-75A3233A5320}" destId="{6B0339C9-6B90-4361-87E0-48E9AB7C495C}" srcOrd="0" destOrd="0" presId="urn:microsoft.com/office/officeart/2008/layout/HorizontalMultiLevelHierarchy"/>
    <dgm:cxn modelId="{9A873E6F-10A2-44DC-9C2E-0D89CC7DAAC7}" type="presParOf" srcId="{FAC4C77E-6F23-4562-993E-75A3233A5320}" destId="{571D9A38-0E42-4AFF-A4C4-83D85DCA77CE}" srcOrd="1" destOrd="0" presId="urn:microsoft.com/office/officeart/2008/layout/HorizontalMultiLevelHierarchy"/>
    <dgm:cxn modelId="{53974625-8FF3-467F-9CC3-AF94466FA4DD}" type="presParOf" srcId="{571D9A38-0E42-4AFF-A4C4-83D85DCA77CE}" destId="{5E10CCA1-9DBA-489B-B6DF-BBC2D8F8946C}" srcOrd="0" destOrd="0" presId="urn:microsoft.com/office/officeart/2008/layout/HorizontalMultiLevelHierarchy"/>
    <dgm:cxn modelId="{3BA5C9FE-F508-419D-A59E-73F2AF09671F}" type="presParOf" srcId="{5E10CCA1-9DBA-489B-B6DF-BBC2D8F8946C}" destId="{8C5BD2FF-9DC4-4AB6-9E5C-71991534241D}" srcOrd="0" destOrd="0" presId="urn:microsoft.com/office/officeart/2008/layout/HorizontalMultiLevelHierarchy"/>
    <dgm:cxn modelId="{366F3D20-12F1-4AC7-B2DD-4BDF0D392203}" type="presParOf" srcId="{571D9A38-0E42-4AFF-A4C4-83D85DCA77CE}" destId="{17F5E8DC-381F-4389-9D26-CC38E818C437}" srcOrd="1" destOrd="0" presId="urn:microsoft.com/office/officeart/2008/layout/HorizontalMultiLevelHierarchy"/>
    <dgm:cxn modelId="{99E889B4-EB9C-4275-945F-CFA6824781F4}" type="presParOf" srcId="{17F5E8DC-381F-4389-9D26-CC38E818C437}" destId="{A75DC335-F2ED-4722-83BD-C75C52C6F130}" srcOrd="0" destOrd="0" presId="urn:microsoft.com/office/officeart/2008/layout/HorizontalMultiLevelHierarchy"/>
    <dgm:cxn modelId="{513784AB-EAF8-467E-A463-8DFE79CE7A5B}" type="presParOf" srcId="{17F5E8DC-381F-4389-9D26-CC38E818C437}" destId="{04FF6889-D11B-4A65-9FB7-4E0BD8FCD9AF}" srcOrd="1" destOrd="0" presId="urn:microsoft.com/office/officeart/2008/layout/HorizontalMultiLevelHierarchy"/>
    <dgm:cxn modelId="{01D3E96F-D7FB-491E-B407-1D560109C708}" type="presParOf" srcId="{04FF6889-D11B-4A65-9FB7-4E0BD8FCD9AF}" destId="{C89DBAF5-177F-44C2-829F-413DCFD2238C}" srcOrd="0" destOrd="0" presId="urn:microsoft.com/office/officeart/2008/layout/HorizontalMultiLevelHierarchy"/>
    <dgm:cxn modelId="{FD80A63C-6DDD-4591-9CC3-692A057B73D6}" type="presParOf" srcId="{C89DBAF5-177F-44C2-829F-413DCFD2238C}" destId="{D76CCD66-3A51-458F-9183-1C4067C8D91E}" srcOrd="0" destOrd="0" presId="urn:microsoft.com/office/officeart/2008/layout/HorizontalMultiLevelHierarchy"/>
    <dgm:cxn modelId="{BFB89AEF-259E-4035-B824-DA9B64FDDABA}" type="presParOf" srcId="{04FF6889-D11B-4A65-9FB7-4E0BD8FCD9AF}" destId="{81F7DC82-726C-4195-80A5-B0C2B9A787CB}" srcOrd="1" destOrd="0" presId="urn:microsoft.com/office/officeart/2008/layout/HorizontalMultiLevelHierarchy"/>
    <dgm:cxn modelId="{9952054B-89AE-4D4A-B474-7BBB90D2D458}" type="presParOf" srcId="{81F7DC82-726C-4195-80A5-B0C2B9A787CB}" destId="{5D70B880-0A33-4466-AED6-432423B296DD}" srcOrd="0" destOrd="0" presId="urn:microsoft.com/office/officeart/2008/layout/HorizontalMultiLevelHierarchy"/>
    <dgm:cxn modelId="{580030EB-5FA3-469C-BA64-37CC0C3CF2C7}" type="presParOf" srcId="{81F7DC82-726C-4195-80A5-B0C2B9A787CB}" destId="{1A3BED91-8448-40C1-B0D7-CDEE98D92E35}" srcOrd="1" destOrd="0" presId="urn:microsoft.com/office/officeart/2008/layout/HorizontalMultiLevelHierarchy"/>
    <dgm:cxn modelId="{E9BED84C-6566-4F4F-B7AE-BCB7CE3C934F}" type="presParOf" srcId="{571D9A38-0E42-4AFF-A4C4-83D85DCA77CE}" destId="{8827FCAB-FAA7-4078-9959-FA808E0CB318}" srcOrd="2" destOrd="0" presId="urn:microsoft.com/office/officeart/2008/layout/HorizontalMultiLevelHierarchy"/>
    <dgm:cxn modelId="{8826D12A-409B-4BCE-81C3-E57487060CD9}" type="presParOf" srcId="{8827FCAB-FAA7-4078-9959-FA808E0CB318}" destId="{E1161AA9-675D-4F9A-B555-CC5E356FBD51}" srcOrd="0" destOrd="0" presId="urn:microsoft.com/office/officeart/2008/layout/HorizontalMultiLevelHierarchy"/>
    <dgm:cxn modelId="{8F5FD94B-8B7D-433C-AA18-261B74C50E39}" type="presParOf" srcId="{571D9A38-0E42-4AFF-A4C4-83D85DCA77CE}" destId="{E6DC275F-9753-44DE-95B9-A73142DFD7A3}" srcOrd="3" destOrd="0" presId="urn:microsoft.com/office/officeart/2008/layout/HorizontalMultiLevelHierarchy"/>
    <dgm:cxn modelId="{C9B9485C-86BD-4DD6-B146-B0B84A93AAAE}" type="presParOf" srcId="{E6DC275F-9753-44DE-95B9-A73142DFD7A3}" destId="{66CD7B77-3098-4C09-A069-47FE0AB039EF}" srcOrd="0" destOrd="0" presId="urn:microsoft.com/office/officeart/2008/layout/HorizontalMultiLevelHierarchy"/>
    <dgm:cxn modelId="{6DBCDDA0-61A4-4229-8514-FDE6054F47C2}" type="presParOf" srcId="{E6DC275F-9753-44DE-95B9-A73142DFD7A3}" destId="{C130D363-D9BC-48A3-B89B-BBA8BD3F198C}" srcOrd="1" destOrd="0" presId="urn:microsoft.com/office/officeart/2008/layout/HorizontalMultiLevelHierarchy"/>
    <dgm:cxn modelId="{4EF5B3E9-66A4-478A-A132-55A3F26720BD}" type="presParOf" srcId="{C130D363-D9BC-48A3-B89B-BBA8BD3F198C}" destId="{AAA06584-76AB-4DF0-BA13-D1B669DF0D9B}" srcOrd="0" destOrd="0" presId="urn:microsoft.com/office/officeart/2008/layout/HorizontalMultiLevelHierarchy"/>
    <dgm:cxn modelId="{4D34F540-19BC-4691-83F5-93B40A2D0F79}" type="presParOf" srcId="{AAA06584-76AB-4DF0-BA13-D1B669DF0D9B}" destId="{3F428D54-F185-4032-98EC-48818DBCC38A}" srcOrd="0" destOrd="0" presId="urn:microsoft.com/office/officeart/2008/layout/HorizontalMultiLevelHierarchy"/>
    <dgm:cxn modelId="{57FBE506-FEE7-4085-906C-D7C91CBDAEA6}" type="presParOf" srcId="{C130D363-D9BC-48A3-B89B-BBA8BD3F198C}" destId="{4CD80D9C-8FEA-4394-8987-2D88446BE2C2}" srcOrd="1" destOrd="0" presId="urn:microsoft.com/office/officeart/2008/layout/HorizontalMultiLevelHierarchy"/>
    <dgm:cxn modelId="{D88EAFE6-60B0-4075-8DC2-71D4E445C0F1}" type="presParOf" srcId="{4CD80D9C-8FEA-4394-8987-2D88446BE2C2}" destId="{C792EDC3-D536-4E4F-8C24-2ACA5D7FD5CC}" srcOrd="0" destOrd="0" presId="urn:microsoft.com/office/officeart/2008/layout/HorizontalMultiLevelHierarchy"/>
    <dgm:cxn modelId="{84091605-9D40-4D51-AC12-3C56B76549CC}" type="presParOf" srcId="{4CD80D9C-8FEA-4394-8987-2D88446BE2C2}" destId="{23654E87-FF4E-47F1-BD44-BA27E81CDB3C}" srcOrd="1" destOrd="0" presId="urn:microsoft.com/office/officeart/2008/layout/HorizontalMultiLevelHierarchy"/>
    <dgm:cxn modelId="{33ACA3D6-464A-4DCA-8C41-A3CB9D8F9995}" type="presParOf" srcId="{C130D363-D9BC-48A3-B89B-BBA8BD3F198C}" destId="{89310E8A-3C53-4672-A6CB-6B60A8D9C6F5}" srcOrd="2" destOrd="0" presId="urn:microsoft.com/office/officeart/2008/layout/HorizontalMultiLevelHierarchy"/>
    <dgm:cxn modelId="{C3F01397-63BE-42B9-AEA3-C7DF772F417A}" type="presParOf" srcId="{89310E8A-3C53-4672-A6CB-6B60A8D9C6F5}" destId="{65B69ECD-D841-423D-8338-CAE4E37FE7F8}" srcOrd="0" destOrd="0" presId="urn:microsoft.com/office/officeart/2008/layout/HorizontalMultiLevelHierarchy"/>
    <dgm:cxn modelId="{5D31BA09-ED61-4B03-8353-3AE4010C4E70}" type="presParOf" srcId="{C130D363-D9BC-48A3-B89B-BBA8BD3F198C}" destId="{180DE3AF-A10D-4584-9BF3-2B7E3313900F}" srcOrd="3" destOrd="0" presId="urn:microsoft.com/office/officeart/2008/layout/HorizontalMultiLevelHierarchy"/>
    <dgm:cxn modelId="{BFE66898-0E53-4E41-B290-144E429B360B}" type="presParOf" srcId="{180DE3AF-A10D-4584-9BF3-2B7E3313900F}" destId="{C1FBF5FB-5C09-4E29-9F6E-9782D6F5DAD1}" srcOrd="0" destOrd="0" presId="urn:microsoft.com/office/officeart/2008/layout/HorizontalMultiLevelHierarchy"/>
    <dgm:cxn modelId="{FF6B2B9F-65FA-4B21-B158-6EE70932BDBC}" type="presParOf" srcId="{180DE3AF-A10D-4584-9BF3-2B7E3313900F}" destId="{7920A4CA-6D02-417C-8727-576F996DEBDB}" srcOrd="1" destOrd="0" presId="urn:microsoft.com/office/officeart/2008/layout/HorizontalMultiLevelHierarchy"/>
    <dgm:cxn modelId="{61A05DA0-A8E2-400D-B11A-84FDC951BD97}" type="presParOf" srcId="{C130D363-D9BC-48A3-B89B-BBA8BD3F198C}" destId="{769129BE-6BF7-46F9-ABC4-8CDE29708224}" srcOrd="4" destOrd="0" presId="urn:microsoft.com/office/officeart/2008/layout/HorizontalMultiLevelHierarchy"/>
    <dgm:cxn modelId="{4E91F5DA-4493-4EFC-890C-B402110F4DDC}" type="presParOf" srcId="{769129BE-6BF7-46F9-ABC4-8CDE29708224}" destId="{EE0A130B-B08B-429D-80FD-E74D120C17C8}" srcOrd="0" destOrd="0" presId="urn:microsoft.com/office/officeart/2008/layout/HorizontalMultiLevelHierarchy"/>
    <dgm:cxn modelId="{1E2CCEFA-00A6-4789-97D2-4334A9053879}" type="presParOf" srcId="{C130D363-D9BC-48A3-B89B-BBA8BD3F198C}" destId="{7B764D0A-7C34-41FC-9E3B-9252F9DD6A37}" srcOrd="5" destOrd="0" presId="urn:microsoft.com/office/officeart/2008/layout/HorizontalMultiLevelHierarchy"/>
    <dgm:cxn modelId="{05861634-AE25-419B-B131-A941849CABCD}" type="presParOf" srcId="{7B764D0A-7C34-41FC-9E3B-9252F9DD6A37}" destId="{AE190BFC-742A-4C53-8C00-4E5BB5626CD0}" srcOrd="0" destOrd="0" presId="urn:microsoft.com/office/officeart/2008/layout/HorizontalMultiLevelHierarchy"/>
    <dgm:cxn modelId="{0BD570F3-DDFA-4D6C-970A-27A97D184294}" type="presParOf" srcId="{7B764D0A-7C34-41FC-9E3B-9252F9DD6A37}" destId="{C1F6A287-1D48-4BB7-B858-C4FF98643F48}" srcOrd="1" destOrd="0" presId="urn:microsoft.com/office/officeart/2008/layout/HorizontalMultiLevelHierarchy"/>
    <dgm:cxn modelId="{C81548BA-8644-4041-A36D-AB7EF14069FA}" type="presParOf" srcId="{571D9A38-0E42-4AFF-A4C4-83D85DCA77CE}" destId="{4CCA1402-3FA7-4186-931E-2375219895E8}" srcOrd="4" destOrd="0" presId="urn:microsoft.com/office/officeart/2008/layout/HorizontalMultiLevelHierarchy"/>
    <dgm:cxn modelId="{91A1569C-BD2B-4D2A-91F2-AD5449B75668}" type="presParOf" srcId="{4CCA1402-3FA7-4186-931E-2375219895E8}" destId="{787BB527-934E-44F8-B480-D730BB7EBF02}" srcOrd="0" destOrd="0" presId="urn:microsoft.com/office/officeart/2008/layout/HorizontalMultiLevelHierarchy"/>
    <dgm:cxn modelId="{AD21A247-889D-45CB-AB14-D79AE86D922C}" type="presParOf" srcId="{571D9A38-0E42-4AFF-A4C4-83D85DCA77CE}" destId="{68D18328-638F-4AD8-BC3B-82724FF5CAE5}" srcOrd="5" destOrd="0" presId="urn:microsoft.com/office/officeart/2008/layout/HorizontalMultiLevelHierarchy"/>
    <dgm:cxn modelId="{520CE4B1-6E18-45FE-B300-F31F007B3811}" type="presParOf" srcId="{68D18328-638F-4AD8-BC3B-82724FF5CAE5}" destId="{6F2A1A5B-29EF-4F58-80DE-7208847048DA}" srcOrd="0" destOrd="0" presId="urn:microsoft.com/office/officeart/2008/layout/HorizontalMultiLevelHierarchy"/>
    <dgm:cxn modelId="{649110D6-4A97-4FB6-AC3F-88DF0DBF974F}" type="presParOf" srcId="{68D18328-638F-4AD8-BC3B-82724FF5CAE5}" destId="{1AB77210-C6DF-4685-83C9-909C80E980C3}" srcOrd="1" destOrd="0" presId="urn:microsoft.com/office/officeart/2008/layout/HorizontalMultiLevelHierarchy"/>
    <dgm:cxn modelId="{881BE888-F63A-4440-9E43-79763508CE3D}" type="presParOf" srcId="{1AB77210-C6DF-4685-83C9-909C80E980C3}" destId="{993CC199-2B1D-4C1E-82C4-3EBA5BC8F588}" srcOrd="0" destOrd="0" presId="urn:microsoft.com/office/officeart/2008/layout/HorizontalMultiLevelHierarchy"/>
    <dgm:cxn modelId="{11547FE9-7CE4-4B21-8FA9-A12A5ECB3DE4}" type="presParOf" srcId="{993CC199-2B1D-4C1E-82C4-3EBA5BC8F588}" destId="{9A7C5B52-AEA6-4221-90E8-3D691E5DE957}" srcOrd="0" destOrd="0" presId="urn:microsoft.com/office/officeart/2008/layout/HorizontalMultiLevelHierarchy"/>
    <dgm:cxn modelId="{393D5642-3EAD-47A8-A459-27C6DCB8C669}" type="presParOf" srcId="{1AB77210-C6DF-4685-83C9-909C80E980C3}" destId="{A07EE082-59D3-4EED-8B5A-418C9526A160}" srcOrd="1" destOrd="0" presId="urn:microsoft.com/office/officeart/2008/layout/HorizontalMultiLevelHierarchy"/>
    <dgm:cxn modelId="{0220FFD1-E064-4C57-8AD2-E590D0A51BBA}" type="presParOf" srcId="{A07EE082-59D3-4EED-8B5A-418C9526A160}" destId="{1C8365F7-89CD-4027-A4B6-1D7C1CCD19AE}" srcOrd="0" destOrd="0" presId="urn:microsoft.com/office/officeart/2008/layout/HorizontalMultiLevelHierarchy"/>
    <dgm:cxn modelId="{3328EB95-26CB-4DAA-807D-6140446EA086}" type="presParOf" srcId="{A07EE082-59D3-4EED-8B5A-418C9526A160}" destId="{54AE62B1-40E3-4320-A483-21A69920F31E}" srcOrd="1" destOrd="0" presId="urn:microsoft.com/office/officeart/2008/layout/HorizontalMultiLevelHierarchy"/>
    <dgm:cxn modelId="{BF9BD5FA-4D45-42FE-A04F-B4BAE57A6CBC}" type="presParOf" srcId="{1AB77210-C6DF-4685-83C9-909C80E980C3}" destId="{C83D8725-CB43-4317-BCBD-424D79651C5D}" srcOrd="2" destOrd="0" presId="urn:microsoft.com/office/officeart/2008/layout/HorizontalMultiLevelHierarchy"/>
    <dgm:cxn modelId="{ADA76250-8D91-4D51-8A47-6FDAC4B9DED3}" type="presParOf" srcId="{C83D8725-CB43-4317-BCBD-424D79651C5D}" destId="{BC1CE97C-FFF5-4001-9CDE-91D4E0BA6830}" srcOrd="0" destOrd="0" presId="urn:microsoft.com/office/officeart/2008/layout/HorizontalMultiLevelHierarchy"/>
    <dgm:cxn modelId="{772A3C93-1E13-4970-9CCB-E7D9DDC88F3A}" type="presParOf" srcId="{1AB77210-C6DF-4685-83C9-909C80E980C3}" destId="{106B70E4-84EB-459A-9A0D-06AF28CBF4A5}" srcOrd="3" destOrd="0" presId="urn:microsoft.com/office/officeart/2008/layout/HorizontalMultiLevelHierarchy"/>
    <dgm:cxn modelId="{9C7FEE72-7974-4003-92D6-D28D0CAB5392}" type="presParOf" srcId="{106B70E4-84EB-459A-9A0D-06AF28CBF4A5}" destId="{4922A089-0717-44E0-ACD6-581CE7AA7497}" srcOrd="0" destOrd="0" presId="urn:microsoft.com/office/officeart/2008/layout/HorizontalMultiLevelHierarchy"/>
    <dgm:cxn modelId="{B1BA7955-30E4-4637-8735-3AFB509DEDBB}" type="presParOf" srcId="{106B70E4-84EB-459A-9A0D-06AF28CBF4A5}" destId="{5CC940AE-A6A0-403A-957C-932CA098C7EC}" srcOrd="1" destOrd="0" presId="urn:microsoft.com/office/officeart/2008/layout/HorizontalMultiLevelHierarchy"/>
    <dgm:cxn modelId="{B6F67B88-FB75-4770-AA67-66F78ECD5AA1}" type="presParOf" srcId="{1AB77210-C6DF-4685-83C9-909C80E980C3}" destId="{A75B6DE9-F958-4360-82B6-770165474BBA}" srcOrd="4" destOrd="0" presId="urn:microsoft.com/office/officeart/2008/layout/HorizontalMultiLevelHierarchy"/>
    <dgm:cxn modelId="{B1058AB8-4940-48C4-B29D-BF5F065F7BDB}" type="presParOf" srcId="{A75B6DE9-F958-4360-82B6-770165474BBA}" destId="{35374D9F-1B3C-4CF8-92EE-91B79504DDF9}" srcOrd="0" destOrd="0" presId="urn:microsoft.com/office/officeart/2008/layout/HorizontalMultiLevelHierarchy"/>
    <dgm:cxn modelId="{3A626F02-0757-41F0-96AD-6C7FE59EA359}" type="presParOf" srcId="{1AB77210-C6DF-4685-83C9-909C80E980C3}" destId="{F9EDE9C2-6CA3-4221-AFAD-ADD4DDF01155}" srcOrd="5" destOrd="0" presId="urn:microsoft.com/office/officeart/2008/layout/HorizontalMultiLevelHierarchy"/>
    <dgm:cxn modelId="{C7CB3B9A-7C8A-47AF-BADA-D8A8102FB475}" type="presParOf" srcId="{F9EDE9C2-6CA3-4221-AFAD-ADD4DDF01155}" destId="{D346DE98-0AA9-46A0-A9AF-8B9AE831B38B}" srcOrd="0" destOrd="0" presId="urn:microsoft.com/office/officeart/2008/layout/HorizontalMultiLevelHierarchy"/>
    <dgm:cxn modelId="{6DE89A32-6392-48FC-A7C0-D14F4EEF774C}" type="presParOf" srcId="{F9EDE9C2-6CA3-4221-AFAD-ADD4DDF01155}" destId="{C7AAAC5A-322B-4FAE-AC5A-23ACB2F779F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B6DE9-F958-4360-82B6-770165474BBA}">
      <dsp:nvSpPr>
        <dsp:cNvPr id="0" name=""/>
        <dsp:cNvSpPr/>
      </dsp:nvSpPr>
      <dsp:spPr>
        <a:xfrm>
          <a:off x="4888334" y="4270746"/>
          <a:ext cx="415030" cy="790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7515" y="0"/>
              </a:lnTo>
              <a:lnTo>
                <a:pt x="207515" y="790835"/>
              </a:lnTo>
              <a:lnTo>
                <a:pt x="415030" y="79083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73521" y="4643835"/>
        <a:ext cx="44656" cy="44656"/>
      </dsp:txXfrm>
    </dsp:sp>
    <dsp:sp modelId="{C83D8725-CB43-4317-BCBD-424D79651C5D}">
      <dsp:nvSpPr>
        <dsp:cNvPr id="0" name=""/>
        <dsp:cNvSpPr/>
      </dsp:nvSpPr>
      <dsp:spPr>
        <a:xfrm>
          <a:off x="4888334" y="4225026"/>
          <a:ext cx="4150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5030" y="45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85473" y="4260370"/>
        <a:ext cx="20751" cy="20751"/>
      </dsp:txXfrm>
    </dsp:sp>
    <dsp:sp modelId="{993CC199-2B1D-4C1E-82C4-3EBA5BC8F588}">
      <dsp:nvSpPr>
        <dsp:cNvPr id="0" name=""/>
        <dsp:cNvSpPr/>
      </dsp:nvSpPr>
      <dsp:spPr>
        <a:xfrm>
          <a:off x="4888334" y="3479911"/>
          <a:ext cx="415030" cy="790835"/>
        </a:xfrm>
        <a:custGeom>
          <a:avLst/>
          <a:gdLst/>
          <a:ahLst/>
          <a:cxnLst/>
          <a:rect l="0" t="0" r="0" b="0"/>
          <a:pathLst>
            <a:path>
              <a:moveTo>
                <a:pt x="0" y="790835"/>
              </a:moveTo>
              <a:lnTo>
                <a:pt x="207515" y="790835"/>
              </a:lnTo>
              <a:lnTo>
                <a:pt x="207515" y="0"/>
              </a:lnTo>
              <a:lnTo>
                <a:pt x="415030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73521" y="3853000"/>
        <a:ext cx="44656" cy="44656"/>
      </dsp:txXfrm>
    </dsp:sp>
    <dsp:sp modelId="{4CCA1402-3FA7-4186-931E-2375219895E8}">
      <dsp:nvSpPr>
        <dsp:cNvPr id="0" name=""/>
        <dsp:cNvSpPr/>
      </dsp:nvSpPr>
      <dsp:spPr>
        <a:xfrm>
          <a:off x="2398152" y="2293658"/>
          <a:ext cx="415030" cy="1977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7515" y="0"/>
              </a:lnTo>
              <a:lnTo>
                <a:pt x="207515" y="1977087"/>
              </a:lnTo>
              <a:lnTo>
                <a:pt x="415030" y="197708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555162" y="3231697"/>
        <a:ext cx="101008" cy="101008"/>
      </dsp:txXfrm>
    </dsp:sp>
    <dsp:sp modelId="{769129BE-6BF7-46F9-ABC4-8CDE29708224}">
      <dsp:nvSpPr>
        <dsp:cNvPr id="0" name=""/>
        <dsp:cNvSpPr/>
      </dsp:nvSpPr>
      <dsp:spPr>
        <a:xfrm>
          <a:off x="4888334" y="1898240"/>
          <a:ext cx="415030" cy="790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7515" y="0"/>
              </a:lnTo>
              <a:lnTo>
                <a:pt x="207515" y="790835"/>
              </a:lnTo>
              <a:lnTo>
                <a:pt x="415030" y="79083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73521" y="2271330"/>
        <a:ext cx="44656" cy="44656"/>
      </dsp:txXfrm>
    </dsp:sp>
    <dsp:sp modelId="{89310E8A-3C53-4672-A6CB-6B60A8D9C6F5}">
      <dsp:nvSpPr>
        <dsp:cNvPr id="0" name=""/>
        <dsp:cNvSpPr/>
      </dsp:nvSpPr>
      <dsp:spPr>
        <a:xfrm>
          <a:off x="4888334" y="1852520"/>
          <a:ext cx="4150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5030" y="45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85473" y="1887865"/>
        <a:ext cx="20751" cy="20751"/>
      </dsp:txXfrm>
    </dsp:sp>
    <dsp:sp modelId="{AAA06584-76AB-4DF0-BA13-D1B669DF0D9B}">
      <dsp:nvSpPr>
        <dsp:cNvPr id="0" name=""/>
        <dsp:cNvSpPr/>
      </dsp:nvSpPr>
      <dsp:spPr>
        <a:xfrm>
          <a:off x="4888334" y="1107405"/>
          <a:ext cx="415030" cy="790835"/>
        </a:xfrm>
        <a:custGeom>
          <a:avLst/>
          <a:gdLst/>
          <a:ahLst/>
          <a:cxnLst/>
          <a:rect l="0" t="0" r="0" b="0"/>
          <a:pathLst>
            <a:path>
              <a:moveTo>
                <a:pt x="0" y="790835"/>
              </a:moveTo>
              <a:lnTo>
                <a:pt x="207515" y="790835"/>
              </a:lnTo>
              <a:lnTo>
                <a:pt x="207515" y="0"/>
              </a:lnTo>
              <a:lnTo>
                <a:pt x="415030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73521" y="1480495"/>
        <a:ext cx="44656" cy="44656"/>
      </dsp:txXfrm>
    </dsp:sp>
    <dsp:sp modelId="{8827FCAB-FAA7-4078-9959-FA808E0CB318}">
      <dsp:nvSpPr>
        <dsp:cNvPr id="0" name=""/>
        <dsp:cNvSpPr/>
      </dsp:nvSpPr>
      <dsp:spPr>
        <a:xfrm>
          <a:off x="2398152" y="1898240"/>
          <a:ext cx="415030" cy="395417"/>
        </a:xfrm>
        <a:custGeom>
          <a:avLst/>
          <a:gdLst/>
          <a:ahLst/>
          <a:cxnLst/>
          <a:rect l="0" t="0" r="0" b="0"/>
          <a:pathLst>
            <a:path>
              <a:moveTo>
                <a:pt x="0" y="395417"/>
              </a:moveTo>
              <a:lnTo>
                <a:pt x="207515" y="395417"/>
              </a:lnTo>
              <a:lnTo>
                <a:pt x="207515" y="0"/>
              </a:lnTo>
              <a:lnTo>
                <a:pt x="415030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591336" y="2081618"/>
        <a:ext cx="28662" cy="28662"/>
      </dsp:txXfrm>
    </dsp:sp>
    <dsp:sp modelId="{C89DBAF5-177F-44C2-829F-413DCFD2238C}">
      <dsp:nvSpPr>
        <dsp:cNvPr id="0" name=""/>
        <dsp:cNvSpPr/>
      </dsp:nvSpPr>
      <dsp:spPr>
        <a:xfrm>
          <a:off x="4888334" y="270850"/>
          <a:ext cx="4150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5030" y="45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85473" y="306194"/>
        <a:ext cx="20751" cy="20751"/>
      </dsp:txXfrm>
    </dsp:sp>
    <dsp:sp modelId="{5E10CCA1-9DBA-489B-B6DF-BBC2D8F8946C}">
      <dsp:nvSpPr>
        <dsp:cNvPr id="0" name=""/>
        <dsp:cNvSpPr/>
      </dsp:nvSpPr>
      <dsp:spPr>
        <a:xfrm>
          <a:off x="2398152" y="316570"/>
          <a:ext cx="415030" cy="1977087"/>
        </a:xfrm>
        <a:custGeom>
          <a:avLst/>
          <a:gdLst/>
          <a:ahLst/>
          <a:cxnLst/>
          <a:rect l="0" t="0" r="0" b="0"/>
          <a:pathLst>
            <a:path>
              <a:moveTo>
                <a:pt x="0" y="1977087"/>
              </a:moveTo>
              <a:lnTo>
                <a:pt x="207515" y="1977087"/>
              </a:lnTo>
              <a:lnTo>
                <a:pt x="207515" y="0"/>
              </a:lnTo>
              <a:lnTo>
                <a:pt x="415030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555162" y="1254609"/>
        <a:ext cx="101008" cy="101008"/>
      </dsp:txXfrm>
    </dsp:sp>
    <dsp:sp modelId="{6B0339C9-6B90-4361-87E0-48E9AB7C495C}">
      <dsp:nvSpPr>
        <dsp:cNvPr id="0" name=""/>
        <dsp:cNvSpPr/>
      </dsp:nvSpPr>
      <dsp:spPr>
        <a:xfrm rot="16200000">
          <a:off x="416901" y="1977324"/>
          <a:ext cx="3329832" cy="632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贪心法</a:t>
          </a:r>
          <a:endParaRPr lang="zh-CN" altLang="en-US" sz="4500" kern="1200" dirty="0"/>
        </a:p>
      </dsp:txBody>
      <dsp:txXfrm>
        <a:off x="416901" y="1977324"/>
        <a:ext cx="3329832" cy="632668"/>
      </dsp:txXfrm>
    </dsp:sp>
    <dsp:sp modelId="{A75DC335-F2ED-4722-83BD-C75C52C6F130}">
      <dsp:nvSpPr>
        <dsp:cNvPr id="0" name=""/>
        <dsp:cNvSpPr/>
      </dsp:nvSpPr>
      <dsp:spPr>
        <a:xfrm>
          <a:off x="2813182" y="236"/>
          <a:ext cx="2075151" cy="632668"/>
        </a:xfrm>
        <a:prstGeom prst="rect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基本思想</a:t>
          </a:r>
          <a:endParaRPr lang="zh-CN" altLang="en-US" sz="2300" kern="1200" dirty="0"/>
        </a:p>
      </dsp:txBody>
      <dsp:txXfrm>
        <a:off x="2813182" y="236"/>
        <a:ext cx="2075151" cy="632668"/>
      </dsp:txXfrm>
    </dsp:sp>
    <dsp:sp modelId="{5D70B880-0A33-4466-AED6-432423B296DD}">
      <dsp:nvSpPr>
        <dsp:cNvPr id="0" name=""/>
        <dsp:cNvSpPr/>
      </dsp:nvSpPr>
      <dsp:spPr>
        <a:xfrm>
          <a:off x="5303364" y="236"/>
          <a:ext cx="2075151" cy="632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埃及分数</a:t>
          </a:r>
          <a:endParaRPr lang="zh-CN" altLang="en-US" sz="2300" kern="1200" dirty="0"/>
        </a:p>
      </dsp:txBody>
      <dsp:txXfrm>
        <a:off x="5303364" y="236"/>
        <a:ext cx="2075151" cy="632668"/>
      </dsp:txXfrm>
    </dsp:sp>
    <dsp:sp modelId="{66CD7B77-3098-4C09-A069-47FE0AB039EF}">
      <dsp:nvSpPr>
        <dsp:cNvPr id="0" name=""/>
        <dsp:cNvSpPr/>
      </dsp:nvSpPr>
      <dsp:spPr>
        <a:xfrm>
          <a:off x="2813182" y="1581906"/>
          <a:ext cx="2075151" cy="632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组合问题</a:t>
          </a:r>
          <a:endParaRPr lang="zh-CN" altLang="en-US" sz="2300" kern="1200" dirty="0"/>
        </a:p>
      </dsp:txBody>
      <dsp:txXfrm>
        <a:off x="2813182" y="1581906"/>
        <a:ext cx="2075151" cy="632668"/>
      </dsp:txXfrm>
    </dsp:sp>
    <dsp:sp modelId="{C792EDC3-D536-4E4F-8C24-2ACA5D7FD5CC}">
      <dsp:nvSpPr>
        <dsp:cNvPr id="0" name=""/>
        <dsp:cNvSpPr/>
      </dsp:nvSpPr>
      <dsp:spPr>
        <a:xfrm>
          <a:off x="5303364" y="791071"/>
          <a:ext cx="2075151" cy="632668"/>
        </a:xfrm>
        <a:prstGeom prst="rect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背包问题</a:t>
          </a:r>
          <a:endParaRPr lang="zh-CN" altLang="en-US" sz="2300" kern="1200" dirty="0"/>
        </a:p>
      </dsp:txBody>
      <dsp:txXfrm>
        <a:off x="5303364" y="791071"/>
        <a:ext cx="2075151" cy="632668"/>
      </dsp:txXfrm>
    </dsp:sp>
    <dsp:sp modelId="{C1FBF5FB-5C09-4E29-9F6E-9782D6F5DAD1}">
      <dsp:nvSpPr>
        <dsp:cNvPr id="0" name=""/>
        <dsp:cNvSpPr/>
      </dsp:nvSpPr>
      <dsp:spPr>
        <a:xfrm>
          <a:off x="5303364" y="1581906"/>
          <a:ext cx="2075151" cy="632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活动安排问题</a:t>
          </a:r>
          <a:endParaRPr lang="zh-CN" altLang="en-US" sz="2300" kern="1200" dirty="0"/>
        </a:p>
      </dsp:txBody>
      <dsp:txXfrm>
        <a:off x="5303364" y="1581906"/>
        <a:ext cx="2075151" cy="632668"/>
      </dsp:txXfrm>
    </dsp:sp>
    <dsp:sp modelId="{AE190BFC-742A-4C53-8C00-4E5BB5626CD0}">
      <dsp:nvSpPr>
        <dsp:cNvPr id="0" name=""/>
        <dsp:cNvSpPr/>
      </dsp:nvSpPr>
      <dsp:spPr>
        <a:xfrm>
          <a:off x="5303364" y="2372741"/>
          <a:ext cx="2075151" cy="632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多机调度问题</a:t>
          </a:r>
          <a:endParaRPr lang="zh-CN" altLang="en-US" sz="2300" kern="1200" dirty="0"/>
        </a:p>
      </dsp:txBody>
      <dsp:txXfrm>
        <a:off x="5303364" y="2372741"/>
        <a:ext cx="2075151" cy="632668"/>
      </dsp:txXfrm>
    </dsp:sp>
    <dsp:sp modelId="{6F2A1A5B-29EF-4F58-80DE-7208847048DA}">
      <dsp:nvSpPr>
        <dsp:cNvPr id="0" name=""/>
        <dsp:cNvSpPr/>
      </dsp:nvSpPr>
      <dsp:spPr>
        <a:xfrm>
          <a:off x="2813182" y="3954412"/>
          <a:ext cx="2075151" cy="632668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图问题</a:t>
          </a:r>
          <a:endParaRPr lang="zh-CN" altLang="en-US" sz="2300" kern="1200" dirty="0"/>
        </a:p>
      </dsp:txBody>
      <dsp:txXfrm>
        <a:off x="2813182" y="3954412"/>
        <a:ext cx="2075151" cy="632668"/>
      </dsp:txXfrm>
    </dsp:sp>
    <dsp:sp modelId="{1C8365F7-89CD-4027-A4B6-1D7C1CCD19AE}">
      <dsp:nvSpPr>
        <dsp:cNvPr id="0" name=""/>
        <dsp:cNvSpPr/>
      </dsp:nvSpPr>
      <dsp:spPr>
        <a:xfrm>
          <a:off x="5303364" y="3163577"/>
          <a:ext cx="2075151" cy="632668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TSP</a:t>
          </a:r>
          <a:r>
            <a:rPr lang="zh-CN" altLang="en-US" sz="2300" kern="1200" dirty="0" smtClean="0"/>
            <a:t>问题</a:t>
          </a:r>
          <a:endParaRPr lang="zh-CN" altLang="en-US" sz="2300" kern="1200" dirty="0"/>
        </a:p>
      </dsp:txBody>
      <dsp:txXfrm>
        <a:off x="5303364" y="3163577"/>
        <a:ext cx="2075151" cy="632668"/>
      </dsp:txXfrm>
    </dsp:sp>
    <dsp:sp modelId="{4922A089-0717-44E0-ACD6-581CE7AA7497}">
      <dsp:nvSpPr>
        <dsp:cNvPr id="0" name=""/>
        <dsp:cNvSpPr/>
      </dsp:nvSpPr>
      <dsp:spPr>
        <a:xfrm>
          <a:off x="5303364" y="3954412"/>
          <a:ext cx="2075151" cy="632668"/>
        </a:xfrm>
        <a:prstGeom prst="rect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图着色问题</a:t>
          </a:r>
          <a:endParaRPr lang="zh-CN" altLang="en-US" sz="2300" kern="1200" dirty="0"/>
        </a:p>
      </dsp:txBody>
      <dsp:txXfrm>
        <a:off x="5303364" y="3954412"/>
        <a:ext cx="2075151" cy="632668"/>
      </dsp:txXfrm>
    </dsp:sp>
    <dsp:sp modelId="{D346DE98-0AA9-46A0-A9AF-8B9AE831B38B}">
      <dsp:nvSpPr>
        <dsp:cNvPr id="0" name=""/>
        <dsp:cNvSpPr/>
      </dsp:nvSpPr>
      <dsp:spPr>
        <a:xfrm>
          <a:off x="5303364" y="4745247"/>
          <a:ext cx="2075151" cy="632668"/>
        </a:xfrm>
        <a:prstGeom prst="rect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最小生成树问题</a:t>
          </a:r>
          <a:endParaRPr lang="zh-CN" altLang="en-US" sz="2300" kern="1200" dirty="0"/>
        </a:p>
      </dsp:txBody>
      <dsp:txXfrm>
        <a:off x="5303364" y="4745247"/>
        <a:ext cx="2075151" cy="632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8F2C74E-6464-436E-9B74-079B248C403B}" type="datetimeFigureOut">
              <a:rPr lang="zh-CN" altLang="en-US"/>
              <a:pPr>
                <a:defRPr/>
              </a:pPr>
              <a:t>2020/5/21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8C54219-928E-4EB9-9FAE-774BFEA3A0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698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C54219-928E-4EB9-9FAE-774BFEA3A068}" type="slidenum">
              <a:rPr lang="zh-CN" altLang="en-US" smtClean="0"/>
              <a:pPr>
                <a:defRPr/>
              </a:pPr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25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0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4E36164-F9A8-4B5F-AD6A-2C8A2013B838}" type="datetimeFigureOut">
              <a:rPr lang="zh-CN" altLang="en-US"/>
              <a:pPr>
                <a:defRPr/>
              </a:pPr>
              <a:t>2020/5/21</a:t>
            </a:fld>
            <a:endParaRPr lang="zh-CN" altLang="en-US"/>
          </a:p>
        </p:txBody>
      </p:sp>
      <p:sp>
        <p:nvSpPr>
          <p:cNvPr id="11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F1B7F-2E38-4CC9-B07B-FC1E7A6F2F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21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61156-1F46-4CCE-B8ED-7A8BD201646A}" type="datetimeFigureOut">
              <a:rPr lang="zh-CN" altLang="en-US"/>
              <a:pPr>
                <a:defRPr/>
              </a:pPr>
              <a:t>2020/5/21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F1D93-99E9-4001-BA45-A1392728DA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98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等腰三角形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直接连接符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313DA-E1A7-4C5C-9936-258C2C9D30DF}" type="datetimeFigureOut">
              <a:rPr lang="zh-CN" altLang="en-US"/>
              <a:pPr>
                <a:defRPr/>
              </a:pPr>
              <a:t>2020/5/21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516B0-94FA-4F55-8C91-40D664D5CA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26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B5159-B8C2-4CD2-86EA-D9E255919751}" type="datetimeFigureOut">
              <a:rPr lang="zh-CN" altLang="en-US"/>
              <a:pPr>
                <a:defRPr/>
              </a:pPr>
              <a:t>2020/5/21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AE645-397C-4996-BF5E-985FBC6CE8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2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CD11E-1364-43BB-9D94-1AA96B74CDDD}" type="datetimeFigureOut">
              <a:rPr lang="zh-CN" altLang="en-US"/>
              <a:pPr>
                <a:defRPr/>
              </a:pPr>
              <a:t>2020/5/21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D34ED-5C4F-4FCF-A1A0-0811FFE6AC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69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EF860-3E9A-43E8-8460-DF76AF6EFAC6}" type="datetimeFigureOut">
              <a:rPr lang="zh-CN" altLang="en-US"/>
              <a:pPr>
                <a:defRPr/>
              </a:pPr>
              <a:t>2020/5/21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CC02E-960D-445A-B092-6516C18260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04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A45F7-F696-4FB7-8C32-B03733648513}" type="datetimeFigureOut">
              <a:rPr lang="zh-CN" altLang="en-US"/>
              <a:pPr>
                <a:defRPr/>
              </a:pPr>
              <a:t>2020/5/21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0FC09-00C4-42C3-9478-C069976024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19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D7711-BFBA-4ABB-BFC0-CB96873FC335}" type="datetimeFigureOut">
              <a:rPr lang="zh-CN" altLang="en-US"/>
              <a:pPr>
                <a:defRPr/>
              </a:pPr>
              <a:t>2020/5/21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66805-8264-4760-B36D-6BDBD7D13D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28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766C5-F7BE-4E86-B226-0C611363F74E}" type="datetimeFigureOut">
              <a:rPr lang="zh-CN" altLang="en-US"/>
              <a:pPr>
                <a:defRPr/>
              </a:pPr>
              <a:t>2020/5/21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A3193-8BB4-4187-8CBB-AFFA2F5EEB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0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9D6CC-A5E5-4D1B-9243-6CCA4A173E2D}" type="datetimeFigureOut">
              <a:rPr lang="zh-CN" altLang="en-US"/>
              <a:pPr>
                <a:defRPr/>
              </a:pPr>
              <a:t>2020/5/21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2B361-C53D-4863-9028-D7C104A44E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67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E49EF-E368-4320-9C85-D952AE75B13B}" type="datetimeFigureOut">
              <a:rPr lang="zh-CN" altLang="en-US"/>
              <a:pPr>
                <a:defRPr/>
              </a:pPr>
              <a:t>2020/5/21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CA136-4917-4DA6-9AA0-58C3124430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880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宋体" charset="-122"/>
              </a:defRPr>
            </a:lvl1pPr>
          </a:lstStyle>
          <a:p>
            <a:pPr>
              <a:defRPr/>
            </a:pPr>
            <a:fld id="{FE0FA07D-B1B5-42E8-A5FC-F39EA0639E0A}" type="datetimeFigureOut">
              <a:rPr lang="zh-CN" altLang="en-US"/>
              <a:pPr>
                <a:defRPr/>
              </a:pPr>
              <a:t>2020/5/21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宋体" charset="-122"/>
              </a:defRPr>
            </a:lvl1pPr>
          </a:lstStyle>
          <a:p>
            <a:pPr>
              <a:defRPr/>
            </a:pPr>
            <a:fld id="{3B962347-B629-44BA-AA14-302D252E0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9" r:id="rId1"/>
    <p:sldLayoutId id="2147484615" r:id="rId2"/>
    <p:sldLayoutId id="2147484620" r:id="rId3"/>
    <p:sldLayoutId id="2147484616" r:id="rId4"/>
    <p:sldLayoutId id="2147484617" r:id="rId5"/>
    <p:sldLayoutId id="2147484621" r:id="rId6"/>
    <p:sldLayoutId id="2147484622" r:id="rId7"/>
    <p:sldLayoutId id="2147484623" r:id="rId8"/>
    <p:sldLayoutId id="2147484624" r:id="rId9"/>
    <p:sldLayoutId id="2147484618" r:id="rId10"/>
    <p:sldLayoutId id="21474846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贪心法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681038"/>
          </a:xfrm>
        </p:spPr>
        <p:txBody>
          <a:bodyPr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zh-CN" altLang="en-US" dirty="0" smtClean="0"/>
              <a:t>林煜东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 smtClean="0"/>
              <a:t>linyd@gcu.edu.com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7.3 </a:t>
            </a:r>
            <a:r>
              <a:rPr lang="zh-CN" altLang="en-US" dirty="0" smtClean="0"/>
              <a:t>图问题中的贪心法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TSP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图着色问题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最小生成树问题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1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7.3.1 TSP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问题描述：从某个城市出发，遍历其余城市一次再回到出发城市，要求路程最短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贪心策略：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）最近邻点策略：从某个城市出发，</a:t>
            </a:r>
            <a:r>
              <a:rPr lang="zh-CN" altLang="en-US" dirty="0">
                <a:solidFill>
                  <a:srgbClr val="FF0000"/>
                </a:solidFill>
              </a:rPr>
              <a:t>依次选择与当前结点相邻且不为出发点的权重最小的点</a:t>
            </a:r>
            <a:r>
              <a:rPr lang="zh-CN" altLang="en-US" dirty="0"/>
              <a:t>，将最后一点跟出发点相连，构成回路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/>
              <a:t>最短链接策略：从相邻边中</a:t>
            </a:r>
            <a:r>
              <a:rPr lang="zh-CN" altLang="en-US" dirty="0">
                <a:solidFill>
                  <a:srgbClr val="FF0000"/>
                </a:solidFill>
              </a:rPr>
              <a:t>选择权重最小的边</a:t>
            </a:r>
            <a:r>
              <a:rPr lang="zh-CN" altLang="en-US" dirty="0"/>
              <a:t>，构成路径的一部分</a:t>
            </a:r>
          </a:p>
        </p:txBody>
      </p:sp>
    </p:spTree>
    <p:extLst>
      <p:ext uri="{BB962C8B-B14F-4D97-AF65-F5344CB8AC3E}">
        <p14:creationId xmlns:p14="http://schemas.microsoft.com/office/powerpoint/2010/main" val="2978767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实例：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95536" y="2130834"/>
            <a:ext cx="4502246" cy="3314390"/>
            <a:chOff x="683568" y="1772816"/>
            <a:chExt cx="4502246" cy="3314390"/>
          </a:xfrm>
        </p:grpSpPr>
        <p:sp>
          <p:nvSpPr>
            <p:cNvPr id="5" name="Text Box 215"/>
            <p:cNvSpPr txBox="1">
              <a:spLocks noChangeArrowheads="1"/>
            </p:cNvSpPr>
            <p:nvPr/>
          </p:nvSpPr>
          <p:spPr bwMode="auto">
            <a:xfrm>
              <a:off x="683568" y="1772816"/>
              <a:ext cx="4502246" cy="3314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endParaRPr lang="en-US" altLang="zh-CN" sz="3200" b="1" dirty="0">
                <a:latin typeface="Times New Roman" pitchFamily="18" charset="0"/>
              </a:endParaRPr>
            </a:p>
            <a:p>
              <a:pPr algn="just"/>
              <a:endParaRPr lang="en-US" altLang="zh-CN" sz="3200" b="1" dirty="0">
                <a:latin typeface="Times New Roman" pitchFamily="18" charset="0"/>
              </a:endParaRPr>
            </a:p>
            <a:p>
              <a:pPr algn="just"/>
              <a:endParaRPr lang="en-US" altLang="zh-CN" sz="3200" b="1" dirty="0" smtClean="0">
                <a:latin typeface="Times New Roman" pitchFamily="18" charset="0"/>
              </a:endParaRPr>
            </a:p>
            <a:p>
              <a:pPr algn="just"/>
              <a:r>
                <a:rPr lang="en-US" altLang="zh-CN" sz="3200" b="1" dirty="0" smtClean="0">
                  <a:latin typeface="Times New Roman" pitchFamily="18" charset="0"/>
                </a:rPr>
                <a:t>C</a:t>
              </a:r>
              <a:r>
                <a:rPr lang="en-US" altLang="zh-CN" sz="3200" b="1" dirty="0">
                  <a:latin typeface="Times New Roman" pitchFamily="18" charset="0"/>
                </a:rPr>
                <a:t>=</a:t>
              </a:r>
            </a:p>
            <a:p>
              <a:pPr algn="just"/>
              <a:endParaRPr lang="en-US" altLang="zh-CN" sz="3200" b="1" dirty="0">
                <a:latin typeface="Times New Roman" pitchFamily="18" charset="0"/>
              </a:endParaRPr>
            </a:p>
          </p:txBody>
        </p:sp>
        <p:sp>
          <p:nvSpPr>
            <p:cNvPr id="6" name="AutoShape 216"/>
            <p:cNvSpPr>
              <a:spLocks noChangeArrowheads="1"/>
            </p:cNvSpPr>
            <p:nvPr/>
          </p:nvSpPr>
          <p:spPr bwMode="auto">
            <a:xfrm>
              <a:off x="1382195" y="2147701"/>
              <a:ext cx="2854254" cy="2784487"/>
            </a:xfrm>
            <a:prstGeom prst="bracketPair">
              <a:avLst>
                <a:gd name="adj" fmla="val 5866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0"/>
            <a:lstStyle/>
            <a:p>
              <a:pPr algn="just" eaLnBrk="0" hangingPunct="0">
                <a:lnSpc>
                  <a:spcPct val="110000"/>
                </a:lnSpc>
              </a:pPr>
              <a:r>
                <a:rPr lang="en-US" altLang="zh-CN" sz="3200" b="1" dirty="0"/>
                <a:t>∞   3    3    2    6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3200" b="1" dirty="0"/>
                <a:t>3   ∞    7    3    2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3200" b="1" dirty="0"/>
                <a:t>3    7    ∞   2    5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3200" b="1" dirty="0"/>
                <a:t>2    3     2   ∞   3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3200" b="1" dirty="0"/>
                <a:t>6    2     5    3  ∞</a:t>
              </a:r>
            </a:p>
          </p:txBody>
        </p:sp>
      </p:grpSp>
      <p:sp>
        <p:nvSpPr>
          <p:cNvPr id="8" name="右箭头 7"/>
          <p:cNvSpPr/>
          <p:nvPr/>
        </p:nvSpPr>
        <p:spPr>
          <a:xfrm>
            <a:off x="4572000" y="3645024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5580112" y="2505719"/>
            <a:ext cx="2808312" cy="2784487"/>
            <a:chOff x="5580112" y="2505719"/>
            <a:chExt cx="2808312" cy="2784487"/>
          </a:xfrm>
        </p:grpSpPr>
        <p:sp>
          <p:nvSpPr>
            <p:cNvPr id="9" name="椭圆 8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5" name="直接箭头连接符 14"/>
            <p:cNvCxnSpPr>
              <a:stCxn id="9" idx="3"/>
              <a:endCxn id="11" idx="7"/>
            </p:cNvCxnSpPr>
            <p:nvPr/>
          </p:nvCxnSpPr>
          <p:spPr>
            <a:xfrm flipH="1">
              <a:off x="6071813" y="2997420"/>
              <a:ext cx="672782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12" idx="0"/>
            </p:cNvCxnSpPr>
            <p:nvPr/>
          </p:nvCxnSpPr>
          <p:spPr>
            <a:xfrm flipH="1">
              <a:off x="6444208" y="3048000"/>
              <a:ext cx="423952" cy="166614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endCxn id="13" idx="0"/>
            </p:cNvCxnSpPr>
            <p:nvPr/>
          </p:nvCxnSpPr>
          <p:spPr>
            <a:xfrm>
              <a:off x="7071360" y="3068320"/>
              <a:ext cx="593144" cy="16458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9" idx="5"/>
              <a:endCxn id="10" idx="1"/>
            </p:cNvCxnSpPr>
            <p:nvPr/>
          </p:nvCxnSpPr>
          <p:spPr>
            <a:xfrm>
              <a:off x="7151933" y="2997420"/>
              <a:ext cx="744790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1" idx="4"/>
              <a:endCxn id="12" idx="1"/>
            </p:cNvCxnSpPr>
            <p:nvPr/>
          </p:nvCxnSpPr>
          <p:spPr>
            <a:xfrm>
              <a:off x="5868144" y="4077072"/>
              <a:ext cx="372395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1" idx="5"/>
              <a:endCxn id="13" idx="1"/>
            </p:cNvCxnSpPr>
            <p:nvPr/>
          </p:nvCxnSpPr>
          <p:spPr>
            <a:xfrm>
              <a:off x="6071813" y="3992709"/>
              <a:ext cx="1389022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1" idx="6"/>
              <a:endCxn id="10" idx="2"/>
            </p:cNvCxnSpPr>
            <p:nvPr/>
          </p:nvCxnSpPr>
          <p:spPr>
            <a:xfrm>
              <a:off x="6156176" y="3789040"/>
              <a:ext cx="16561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2" idx="6"/>
              <a:endCxn id="13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2" idx="7"/>
              <a:endCxn id="10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3" idx="7"/>
              <a:endCxn id="10" idx="4"/>
            </p:cNvCxnSpPr>
            <p:nvPr/>
          </p:nvCxnSpPr>
          <p:spPr>
            <a:xfrm flipV="1">
              <a:off x="7868173" y="4077072"/>
              <a:ext cx="232219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31035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42892" y="3810248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40844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4658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70204" y="426261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7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89112" y="4304124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48264" y="342900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977960" y="4808665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86668" y="4315172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5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915430" y="4251581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8883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）最近邻点策略：从某个城市出发，</a:t>
            </a:r>
            <a:r>
              <a:rPr lang="zh-CN" altLang="en-US" dirty="0">
                <a:solidFill>
                  <a:srgbClr val="FF0000"/>
                </a:solidFill>
              </a:rPr>
              <a:t>依次选择与当前结点相邻且不为出发点的权重最小的点</a:t>
            </a:r>
            <a:r>
              <a:rPr lang="zh-CN" altLang="en-US" dirty="0"/>
              <a:t>，将最后一点跟出发点相连，构成回路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836368" y="3068960"/>
            <a:ext cx="2808312" cy="2784487"/>
            <a:chOff x="5580112" y="2505719"/>
            <a:chExt cx="2808312" cy="2784487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0" name="直接箭头连接符 9"/>
            <p:cNvCxnSpPr>
              <a:stCxn id="5" idx="3"/>
              <a:endCxn id="7" idx="7"/>
            </p:cNvCxnSpPr>
            <p:nvPr/>
          </p:nvCxnSpPr>
          <p:spPr>
            <a:xfrm flipH="1">
              <a:off x="6071813" y="2997420"/>
              <a:ext cx="672782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endCxn id="8" idx="0"/>
            </p:cNvCxnSpPr>
            <p:nvPr/>
          </p:nvCxnSpPr>
          <p:spPr>
            <a:xfrm flipH="1">
              <a:off x="6444208" y="3048000"/>
              <a:ext cx="423952" cy="166614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9" idx="0"/>
            </p:cNvCxnSpPr>
            <p:nvPr/>
          </p:nvCxnSpPr>
          <p:spPr>
            <a:xfrm>
              <a:off x="7071360" y="3068320"/>
              <a:ext cx="593144" cy="16458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5"/>
              <a:endCxn id="6" idx="1"/>
            </p:cNvCxnSpPr>
            <p:nvPr/>
          </p:nvCxnSpPr>
          <p:spPr>
            <a:xfrm>
              <a:off x="7151933" y="2997420"/>
              <a:ext cx="744790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4"/>
              <a:endCxn id="8" idx="1"/>
            </p:cNvCxnSpPr>
            <p:nvPr/>
          </p:nvCxnSpPr>
          <p:spPr>
            <a:xfrm>
              <a:off x="5868144" y="4077072"/>
              <a:ext cx="372395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5"/>
              <a:endCxn id="9" idx="1"/>
            </p:cNvCxnSpPr>
            <p:nvPr/>
          </p:nvCxnSpPr>
          <p:spPr>
            <a:xfrm>
              <a:off x="6071813" y="3992709"/>
              <a:ext cx="1389022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6"/>
              <a:endCxn id="6" idx="2"/>
            </p:cNvCxnSpPr>
            <p:nvPr/>
          </p:nvCxnSpPr>
          <p:spPr>
            <a:xfrm>
              <a:off x="6156176" y="3789040"/>
              <a:ext cx="16561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6"/>
              <a:endCxn id="9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7"/>
              <a:endCxn id="6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7"/>
              <a:endCxn id="6" idx="4"/>
            </p:cNvCxnSpPr>
            <p:nvPr/>
          </p:nvCxnSpPr>
          <p:spPr>
            <a:xfrm flipV="1">
              <a:off x="7868173" y="4077072"/>
              <a:ext cx="232219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31035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42892" y="3810248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40844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4658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70204" y="426261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7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89112" y="4304124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48264" y="342900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77960" y="4808665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86668" y="4315172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5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915430" y="4251581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12947" y="2765871"/>
            <a:ext cx="3422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选择结点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为出发城市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04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）最近邻点策略：从某个城市出发，</a:t>
            </a:r>
            <a:r>
              <a:rPr lang="zh-CN" altLang="en-US" dirty="0">
                <a:solidFill>
                  <a:srgbClr val="FF0000"/>
                </a:solidFill>
              </a:rPr>
              <a:t>依次选择与当前结点相邻且不为出发点的权重最小的点</a:t>
            </a:r>
            <a:r>
              <a:rPr lang="zh-CN" altLang="en-US" dirty="0"/>
              <a:t>，将最后一点跟出发点相连，构成回路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836368" y="3068960"/>
            <a:ext cx="2808312" cy="2784487"/>
            <a:chOff x="5580112" y="2505719"/>
            <a:chExt cx="2808312" cy="2784487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0" name="直接箭头连接符 9"/>
            <p:cNvCxnSpPr>
              <a:stCxn id="5" idx="3"/>
              <a:endCxn id="7" idx="7"/>
            </p:cNvCxnSpPr>
            <p:nvPr/>
          </p:nvCxnSpPr>
          <p:spPr>
            <a:xfrm flipH="1">
              <a:off x="6071813" y="2997420"/>
              <a:ext cx="672782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endCxn id="8" idx="0"/>
            </p:cNvCxnSpPr>
            <p:nvPr/>
          </p:nvCxnSpPr>
          <p:spPr>
            <a:xfrm flipH="1">
              <a:off x="6444208" y="3048000"/>
              <a:ext cx="423952" cy="166614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9" idx="0"/>
            </p:cNvCxnSpPr>
            <p:nvPr/>
          </p:nvCxnSpPr>
          <p:spPr>
            <a:xfrm>
              <a:off x="7071360" y="3068320"/>
              <a:ext cx="593144" cy="164582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5"/>
              <a:endCxn id="6" idx="1"/>
            </p:cNvCxnSpPr>
            <p:nvPr/>
          </p:nvCxnSpPr>
          <p:spPr>
            <a:xfrm>
              <a:off x="7151933" y="2997420"/>
              <a:ext cx="744790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31035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42892" y="3810248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40844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4658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12947" y="2765871"/>
            <a:ext cx="3422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选择结点</a:t>
            </a:r>
            <a:r>
              <a:rPr lang="en-US" altLang="zh-CN" sz="2400" dirty="0" smtClean="0">
                <a:latin typeface="+mn-ea"/>
                <a:ea typeface="+mn-ea"/>
              </a:rPr>
              <a:t>1</a:t>
            </a:r>
            <a:r>
              <a:rPr lang="zh-CN" altLang="en-US" sz="2400" dirty="0" smtClean="0">
                <a:latin typeface="+mn-ea"/>
                <a:ea typeface="+mn-ea"/>
              </a:rPr>
              <a:t>为出发城市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考虑与结点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相连的边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7701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）最近邻点策略：从某个城市出发，</a:t>
            </a:r>
            <a:r>
              <a:rPr lang="zh-CN" altLang="en-US" dirty="0">
                <a:solidFill>
                  <a:srgbClr val="FF0000"/>
                </a:solidFill>
              </a:rPr>
              <a:t>依次选择与当前结点相邻且不为出发点的权重最小的点</a:t>
            </a:r>
            <a:r>
              <a:rPr lang="zh-CN" altLang="en-US" dirty="0"/>
              <a:t>，将最后一点跟出发点相连，构成回路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836368" y="3068960"/>
            <a:ext cx="2808312" cy="2784487"/>
            <a:chOff x="5580112" y="2505719"/>
            <a:chExt cx="2808312" cy="2784487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2" name="直接箭头连接符 11"/>
            <p:cNvCxnSpPr>
              <a:endCxn id="9" idx="0"/>
            </p:cNvCxnSpPr>
            <p:nvPr/>
          </p:nvCxnSpPr>
          <p:spPr>
            <a:xfrm>
              <a:off x="7071360" y="3068320"/>
              <a:ext cx="593144" cy="164582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40844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12947" y="2765871"/>
            <a:ext cx="3422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选择结点</a:t>
            </a:r>
            <a:r>
              <a:rPr lang="en-US" altLang="zh-CN" sz="2400" dirty="0" smtClean="0">
                <a:latin typeface="+mn-ea"/>
                <a:ea typeface="+mn-ea"/>
              </a:rPr>
              <a:t>1</a:t>
            </a:r>
            <a:r>
              <a:rPr lang="zh-CN" altLang="en-US" sz="2400" dirty="0" smtClean="0">
                <a:latin typeface="+mn-ea"/>
                <a:ea typeface="+mn-ea"/>
              </a:rPr>
              <a:t>为出发城市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考虑与结点</a:t>
            </a:r>
            <a:r>
              <a:rPr lang="en-US" altLang="zh-CN" sz="2400" dirty="0" smtClean="0">
                <a:latin typeface="+mn-ea"/>
                <a:ea typeface="+mn-ea"/>
              </a:rPr>
              <a:t>1</a:t>
            </a:r>
            <a:r>
              <a:rPr lang="zh-CN" altLang="en-US" sz="2400" dirty="0" smtClean="0">
                <a:latin typeface="+mn-ea"/>
                <a:ea typeface="+mn-ea"/>
              </a:rPr>
              <a:t>相连的边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选择权重最小的边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58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）最近邻点策略：从某个城市出发，</a:t>
            </a:r>
            <a:r>
              <a:rPr lang="zh-CN" altLang="en-US" dirty="0">
                <a:solidFill>
                  <a:srgbClr val="FF0000"/>
                </a:solidFill>
              </a:rPr>
              <a:t>依次选择与当前结点</a:t>
            </a:r>
            <a:r>
              <a:rPr lang="zh-CN" altLang="en-US" dirty="0" smtClean="0">
                <a:solidFill>
                  <a:srgbClr val="FF0000"/>
                </a:solidFill>
              </a:rPr>
              <a:t>相邻且不为出发点的权重</a:t>
            </a:r>
            <a:r>
              <a:rPr lang="zh-CN" altLang="en-US" dirty="0">
                <a:solidFill>
                  <a:srgbClr val="FF0000"/>
                </a:solidFill>
              </a:rPr>
              <a:t>最小的点</a:t>
            </a:r>
            <a:r>
              <a:rPr lang="zh-CN" altLang="en-US" dirty="0"/>
              <a:t>，将最后一点跟出发点相连，构成</a:t>
            </a:r>
            <a:r>
              <a:rPr lang="zh-CN" altLang="en-US" dirty="0" smtClean="0"/>
              <a:t>回路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836368" y="3068960"/>
            <a:ext cx="2808312" cy="2952328"/>
            <a:chOff x="5580112" y="2505719"/>
            <a:chExt cx="2808312" cy="2952328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2" name="直接箭头连接符 11"/>
            <p:cNvCxnSpPr>
              <a:endCxn id="9" idx="0"/>
            </p:cNvCxnSpPr>
            <p:nvPr/>
          </p:nvCxnSpPr>
          <p:spPr>
            <a:xfrm>
              <a:off x="7071360" y="3068320"/>
              <a:ext cx="593144" cy="164582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5"/>
              <a:endCxn id="9" idx="1"/>
            </p:cNvCxnSpPr>
            <p:nvPr/>
          </p:nvCxnSpPr>
          <p:spPr>
            <a:xfrm>
              <a:off x="6071813" y="3992709"/>
              <a:ext cx="1389022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6"/>
              <a:endCxn id="9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7"/>
              <a:endCxn id="6" idx="4"/>
            </p:cNvCxnSpPr>
            <p:nvPr/>
          </p:nvCxnSpPr>
          <p:spPr>
            <a:xfrm flipV="1">
              <a:off x="7868173" y="4077072"/>
              <a:ext cx="232219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40844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89112" y="4304124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60452" y="5088715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52048" y="4368635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12947" y="2765871"/>
            <a:ext cx="4103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选择结点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为出发城市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考虑与结点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相连的边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选择权重最小的</a:t>
            </a:r>
            <a:r>
              <a:rPr lang="zh-CN" altLang="en-US" sz="2400" dirty="0" smtClean="0">
                <a:latin typeface="+mn-ea"/>
                <a:ea typeface="+mn-ea"/>
              </a:rPr>
              <a:t>边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考虑与结点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4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相连的边（与结点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的连边不考虑）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0606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）最近邻点策略：从某个城市出发，</a:t>
            </a:r>
            <a:r>
              <a:rPr lang="zh-CN" altLang="en-US" dirty="0">
                <a:solidFill>
                  <a:srgbClr val="FF0000"/>
                </a:solidFill>
              </a:rPr>
              <a:t>依次选择与当前结点相邻且不为出发点的权重最小的点</a:t>
            </a:r>
            <a:r>
              <a:rPr lang="zh-CN" altLang="en-US" dirty="0"/>
              <a:t>，将最后一点跟出发点相连，构成回路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836368" y="3068960"/>
            <a:ext cx="2808312" cy="2952328"/>
            <a:chOff x="5580112" y="2505719"/>
            <a:chExt cx="2808312" cy="2952328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2" name="直接箭头连接符 11"/>
            <p:cNvCxnSpPr>
              <a:endCxn id="9" idx="0"/>
            </p:cNvCxnSpPr>
            <p:nvPr/>
          </p:nvCxnSpPr>
          <p:spPr>
            <a:xfrm>
              <a:off x="7071360" y="3068320"/>
              <a:ext cx="593144" cy="164582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6"/>
              <a:endCxn id="9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40844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60452" y="5088715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12947" y="2765871"/>
            <a:ext cx="4103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选择结点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为出发城市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考虑与结点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相连的边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选择权重最小的</a:t>
            </a:r>
            <a:r>
              <a:rPr lang="zh-CN" altLang="en-US" sz="2400" dirty="0" smtClean="0">
                <a:latin typeface="+mn-ea"/>
                <a:ea typeface="+mn-ea"/>
              </a:rPr>
              <a:t>边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考虑与结点</a:t>
            </a:r>
            <a:r>
              <a:rPr lang="en-US" altLang="zh-CN" sz="2400" dirty="0" smtClean="0">
                <a:latin typeface="+mn-ea"/>
                <a:ea typeface="+mn-ea"/>
              </a:rPr>
              <a:t>4</a:t>
            </a:r>
            <a:r>
              <a:rPr lang="zh-CN" altLang="en-US" sz="2400" dirty="0" smtClean="0">
                <a:latin typeface="+mn-ea"/>
                <a:ea typeface="+mn-ea"/>
              </a:rPr>
              <a:t>相连的边（与结点</a:t>
            </a:r>
            <a:r>
              <a:rPr lang="en-US" altLang="zh-CN" sz="2400" dirty="0" smtClean="0">
                <a:latin typeface="+mn-ea"/>
                <a:ea typeface="+mn-ea"/>
              </a:rPr>
              <a:t>1</a:t>
            </a:r>
            <a:r>
              <a:rPr lang="zh-CN" altLang="en-US" sz="2400" dirty="0" smtClean="0">
                <a:latin typeface="+mn-ea"/>
                <a:ea typeface="+mn-ea"/>
              </a:rPr>
              <a:t>的连边不考虑）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选择权重最小的边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9201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）最近邻点策略：从某个城市出发，</a:t>
            </a:r>
            <a:r>
              <a:rPr lang="zh-CN" altLang="en-US" dirty="0">
                <a:solidFill>
                  <a:srgbClr val="FF0000"/>
                </a:solidFill>
              </a:rPr>
              <a:t>依次选择与当前结点相邻且不为出发点的权重最小的点</a:t>
            </a:r>
            <a:r>
              <a:rPr lang="zh-CN" altLang="en-US" dirty="0"/>
              <a:t>，将最后一点跟出发点相连，构成回路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836368" y="3068960"/>
            <a:ext cx="2808312" cy="2784487"/>
            <a:chOff x="5580112" y="2505719"/>
            <a:chExt cx="2808312" cy="2784487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1" name="直接箭头连接符 10"/>
            <p:cNvCxnSpPr>
              <a:endCxn id="8" idx="0"/>
            </p:cNvCxnSpPr>
            <p:nvPr/>
          </p:nvCxnSpPr>
          <p:spPr>
            <a:xfrm flipH="1">
              <a:off x="6444208" y="3048000"/>
              <a:ext cx="423952" cy="1666142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9" idx="0"/>
            </p:cNvCxnSpPr>
            <p:nvPr/>
          </p:nvCxnSpPr>
          <p:spPr>
            <a:xfrm>
              <a:off x="7071360" y="3068320"/>
              <a:ext cx="593144" cy="164582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4"/>
              <a:endCxn id="8" idx="1"/>
            </p:cNvCxnSpPr>
            <p:nvPr/>
          </p:nvCxnSpPr>
          <p:spPr>
            <a:xfrm>
              <a:off x="5868144" y="4077072"/>
              <a:ext cx="372395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6"/>
              <a:endCxn id="9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7"/>
              <a:endCxn id="6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40844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47792" y="426261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7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89112" y="4304124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77960" y="4808665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86668" y="4315172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5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12947" y="2765871"/>
            <a:ext cx="4103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选择结点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为出发城市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考虑与结点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相连的边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选择权重最小的边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考虑与结点</a:t>
            </a:r>
            <a:r>
              <a:rPr lang="en-US" altLang="zh-CN" sz="2400" dirty="0">
                <a:latin typeface="+mn-ea"/>
                <a:ea typeface="+mn-ea"/>
              </a:rPr>
              <a:t>4</a:t>
            </a:r>
            <a:r>
              <a:rPr lang="zh-CN" altLang="en-US" sz="2400" dirty="0">
                <a:latin typeface="+mn-ea"/>
                <a:ea typeface="+mn-ea"/>
              </a:rPr>
              <a:t>相连的边（与结点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的连边不考虑）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选择权重最小的</a:t>
            </a:r>
            <a:r>
              <a:rPr lang="zh-CN" altLang="en-US" sz="2400" dirty="0" smtClean="0">
                <a:latin typeface="+mn-ea"/>
                <a:ea typeface="+mn-ea"/>
              </a:rPr>
              <a:t>边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依次选择后面的结点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1" name="圆角矩形标注 30"/>
          <p:cNvSpPr/>
          <p:nvPr/>
        </p:nvSpPr>
        <p:spPr>
          <a:xfrm>
            <a:off x="4211960" y="2924944"/>
            <a:ext cx="1550008" cy="722430"/>
          </a:xfrm>
          <a:prstGeom prst="wedgeRoundRectCallout">
            <a:avLst>
              <a:gd name="adj1" fmla="val 60616"/>
              <a:gd name="adj2" fmla="val 120198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与出发点的边不考虑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0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）最近邻点策略：从某个城市出发，</a:t>
            </a:r>
            <a:r>
              <a:rPr lang="zh-CN" altLang="en-US" dirty="0">
                <a:solidFill>
                  <a:srgbClr val="FF0000"/>
                </a:solidFill>
              </a:rPr>
              <a:t>依次选择与当前结点相邻且不为出发点的权重最小的点</a:t>
            </a:r>
            <a:r>
              <a:rPr lang="zh-CN" altLang="en-US" dirty="0"/>
              <a:t>，将最后一点跟出发点相连，构成回路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836368" y="3068960"/>
            <a:ext cx="2808312" cy="2784487"/>
            <a:chOff x="5580112" y="2505719"/>
            <a:chExt cx="2808312" cy="2784487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2" name="直接箭头连接符 11"/>
            <p:cNvCxnSpPr>
              <a:endCxn id="9" idx="0"/>
            </p:cNvCxnSpPr>
            <p:nvPr/>
          </p:nvCxnSpPr>
          <p:spPr>
            <a:xfrm>
              <a:off x="7071360" y="3068320"/>
              <a:ext cx="593144" cy="164582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6"/>
              <a:endCxn id="9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7"/>
              <a:endCxn id="6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40844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77960" y="4808665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87952" y="4377927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5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12947" y="2765871"/>
            <a:ext cx="4103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选择结点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为出发城市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考虑与结点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相连的边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选择权重最小的边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考虑与结点</a:t>
            </a:r>
            <a:r>
              <a:rPr lang="en-US" altLang="zh-CN" sz="2400" dirty="0">
                <a:latin typeface="+mn-ea"/>
                <a:ea typeface="+mn-ea"/>
              </a:rPr>
              <a:t>4</a:t>
            </a:r>
            <a:r>
              <a:rPr lang="zh-CN" altLang="en-US" sz="2400" dirty="0">
                <a:latin typeface="+mn-ea"/>
                <a:ea typeface="+mn-ea"/>
              </a:rPr>
              <a:t>相连的边（与结点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的连边不考虑）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选择权重最小的</a:t>
            </a:r>
            <a:r>
              <a:rPr lang="zh-CN" altLang="en-US" sz="2400" dirty="0" smtClean="0">
                <a:latin typeface="+mn-ea"/>
                <a:ea typeface="+mn-ea"/>
              </a:rPr>
              <a:t>边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依次选择后面的结点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644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64882976"/>
              </p:ext>
            </p:extLst>
          </p:nvPr>
        </p:nvGraphicFramePr>
        <p:xfrm>
          <a:off x="0" y="1219200"/>
          <a:ext cx="9144000" cy="537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）最近邻点策略：从某个城市出发，</a:t>
            </a:r>
            <a:r>
              <a:rPr lang="zh-CN" altLang="en-US" dirty="0">
                <a:solidFill>
                  <a:srgbClr val="FF0000"/>
                </a:solidFill>
              </a:rPr>
              <a:t>依次选择与当前结点相邻且不为出发点的权重最小的点</a:t>
            </a:r>
            <a:r>
              <a:rPr lang="zh-CN" altLang="en-US" dirty="0"/>
              <a:t>，将最后一点跟出发点相连，构成回路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836368" y="3068960"/>
            <a:ext cx="2808312" cy="2784487"/>
            <a:chOff x="5580112" y="2505719"/>
            <a:chExt cx="2808312" cy="2784487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2" name="直接箭头连接符 11"/>
            <p:cNvCxnSpPr>
              <a:endCxn id="9" idx="0"/>
            </p:cNvCxnSpPr>
            <p:nvPr/>
          </p:nvCxnSpPr>
          <p:spPr>
            <a:xfrm>
              <a:off x="7071360" y="3068320"/>
              <a:ext cx="593144" cy="164582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6"/>
              <a:endCxn id="6" idx="2"/>
            </p:cNvCxnSpPr>
            <p:nvPr/>
          </p:nvCxnSpPr>
          <p:spPr>
            <a:xfrm>
              <a:off x="6156176" y="3789040"/>
              <a:ext cx="16561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6"/>
              <a:endCxn id="9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7"/>
              <a:endCxn id="6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7"/>
              <a:endCxn id="6" idx="4"/>
            </p:cNvCxnSpPr>
            <p:nvPr/>
          </p:nvCxnSpPr>
          <p:spPr>
            <a:xfrm flipV="1">
              <a:off x="7868173" y="4077072"/>
              <a:ext cx="232219" cy="721433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40844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48264" y="342900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77960" y="4808665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86668" y="4315172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5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112580" y="4251581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12947" y="2765871"/>
            <a:ext cx="4103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选择结点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为出发城市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考虑与结点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相连的边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选择权重最小的边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考虑与结点</a:t>
            </a:r>
            <a:r>
              <a:rPr lang="en-US" altLang="zh-CN" sz="2400" dirty="0">
                <a:latin typeface="+mn-ea"/>
                <a:ea typeface="+mn-ea"/>
              </a:rPr>
              <a:t>4</a:t>
            </a:r>
            <a:r>
              <a:rPr lang="zh-CN" altLang="en-US" sz="2400" dirty="0">
                <a:latin typeface="+mn-ea"/>
                <a:ea typeface="+mn-ea"/>
              </a:rPr>
              <a:t>相连的边（与结点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的连边不考虑）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选择权重最小的</a:t>
            </a:r>
            <a:r>
              <a:rPr lang="zh-CN" altLang="en-US" sz="2400" dirty="0" smtClean="0">
                <a:latin typeface="+mn-ea"/>
                <a:ea typeface="+mn-ea"/>
              </a:rPr>
              <a:t>边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依次选择后面的结点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3" name="圆角矩形标注 32"/>
          <p:cNvSpPr/>
          <p:nvPr/>
        </p:nvSpPr>
        <p:spPr>
          <a:xfrm>
            <a:off x="7545744" y="5273394"/>
            <a:ext cx="848707" cy="634609"/>
          </a:xfrm>
          <a:prstGeom prst="wedgeRoundRectCallout">
            <a:avLst>
              <a:gd name="adj1" fmla="val -89041"/>
              <a:gd name="adj2" fmla="val -6555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回路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251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）最近邻点策略：从某个城市出发，</a:t>
            </a:r>
            <a:r>
              <a:rPr lang="zh-CN" altLang="en-US" dirty="0">
                <a:solidFill>
                  <a:srgbClr val="FF0000"/>
                </a:solidFill>
              </a:rPr>
              <a:t>依次选择与当前结点相邻且不为出发点的权重最小的点</a:t>
            </a:r>
            <a:r>
              <a:rPr lang="zh-CN" altLang="en-US" dirty="0"/>
              <a:t>，将最后一点跟出发点相连，构成回路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836368" y="3068960"/>
            <a:ext cx="2808312" cy="2784487"/>
            <a:chOff x="5580112" y="2505719"/>
            <a:chExt cx="2808312" cy="2784487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2" name="直接箭头连接符 11"/>
            <p:cNvCxnSpPr>
              <a:endCxn id="9" idx="0"/>
            </p:cNvCxnSpPr>
            <p:nvPr/>
          </p:nvCxnSpPr>
          <p:spPr>
            <a:xfrm>
              <a:off x="7071360" y="3068320"/>
              <a:ext cx="593144" cy="164582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6"/>
              <a:endCxn id="6" idx="2"/>
            </p:cNvCxnSpPr>
            <p:nvPr/>
          </p:nvCxnSpPr>
          <p:spPr>
            <a:xfrm>
              <a:off x="6156176" y="3789040"/>
              <a:ext cx="165618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6"/>
              <a:endCxn id="9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7"/>
              <a:endCxn id="6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40844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48264" y="342900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77960" y="4808665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86668" y="4315172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5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12947" y="2765871"/>
            <a:ext cx="4103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选择结点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为出发城市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考虑与结点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相连的边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选择权重最小的边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考虑与结点</a:t>
            </a:r>
            <a:r>
              <a:rPr lang="en-US" altLang="zh-CN" sz="2400" dirty="0">
                <a:latin typeface="+mn-ea"/>
                <a:ea typeface="+mn-ea"/>
              </a:rPr>
              <a:t>4</a:t>
            </a:r>
            <a:r>
              <a:rPr lang="zh-CN" altLang="en-US" sz="2400" dirty="0">
                <a:latin typeface="+mn-ea"/>
                <a:ea typeface="+mn-ea"/>
              </a:rPr>
              <a:t>相连的边（与结点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的连边不考虑）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选择权重最小的</a:t>
            </a:r>
            <a:r>
              <a:rPr lang="zh-CN" altLang="en-US" sz="2400" dirty="0" smtClean="0">
                <a:latin typeface="+mn-ea"/>
                <a:ea typeface="+mn-ea"/>
              </a:rPr>
              <a:t>边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依次选择后面的结点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3818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）最近邻点策略：从某个城市出发，</a:t>
            </a:r>
            <a:r>
              <a:rPr lang="zh-CN" altLang="en-US" dirty="0">
                <a:solidFill>
                  <a:srgbClr val="FF0000"/>
                </a:solidFill>
              </a:rPr>
              <a:t>依次选择与当前结点相邻且不为出发点的权重最小的点</a:t>
            </a:r>
            <a:r>
              <a:rPr lang="zh-CN" altLang="en-US" dirty="0"/>
              <a:t>，将最后一点跟出发点相连，构成回路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836368" y="3068960"/>
            <a:ext cx="2808312" cy="2784487"/>
            <a:chOff x="5580112" y="2505719"/>
            <a:chExt cx="2808312" cy="2784487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2" name="直接箭头连接符 11"/>
            <p:cNvCxnSpPr>
              <a:endCxn id="9" idx="0"/>
            </p:cNvCxnSpPr>
            <p:nvPr/>
          </p:nvCxnSpPr>
          <p:spPr>
            <a:xfrm>
              <a:off x="7071360" y="3068320"/>
              <a:ext cx="593144" cy="164582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6"/>
              <a:endCxn id="6" idx="2"/>
            </p:cNvCxnSpPr>
            <p:nvPr/>
          </p:nvCxnSpPr>
          <p:spPr>
            <a:xfrm>
              <a:off x="6156176" y="3789040"/>
              <a:ext cx="165618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6"/>
              <a:endCxn id="9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7"/>
              <a:endCxn id="6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40844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48264" y="342900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77960" y="4808665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86668" y="4315172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5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87784" y="2957029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12947" y="2765871"/>
            <a:ext cx="4103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选择结点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为出发城市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考虑与结点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相连的边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选择权重最小的边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考虑与结点</a:t>
            </a:r>
            <a:r>
              <a:rPr lang="en-US" altLang="zh-CN" sz="2400" dirty="0">
                <a:latin typeface="+mn-ea"/>
                <a:ea typeface="+mn-ea"/>
              </a:rPr>
              <a:t>4</a:t>
            </a:r>
            <a:r>
              <a:rPr lang="zh-CN" altLang="en-US" sz="2400" dirty="0">
                <a:latin typeface="+mn-ea"/>
                <a:ea typeface="+mn-ea"/>
              </a:rPr>
              <a:t>相连的边（与结点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的连边不考虑）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选择权重最小的</a:t>
            </a:r>
            <a:r>
              <a:rPr lang="zh-CN" altLang="en-US" sz="2400" dirty="0" smtClean="0">
                <a:latin typeface="+mn-ea"/>
                <a:ea typeface="+mn-ea"/>
              </a:rPr>
              <a:t>边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依次选择后面的结点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最后结点与同发点相连，构成回路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1" name="直接连接符 10"/>
          <p:cNvCxnSpPr>
            <a:stCxn id="7" idx="7"/>
            <a:endCxn id="5" idx="3"/>
          </p:cNvCxnSpPr>
          <p:nvPr/>
        </p:nvCxnSpPr>
        <p:spPr>
          <a:xfrm flipV="1">
            <a:off x="5328069" y="3560661"/>
            <a:ext cx="672782" cy="58795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9552" y="6351711"/>
            <a:ext cx="828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lt"/>
                <a:ea typeface="+mn-ea"/>
              </a:rPr>
              <a:t>路径为：</a:t>
            </a:r>
            <a:r>
              <a:rPr lang="en-US" altLang="zh-CN" sz="2400" dirty="0" smtClean="0">
                <a:latin typeface="+mn-lt"/>
                <a:ea typeface="+mn-ea"/>
              </a:rPr>
              <a:t>1</a:t>
            </a:r>
            <a:r>
              <a:rPr lang="en-US" altLang="zh-CN" sz="2400" dirty="0" smtClean="0">
                <a:latin typeface="+mn-lt"/>
                <a:ea typeface="+mn-ea"/>
                <a:sym typeface="Wingdings" pitchFamily="2" charset="2"/>
              </a:rPr>
              <a:t>43521		</a:t>
            </a:r>
            <a:r>
              <a:rPr lang="zh-CN" altLang="en-US" sz="2400" dirty="0" smtClean="0">
                <a:latin typeface="+mn-lt"/>
                <a:ea typeface="+mn-ea"/>
                <a:sym typeface="Wingdings" pitchFamily="2" charset="2"/>
              </a:rPr>
              <a:t>长度为：</a:t>
            </a:r>
            <a:r>
              <a:rPr lang="en-US" altLang="zh-CN" sz="2400" dirty="0" smtClean="0">
                <a:latin typeface="+mn-lt"/>
                <a:ea typeface="+mn-ea"/>
                <a:sym typeface="Wingdings" pitchFamily="2" charset="2"/>
              </a:rPr>
              <a:t>2+2+5+2+3=14</a:t>
            </a:r>
            <a:endParaRPr lang="zh-CN" altLang="en-US" sz="24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5007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7064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int</a:t>
            </a:r>
            <a:r>
              <a:rPr lang="en-US" altLang="zh-CN" sz="2000" dirty="0"/>
              <a:t> TSP1(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arc[n][n],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w</a:t>
            </a:r>
            <a:r>
              <a:rPr lang="en-US" altLang="zh-CN" sz="2000" dirty="0" smtClean="0"/>
              <a:t>)   </a:t>
            </a:r>
            <a:r>
              <a:rPr lang="en-US" altLang="zh-CN" sz="2000" dirty="0" smtClean="0">
                <a:solidFill>
                  <a:srgbClr val="008000"/>
                </a:solidFill>
              </a:rPr>
              <a:t>//w</a:t>
            </a:r>
            <a:r>
              <a:rPr lang="zh-CN" altLang="en-US" sz="2000" dirty="0" smtClean="0">
                <a:solidFill>
                  <a:srgbClr val="008000"/>
                </a:solidFill>
              </a:rPr>
              <a:t>为出发顶点编号</a:t>
            </a:r>
            <a:endParaRPr lang="en-US" altLang="zh-CN" sz="2000" dirty="0">
              <a:solidFill>
                <a:srgbClr val="008000"/>
              </a:solidFill>
            </a:endParaRPr>
          </a:p>
          <a:p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edgeCount</a:t>
            </a:r>
            <a:r>
              <a:rPr lang="en-US" altLang="zh-CN" sz="2000" dirty="0"/>
              <a:t> = 0, </a:t>
            </a:r>
            <a:r>
              <a:rPr lang="en-US" altLang="zh-CN" sz="2000" dirty="0" err="1"/>
              <a:t>TSPLength</a:t>
            </a:r>
            <a:r>
              <a:rPr lang="en-US" altLang="zh-CN" sz="2000" dirty="0"/>
              <a:t> = 0;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min, u, v;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flag[n] = {0};                    </a:t>
            </a:r>
            <a:r>
              <a:rPr lang="en-US" altLang="zh-CN" sz="2000" dirty="0" smtClean="0">
                <a:solidFill>
                  <a:srgbClr val="008000"/>
                </a:solidFill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</a:rPr>
              <a:t>标记哪些点被选过</a:t>
            </a:r>
            <a:endParaRPr lang="zh-CN" altLang="en-US" sz="2000" dirty="0">
              <a:solidFill>
                <a:srgbClr val="008000"/>
              </a:solidFill>
            </a:endParaRPr>
          </a:p>
          <a:p>
            <a:r>
              <a:rPr lang="zh-CN" altLang="en-US" sz="2000" dirty="0"/>
              <a:t>	</a:t>
            </a:r>
            <a:r>
              <a:rPr lang="en-US" altLang="zh-CN" sz="2000" dirty="0"/>
              <a:t>u = w; flag[w] = 1;</a:t>
            </a:r>
          </a:p>
          <a:p>
            <a:r>
              <a:rPr lang="en-US" altLang="zh-CN" sz="2000" dirty="0"/>
              <a:t>	while (</a:t>
            </a:r>
            <a:r>
              <a:rPr lang="en-US" altLang="zh-CN" sz="2000" dirty="0" err="1"/>
              <a:t>edgeCount</a:t>
            </a:r>
            <a:r>
              <a:rPr lang="en-US" altLang="zh-CN" sz="2000" dirty="0"/>
              <a:t> &lt; n-1)             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循环直到边数等于</a:t>
            </a:r>
            <a:r>
              <a:rPr lang="en-US" altLang="zh-CN" sz="2000" dirty="0">
                <a:solidFill>
                  <a:srgbClr val="008000"/>
                </a:solidFill>
              </a:rPr>
              <a:t>n-1</a:t>
            </a:r>
          </a:p>
          <a:p>
            <a:r>
              <a:rPr lang="en-US" altLang="zh-CN" sz="2000" dirty="0"/>
              <a:t>	{</a:t>
            </a:r>
          </a:p>
          <a:p>
            <a:r>
              <a:rPr lang="en-US" altLang="zh-CN" sz="2000" dirty="0"/>
              <a:t>		min  = 100;</a:t>
            </a:r>
          </a:p>
          <a:p>
            <a:r>
              <a:rPr lang="en-US" altLang="zh-CN" sz="2000" dirty="0"/>
              <a:t>		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j = 0; j &lt; n; j++)     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求</a:t>
            </a:r>
            <a:r>
              <a:rPr lang="en-US" altLang="zh-CN" sz="2000" dirty="0">
                <a:solidFill>
                  <a:srgbClr val="008000"/>
                </a:solidFill>
              </a:rPr>
              <a:t>arc[u]</a:t>
            </a:r>
            <a:r>
              <a:rPr lang="zh-CN" altLang="en-US" sz="2000" dirty="0">
                <a:solidFill>
                  <a:srgbClr val="008000"/>
                </a:solidFill>
              </a:rPr>
              <a:t>中的最小值</a:t>
            </a:r>
          </a:p>
          <a:p>
            <a:r>
              <a:rPr lang="zh-CN" altLang="en-US" sz="2000" dirty="0"/>
              <a:t>			</a:t>
            </a:r>
            <a:r>
              <a:rPr lang="en-US" altLang="zh-CN" sz="2000" dirty="0"/>
              <a:t>if ((flag[j] == 0) &amp;&amp; (</a:t>
            </a:r>
            <a:r>
              <a:rPr lang="en-US" altLang="zh-CN" sz="2000" dirty="0">
                <a:solidFill>
                  <a:srgbClr val="FF0000"/>
                </a:solidFill>
              </a:rPr>
              <a:t>arc[u][j] != 0</a:t>
            </a:r>
            <a:r>
              <a:rPr lang="en-US" altLang="zh-CN" sz="2000" dirty="0"/>
              <a:t>) &amp;&amp; (arc[u][j] &lt; min)) {</a:t>
            </a:r>
          </a:p>
          <a:p>
            <a:r>
              <a:rPr lang="en-US" altLang="zh-CN" sz="2000" dirty="0"/>
              <a:t>				v = j;</a:t>
            </a:r>
          </a:p>
          <a:p>
            <a:r>
              <a:rPr lang="en-US" altLang="zh-CN" sz="2000" dirty="0"/>
              <a:t>				min = arc[u][j];</a:t>
            </a:r>
          </a:p>
          <a:p>
            <a:r>
              <a:rPr lang="en-US" altLang="zh-CN" sz="2000" dirty="0"/>
              <a:t>			}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TSPLength</a:t>
            </a:r>
            <a:r>
              <a:rPr lang="en-US" altLang="zh-CN" sz="2000" dirty="0"/>
              <a:t> += arc[u][v</a:t>
            </a:r>
            <a:r>
              <a:rPr lang="en-US" altLang="zh-CN" sz="2000" dirty="0" smtClean="0"/>
              <a:t>];    </a:t>
            </a:r>
            <a:r>
              <a:rPr lang="en-US" altLang="zh-CN" sz="2000" dirty="0" smtClean="0">
                <a:solidFill>
                  <a:srgbClr val="008000"/>
                </a:solidFill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</a:rPr>
              <a:t>记录当前路径长度</a:t>
            </a:r>
            <a:endParaRPr lang="en-US" altLang="zh-CN" sz="2000" dirty="0">
              <a:solidFill>
                <a:srgbClr val="008000"/>
              </a:solidFill>
            </a:endParaRPr>
          </a:p>
          <a:p>
            <a:r>
              <a:rPr lang="en-US" altLang="zh-CN" sz="2000" dirty="0"/>
              <a:t>		flag[v] = 1; </a:t>
            </a:r>
            <a:r>
              <a:rPr lang="en-US" altLang="zh-CN" sz="2000" dirty="0" err="1"/>
              <a:t>edgeCount</a:t>
            </a:r>
            <a:r>
              <a:rPr lang="en-US" altLang="zh-CN" sz="2000" dirty="0"/>
              <a:t>++;           </a:t>
            </a:r>
            <a:r>
              <a:rPr lang="en-US" altLang="zh-CN" sz="2000" dirty="0" smtClean="0">
                <a:solidFill>
                  <a:srgbClr val="008000"/>
                </a:solidFill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</a:rPr>
              <a:t>标记当前顶点被选中</a:t>
            </a:r>
            <a:endParaRPr lang="zh-CN" altLang="en-US" sz="2000" dirty="0">
              <a:solidFill>
                <a:srgbClr val="008000"/>
              </a:solidFill>
            </a:endParaRPr>
          </a:p>
          <a:p>
            <a:r>
              <a:rPr lang="zh-CN" altLang="en-US" sz="2000" dirty="0"/>
              <a:t>	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&lt;&lt;u&lt;&lt;"--&gt;"&lt;&lt;v&lt;&lt;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          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输出经过的路径</a:t>
            </a:r>
          </a:p>
          <a:p>
            <a:r>
              <a:rPr lang="zh-CN" altLang="en-US" sz="2000" dirty="0"/>
              <a:t>		</a:t>
            </a:r>
            <a:r>
              <a:rPr lang="en-US" altLang="zh-CN" sz="2000" dirty="0"/>
              <a:t>u = v</a:t>
            </a:r>
            <a:r>
              <a:rPr lang="en-US" altLang="zh-CN" sz="2000" dirty="0" smtClean="0"/>
              <a:t>;    </a:t>
            </a:r>
            <a:r>
              <a:rPr lang="en-US" altLang="zh-CN" sz="2000" dirty="0" smtClean="0">
                <a:solidFill>
                  <a:srgbClr val="008000"/>
                </a:solidFill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</a:rPr>
              <a:t>更新当前出发点</a:t>
            </a:r>
            <a:endParaRPr lang="en-US" altLang="zh-CN" sz="2000" dirty="0">
              <a:solidFill>
                <a:srgbClr val="008000"/>
              </a:solidFill>
            </a:endParaRPr>
          </a:p>
          <a:p>
            <a:r>
              <a:rPr lang="en-US" altLang="zh-CN" sz="2000" dirty="0"/>
              <a:t>	}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&lt;&lt;v&lt;&lt;"--&gt;0"&lt;&lt;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                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输出最后的回边</a:t>
            </a:r>
          </a:p>
          <a:p>
            <a:r>
              <a:rPr lang="zh-CN" altLang="en-US" sz="2000" dirty="0"/>
              <a:t>	</a:t>
            </a:r>
            <a:r>
              <a:rPr lang="en-US" altLang="zh-CN" sz="2000" dirty="0"/>
              <a:t>return (</a:t>
            </a:r>
            <a:r>
              <a:rPr lang="en-US" altLang="zh-CN" sz="2000" dirty="0" err="1"/>
              <a:t>TSPLength</a:t>
            </a:r>
            <a:r>
              <a:rPr lang="en-US" altLang="zh-CN" sz="2000" dirty="0"/>
              <a:t> + arc[v][0</a:t>
            </a:r>
            <a:r>
              <a:rPr lang="en-US" altLang="zh-CN" sz="2000" dirty="0" smtClean="0"/>
              <a:t>]);      </a:t>
            </a:r>
            <a:r>
              <a:rPr lang="en-US" altLang="zh-CN" sz="2000" dirty="0" smtClean="0">
                <a:solidFill>
                  <a:srgbClr val="008000"/>
                </a:solidFill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</a:rPr>
              <a:t>计算最后回路长度</a:t>
            </a:r>
            <a:endParaRPr lang="en-US" altLang="zh-CN" sz="2000" dirty="0">
              <a:solidFill>
                <a:srgbClr val="008000"/>
              </a:solidFill>
            </a:endParaRP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796136" y="3633311"/>
            <a:ext cx="1377672" cy="408623"/>
          </a:xfrm>
          <a:prstGeom prst="wedgeRoundRectCallout">
            <a:avLst>
              <a:gd name="adj1" fmla="val -35582"/>
              <a:gd name="adj2" fmla="val -116521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有相连的边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421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最近邻</a:t>
            </a:r>
            <a:r>
              <a:rPr lang="zh-CN" altLang="en-US" dirty="0"/>
              <a:t>点</a:t>
            </a:r>
            <a:r>
              <a:rPr lang="zh-CN" altLang="en-US" dirty="0" smtClean="0"/>
              <a:t>策略的时间复杂度：</a:t>
            </a:r>
            <a:endParaRPr lang="en-US" altLang="zh-CN" dirty="0" smtClean="0"/>
          </a:p>
          <a:p>
            <a:pPr marL="0" indent="0">
              <a:buNone/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）需要依次选取</a:t>
            </a:r>
            <a:r>
              <a:rPr lang="en-US" altLang="zh-CN" dirty="0"/>
              <a:t>n-1</a:t>
            </a:r>
            <a:r>
              <a:rPr lang="zh-CN" altLang="en-US" dirty="0"/>
              <a:t>个结点</a:t>
            </a: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dirty="0" smtClean="0"/>
              <a:t>确定第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个</a:t>
            </a:r>
            <a:r>
              <a:rPr lang="zh-CN" altLang="en-US" dirty="0"/>
              <a:t>结点，需要</a:t>
            </a:r>
            <a:r>
              <a:rPr lang="zh-CN" altLang="en-US" dirty="0" smtClean="0"/>
              <a:t>扫描剩余的</a:t>
            </a:r>
            <a:r>
              <a:rPr lang="en-US" altLang="zh-CN" dirty="0" smtClean="0"/>
              <a:t>n-i</a:t>
            </a:r>
            <a:r>
              <a:rPr lang="zh-CN" altLang="en-US" dirty="0" smtClean="0"/>
              <a:t>个结点，选择与第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个结点相邻且权重最小的结点</a:t>
            </a: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r>
              <a:rPr lang="zh-CN" altLang="en-US" dirty="0"/>
              <a:t>因此时间复杂度为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pPr marL="0" indent="0">
              <a:buNone/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由于最后一个结点与起点的连线无法抉择，若该连线的权重很大，该方法也只能接受这条路径</a:t>
            </a:r>
            <a:endParaRPr lang="zh-CN" altLang="en-US" dirty="0"/>
          </a:p>
          <a:p>
            <a:pPr marL="0" indent="0">
              <a:buNone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369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095821" y="1633537"/>
            <a:ext cx="2808312" cy="2784487"/>
            <a:chOff x="5580112" y="2505719"/>
            <a:chExt cx="2808312" cy="2784487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0" name="直接箭头连接符 9"/>
            <p:cNvCxnSpPr>
              <a:endCxn id="9" idx="0"/>
            </p:cNvCxnSpPr>
            <p:nvPr/>
          </p:nvCxnSpPr>
          <p:spPr>
            <a:xfrm>
              <a:off x="7071360" y="3068320"/>
              <a:ext cx="593144" cy="164582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7" idx="6"/>
              <a:endCxn id="6" idx="2"/>
            </p:cNvCxnSpPr>
            <p:nvPr/>
          </p:nvCxnSpPr>
          <p:spPr>
            <a:xfrm>
              <a:off x="6156176" y="3789040"/>
              <a:ext cx="165618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6"/>
              <a:endCxn id="9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8" idx="7"/>
              <a:endCxn id="6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440844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48264" y="342900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77960" y="4808665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86668" y="4315172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5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04163" y="2957029"/>
              <a:ext cx="466474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 smtClean="0"/>
                <a:t>100</a:t>
              </a:r>
              <a:endParaRPr lang="zh-CN" altLang="en-US" sz="2400" b="1" dirty="0"/>
            </a:p>
          </p:txBody>
        </p:sp>
      </p:grpSp>
      <p:cxnSp>
        <p:nvCxnSpPr>
          <p:cNvPr id="19" name="直接连接符 18"/>
          <p:cNvCxnSpPr>
            <a:stCxn id="7" idx="7"/>
            <a:endCxn id="5" idx="3"/>
          </p:cNvCxnSpPr>
          <p:nvPr/>
        </p:nvCxnSpPr>
        <p:spPr>
          <a:xfrm flipV="1">
            <a:off x="3587522" y="2125238"/>
            <a:ext cx="672782" cy="58795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528" y="5157192"/>
            <a:ext cx="846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lt"/>
                <a:ea typeface="+mn-ea"/>
              </a:rPr>
              <a:t>路径为：</a:t>
            </a:r>
            <a:r>
              <a:rPr lang="en-US" altLang="zh-CN" sz="2400" dirty="0" smtClean="0">
                <a:latin typeface="+mn-lt"/>
                <a:ea typeface="+mn-ea"/>
              </a:rPr>
              <a:t>1</a:t>
            </a:r>
            <a:r>
              <a:rPr lang="en-US" altLang="zh-CN" sz="2400" dirty="0" smtClean="0">
                <a:latin typeface="+mn-lt"/>
                <a:ea typeface="+mn-ea"/>
                <a:sym typeface="Wingdings" pitchFamily="2" charset="2"/>
              </a:rPr>
              <a:t>43521		</a:t>
            </a:r>
            <a:r>
              <a:rPr lang="zh-CN" altLang="en-US" sz="2400" dirty="0" smtClean="0">
                <a:latin typeface="+mn-lt"/>
                <a:ea typeface="+mn-ea"/>
                <a:sym typeface="Wingdings" pitchFamily="2" charset="2"/>
              </a:rPr>
              <a:t>长度为：</a:t>
            </a:r>
            <a:r>
              <a:rPr lang="en-US" altLang="zh-CN" sz="2400" dirty="0" smtClean="0">
                <a:latin typeface="+mn-lt"/>
                <a:ea typeface="+mn-ea"/>
                <a:sym typeface="Wingdings" pitchFamily="2" charset="2"/>
              </a:rPr>
              <a:t>2+2+5+2+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  <a:ea typeface="+mn-ea"/>
                <a:sym typeface="Wingdings" pitchFamily="2" charset="2"/>
              </a:rPr>
              <a:t>100</a:t>
            </a:r>
            <a:r>
              <a:rPr lang="en-US" altLang="zh-CN" sz="2400" dirty="0" smtClean="0">
                <a:latin typeface="+mn-lt"/>
                <a:ea typeface="+mn-ea"/>
                <a:sym typeface="Wingdings" pitchFamily="2" charset="2"/>
              </a:rPr>
              <a:t>=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  <a:ea typeface="+mn-ea"/>
                <a:sym typeface="Wingdings" pitchFamily="2" charset="2"/>
              </a:rPr>
              <a:t>111</a:t>
            </a:r>
            <a:endParaRPr lang="zh-CN" altLang="en-US" sz="24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0211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）最短链接</a:t>
            </a:r>
            <a:r>
              <a:rPr lang="zh-CN" altLang="en-US" dirty="0"/>
              <a:t>策略：从相邻边中选择权重最小的边，构成路径的</a:t>
            </a:r>
            <a:r>
              <a:rPr lang="zh-CN" altLang="en-US" dirty="0" smtClean="0"/>
              <a:t>一部分。被先中的边应满足三个条件：</a:t>
            </a:r>
            <a:endParaRPr lang="en-US" altLang="zh-CN" dirty="0" smtClean="0"/>
          </a:p>
          <a:p>
            <a:r>
              <a:rPr lang="zh-CN" altLang="en-US" dirty="0" smtClean="0"/>
              <a:t>选中</a:t>
            </a:r>
            <a:r>
              <a:rPr lang="zh-CN" altLang="en-US" dirty="0"/>
              <a:t>边加到路径中不会构成</a:t>
            </a:r>
            <a:r>
              <a:rPr lang="zh-CN" altLang="en-US" dirty="0" smtClean="0"/>
              <a:t>回路</a:t>
            </a:r>
            <a:endParaRPr lang="en-US" altLang="zh-CN" dirty="0" smtClean="0"/>
          </a:p>
          <a:p>
            <a:r>
              <a:rPr lang="zh-CN" altLang="en-US" dirty="0"/>
              <a:t>选中边加到路径中不会出现分枝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259632" y="3248069"/>
            <a:ext cx="2808312" cy="2784487"/>
            <a:chOff x="5580112" y="2505719"/>
            <a:chExt cx="2808312" cy="2784487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0" name="直接箭头连接符 9"/>
            <p:cNvCxnSpPr>
              <a:stCxn id="5" idx="3"/>
              <a:endCxn id="7" idx="7"/>
            </p:cNvCxnSpPr>
            <p:nvPr/>
          </p:nvCxnSpPr>
          <p:spPr>
            <a:xfrm flipH="1">
              <a:off x="6071813" y="2997420"/>
              <a:ext cx="672782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endCxn id="8" idx="0"/>
            </p:cNvCxnSpPr>
            <p:nvPr/>
          </p:nvCxnSpPr>
          <p:spPr>
            <a:xfrm flipH="1">
              <a:off x="6444208" y="3048000"/>
              <a:ext cx="423952" cy="166614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9" idx="0"/>
            </p:cNvCxnSpPr>
            <p:nvPr/>
          </p:nvCxnSpPr>
          <p:spPr>
            <a:xfrm>
              <a:off x="7071360" y="3068320"/>
              <a:ext cx="593144" cy="164582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5"/>
              <a:endCxn id="6" idx="1"/>
            </p:cNvCxnSpPr>
            <p:nvPr/>
          </p:nvCxnSpPr>
          <p:spPr>
            <a:xfrm>
              <a:off x="7151933" y="2997420"/>
              <a:ext cx="744790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4"/>
              <a:endCxn id="8" idx="1"/>
            </p:cNvCxnSpPr>
            <p:nvPr/>
          </p:nvCxnSpPr>
          <p:spPr>
            <a:xfrm>
              <a:off x="5868144" y="4077072"/>
              <a:ext cx="372395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5"/>
              <a:endCxn id="9" idx="1"/>
            </p:cNvCxnSpPr>
            <p:nvPr/>
          </p:nvCxnSpPr>
          <p:spPr>
            <a:xfrm>
              <a:off x="6071813" y="3992709"/>
              <a:ext cx="1389022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6"/>
              <a:endCxn id="6" idx="2"/>
            </p:cNvCxnSpPr>
            <p:nvPr/>
          </p:nvCxnSpPr>
          <p:spPr>
            <a:xfrm>
              <a:off x="6156176" y="3789040"/>
              <a:ext cx="16561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6"/>
              <a:endCxn id="9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7"/>
              <a:endCxn id="6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7"/>
              <a:endCxn id="6" idx="4"/>
            </p:cNvCxnSpPr>
            <p:nvPr/>
          </p:nvCxnSpPr>
          <p:spPr>
            <a:xfrm flipV="1">
              <a:off x="7868173" y="4077072"/>
              <a:ext cx="232219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4932040" y="3248069"/>
            <a:ext cx="2808312" cy="2784487"/>
            <a:chOff x="5580112" y="2505719"/>
            <a:chExt cx="2808312" cy="2784487"/>
          </a:xfrm>
        </p:grpSpPr>
        <p:sp>
          <p:nvSpPr>
            <p:cNvPr id="32" name="椭圆 31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36" name="椭圆 35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37" name="直接箭头连接符 36"/>
            <p:cNvCxnSpPr>
              <a:stCxn id="32" idx="3"/>
              <a:endCxn id="34" idx="7"/>
            </p:cNvCxnSpPr>
            <p:nvPr/>
          </p:nvCxnSpPr>
          <p:spPr>
            <a:xfrm flipH="1">
              <a:off x="6071813" y="2997420"/>
              <a:ext cx="672782" cy="58795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endCxn id="35" idx="0"/>
            </p:cNvCxnSpPr>
            <p:nvPr/>
          </p:nvCxnSpPr>
          <p:spPr>
            <a:xfrm flipH="1">
              <a:off x="6444208" y="3048000"/>
              <a:ext cx="423952" cy="166614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endCxn id="36" idx="0"/>
            </p:cNvCxnSpPr>
            <p:nvPr/>
          </p:nvCxnSpPr>
          <p:spPr>
            <a:xfrm>
              <a:off x="7071360" y="3068320"/>
              <a:ext cx="593144" cy="164582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2" idx="5"/>
              <a:endCxn id="33" idx="1"/>
            </p:cNvCxnSpPr>
            <p:nvPr/>
          </p:nvCxnSpPr>
          <p:spPr>
            <a:xfrm>
              <a:off x="7151933" y="2997420"/>
              <a:ext cx="744790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4" idx="4"/>
              <a:endCxn id="35" idx="1"/>
            </p:cNvCxnSpPr>
            <p:nvPr/>
          </p:nvCxnSpPr>
          <p:spPr>
            <a:xfrm>
              <a:off x="5868144" y="4077072"/>
              <a:ext cx="372395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4" idx="5"/>
              <a:endCxn id="36" idx="1"/>
            </p:cNvCxnSpPr>
            <p:nvPr/>
          </p:nvCxnSpPr>
          <p:spPr>
            <a:xfrm>
              <a:off x="6071813" y="3992709"/>
              <a:ext cx="1389022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4" idx="6"/>
              <a:endCxn id="33" idx="2"/>
            </p:cNvCxnSpPr>
            <p:nvPr/>
          </p:nvCxnSpPr>
          <p:spPr>
            <a:xfrm>
              <a:off x="6156176" y="3789040"/>
              <a:ext cx="16561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5" idx="6"/>
              <a:endCxn id="36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5" idx="7"/>
              <a:endCxn id="33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6" idx="7"/>
              <a:endCxn id="33" idx="4"/>
            </p:cNvCxnSpPr>
            <p:nvPr/>
          </p:nvCxnSpPr>
          <p:spPr>
            <a:xfrm flipV="1">
              <a:off x="7868173" y="4077072"/>
              <a:ext cx="232219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2339752" y="630932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回路</a:t>
            </a:r>
            <a:endParaRPr lang="zh-CN" alt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6023178" y="630932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分枝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2207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）最短链接策略：从相邻边中选择权重最小的边，构成路径的</a:t>
            </a:r>
            <a:r>
              <a:rPr lang="zh-CN" altLang="en-US" dirty="0" smtClean="0"/>
              <a:t>一部分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259632" y="3380817"/>
            <a:ext cx="2808312" cy="2784487"/>
            <a:chOff x="5580112" y="2505719"/>
            <a:chExt cx="2808312" cy="2784487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0" name="直接箭头连接符 9"/>
            <p:cNvCxnSpPr>
              <a:stCxn id="5" idx="3"/>
              <a:endCxn id="7" idx="7"/>
            </p:cNvCxnSpPr>
            <p:nvPr/>
          </p:nvCxnSpPr>
          <p:spPr>
            <a:xfrm flipH="1">
              <a:off x="6071813" y="2997420"/>
              <a:ext cx="672782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endCxn id="8" idx="0"/>
            </p:cNvCxnSpPr>
            <p:nvPr/>
          </p:nvCxnSpPr>
          <p:spPr>
            <a:xfrm flipH="1">
              <a:off x="6444208" y="3048000"/>
              <a:ext cx="423952" cy="166614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9" idx="0"/>
            </p:cNvCxnSpPr>
            <p:nvPr/>
          </p:nvCxnSpPr>
          <p:spPr>
            <a:xfrm>
              <a:off x="7071360" y="3068320"/>
              <a:ext cx="593144" cy="16458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5"/>
              <a:endCxn id="6" idx="1"/>
            </p:cNvCxnSpPr>
            <p:nvPr/>
          </p:nvCxnSpPr>
          <p:spPr>
            <a:xfrm>
              <a:off x="7151933" y="2997420"/>
              <a:ext cx="744790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4"/>
              <a:endCxn id="8" idx="1"/>
            </p:cNvCxnSpPr>
            <p:nvPr/>
          </p:nvCxnSpPr>
          <p:spPr>
            <a:xfrm>
              <a:off x="5868144" y="4077072"/>
              <a:ext cx="372395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5"/>
              <a:endCxn id="9" idx="1"/>
            </p:cNvCxnSpPr>
            <p:nvPr/>
          </p:nvCxnSpPr>
          <p:spPr>
            <a:xfrm>
              <a:off x="6071813" y="3992709"/>
              <a:ext cx="1389022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6"/>
              <a:endCxn id="6" idx="2"/>
            </p:cNvCxnSpPr>
            <p:nvPr/>
          </p:nvCxnSpPr>
          <p:spPr>
            <a:xfrm>
              <a:off x="6156176" y="3789040"/>
              <a:ext cx="16561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6"/>
              <a:endCxn id="9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7"/>
              <a:endCxn id="6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7"/>
              <a:endCxn id="6" idx="4"/>
            </p:cNvCxnSpPr>
            <p:nvPr/>
          </p:nvCxnSpPr>
          <p:spPr>
            <a:xfrm flipV="1">
              <a:off x="7868173" y="4077072"/>
              <a:ext cx="232219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31035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42892" y="3810248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40844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4658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70204" y="426261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7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89112" y="4304124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48264" y="342900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77960" y="4808665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86668" y="4315172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5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915430" y="4251581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12947" y="2247255"/>
            <a:ext cx="3730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选择第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条权重最小的边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148064" y="3380817"/>
            <a:ext cx="2808312" cy="2937795"/>
            <a:chOff x="5580112" y="2505719"/>
            <a:chExt cx="2808312" cy="2937795"/>
          </a:xfrm>
        </p:grpSpPr>
        <p:sp>
          <p:nvSpPr>
            <p:cNvPr id="32" name="椭圆 31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36" name="椭圆 35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44" name="直接箭头连接符 43"/>
            <p:cNvCxnSpPr>
              <a:stCxn id="35" idx="6"/>
              <a:endCxn id="36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977960" y="5074182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5216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）最短链接策略：从相邻边中选择权重最小的边，构成路径的一部分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59632" y="3380817"/>
            <a:ext cx="5944653" cy="2784487"/>
            <a:chOff x="5580112" y="2505719"/>
            <a:chExt cx="5944653" cy="2784487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0" name="直接箭头连接符 9"/>
            <p:cNvCxnSpPr>
              <a:stCxn id="5" idx="3"/>
              <a:endCxn id="7" idx="7"/>
            </p:cNvCxnSpPr>
            <p:nvPr/>
          </p:nvCxnSpPr>
          <p:spPr>
            <a:xfrm flipH="1">
              <a:off x="6071813" y="2997420"/>
              <a:ext cx="672782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endCxn id="8" idx="0"/>
            </p:cNvCxnSpPr>
            <p:nvPr/>
          </p:nvCxnSpPr>
          <p:spPr>
            <a:xfrm flipH="1">
              <a:off x="6444208" y="3048000"/>
              <a:ext cx="423952" cy="166614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9" idx="0"/>
            </p:cNvCxnSpPr>
            <p:nvPr/>
          </p:nvCxnSpPr>
          <p:spPr>
            <a:xfrm>
              <a:off x="7071360" y="3068320"/>
              <a:ext cx="593144" cy="16458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5"/>
              <a:endCxn id="6" idx="1"/>
            </p:cNvCxnSpPr>
            <p:nvPr/>
          </p:nvCxnSpPr>
          <p:spPr>
            <a:xfrm>
              <a:off x="7151933" y="2997420"/>
              <a:ext cx="744790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4"/>
              <a:endCxn id="8" idx="1"/>
            </p:cNvCxnSpPr>
            <p:nvPr/>
          </p:nvCxnSpPr>
          <p:spPr>
            <a:xfrm>
              <a:off x="5868144" y="4077072"/>
              <a:ext cx="372395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5"/>
              <a:endCxn id="9" idx="1"/>
            </p:cNvCxnSpPr>
            <p:nvPr/>
          </p:nvCxnSpPr>
          <p:spPr>
            <a:xfrm>
              <a:off x="6071813" y="3992709"/>
              <a:ext cx="1389022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6"/>
              <a:endCxn id="6" idx="2"/>
            </p:cNvCxnSpPr>
            <p:nvPr/>
          </p:nvCxnSpPr>
          <p:spPr>
            <a:xfrm>
              <a:off x="6156176" y="3789040"/>
              <a:ext cx="16561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7"/>
              <a:endCxn id="6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7"/>
              <a:endCxn id="6" idx="4"/>
            </p:cNvCxnSpPr>
            <p:nvPr/>
          </p:nvCxnSpPr>
          <p:spPr>
            <a:xfrm flipV="1">
              <a:off x="7868173" y="4077072"/>
              <a:ext cx="232219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31035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42892" y="3810248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40844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4658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70204" y="426261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7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89112" y="4304124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48264" y="342900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86668" y="4315172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5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915430" y="4251581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10931621" y="3095116"/>
              <a:ext cx="593144" cy="164582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1329276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12947" y="2247255"/>
            <a:ext cx="3783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选择第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条权重最小的边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148064" y="3380817"/>
            <a:ext cx="2808312" cy="2937795"/>
            <a:chOff x="5580112" y="2505719"/>
            <a:chExt cx="2808312" cy="2937795"/>
          </a:xfrm>
        </p:grpSpPr>
        <p:sp>
          <p:nvSpPr>
            <p:cNvPr id="32" name="椭圆 31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36" name="椭圆 35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44" name="直接箭头连接符 43"/>
            <p:cNvCxnSpPr>
              <a:stCxn id="35" idx="6"/>
              <a:endCxn id="36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977960" y="5074182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5952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）最短链接策略：从相邻边中选择权重最小的边，构成路径的一部分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59632" y="3380817"/>
            <a:ext cx="6120680" cy="2784487"/>
            <a:chOff x="5580112" y="2505719"/>
            <a:chExt cx="6120680" cy="2784487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0" name="直接箭头连接符 9"/>
            <p:cNvCxnSpPr>
              <a:stCxn id="5" idx="3"/>
              <a:endCxn id="7" idx="7"/>
            </p:cNvCxnSpPr>
            <p:nvPr/>
          </p:nvCxnSpPr>
          <p:spPr>
            <a:xfrm flipH="1">
              <a:off x="6071813" y="2997420"/>
              <a:ext cx="672782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endCxn id="8" idx="0"/>
            </p:cNvCxnSpPr>
            <p:nvPr/>
          </p:nvCxnSpPr>
          <p:spPr>
            <a:xfrm flipH="1">
              <a:off x="6444208" y="3048000"/>
              <a:ext cx="423952" cy="166614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5"/>
              <a:endCxn id="6" idx="1"/>
            </p:cNvCxnSpPr>
            <p:nvPr/>
          </p:nvCxnSpPr>
          <p:spPr>
            <a:xfrm>
              <a:off x="7151933" y="2997420"/>
              <a:ext cx="744790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4"/>
              <a:endCxn id="8" idx="1"/>
            </p:cNvCxnSpPr>
            <p:nvPr/>
          </p:nvCxnSpPr>
          <p:spPr>
            <a:xfrm>
              <a:off x="5868144" y="4077072"/>
              <a:ext cx="372395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5"/>
              <a:endCxn id="9" idx="1"/>
            </p:cNvCxnSpPr>
            <p:nvPr/>
          </p:nvCxnSpPr>
          <p:spPr>
            <a:xfrm>
              <a:off x="6071813" y="3992709"/>
              <a:ext cx="1389022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6"/>
              <a:endCxn id="6" idx="2"/>
            </p:cNvCxnSpPr>
            <p:nvPr/>
          </p:nvCxnSpPr>
          <p:spPr>
            <a:xfrm>
              <a:off x="6156176" y="3789040"/>
              <a:ext cx="16561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7"/>
              <a:endCxn id="6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7"/>
              <a:endCxn id="6" idx="4"/>
            </p:cNvCxnSpPr>
            <p:nvPr/>
          </p:nvCxnSpPr>
          <p:spPr>
            <a:xfrm flipV="1">
              <a:off x="7868173" y="4077072"/>
              <a:ext cx="232219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31035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42892" y="3810248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4658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70204" y="426261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7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89112" y="4304124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48264" y="342900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86668" y="4315172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5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915430" y="4251581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10931621" y="3095116"/>
              <a:ext cx="593144" cy="164582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1329276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10044608" y="3789040"/>
              <a:ext cx="165618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836696" y="342900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12947" y="2247255"/>
            <a:ext cx="3783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选择第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条权重最小的边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148064" y="3380817"/>
            <a:ext cx="2808312" cy="2937795"/>
            <a:chOff x="5580112" y="2505719"/>
            <a:chExt cx="2808312" cy="2937795"/>
          </a:xfrm>
        </p:grpSpPr>
        <p:sp>
          <p:nvSpPr>
            <p:cNvPr id="32" name="椭圆 31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36" name="椭圆 35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44" name="直接箭头连接符 43"/>
            <p:cNvCxnSpPr>
              <a:stCxn id="35" idx="6"/>
              <a:endCxn id="36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977960" y="5074182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96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7.1 </a:t>
            </a:r>
            <a:r>
              <a:rPr lang="zh-CN" altLang="en-US" dirty="0"/>
              <a:t>贪心</a:t>
            </a:r>
            <a:r>
              <a:rPr lang="zh-CN" altLang="en-US" dirty="0" smtClean="0"/>
              <a:t>法的基本思想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2216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dirty="0" smtClean="0"/>
              <a:t>一个简单的例子：红包问题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zh-CN" altLang="en-US" dirty="0" smtClean="0"/>
              <a:t>    “奶茶姐姐”节快到了，为了获得最大优惠，你在不眠不休的准备中抢了一堆红包，假设现在帐户上的红包有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元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元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元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角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角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角数不清。可是刘强东也不傻，他规定红包抵扣的总数不能高于订单总额的</a:t>
            </a:r>
            <a:r>
              <a:rPr lang="en-US" altLang="zh-CN" dirty="0" smtClean="0"/>
              <a:t>15%</a:t>
            </a:r>
            <a:r>
              <a:rPr lang="zh-CN" altLang="en-US" dirty="0" smtClean="0"/>
              <a:t>，且每单只多能用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个红包。现在你的购物事里准备了</a:t>
            </a:r>
            <a:r>
              <a:rPr lang="en-US" altLang="zh-CN" dirty="0" smtClean="0"/>
              <a:t>200</a:t>
            </a:r>
            <a:r>
              <a:rPr lang="zh-CN" altLang="en-US" dirty="0" smtClean="0"/>
              <a:t>元的订单，你会怎么用这些红包？</a:t>
            </a: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想法：先用面值最大的红包，剩余的用面值次大的红包，直到付清红包总金额大于</a:t>
            </a:r>
            <a:r>
              <a:rPr lang="en-US" altLang="zh-CN" dirty="0" smtClean="0"/>
              <a:t>30</a:t>
            </a:r>
            <a:r>
              <a:rPr lang="zh-CN" altLang="en-US" dirty="0" smtClean="0"/>
              <a:t>或者红包数量大于</a:t>
            </a:r>
            <a:r>
              <a:rPr lang="en-US" altLang="zh-CN" dirty="0" smtClean="0"/>
              <a:t>10</a:t>
            </a: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方案：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元</a:t>
            </a:r>
            <a:r>
              <a:rPr lang="en-US" altLang="zh-CN" dirty="0" smtClean="0"/>
              <a:t>*2 + 2</a:t>
            </a:r>
            <a:r>
              <a:rPr lang="zh-CN" altLang="en-US" dirty="0" smtClean="0"/>
              <a:t>元</a:t>
            </a:r>
            <a:r>
              <a:rPr lang="en-US" altLang="zh-CN" dirty="0" smtClean="0"/>
              <a:t>*4 + 1</a:t>
            </a:r>
            <a:r>
              <a:rPr lang="zh-CN" altLang="en-US" dirty="0" smtClean="0"/>
              <a:t>元</a:t>
            </a:r>
            <a:r>
              <a:rPr lang="en-US" altLang="zh-CN" dirty="0" smtClean="0"/>
              <a:t>*4 = 22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）最短链接策略：从相邻边中选择权重最小的边，构成路径的一部分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59632" y="3380817"/>
            <a:ext cx="6120680" cy="2784487"/>
            <a:chOff x="5580112" y="2505719"/>
            <a:chExt cx="6120680" cy="2784487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0" name="直接箭头连接符 9"/>
            <p:cNvCxnSpPr>
              <a:stCxn id="5" idx="3"/>
              <a:endCxn id="7" idx="7"/>
            </p:cNvCxnSpPr>
            <p:nvPr/>
          </p:nvCxnSpPr>
          <p:spPr>
            <a:xfrm flipH="1">
              <a:off x="6071813" y="2997420"/>
              <a:ext cx="672782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endCxn id="8" idx="0"/>
            </p:cNvCxnSpPr>
            <p:nvPr/>
          </p:nvCxnSpPr>
          <p:spPr>
            <a:xfrm flipH="1">
              <a:off x="6444208" y="3048000"/>
              <a:ext cx="423952" cy="166614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5"/>
              <a:endCxn id="6" idx="1"/>
            </p:cNvCxnSpPr>
            <p:nvPr/>
          </p:nvCxnSpPr>
          <p:spPr>
            <a:xfrm>
              <a:off x="7151933" y="2997420"/>
              <a:ext cx="744790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4"/>
              <a:endCxn id="8" idx="1"/>
            </p:cNvCxnSpPr>
            <p:nvPr/>
          </p:nvCxnSpPr>
          <p:spPr>
            <a:xfrm>
              <a:off x="5868144" y="4077072"/>
              <a:ext cx="372395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5"/>
              <a:endCxn id="9" idx="1"/>
            </p:cNvCxnSpPr>
            <p:nvPr/>
          </p:nvCxnSpPr>
          <p:spPr>
            <a:xfrm>
              <a:off x="6071813" y="3992709"/>
              <a:ext cx="1389022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7"/>
              <a:endCxn id="6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7"/>
              <a:endCxn id="6" idx="4"/>
            </p:cNvCxnSpPr>
            <p:nvPr/>
          </p:nvCxnSpPr>
          <p:spPr>
            <a:xfrm flipV="1">
              <a:off x="7868173" y="4077072"/>
              <a:ext cx="232219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31035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42892" y="3810248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4658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70204" y="426261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7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89112" y="4304124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86668" y="4315172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5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915430" y="4251581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10931621" y="3095116"/>
              <a:ext cx="593144" cy="164582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1329276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10044608" y="3789040"/>
              <a:ext cx="165618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836696" y="342900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H="1">
              <a:off x="10403634" y="3048000"/>
              <a:ext cx="423952" cy="166614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0402318" y="3810248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12947" y="2247255"/>
            <a:ext cx="3783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选择第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条权重最小的边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148064" y="3380817"/>
            <a:ext cx="2808312" cy="2937795"/>
            <a:chOff x="5580112" y="2505719"/>
            <a:chExt cx="2808312" cy="2937795"/>
          </a:xfrm>
        </p:grpSpPr>
        <p:sp>
          <p:nvSpPr>
            <p:cNvPr id="32" name="椭圆 31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36" name="椭圆 35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44" name="直接箭头连接符 43"/>
            <p:cNvCxnSpPr>
              <a:stCxn id="35" idx="6"/>
              <a:endCxn id="36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977960" y="5074182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8" name="圆角矩形标注 37"/>
          <p:cNvSpPr/>
          <p:nvPr/>
        </p:nvSpPr>
        <p:spPr>
          <a:xfrm>
            <a:off x="5868144" y="1988840"/>
            <a:ext cx="1944216" cy="1101895"/>
          </a:xfrm>
          <a:prstGeom prst="wedgeRoundRectCallout">
            <a:avLst>
              <a:gd name="adj1" fmla="val 5473"/>
              <a:gd name="adj2" fmla="val 10292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</a:rPr>
              <a:t>×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有回路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03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）最短链接策略：从相邻边中选择权重最小的边，构成路径的一部分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59632" y="3380817"/>
            <a:ext cx="6564204" cy="2784487"/>
            <a:chOff x="5580112" y="2505719"/>
            <a:chExt cx="6564204" cy="2784487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0" name="直接箭头连接符 9"/>
            <p:cNvCxnSpPr>
              <a:stCxn id="5" idx="3"/>
              <a:endCxn id="7" idx="7"/>
            </p:cNvCxnSpPr>
            <p:nvPr/>
          </p:nvCxnSpPr>
          <p:spPr>
            <a:xfrm flipH="1">
              <a:off x="6071813" y="2997420"/>
              <a:ext cx="672782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5"/>
              <a:endCxn id="6" idx="1"/>
            </p:cNvCxnSpPr>
            <p:nvPr/>
          </p:nvCxnSpPr>
          <p:spPr>
            <a:xfrm>
              <a:off x="7151933" y="2997420"/>
              <a:ext cx="744790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4"/>
              <a:endCxn id="8" idx="1"/>
            </p:cNvCxnSpPr>
            <p:nvPr/>
          </p:nvCxnSpPr>
          <p:spPr>
            <a:xfrm>
              <a:off x="5868144" y="4077072"/>
              <a:ext cx="372395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5"/>
              <a:endCxn id="9" idx="1"/>
            </p:cNvCxnSpPr>
            <p:nvPr/>
          </p:nvCxnSpPr>
          <p:spPr>
            <a:xfrm>
              <a:off x="6071813" y="3992709"/>
              <a:ext cx="1389022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7"/>
              <a:endCxn id="6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7"/>
              <a:endCxn id="6" idx="4"/>
            </p:cNvCxnSpPr>
            <p:nvPr/>
          </p:nvCxnSpPr>
          <p:spPr>
            <a:xfrm flipV="1">
              <a:off x="7868173" y="4077072"/>
              <a:ext cx="232219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31035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4658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70204" y="426261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7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89112" y="4304124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86668" y="4315172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5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915430" y="4251581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10931621" y="3095116"/>
              <a:ext cx="593144" cy="164582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1329276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10044608" y="3789040"/>
              <a:ext cx="165618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836696" y="342900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flipV="1">
              <a:off x="11716290" y="4077072"/>
              <a:ext cx="232219" cy="72143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1988824" y="4251581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12947" y="2247255"/>
            <a:ext cx="3783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选择第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条权重最小的边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148064" y="3380817"/>
            <a:ext cx="2808312" cy="2937795"/>
            <a:chOff x="5580112" y="2505719"/>
            <a:chExt cx="2808312" cy="2937795"/>
          </a:xfrm>
        </p:grpSpPr>
        <p:sp>
          <p:nvSpPr>
            <p:cNvPr id="32" name="椭圆 31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36" name="椭圆 35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44" name="直接箭头连接符 43"/>
            <p:cNvCxnSpPr>
              <a:stCxn id="35" idx="6"/>
              <a:endCxn id="36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977960" y="5074182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8" name="圆角矩形标注 37"/>
          <p:cNvSpPr/>
          <p:nvPr/>
        </p:nvSpPr>
        <p:spPr>
          <a:xfrm>
            <a:off x="7746090" y="5767664"/>
            <a:ext cx="1397910" cy="1101895"/>
          </a:xfrm>
          <a:prstGeom prst="wedgeRoundRectCallout">
            <a:avLst>
              <a:gd name="adj1" fmla="val -65775"/>
              <a:gd name="adj2" fmla="val -2647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</a:rPr>
              <a:t>×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有分枝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5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）最短链接策略：从相邻边中选择权重最小的边，构成路径的一部分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59632" y="3380817"/>
            <a:ext cx="6120680" cy="2784487"/>
            <a:chOff x="5580112" y="2505719"/>
            <a:chExt cx="6120680" cy="2784487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0" name="直接箭头连接符 9"/>
            <p:cNvCxnSpPr>
              <a:stCxn id="5" idx="3"/>
              <a:endCxn id="7" idx="7"/>
            </p:cNvCxnSpPr>
            <p:nvPr/>
          </p:nvCxnSpPr>
          <p:spPr>
            <a:xfrm flipH="1">
              <a:off x="6071813" y="2997420"/>
              <a:ext cx="672782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5"/>
              <a:endCxn id="6" idx="1"/>
            </p:cNvCxnSpPr>
            <p:nvPr/>
          </p:nvCxnSpPr>
          <p:spPr>
            <a:xfrm>
              <a:off x="7151933" y="2997420"/>
              <a:ext cx="744790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4"/>
              <a:endCxn id="8" idx="1"/>
            </p:cNvCxnSpPr>
            <p:nvPr/>
          </p:nvCxnSpPr>
          <p:spPr>
            <a:xfrm>
              <a:off x="5868144" y="4077072"/>
              <a:ext cx="372395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5"/>
              <a:endCxn id="9" idx="1"/>
            </p:cNvCxnSpPr>
            <p:nvPr/>
          </p:nvCxnSpPr>
          <p:spPr>
            <a:xfrm>
              <a:off x="6071813" y="3992709"/>
              <a:ext cx="1389022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7"/>
              <a:endCxn id="6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31035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4658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70204" y="426261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7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89112" y="4304124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86668" y="4315172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5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10931621" y="3095116"/>
              <a:ext cx="593144" cy="164582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1329276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10044608" y="3789040"/>
              <a:ext cx="165618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836696" y="342900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>
              <a:off x="9977339" y="3992709"/>
              <a:ext cx="1389022" cy="80579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494638" y="4304124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12947" y="2247255"/>
            <a:ext cx="3783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选择第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条权重最小的边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148064" y="3380817"/>
            <a:ext cx="2808312" cy="2937795"/>
            <a:chOff x="5580112" y="2505719"/>
            <a:chExt cx="2808312" cy="2937795"/>
          </a:xfrm>
        </p:grpSpPr>
        <p:sp>
          <p:nvSpPr>
            <p:cNvPr id="32" name="椭圆 31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36" name="椭圆 35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44" name="直接箭头连接符 43"/>
            <p:cNvCxnSpPr>
              <a:stCxn id="35" idx="6"/>
              <a:endCxn id="36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977960" y="5074182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8" name="圆角矩形标注 37"/>
          <p:cNvSpPr/>
          <p:nvPr/>
        </p:nvSpPr>
        <p:spPr>
          <a:xfrm>
            <a:off x="7746090" y="5767664"/>
            <a:ext cx="1397910" cy="1101895"/>
          </a:xfrm>
          <a:prstGeom prst="wedgeRoundRectCallout">
            <a:avLst>
              <a:gd name="adj1" fmla="val -65775"/>
              <a:gd name="adj2" fmla="val -2647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</a:rPr>
              <a:t>×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有分枝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1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）最短链接策略：从相邻边中选择权重最小的边，构成路径的一部分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59632" y="3380817"/>
            <a:ext cx="6120680" cy="2784487"/>
            <a:chOff x="5580112" y="2505719"/>
            <a:chExt cx="6120680" cy="2784487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>
              <a:off x="9947890" y="2997420"/>
              <a:ext cx="672782" cy="58795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5"/>
              <a:endCxn id="6" idx="1"/>
            </p:cNvCxnSpPr>
            <p:nvPr/>
          </p:nvCxnSpPr>
          <p:spPr>
            <a:xfrm>
              <a:off x="7151933" y="2997420"/>
              <a:ext cx="744790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4"/>
              <a:endCxn id="8" idx="1"/>
            </p:cNvCxnSpPr>
            <p:nvPr/>
          </p:nvCxnSpPr>
          <p:spPr>
            <a:xfrm>
              <a:off x="5868144" y="4077072"/>
              <a:ext cx="372395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7"/>
              <a:endCxn id="6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044608" y="2913942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4658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70204" y="426261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7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86668" y="4315172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5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10931621" y="3095116"/>
              <a:ext cx="593144" cy="164582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1329276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10044608" y="3789040"/>
              <a:ext cx="165618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836696" y="342900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>
            <a:xfrm flipH="1">
              <a:off x="6059458" y="2981726"/>
              <a:ext cx="672782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309696" y="306872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12947" y="2247255"/>
            <a:ext cx="3783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选择第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条权重最小的边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148064" y="3380817"/>
            <a:ext cx="2808312" cy="2937795"/>
            <a:chOff x="5580112" y="2505719"/>
            <a:chExt cx="2808312" cy="2937795"/>
          </a:xfrm>
        </p:grpSpPr>
        <p:sp>
          <p:nvSpPr>
            <p:cNvPr id="32" name="椭圆 31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36" name="椭圆 35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44" name="直接箭头连接符 43"/>
            <p:cNvCxnSpPr>
              <a:stCxn id="35" idx="6"/>
              <a:endCxn id="36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977960" y="5074182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218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）最短链接策略：从相邻边中选择权重最小的边，构成路径的一部分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59632" y="3380817"/>
            <a:ext cx="6184537" cy="2784487"/>
            <a:chOff x="5580112" y="2505719"/>
            <a:chExt cx="6184537" cy="2784487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>
              <a:off x="9947890" y="2997420"/>
              <a:ext cx="672782" cy="58795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5"/>
              <a:endCxn id="6" idx="1"/>
            </p:cNvCxnSpPr>
            <p:nvPr/>
          </p:nvCxnSpPr>
          <p:spPr>
            <a:xfrm>
              <a:off x="7151933" y="2997420"/>
              <a:ext cx="744790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4"/>
              <a:endCxn id="8" idx="1"/>
            </p:cNvCxnSpPr>
            <p:nvPr/>
          </p:nvCxnSpPr>
          <p:spPr>
            <a:xfrm>
              <a:off x="5868144" y="4077072"/>
              <a:ext cx="372395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7"/>
              <a:endCxn id="6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044608" y="2913942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4658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70204" y="426261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7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86668" y="4315172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5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10931621" y="3095116"/>
              <a:ext cx="593144" cy="164582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1329276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10044608" y="3789040"/>
              <a:ext cx="165618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836696" y="342900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 flipV="1">
              <a:off x="10515803" y="3992709"/>
              <a:ext cx="1248846" cy="80579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1154594" y="4315172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5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12947" y="2247255"/>
            <a:ext cx="3783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选择第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6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条权重最小的边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148064" y="3380817"/>
            <a:ext cx="2808312" cy="2937795"/>
            <a:chOff x="5580112" y="2505719"/>
            <a:chExt cx="2808312" cy="2937795"/>
          </a:xfrm>
        </p:grpSpPr>
        <p:sp>
          <p:nvSpPr>
            <p:cNvPr id="32" name="椭圆 31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36" name="椭圆 35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44" name="直接箭头连接符 43"/>
            <p:cNvCxnSpPr>
              <a:stCxn id="35" idx="6"/>
              <a:endCxn id="36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977960" y="5074182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6" name="圆角矩形标注 45"/>
          <p:cNvSpPr/>
          <p:nvPr/>
        </p:nvSpPr>
        <p:spPr>
          <a:xfrm>
            <a:off x="5559417" y="2247255"/>
            <a:ext cx="2396960" cy="781779"/>
          </a:xfrm>
          <a:prstGeom prst="wedgeRoundRectCallout">
            <a:avLst>
              <a:gd name="adj1" fmla="val 11168"/>
              <a:gd name="adj2" fmla="val 12419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6</a:t>
            </a:r>
            <a:r>
              <a:rPr lang="zh-CN" altLang="en-US" sz="2800" dirty="0" smtClean="0">
                <a:solidFill>
                  <a:srgbClr val="FF0000"/>
                </a:solidFill>
              </a:rPr>
              <a:t>条边选完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2221" y="6351711"/>
            <a:ext cx="828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lt"/>
                <a:ea typeface="+mn-ea"/>
              </a:rPr>
              <a:t>路径为：</a:t>
            </a:r>
            <a:r>
              <a:rPr lang="en-US" altLang="zh-CN" sz="2400" dirty="0" smtClean="0">
                <a:latin typeface="+mn-lt"/>
                <a:ea typeface="+mn-ea"/>
              </a:rPr>
              <a:t>1</a:t>
            </a:r>
            <a:r>
              <a:rPr lang="en-US" altLang="zh-CN" sz="2400" dirty="0" smtClean="0">
                <a:latin typeface="+mn-lt"/>
                <a:ea typeface="+mn-ea"/>
                <a:sym typeface="Wingdings" pitchFamily="2" charset="2"/>
              </a:rPr>
              <a:t>43521		</a:t>
            </a:r>
            <a:r>
              <a:rPr lang="zh-CN" altLang="en-US" sz="2400" dirty="0" smtClean="0">
                <a:latin typeface="+mn-lt"/>
                <a:ea typeface="+mn-ea"/>
                <a:sym typeface="Wingdings" pitchFamily="2" charset="2"/>
              </a:rPr>
              <a:t>长度为：</a:t>
            </a:r>
            <a:r>
              <a:rPr lang="en-US" altLang="zh-CN" sz="2400" dirty="0" smtClean="0">
                <a:latin typeface="+mn-lt"/>
                <a:ea typeface="+mn-ea"/>
                <a:sym typeface="Wingdings" pitchFamily="2" charset="2"/>
              </a:rPr>
              <a:t>2+2+5+2+3=14</a:t>
            </a:r>
            <a:endParaRPr lang="zh-CN" altLang="en-US" sz="24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939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算法分析：</a:t>
            </a: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）需要依次选取</a:t>
            </a:r>
            <a:r>
              <a:rPr lang="en-US" altLang="zh-CN" dirty="0"/>
              <a:t>n-1</a:t>
            </a:r>
            <a:r>
              <a:rPr lang="zh-CN" altLang="en-US" dirty="0"/>
              <a:t>条边</a:t>
            </a: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dirty="0" smtClean="0"/>
              <a:t>确定第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条边</a:t>
            </a:r>
            <a:r>
              <a:rPr lang="zh-CN" altLang="en-US" dirty="0"/>
              <a:t>时</a:t>
            </a:r>
            <a:r>
              <a:rPr lang="zh-CN" altLang="en-US" dirty="0" smtClean="0"/>
              <a:t>，</a:t>
            </a:r>
            <a:r>
              <a:rPr lang="zh-CN" altLang="en-US" dirty="0"/>
              <a:t>需要</a:t>
            </a:r>
            <a:r>
              <a:rPr lang="zh-CN" altLang="en-US" dirty="0" smtClean="0"/>
              <a:t>扫描剩余的</a:t>
            </a:r>
            <a:r>
              <a:rPr lang="en-US" altLang="zh-CN" dirty="0" smtClean="0"/>
              <a:t>n-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条边，取权重最小，且不会出现回路或分枝的边</a:t>
            </a: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r>
              <a:rPr lang="zh-CN" altLang="en-US" dirty="0"/>
              <a:t>因此时间复杂度为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若采用堆排序对边</a:t>
            </a:r>
            <a:r>
              <a:rPr lang="zh-CN" altLang="en-US" dirty="0">
                <a:solidFill>
                  <a:srgbClr val="FF0000"/>
                </a:solidFill>
              </a:rPr>
              <a:t>进行</a:t>
            </a:r>
            <a:r>
              <a:rPr lang="zh-CN" altLang="en-US" dirty="0" smtClean="0">
                <a:solidFill>
                  <a:srgbClr val="FF0000"/>
                </a:solidFill>
              </a:rPr>
              <a:t>排序，</a:t>
            </a:r>
            <a:r>
              <a:rPr lang="zh-CN" altLang="en-US" dirty="0">
                <a:solidFill>
                  <a:srgbClr val="FF0000"/>
                </a:solidFill>
              </a:rPr>
              <a:t>则选取最短边的时间降为</a:t>
            </a:r>
            <a:r>
              <a:rPr lang="en-US" altLang="zh-CN" dirty="0">
                <a:solidFill>
                  <a:srgbClr val="FF0000"/>
                </a:solidFill>
              </a:rPr>
              <a:t>O(log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n)</a:t>
            </a:r>
            <a:r>
              <a:rPr lang="zh-CN" altLang="en-US" dirty="0">
                <a:solidFill>
                  <a:srgbClr val="FF0000"/>
                </a:solidFill>
              </a:rPr>
              <a:t>，因此时间复杂度为</a:t>
            </a:r>
            <a:r>
              <a:rPr lang="en-US" altLang="zh-CN" dirty="0">
                <a:solidFill>
                  <a:srgbClr val="FF0000"/>
                </a:solidFill>
              </a:rPr>
              <a:t>O(nlog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n)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880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然而，两种贪心策略得到的解不是问题的最优解</a:t>
            </a:r>
            <a:endParaRPr lang="zh-CN" altLang="en-US" dirty="0"/>
          </a:p>
        </p:txBody>
      </p:sp>
      <p:grpSp>
        <p:nvGrpSpPr>
          <p:cNvPr id="43" name="组合 42"/>
          <p:cNvGrpSpPr/>
          <p:nvPr/>
        </p:nvGrpSpPr>
        <p:grpSpPr>
          <a:xfrm>
            <a:off x="1115616" y="2312692"/>
            <a:ext cx="2808312" cy="2784487"/>
            <a:chOff x="4836368" y="3068960"/>
            <a:chExt cx="2808312" cy="2784487"/>
          </a:xfrm>
        </p:grpSpPr>
        <p:grpSp>
          <p:nvGrpSpPr>
            <p:cNvPr id="27" name="组合 26"/>
            <p:cNvGrpSpPr/>
            <p:nvPr/>
          </p:nvGrpSpPr>
          <p:grpSpPr>
            <a:xfrm>
              <a:off x="4836368" y="3068960"/>
              <a:ext cx="2808312" cy="2784487"/>
              <a:chOff x="5580112" y="2505719"/>
              <a:chExt cx="2808312" cy="2784487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6660232" y="2505719"/>
                <a:ext cx="576064" cy="57606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/>
                  <a:t>1</a:t>
                </a:r>
                <a:endParaRPr lang="zh-CN" altLang="en-US" sz="2800" dirty="0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7812360" y="3501008"/>
                <a:ext cx="576064" cy="576064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/>
                  <a:t>5</a:t>
                </a:r>
                <a:endParaRPr lang="zh-CN" altLang="en-US" sz="2800" dirty="0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580112" y="3501008"/>
                <a:ext cx="576064" cy="576064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/>
                  <a:t>2</a:t>
                </a:r>
                <a:endParaRPr lang="zh-CN" altLang="en-US" sz="2800" dirty="0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156176" y="4714142"/>
                <a:ext cx="576064" cy="576064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/>
                  <a:t>3</a:t>
                </a:r>
                <a:endParaRPr lang="zh-CN" altLang="en-US" sz="2800" dirty="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7376472" y="4714142"/>
                <a:ext cx="576064" cy="576064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/>
                  <a:t>4</a:t>
                </a:r>
                <a:endParaRPr lang="zh-CN" altLang="en-US" sz="2800" dirty="0"/>
              </a:p>
            </p:txBody>
          </p:sp>
          <p:cxnSp>
            <p:nvCxnSpPr>
              <p:cNvPr id="33" name="直接箭头连接符 32"/>
              <p:cNvCxnSpPr>
                <a:endCxn id="32" idx="0"/>
              </p:cNvCxnSpPr>
              <p:nvPr/>
            </p:nvCxnSpPr>
            <p:spPr>
              <a:xfrm>
                <a:off x="7071360" y="3068320"/>
                <a:ext cx="593144" cy="164582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stCxn id="30" idx="6"/>
                <a:endCxn id="29" idx="2"/>
              </p:cNvCxnSpPr>
              <p:nvPr/>
            </p:nvCxnSpPr>
            <p:spPr>
              <a:xfrm>
                <a:off x="6156176" y="3789040"/>
                <a:ext cx="1656184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olid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>
                <a:stCxn id="31" idx="6"/>
                <a:endCxn id="32" idx="2"/>
              </p:cNvCxnSpPr>
              <p:nvPr/>
            </p:nvCxnSpPr>
            <p:spPr>
              <a:xfrm>
                <a:off x="6732240" y="5002174"/>
                <a:ext cx="644232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>
                <a:stCxn id="31" idx="7"/>
                <a:endCxn id="29" idx="3"/>
              </p:cNvCxnSpPr>
              <p:nvPr/>
            </p:nvCxnSpPr>
            <p:spPr>
              <a:xfrm flipV="1">
                <a:off x="6647877" y="3992709"/>
                <a:ext cx="1248846" cy="80579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7440844" y="3789040"/>
                <a:ext cx="1554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FF0000"/>
                    </a:solidFill>
                  </a:rPr>
                  <a:t>2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948264" y="3429000"/>
                <a:ext cx="1554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FF0000"/>
                    </a:solidFill>
                  </a:rPr>
                  <a:t>2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977960" y="4808665"/>
                <a:ext cx="15549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FF0000"/>
                    </a:solidFill>
                  </a:rPr>
                  <a:t>2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286668" y="4315172"/>
                <a:ext cx="1554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FF0000"/>
                    </a:solidFill>
                  </a:rPr>
                  <a:t>5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287784" y="2957029"/>
                <a:ext cx="1554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FF0000"/>
                    </a:solidFill>
                  </a:rPr>
                  <a:t>3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42" name="直接连接符 41"/>
            <p:cNvCxnSpPr>
              <a:stCxn id="30" idx="7"/>
              <a:endCxn id="28" idx="3"/>
            </p:cNvCxnSpPr>
            <p:nvPr/>
          </p:nvCxnSpPr>
          <p:spPr>
            <a:xfrm flipV="1">
              <a:off x="5328069" y="3560661"/>
              <a:ext cx="672782" cy="587951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5139484" y="2276872"/>
            <a:ext cx="2808312" cy="2952328"/>
            <a:chOff x="5580112" y="2505719"/>
            <a:chExt cx="2808312" cy="2952328"/>
          </a:xfrm>
        </p:grpSpPr>
        <p:sp>
          <p:nvSpPr>
            <p:cNvPr id="45" name="椭圆 4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46" name="椭圆 4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47" name="椭圆 4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48" name="椭圆 4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49" name="椭圆 4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50" name="直接箭头连接符 49"/>
            <p:cNvCxnSpPr>
              <a:stCxn id="45" idx="3"/>
              <a:endCxn id="47" idx="7"/>
            </p:cNvCxnSpPr>
            <p:nvPr/>
          </p:nvCxnSpPr>
          <p:spPr>
            <a:xfrm flipH="1">
              <a:off x="6071813" y="2997420"/>
              <a:ext cx="672782" cy="58795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endCxn id="48" idx="0"/>
            </p:cNvCxnSpPr>
            <p:nvPr/>
          </p:nvCxnSpPr>
          <p:spPr>
            <a:xfrm flipH="1">
              <a:off x="6444208" y="3048000"/>
              <a:ext cx="423952" cy="166614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7" idx="6"/>
              <a:endCxn id="46" idx="2"/>
            </p:cNvCxnSpPr>
            <p:nvPr/>
          </p:nvCxnSpPr>
          <p:spPr>
            <a:xfrm>
              <a:off x="6156176" y="3789040"/>
              <a:ext cx="165618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48" idx="6"/>
              <a:endCxn id="49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49" idx="7"/>
              <a:endCxn id="46" idx="4"/>
            </p:cNvCxnSpPr>
            <p:nvPr/>
          </p:nvCxnSpPr>
          <p:spPr>
            <a:xfrm flipV="1">
              <a:off x="7868173" y="4077072"/>
              <a:ext cx="232219" cy="72143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225288" y="2937767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442892" y="3810248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948264" y="342900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977960" y="5088715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097496" y="4251581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17450" y="5229200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lt"/>
                <a:ea typeface="+mn-ea"/>
              </a:rPr>
              <a:t>贪心法：</a:t>
            </a:r>
            <a:endParaRPr lang="en-US" altLang="zh-CN" sz="2400" dirty="0" smtClean="0">
              <a:latin typeface="+mn-lt"/>
              <a:ea typeface="+mn-ea"/>
            </a:endParaRPr>
          </a:p>
          <a:p>
            <a:r>
              <a:rPr lang="zh-CN" altLang="en-US" sz="2400" dirty="0" smtClean="0">
                <a:latin typeface="+mn-lt"/>
                <a:ea typeface="+mn-ea"/>
              </a:rPr>
              <a:t>路径为：</a:t>
            </a:r>
            <a:r>
              <a:rPr lang="en-US" altLang="zh-CN" sz="2400" dirty="0" smtClean="0">
                <a:latin typeface="+mn-lt"/>
                <a:ea typeface="+mn-ea"/>
              </a:rPr>
              <a:t>1</a:t>
            </a:r>
            <a:r>
              <a:rPr lang="en-US" altLang="zh-CN" sz="2400" dirty="0" smtClean="0">
                <a:latin typeface="+mn-lt"/>
                <a:ea typeface="+mn-ea"/>
                <a:sym typeface="Wingdings" pitchFamily="2" charset="2"/>
              </a:rPr>
              <a:t>43521	</a:t>
            </a:r>
          </a:p>
          <a:p>
            <a:r>
              <a:rPr lang="zh-CN" altLang="en-US" sz="2400" dirty="0" smtClean="0">
                <a:latin typeface="+mn-lt"/>
                <a:ea typeface="+mn-ea"/>
                <a:sym typeface="Wingdings" pitchFamily="2" charset="2"/>
              </a:rPr>
              <a:t>长度为：</a:t>
            </a:r>
            <a:r>
              <a:rPr lang="en-US" altLang="zh-CN" sz="2400" dirty="0" smtClean="0">
                <a:latin typeface="+mn-lt"/>
                <a:ea typeface="+mn-ea"/>
                <a:sym typeface="Wingdings" pitchFamily="2" charset="2"/>
              </a:rPr>
              <a:t>2+2+5+2+3=14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690502" y="5229200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lt"/>
                <a:ea typeface="+mn-ea"/>
              </a:rPr>
              <a:t>最优解（动态规划法）：</a:t>
            </a:r>
            <a:endParaRPr lang="en-US" altLang="zh-CN" sz="2400" dirty="0" smtClean="0">
              <a:latin typeface="+mn-lt"/>
              <a:ea typeface="+mn-ea"/>
            </a:endParaRPr>
          </a:p>
          <a:p>
            <a:r>
              <a:rPr lang="zh-CN" altLang="en-US" sz="2400" dirty="0" smtClean="0">
                <a:latin typeface="+mn-lt"/>
                <a:ea typeface="+mn-ea"/>
              </a:rPr>
              <a:t>路径为：</a:t>
            </a:r>
            <a:r>
              <a:rPr lang="en-US" altLang="zh-CN" sz="2400" dirty="0" smtClean="0">
                <a:latin typeface="+mn-lt"/>
                <a:ea typeface="+mn-ea"/>
              </a:rPr>
              <a:t>1</a:t>
            </a:r>
            <a:r>
              <a:rPr lang="en-US" altLang="zh-CN" sz="2400" dirty="0" smtClean="0">
                <a:latin typeface="+mn-lt"/>
                <a:ea typeface="+mn-ea"/>
                <a:sym typeface="Wingdings" pitchFamily="2" charset="2"/>
              </a:rPr>
              <a:t>25431	</a:t>
            </a:r>
          </a:p>
          <a:p>
            <a:r>
              <a:rPr lang="zh-CN" altLang="en-US" sz="2400" dirty="0" smtClean="0">
                <a:latin typeface="+mn-lt"/>
                <a:ea typeface="+mn-ea"/>
                <a:sym typeface="Wingdings" pitchFamily="2" charset="2"/>
              </a:rPr>
              <a:t>长度为：</a:t>
            </a:r>
            <a:r>
              <a:rPr lang="en-US" altLang="zh-CN" sz="2400" dirty="0" smtClean="0">
                <a:latin typeface="+mn-lt"/>
                <a:ea typeface="+mn-ea"/>
                <a:sym typeface="Wingdings" pitchFamily="2" charset="2"/>
              </a:rPr>
              <a:t>3+2+3+2+3=13</a:t>
            </a:r>
            <a:endParaRPr lang="zh-CN" altLang="en-US" sz="24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63647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贪心算法求解</a:t>
            </a:r>
            <a:r>
              <a:rPr lang="en-US" altLang="zh-CN" dirty="0" smtClean="0"/>
              <a:t>TSP</a:t>
            </a:r>
            <a:r>
              <a:rPr lang="zh-CN" altLang="en-US" dirty="0" smtClean="0"/>
              <a:t>问题时，有可能无解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91580" y="2393510"/>
            <a:ext cx="2808312" cy="2784487"/>
            <a:chOff x="5580112" y="2505719"/>
            <a:chExt cx="2808312" cy="2784487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0" name="直接箭头连接符 9"/>
            <p:cNvCxnSpPr>
              <a:stCxn id="5" idx="3"/>
              <a:endCxn id="7" idx="7"/>
            </p:cNvCxnSpPr>
            <p:nvPr/>
          </p:nvCxnSpPr>
          <p:spPr>
            <a:xfrm flipH="1">
              <a:off x="6071813" y="2997420"/>
              <a:ext cx="672782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endCxn id="8" idx="0"/>
            </p:cNvCxnSpPr>
            <p:nvPr/>
          </p:nvCxnSpPr>
          <p:spPr>
            <a:xfrm flipH="1">
              <a:off x="6444208" y="3048000"/>
              <a:ext cx="423952" cy="166614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9" idx="0"/>
            </p:cNvCxnSpPr>
            <p:nvPr/>
          </p:nvCxnSpPr>
          <p:spPr>
            <a:xfrm>
              <a:off x="7071360" y="3068320"/>
              <a:ext cx="593144" cy="16458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5"/>
              <a:endCxn id="6" idx="1"/>
            </p:cNvCxnSpPr>
            <p:nvPr/>
          </p:nvCxnSpPr>
          <p:spPr>
            <a:xfrm>
              <a:off x="7151933" y="2997420"/>
              <a:ext cx="744790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4"/>
              <a:endCxn id="8" idx="1"/>
            </p:cNvCxnSpPr>
            <p:nvPr/>
          </p:nvCxnSpPr>
          <p:spPr>
            <a:xfrm>
              <a:off x="5868144" y="4077072"/>
              <a:ext cx="372395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5"/>
              <a:endCxn id="9" idx="1"/>
            </p:cNvCxnSpPr>
            <p:nvPr/>
          </p:nvCxnSpPr>
          <p:spPr>
            <a:xfrm>
              <a:off x="6071813" y="3992709"/>
              <a:ext cx="1389022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6"/>
              <a:endCxn id="6" idx="2"/>
            </p:cNvCxnSpPr>
            <p:nvPr/>
          </p:nvCxnSpPr>
          <p:spPr>
            <a:xfrm>
              <a:off x="6156176" y="3789040"/>
              <a:ext cx="16561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6"/>
              <a:endCxn id="9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7"/>
              <a:endCxn id="6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7"/>
              <a:endCxn id="6" idx="4"/>
            </p:cNvCxnSpPr>
            <p:nvPr/>
          </p:nvCxnSpPr>
          <p:spPr>
            <a:xfrm flipV="1">
              <a:off x="7868173" y="4077072"/>
              <a:ext cx="232219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31035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42892" y="3810248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40844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4658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70204" y="426261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7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89112" y="4304124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48264" y="342900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77960" y="4808665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86668" y="4315172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5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915430" y="4251581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148064" y="2393510"/>
            <a:ext cx="2808312" cy="2784487"/>
            <a:chOff x="5580112" y="2505719"/>
            <a:chExt cx="2808312" cy="2784487"/>
          </a:xfrm>
        </p:grpSpPr>
        <p:sp>
          <p:nvSpPr>
            <p:cNvPr id="31" name="椭圆 30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37" name="直接箭头连接符 36"/>
            <p:cNvCxnSpPr>
              <a:endCxn id="34" idx="0"/>
            </p:cNvCxnSpPr>
            <p:nvPr/>
          </p:nvCxnSpPr>
          <p:spPr>
            <a:xfrm flipH="1">
              <a:off x="6444208" y="3048000"/>
              <a:ext cx="423952" cy="166614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endCxn id="35" idx="0"/>
            </p:cNvCxnSpPr>
            <p:nvPr/>
          </p:nvCxnSpPr>
          <p:spPr>
            <a:xfrm>
              <a:off x="7071360" y="3068320"/>
              <a:ext cx="593144" cy="16458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1" idx="5"/>
              <a:endCxn id="32" idx="1"/>
            </p:cNvCxnSpPr>
            <p:nvPr/>
          </p:nvCxnSpPr>
          <p:spPr>
            <a:xfrm>
              <a:off x="7151933" y="2997420"/>
              <a:ext cx="744790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3" idx="4"/>
              <a:endCxn id="34" idx="1"/>
            </p:cNvCxnSpPr>
            <p:nvPr/>
          </p:nvCxnSpPr>
          <p:spPr>
            <a:xfrm>
              <a:off x="5868144" y="4077072"/>
              <a:ext cx="372395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3" idx="5"/>
              <a:endCxn id="35" idx="1"/>
            </p:cNvCxnSpPr>
            <p:nvPr/>
          </p:nvCxnSpPr>
          <p:spPr>
            <a:xfrm>
              <a:off x="6071813" y="3992709"/>
              <a:ext cx="1389022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3" idx="6"/>
              <a:endCxn id="32" idx="2"/>
            </p:cNvCxnSpPr>
            <p:nvPr/>
          </p:nvCxnSpPr>
          <p:spPr>
            <a:xfrm>
              <a:off x="6156176" y="3789040"/>
              <a:ext cx="16561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4" idx="6"/>
              <a:endCxn id="35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4" idx="7"/>
              <a:endCxn id="32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5" idx="7"/>
              <a:endCxn id="32" idx="4"/>
            </p:cNvCxnSpPr>
            <p:nvPr/>
          </p:nvCxnSpPr>
          <p:spPr>
            <a:xfrm flipV="1">
              <a:off x="7868173" y="4077072"/>
              <a:ext cx="232219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442892" y="3810248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440844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4658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970204" y="426261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7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589112" y="4304124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948264" y="342900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977960" y="4808665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286668" y="4315172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5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915430" y="4251581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6" name="右箭头 55"/>
          <p:cNvSpPr/>
          <p:nvPr/>
        </p:nvSpPr>
        <p:spPr>
          <a:xfrm>
            <a:off x="4139952" y="3501457"/>
            <a:ext cx="504056" cy="544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203848" y="543593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用最近邻点策略无解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323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贪心算法求解</a:t>
            </a:r>
            <a:r>
              <a:rPr lang="en-US" altLang="zh-CN" dirty="0" smtClean="0"/>
              <a:t>TSP</a:t>
            </a:r>
            <a:r>
              <a:rPr lang="zh-CN" altLang="en-US" dirty="0" smtClean="0"/>
              <a:t>问题时，有可能无解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91580" y="2393510"/>
            <a:ext cx="2808312" cy="2784487"/>
            <a:chOff x="5580112" y="2505719"/>
            <a:chExt cx="2808312" cy="2784487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0" name="直接箭头连接符 9"/>
            <p:cNvCxnSpPr>
              <a:stCxn id="5" idx="3"/>
              <a:endCxn id="7" idx="7"/>
            </p:cNvCxnSpPr>
            <p:nvPr/>
          </p:nvCxnSpPr>
          <p:spPr>
            <a:xfrm flipH="1">
              <a:off x="6071813" y="2997420"/>
              <a:ext cx="672782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endCxn id="8" idx="0"/>
            </p:cNvCxnSpPr>
            <p:nvPr/>
          </p:nvCxnSpPr>
          <p:spPr>
            <a:xfrm flipH="1">
              <a:off x="6444208" y="3048000"/>
              <a:ext cx="423952" cy="166614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9" idx="0"/>
            </p:cNvCxnSpPr>
            <p:nvPr/>
          </p:nvCxnSpPr>
          <p:spPr>
            <a:xfrm>
              <a:off x="7071360" y="3068320"/>
              <a:ext cx="593144" cy="16458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5"/>
              <a:endCxn id="6" idx="1"/>
            </p:cNvCxnSpPr>
            <p:nvPr/>
          </p:nvCxnSpPr>
          <p:spPr>
            <a:xfrm>
              <a:off x="7151933" y="2997420"/>
              <a:ext cx="744790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4"/>
              <a:endCxn id="8" idx="1"/>
            </p:cNvCxnSpPr>
            <p:nvPr/>
          </p:nvCxnSpPr>
          <p:spPr>
            <a:xfrm>
              <a:off x="5868144" y="4077072"/>
              <a:ext cx="372395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5"/>
              <a:endCxn id="9" idx="1"/>
            </p:cNvCxnSpPr>
            <p:nvPr/>
          </p:nvCxnSpPr>
          <p:spPr>
            <a:xfrm>
              <a:off x="6071813" y="3992709"/>
              <a:ext cx="1389022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6"/>
              <a:endCxn id="6" idx="2"/>
            </p:cNvCxnSpPr>
            <p:nvPr/>
          </p:nvCxnSpPr>
          <p:spPr>
            <a:xfrm>
              <a:off x="6156176" y="3789040"/>
              <a:ext cx="16561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6"/>
              <a:endCxn id="9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7"/>
              <a:endCxn id="6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7"/>
              <a:endCxn id="6" idx="4"/>
            </p:cNvCxnSpPr>
            <p:nvPr/>
          </p:nvCxnSpPr>
          <p:spPr>
            <a:xfrm flipV="1">
              <a:off x="7868173" y="4077072"/>
              <a:ext cx="232219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31035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42892" y="3810248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40844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4658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70204" y="426261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7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89112" y="4304124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48264" y="342900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77960" y="4808665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86668" y="4315172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5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915430" y="4251581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6" name="右箭头 55"/>
          <p:cNvSpPr/>
          <p:nvPr/>
        </p:nvSpPr>
        <p:spPr>
          <a:xfrm>
            <a:off x="4139952" y="3501457"/>
            <a:ext cx="504056" cy="544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203848" y="543593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用最近邻点策略无解</a:t>
            </a:r>
            <a:endParaRPr lang="zh-CN" altLang="en-US" dirty="0"/>
          </a:p>
        </p:txBody>
      </p:sp>
      <p:grpSp>
        <p:nvGrpSpPr>
          <p:cNvPr id="58" name="组合 57"/>
          <p:cNvGrpSpPr/>
          <p:nvPr/>
        </p:nvGrpSpPr>
        <p:grpSpPr>
          <a:xfrm>
            <a:off x="5076056" y="2393510"/>
            <a:ext cx="2808312" cy="2784487"/>
            <a:chOff x="5580112" y="2505719"/>
            <a:chExt cx="2808312" cy="2784487"/>
          </a:xfrm>
        </p:grpSpPr>
        <p:sp>
          <p:nvSpPr>
            <p:cNvPr id="59" name="椭圆 58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0" name="椭圆 59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61" name="椭圆 60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62" name="椭圆 61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63" name="椭圆 62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64" name="直接箭头连接符 63"/>
            <p:cNvCxnSpPr>
              <a:stCxn id="59" idx="3"/>
              <a:endCxn id="61" idx="7"/>
            </p:cNvCxnSpPr>
            <p:nvPr/>
          </p:nvCxnSpPr>
          <p:spPr>
            <a:xfrm flipH="1">
              <a:off x="6071813" y="2997420"/>
              <a:ext cx="672782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endCxn id="62" idx="0"/>
            </p:cNvCxnSpPr>
            <p:nvPr/>
          </p:nvCxnSpPr>
          <p:spPr>
            <a:xfrm flipH="1">
              <a:off x="6444208" y="3048000"/>
              <a:ext cx="423952" cy="166614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endCxn id="63" idx="0"/>
            </p:cNvCxnSpPr>
            <p:nvPr/>
          </p:nvCxnSpPr>
          <p:spPr>
            <a:xfrm>
              <a:off x="7071360" y="3068320"/>
              <a:ext cx="593144" cy="16458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59" idx="5"/>
              <a:endCxn id="60" idx="1"/>
            </p:cNvCxnSpPr>
            <p:nvPr/>
          </p:nvCxnSpPr>
          <p:spPr>
            <a:xfrm>
              <a:off x="7151933" y="2997420"/>
              <a:ext cx="744790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61" idx="4"/>
              <a:endCxn id="62" idx="1"/>
            </p:cNvCxnSpPr>
            <p:nvPr/>
          </p:nvCxnSpPr>
          <p:spPr>
            <a:xfrm>
              <a:off x="5868144" y="4077072"/>
              <a:ext cx="372395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61" idx="5"/>
              <a:endCxn id="63" idx="1"/>
            </p:cNvCxnSpPr>
            <p:nvPr/>
          </p:nvCxnSpPr>
          <p:spPr>
            <a:xfrm>
              <a:off x="6071813" y="3992709"/>
              <a:ext cx="1389022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1" idx="6"/>
              <a:endCxn id="60" idx="2"/>
            </p:cNvCxnSpPr>
            <p:nvPr/>
          </p:nvCxnSpPr>
          <p:spPr>
            <a:xfrm>
              <a:off x="6156176" y="3789040"/>
              <a:ext cx="16561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62" idx="6"/>
              <a:endCxn id="63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62" idx="7"/>
              <a:endCxn id="60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63" idx="7"/>
              <a:endCxn id="60" idx="4"/>
            </p:cNvCxnSpPr>
            <p:nvPr/>
          </p:nvCxnSpPr>
          <p:spPr>
            <a:xfrm flipV="1">
              <a:off x="7868173" y="4077072"/>
              <a:ext cx="232219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228184" y="3091036"/>
              <a:ext cx="31098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10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42892" y="3810248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40844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44658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970204" y="426261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7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589112" y="4304124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8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948264" y="342900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9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977960" y="4808665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286668" y="4315172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5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915430" y="4251581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4642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内容占位符 2"/>
          <p:cNvSpPr>
            <a:spLocks noGrp="1"/>
          </p:cNvSpPr>
          <p:nvPr>
            <p:ph sz="quarter" idx="1"/>
          </p:nvPr>
        </p:nvSpPr>
        <p:spPr>
          <a:xfrm>
            <a:off x="457200" y="260350"/>
            <a:ext cx="8229600" cy="604837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2012</a:t>
            </a:r>
            <a:r>
              <a:rPr lang="zh-CN" altLang="en-US" smtClean="0"/>
              <a:t>年上半年上午试题</a:t>
            </a:r>
            <a:r>
              <a:rPr lang="en-US" altLang="zh-CN" smtClean="0"/>
              <a:t>63</a:t>
            </a:r>
            <a:r>
              <a:rPr lang="zh-CN" altLang="en-US" smtClean="0"/>
              <a:t>、</a:t>
            </a:r>
            <a:r>
              <a:rPr lang="en-US" altLang="zh-CN" smtClean="0"/>
              <a:t>64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某货车运输公司有一个中央仓库和</a:t>
            </a:r>
            <a:r>
              <a:rPr lang="en-US" altLang="zh-CN" smtClean="0"/>
              <a:t>n</a:t>
            </a:r>
            <a:r>
              <a:rPr lang="zh-CN" altLang="en-US" smtClean="0"/>
              <a:t>个运输目的地，每天要从中央仓库将货物运输到所有运输目的地，到达每个运输目的地一次且仅一次，最后回到中央仓库。在两个地点</a:t>
            </a:r>
            <a:r>
              <a:rPr lang="en-US" altLang="zh-CN" smtClean="0"/>
              <a:t>i</a:t>
            </a:r>
            <a:r>
              <a:rPr lang="zh-CN" altLang="en-US" smtClean="0"/>
              <a:t>和</a:t>
            </a:r>
            <a:r>
              <a:rPr lang="en-US" altLang="zh-CN" smtClean="0"/>
              <a:t>j</a:t>
            </a:r>
            <a:r>
              <a:rPr lang="zh-CN" altLang="en-US" smtClean="0"/>
              <a:t>之间运输货物存在费用</a:t>
            </a:r>
            <a:r>
              <a:rPr lang="en-US" altLang="zh-CN" smtClean="0"/>
              <a:t>Cij</a:t>
            </a:r>
            <a:r>
              <a:rPr lang="zh-CN" altLang="en-US" smtClean="0"/>
              <a:t>，为求解旅行费用总和最小的运输路径，设计如下算法：首先选择离中央仓库</a:t>
            </a:r>
            <a:r>
              <a:rPr lang="zh-CN" altLang="en-US" smtClean="0">
                <a:solidFill>
                  <a:srgbClr val="FF0000"/>
                </a:solidFill>
              </a:rPr>
              <a:t>最近</a:t>
            </a:r>
            <a:r>
              <a:rPr lang="zh-CN" altLang="en-US" smtClean="0"/>
              <a:t>的运输目的地</a:t>
            </a:r>
            <a:r>
              <a:rPr lang="en-US" altLang="zh-CN" smtClean="0"/>
              <a:t>1</a:t>
            </a:r>
            <a:r>
              <a:rPr lang="zh-CN" altLang="en-US" smtClean="0"/>
              <a:t>，然后选择离运输目的地</a:t>
            </a:r>
            <a:r>
              <a:rPr lang="en-US" altLang="zh-CN" smtClean="0"/>
              <a:t>1</a:t>
            </a:r>
            <a:r>
              <a:rPr lang="zh-CN" altLang="en-US" smtClean="0"/>
              <a:t>最近的运输目的地</a:t>
            </a:r>
            <a:r>
              <a:rPr lang="en-US" altLang="zh-CN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……</a:t>
            </a:r>
            <a:r>
              <a:rPr lang="zh-CN" altLang="en-US" smtClean="0"/>
              <a:t>，每次在未访问过的运输目的地中选择离当前运输目的地</a:t>
            </a:r>
            <a:r>
              <a:rPr lang="zh-CN" altLang="en-US" smtClean="0">
                <a:solidFill>
                  <a:srgbClr val="FF0000"/>
                </a:solidFill>
              </a:rPr>
              <a:t>最近</a:t>
            </a:r>
            <a:r>
              <a:rPr lang="zh-CN" altLang="en-US" smtClean="0"/>
              <a:t>的运输目的地，最后回到中央仓库。则该算法采用了（</a:t>
            </a:r>
            <a:r>
              <a:rPr lang="en-US" altLang="zh-CN" smtClean="0"/>
              <a:t>63</a:t>
            </a:r>
            <a:r>
              <a:rPr lang="zh-CN" altLang="en-US" smtClean="0"/>
              <a:t>）算法设计策略，其时间复杂度为（</a:t>
            </a:r>
            <a:r>
              <a:rPr lang="en-US" altLang="zh-CN" smtClean="0"/>
              <a:t>64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63</a:t>
            </a:r>
            <a:r>
              <a:rPr lang="zh-CN" altLang="en-US" smtClean="0"/>
              <a:t>）</a:t>
            </a:r>
            <a:r>
              <a:rPr lang="en-US" altLang="zh-CN" smtClean="0"/>
              <a:t>A. </a:t>
            </a:r>
            <a:r>
              <a:rPr lang="zh-CN" altLang="en-US" smtClean="0"/>
              <a:t>分治</a:t>
            </a:r>
            <a:r>
              <a:rPr lang="en-US" altLang="zh-CN" smtClean="0"/>
              <a:t>	B.</a:t>
            </a:r>
            <a:r>
              <a:rPr lang="zh-CN" altLang="en-US" smtClean="0"/>
              <a:t>动态规划</a:t>
            </a:r>
            <a:r>
              <a:rPr lang="en-US" altLang="zh-CN" smtClean="0"/>
              <a:t>	C. </a:t>
            </a:r>
            <a:r>
              <a:rPr lang="zh-CN" altLang="en-US" smtClean="0"/>
              <a:t>贪心</a:t>
            </a:r>
            <a:r>
              <a:rPr lang="en-US" altLang="zh-CN" smtClean="0"/>
              <a:t>	D. </a:t>
            </a:r>
            <a:r>
              <a:rPr lang="zh-CN" altLang="en-US" smtClean="0"/>
              <a:t>回溯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64</a:t>
            </a:r>
            <a:r>
              <a:rPr lang="zh-CN" altLang="en-US" smtClean="0"/>
              <a:t>）</a:t>
            </a:r>
            <a:r>
              <a:rPr lang="en-US" altLang="zh-CN" smtClean="0"/>
              <a:t>A. </a:t>
            </a:r>
            <a:r>
              <a:rPr lang="en-US" altLang="zh-CN" smtClean="0">
                <a:latin typeface="Symbol" pitchFamily="18" charset="2"/>
              </a:rPr>
              <a:t>Q</a:t>
            </a:r>
            <a:r>
              <a:rPr lang="en-US" altLang="zh-CN" smtClean="0"/>
              <a:t>(n</a:t>
            </a:r>
            <a:r>
              <a:rPr lang="en-US" altLang="zh-CN" baseline="30000" smtClean="0"/>
              <a:t>2</a:t>
            </a:r>
            <a:r>
              <a:rPr lang="en-US" altLang="zh-CN" smtClean="0"/>
              <a:t>)	B. </a:t>
            </a:r>
            <a:r>
              <a:rPr lang="en-US" altLang="zh-CN" smtClean="0">
                <a:latin typeface="Symbol" pitchFamily="18" charset="2"/>
              </a:rPr>
              <a:t>Q</a:t>
            </a:r>
            <a:r>
              <a:rPr lang="en-US" altLang="zh-CN" smtClean="0"/>
              <a:t>(n)	C. </a:t>
            </a:r>
            <a:r>
              <a:rPr lang="en-US" altLang="zh-CN" smtClean="0">
                <a:latin typeface="Symbol" pitchFamily="18" charset="2"/>
              </a:rPr>
              <a:t>Q</a:t>
            </a:r>
            <a:r>
              <a:rPr lang="en-US" altLang="zh-CN" smtClean="0"/>
              <a:t>(nlgn)	D. </a:t>
            </a:r>
            <a:r>
              <a:rPr lang="en-US" altLang="zh-CN" smtClean="0">
                <a:latin typeface="Symbol" pitchFamily="18" charset="2"/>
              </a:rPr>
              <a:t>Q</a:t>
            </a:r>
            <a:r>
              <a:rPr lang="en-US" altLang="zh-CN" smtClean="0"/>
              <a:t>(1)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366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7.1</a:t>
            </a:r>
            <a:r>
              <a:rPr lang="zh-CN" altLang="en-US" dirty="0"/>
              <a:t>贪心法的基本</a:t>
            </a:r>
            <a:r>
              <a:rPr lang="zh-CN" altLang="en-US" dirty="0" smtClean="0"/>
              <a:t>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基本思想：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按照某种</a:t>
            </a:r>
            <a:r>
              <a:rPr lang="zh-CN" altLang="en-US" dirty="0">
                <a:solidFill>
                  <a:srgbClr val="FF0000"/>
                </a:solidFill>
              </a:rPr>
              <a:t>策略</a:t>
            </a:r>
            <a:r>
              <a:rPr lang="zh-CN" altLang="en-US" dirty="0"/>
              <a:t>顺序，依次选择使问题达到最优的解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特点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）常用于求最优问题；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）一旦选定，求解过程中不再改变；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）通常得到的解为局部最优解。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采用贪心法的一般步骤：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）按照策略要求对数据进行排序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）依次选择问题的解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参考答案：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本题实质为</a:t>
            </a:r>
            <a:r>
              <a:rPr lang="en-US" altLang="zh-CN" dirty="0" smtClean="0"/>
              <a:t>TSP</a:t>
            </a:r>
            <a:r>
              <a:rPr lang="zh-CN" altLang="en-US" dirty="0" smtClean="0"/>
              <a:t>问题的实例化。由于选择目的地的方式是以与当前位置最近距离为原则，因此该题采用的是最近邻点的贪心策略，（</a:t>
            </a:r>
            <a:r>
              <a:rPr lang="en-US" altLang="zh-CN" dirty="0" smtClean="0"/>
              <a:t>63</a:t>
            </a:r>
            <a:r>
              <a:rPr lang="zh-CN" altLang="en-US" dirty="0" smtClean="0"/>
              <a:t>）选</a:t>
            </a:r>
            <a:r>
              <a:rPr lang="en-US" altLang="zh-CN" dirty="0" smtClean="0"/>
              <a:t>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最近邻点策略下的</a:t>
            </a:r>
            <a:r>
              <a:rPr lang="en-US" altLang="zh-CN" dirty="0" smtClean="0"/>
              <a:t>TSP</a:t>
            </a:r>
            <a:r>
              <a:rPr lang="zh-CN" altLang="en-US" dirty="0" smtClean="0"/>
              <a:t>问题的时间复杂度为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，因此（</a:t>
            </a:r>
            <a:r>
              <a:rPr lang="en-US" altLang="zh-CN" dirty="0" smtClean="0"/>
              <a:t>64</a:t>
            </a:r>
            <a:r>
              <a:rPr lang="zh-CN" altLang="en-US" dirty="0" smtClean="0"/>
              <a:t>）选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41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7.3.2 </a:t>
            </a:r>
            <a:r>
              <a:rPr lang="zh-CN" altLang="en-US" dirty="0" smtClean="0"/>
              <a:t>图着色问题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问题描述：给定一个无向连通图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，对图中的各结点分别着色，要求相邻的结点颜色不能相同。图着色问题要求解出一种着色方案，使得在满足上述条件的情况下，所需要的颜色种类最少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比如：</a:t>
            </a:r>
            <a:endParaRPr lang="zh-CN" altLang="en-US" dirty="0"/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2123728" y="4025230"/>
            <a:ext cx="4681538" cy="1924050"/>
            <a:chOff x="1292" y="2205"/>
            <a:chExt cx="2465" cy="1212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292" y="2642"/>
              <a:ext cx="234" cy="26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2082" y="2652"/>
              <a:ext cx="234" cy="2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/>
                <a:t>2</a:t>
              </a:r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1541" y="2777"/>
              <a:ext cx="5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Oval 18"/>
            <p:cNvSpPr>
              <a:spLocks noChangeArrowheads="1"/>
            </p:cNvSpPr>
            <p:nvPr/>
          </p:nvSpPr>
          <p:spPr bwMode="auto">
            <a:xfrm>
              <a:off x="2821" y="2205"/>
              <a:ext cx="234" cy="26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/>
                <a:t>3</a:t>
              </a:r>
            </a:p>
          </p:txBody>
        </p:sp>
        <p:sp>
          <p:nvSpPr>
            <p:cNvPr id="9" name="Oval 19"/>
            <p:cNvSpPr>
              <a:spLocks noChangeArrowheads="1"/>
            </p:cNvSpPr>
            <p:nvPr/>
          </p:nvSpPr>
          <p:spPr bwMode="auto">
            <a:xfrm>
              <a:off x="2799" y="3157"/>
              <a:ext cx="234" cy="26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/>
                <a:t>4</a:t>
              </a:r>
            </a:p>
          </p:txBody>
        </p:sp>
        <p:sp>
          <p:nvSpPr>
            <p:cNvPr id="10" name="Oval 20"/>
            <p:cNvSpPr>
              <a:spLocks noChangeArrowheads="1"/>
            </p:cNvSpPr>
            <p:nvPr/>
          </p:nvSpPr>
          <p:spPr bwMode="auto">
            <a:xfrm>
              <a:off x="3523" y="2699"/>
              <a:ext cx="234" cy="2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/>
                <a:t>5</a:t>
              </a:r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 flipV="1">
              <a:off x="2309" y="2377"/>
              <a:ext cx="519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2309" y="2855"/>
              <a:ext cx="505" cy="3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 flipV="1">
              <a:off x="3033" y="2941"/>
              <a:ext cx="541" cy="3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H="1" flipV="1">
              <a:off x="3055" y="2361"/>
              <a:ext cx="512" cy="3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8608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7.3.2 </a:t>
            </a:r>
            <a:r>
              <a:rPr lang="zh-CN" altLang="en-US" dirty="0"/>
              <a:t>图着色问题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想法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）每一趟用一种颜色去着色，尽可能多地对结点进行着色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）按</a:t>
            </a:r>
            <a:r>
              <a:rPr lang="zh-CN" altLang="en-US" dirty="0" smtClean="0">
                <a:solidFill>
                  <a:srgbClr val="FF0000"/>
                </a:solidFill>
              </a:rPr>
              <a:t>结点编号</a:t>
            </a:r>
            <a:r>
              <a:rPr lang="zh-CN" altLang="en-US" dirty="0" smtClean="0"/>
              <a:t>依次检查每一个结点，若该结点</a:t>
            </a:r>
            <a:r>
              <a:rPr lang="zh-CN" altLang="en-US" dirty="0" smtClean="0">
                <a:solidFill>
                  <a:srgbClr val="FF0000"/>
                </a:solidFill>
              </a:rPr>
              <a:t>未被着色</a:t>
            </a:r>
            <a:r>
              <a:rPr lang="zh-CN" altLang="en-US" dirty="0" smtClean="0"/>
              <a:t>，且与该结点相邻的所有结点</a:t>
            </a:r>
            <a:r>
              <a:rPr lang="zh-CN" altLang="en-US" dirty="0" smtClean="0">
                <a:solidFill>
                  <a:srgbClr val="FF0000"/>
                </a:solidFill>
              </a:rPr>
              <a:t>未被着色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或与当前颜色不同</a:t>
            </a:r>
            <a:r>
              <a:rPr lang="zh-CN" altLang="en-US" dirty="0" smtClean="0"/>
              <a:t>，则使用当前颜色对该结点进行着色。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）重复第（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）步直到所有结点均被着色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33635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7.3.2 </a:t>
            </a:r>
            <a:r>
              <a:rPr lang="zh-CN" altLang="en-US" dirty="0"/>
              <a:t>图着色问题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实例（二部图）：</a:t>
            </a:r>
            <a:endParaRPr lang="zh-CN" altLang="en-US" dirty="0"/>
          </a:p>
        </p:txBody>
      </p:sp>
      <p:grpSp>
        <p:nvGrpSpPr>
          <p:cNvPr id="26" name="Group 90"/>
          <p:cNvGrpSpPr>
            <a:grpSpLocks/>
          </p:cNvGrpSpPr>
          <p:nvPr/>
        </p:nvGrpSpPr>
        <p:grpSpPr bwMode="auto">
          <a:xfrm>
            <a:off x="395536" y="2636912"/>
            <a:ext cx="8363980" cy="2952328"/>
            <a:chOff x="2031" y="1603"/>
            <a:chExt cx="4283" cy="1526"/>
          </a:xfrm>
        </p:grpSpPr>
        <p:sp>
          <p:nvSpPr>
            <p:cNvPr id="27" name="Oval 91"/>
            <p:cNvSpPr>
              <a:spLocks noChangeArrowheads="1"/>
            </p:cNvSpPr>
            <p:nvPr/>
          </p:nvSpPr>
          <p:spPr bwMode="auto">
            <a:xfrm>
              <a:off x="2031" y="1608"/>
              <a:ext cx="312" cy="2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 dirty="0"/>
                <a:t>1</a:t>
              </a:r>
            </a:p>
          </p:txBody>
        </p:sp>
        <p:sp>
          <p:nvSpPr>
            <p:cNvPr id="28" name="Oval 92"/>
            <p:cNvSpPr>
              <a:spLocks noChangeArrowheads="1"/>
            </p:cNvSpPr>
            <p:nvPr/>
          </p:nvSpPr>
          <p:spPr bwMode="auto">
            <a:xfrm>
              <a:off x="4621" y="1605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5</a:t>
              </a:r>
            </a:p>
          </p:txBody>
        </p:sp>
        <p:sp>
          <p:nvSpPr>
            <p:cNvPr id="29" name="Oval 93"/>
            <p:cNvSpPr>
              <a:spLocks noChangeArrowheads="1"/>
            </p:cNvSpPr>
            <p:nvPr/>
          </p:nvSpPr>
          <p:spPr bwMode="auto">
            <a:xfrm>
              <a:off x="3278" y="1603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3</a:t>
              </a:r>
            </a:p>
          </p:txBody>
        </p:sp>
        <p:sp>
          <p:nvSpPr>
            <p:cNvPr id="30" name="Oval 94"/>
            <p:cNvSpPr>
              <a:spLocks noChangeArrowheads="1"/>
            </p:cNvSpPr>
            <p:nvPr/>
          </p:nvSpPr>
          <p:spPr bwMode="auto">
            <a:xfrm>
              <a:off x="6002" y="1608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7</a:t>
              </a:r>
            </a:p>
          </p:txBody>
        </p:sp>
        <p:sp>
          <p:nvSpPr>
            <p:cNvPr id="31" name="Oval 95"/>
            <p:cNvSpPr>
              <a:spLocks noChangeArrowheads="1"/>
            </p:cNvSpPr>
            <p:nvPr/>
          </p:nvSpPr>
          <p:spPr bwMode="auto">
            <a:xfrm>
              <a:off x="2031" y="2838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2</a:t>
              </a:r>
            </a:p>
          </p:txBody>
        </p:sp>
        <p:sp>
          <p:nvSpPr>
            <p:cNvPr id="32" name="Oval 96"/>
            <p:cNvSpPr>
              <a:spLocks noChangeArrowheads="1"/>
            </p:cNvSpPr>
            <p:nvPr/>
          </p:nvSpPr>
          <p:spPr bwMode="auto">
            <a:xfrm>
              <a:off x="4621" y="2835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6</a:t>
              </a:r>
            </a:p>
          </p:txBody>
        </p:sp>
        <p:sp>
          <p:nvSpPr>
            <p:cNvPr id="33" name="Oval 97"/>
            <p:cNvSpPr>
              <a:spLocks noChangeArrowheads="1"/>
            </p:cNvSpPr>
            <p:nvPr/>
          </p:nvSpPr>
          <p:spPr bwMode="auto">
            <a:xfrm>
              <a:off x="3278" y="2833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4</a:t>
              </a:r>
            </a:p>
          </p:txBody>
        </p:sp>
        <p:sp>
          <p:nvSpPr>
            <p:cNvPr id="34" name="Oval 98"/>
            <p:cNvSpPr>
              <a:spLocks noChangeArrowheads="1"/>
            </p:cNvSpPr>
            <p:nvPr/>
          </p:nvSpPr>
          <p:spPr bwMode="auto">
            <a:xfrm>
              <a:off x="6002" y="2838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8</a:t>
              </a:r>
            </a:p>
          </p:txBody>
        </p:sp>
        <p:sp>
          <p:nvSpPr>
            <p:cNvPr id="35" name="Line 99"/>
            <p:cNvSpPr>
              <a:spLocks noChangeShapeType="1"/>
            </p:cNvSpPr>
            <p:nvPr/>
          </p:nvSpPr>
          <p:spPr bwMode="auto">
            <a:xfrm>
              <a:off x="2279" y="1881"/>
              <a:ext cx="1040" cy="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36" name="Line 100"/>
            <p:cNvSpPr>
              <a:spLocks noChangeShapeType="1"/>
            </p:cNvSpPr>
            <p:nvPr/>
          </p:nvSpPr>
          <p:spPr bwMode="auto">
            <a:xfrm>
              <a:off x="2309" y="1842"/>
              <a:ext cx="2360" cy="1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37" name="Line 101"/>
            <p:cNvSpPr>
              <a:spLocks noChangeShapeType="1"/>
            </p:cNvSpPr>
            <p:nvPr/>
          </p:nvSpPr>
          <p:spPr bwMode="auto">
            <a:xfrm>
              <a:off x="2339" y="1800"/>
              <a:ext cx="3700" cy="10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38" name="Line 102"/>
            <p:cNvSpPr>
              <a:spLocks noChangeShapeType="1"/>
            </p:cNvSpPr>
            <p:nvPr/>
          </p:nvSpPr>
          <p:spPr bwMode="auto">
            <a:xfrm flipH="1">
              <a:off x="2239" y="1851"/>
              <a:ext cx="1080" cy="9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39" name="Line 103"/>
            <p:cNvSpPr>
              <a:spLocks noChangeShapeType="1"/>
            </p:cNvSpPr>
            <p:nvPr/>
          </p:nvSpPr>
          <p:spPr bwMode="auto">
            <a:xfrm>
              <a:off x="3489" y="1881"/>
              <a:ext cx="1270" cy="9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40" name="Line 104"/>
            <p:cNvSpPr>
              <a:spLocks noChangeShapeType="1"/>
            </p:cNvSpPr>
            <p:nvPr/>
          </p:nvSpPr>
          <p:spPr bwMode="auto">
            <a:xfrm>
              <a:off x="3569" y="1830"/>
              <a:ext cx="2520" cy="10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41" name="Line 105"/>
            <p:cNvSpPr>
              <a:spLocks noChangeShapeType="1"/>
            </p:cNvSpPr>
            <p:nvPr/>
          </p:nvSpPr>
          <p:spPr bwMode="auto">
            <a:xfrm flipV="1">
              <a:off x="2309" y="1842"/>
              <a:ext cx="2350" cy="10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42" name="Line 106"/>
            <p:cNvSpPr>
              <a:spLocks noChangeShapeType="1"/>
            </p:cNvSpPr>
            <p:nvPr/>
          </p:nvSpPr>
          <p:spPr bwMode="auto">
            <a:xfrm flipV="1">
              <a:off x="2329" y="1830"/>
              <a:ext cx="3700" cy="1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43" name="Line 107"/>
            <p:cNvSpPr>
              <a:spLocks noChangeShapeType="1"/>
            </p:cNvSpPr>
            <p:nvPr/>
          </p:nvSpPr>
          <p:spPr bwMode="auto">
            <a:xfrm flipH="1">
              <a:off x="3489" y="1881"/>
              <a:ext cx="1230" cy="9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44" name="Line 108"/>
            <p:cNvSpPr>
              <a:spLocks noChangeShapeType="1"/>
            </p:cNvSpPr>
            <p:nvPr/>
          </p:nvSpPr>
          <p:spPr bwMode="auto">
            <a:xfrm>
              <a:off x="4869" y="1860"/>
              <a:ext cx="1280" cy="9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45" name="Line 109"/>
            <p:cNvSpPr>
              <a:spLocks noChangeShapeType="1"/>
            </p:cNvSpPr>
            <p:nvPr/>
          </p:nvSpPr>
          <p:spPr bwMode="auto">
            <a:xfrm flipH="1">
              <a:off x="4849" y="1878"/>
              <a:ext cx="1240" cy="9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46" name="Line 110"/>
            <p:cNvSpPr>
              <a:spLocks noChangeShapeType="1"/>
            </p:cNvSpPr>
            <p:nvPr/>
          </p:nvSpPr>
          <p:spPr bwMode="auto">
            <a:xfrm flipH="1">
              <a:off x="3579" y="1869"/>
              <a:ext cx="2470" cy="10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4043806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7.3.2 </a:t>
            </a:r>
            <a:r>
              <a:rPr lang="zh-CN" altLang="en-US" dirty="0"/>
              <a:t>图着色问题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① 当前颜色为</a:t>
            </a:r>
            <a:r>
              <a:rPr lang="zh-CN" altLang="en-US" dirty="0" smtClean="0">
                <a:solidFill>
                  <a:srgbClr val="FF0000"/>
                </a:solidFill>
              </a:rPr>
              <a:t>红</a:t>
            </a:r>
            <a:r>
              <a:rPr lang="zh-CN" altLang="en-US" dirty="0" smtClean="0"/>
              <a:t>色，检查结点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，发现与结点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相连的其它结点</a:t>
            </a:r>
            <a:r>
              <a:rPr lang="en-US" altLang="zh-CN" dirty="0" smtClean="0"/>
              <a:t>(4,6,8)</a:t>
            </a:r>
            <a:r>
              <a:rPr lang="zh-CN" altLang="en-US" dirty="0" smtClean="0"/>
              <a:t>均为被着色，因此结点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可着成</a:t>
            </a:r>
            <a:r>
              <a:rPr lang="zh-CN" altLang="en-US" dirty="0" smtClean="0">
                <a:solidFill>
                  <a:srgbClr val="FF0000"/>
                </a:solidFill>
              </a:rPr>
              <a:t>红</a:t>
            </a:r>
            <a:r>
              <a:rPr lang="zh-CN" altLang="en-US" dirty="0" smtClean="0"/>
              <a:t>色</a:t>
            </a:r>
            <a:endParaRPr lang="zh-CN" altLang="en-US" dirty="0"/>
          </a:p>
        </p:txBody>
      </p: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395536" y="2636912"/>
            <a:ext cx="8363980" cy="2952328"/>
            <a:chOff x="2031" y="1603"/>
            <a:chExt cx="4283" cy="1526"/>
          </a:xfrm>
        </p:grpSpPr>
        <p:sp>
          <p:nvSpPr>
            <p:cNvPr id="5" name="Oval 91"/>
            <p:cNvSpPr>
              <a:spLocks noChangeArrowheads="1"/>
            </p:cNvSpPr>
            <p:nvPr/>
          </p:nvSpPr>
          <p:spPr bwMode="auto">
            <a:xfrm>
              <a:off x="2031" y="1608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" name="Oval 92"/>
            <p:cNvSpPr>
              <a:spLocks noChangeArrowheads="1"/>
            </p:cNvSpPr>
            <p:nvPr/>
          </p:nvSpPr>
          <p:spPr bwMode="auto">
            <a:xfrm>
              <a:off x="4621" y="1605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5</a:t>
              </a:r>
            </a:p>
          </p:txBody>
        </p:sp>
        <p:sp>
          <p:nvSpPr>
            <p:cNvPr id="7" name="Oval 93"/>
            <p:cNvSpPr>
              <a:spLocks noChangeArrowheads="1"/>
            </p:cNvSpPr>
            <p:nvPr/>
          </p:nvSpPr>
          <p:spPr bwMode="auto">
            <a:xfrm>
              <a:off x="3278" y="1603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3</a:t>
              </a:r>
            </a:p>
          </p:txBody>
        </p:sp>
        <p:sp>
          <p:nvSpPr>
            <p:cNvPr id="8" name="Oval 94"/>
            <p:cNvSpPr>
              <a:spLocks noChangeArrowheads="1"/>
            </p:cNvSpPr>
            <p:nvPr/>
          </p:nvSpPr>
          <p:spPr bwMode="auto">
            <a:xfrm>
              <a:off x="6002" y="1608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7</a:t>
              </a:r>
            </a:p>
          </p:txBody>
        </p:sp>
        <p:sp>
          <p:nvSpPr>
            <p:cNvPr id="9" name="Oval 95"/>
            <p:cNvSpPr>
              <a:spLocks noChangeArrowheads="1"/>
            </p:cNvSpPr>
            <p:nvPr/>
          </p:nvSpPr>
          <p:spPr bwMode="auto">
            <a:xfrm>
              <a:off x="2031" y="2838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2</a:t>
              </a:r>
            </a:p>
          </p:txBody>
        </p:sp>
        <p:sp>
          <p:nvSpPr>
            <p:cNvPr id="10" name="Oval 96"/>
            <p:cNvSpPr>
              <a:spLocks noChangeArrowheads="1"/>
            </p:cNvSpPr>
            <p:nvPr/>
          </p:nvSpPr>
          <p:spPr bwMode="auto">
            <a:xfrm>
              <a:off x="4621" y="2835"/>
              <a:ext cx="312" cy="2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6</a:t>
              </a:r>
            </a:p>
          </p:txBody>
        </p:sp>
        <p:sp>
          <p:nvSpPr>
            <p:cNvPr id="11" name="Oval 97"/>
            <p:cNvSpPr>
              <a:spLocks noChangeArrowheads="1"/>
            </p:cNvSpPr>
            <p:nvPr/>
          </p:nvSpPr>
          <p:spPr bwMode="auto">
            <a:xfrm>
              <a:off x="3278" y="2833"/>
              <a:ext cx="312" cy="2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 dirty="0"/>
                <a:t>4</a:t>
              </a:r>
            </a:p>
          </p:txBody>
        </p:sp>
        <p:sp>
          <p:nvSpPr>
            <p:cNvPr id="12" name="Oval 98"/>
            <p:cNvSpPr>
              <a:spLocks noChangeArrowheads="1"/>
            </p:cNvSpPr>
            <p:nvPr/>
          </p:nvSpPr>
          <p:spPr bwMode="auto">
            <a:xfrm>
              <a:off x="6002" y="2838"/>
              <a:ext cx="312" cy="2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8</a:t>
              </a:r>
            </a:p>
          </p:txBody>
        </p:sp>
        <p:sp>
          <p:nvSpPr>
            <p:cNvPr id="13" name="Line 99"/>
            <p:cNvSpPr>
              <a:spLocks noChangeShapeType="1"/>
            </p:cNvSpPr>
            <p:nvPr/>
          </p:nvSpPr>
          <p:spPr bwMode="auto">
            <a:xfrm>
              <a:off x="2279" y="1881"/>
              <a:ext cx="1040" cy="9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4" name="Line 100"/>
            <p:cNvSpPr>
              <a:spLocks noChangeShapeType="1"/>
            </p:cNvSpPr>
            <p:nvPr/>
          </p:nvSpPr>
          <p:spPr bwMode="auto">
            <a:xfrm>
              <a:off x="2309" y="1842"/>
              <a:ext cx="2360" cy="10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5" name="Line 101"/>
            <p:cNvSpPr>
              <a:spLocks noChangeShapeType="1"/>
            </p:cNvSpPr>
            <p:nvPr/>
          </p:nvSpPr>
          <p:spPr bwMode="auto">
            <a:xfrm>
              <a:off x="2339" y="1800"/>
              <a:ext cx="3700" cy="107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6" name="Line 102"/>
            <p:cNvSpPr>
              <a:spLocks noChangeShapeType="1"/>
            </p:cNvSpPr>
            <p:nvPr/>
          </p:nvSpPr>
          <p:spPr bwMode="auto">
            <a:xfrm flipH="1">
              <a:off x="2239" y="1851"/>
              <a:ext cx="1080" cy="9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7" name="Line 103"/>
            <p:cNvSpPr>
              <a:spLocks noChangeShapeType="1"/>
            </p:cNvSpPr>
            <p:nvPr/>
          </p:nvSpPr>
          <p:spPr bwMode="auto">
            <a:xfrm>
              <a:off x="3489" y="1881"/>
              <a:ext cx="1270" cy="9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8" name="Line 104"/>
            <p:cNvSpPr>
              <a:spLocks noChangeShapeType="1"/>
            </p:cNvSpPr>
            <p:nvPr/>
          </p:nvSpPr>
          <p:spPr bwMode="auto">
            <a:xfrm>
              <a:off x="3569" y="1830"/>
              <a:ext cx="2520" cy="10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9" name="Line 105"/>
            <p:cNvSpPr>
              <a:spLocks noChangeShapeType="1"/>
            </p:cNvSpPr>
            <p:nvPr/>
          </p:nvSpPr>
          <p:spPr bwMode="auto">
            <a:xfrm flipV="1">
              <a:off x="2309" y="1842"/>
              <a:ext cx="2350" cy="10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0" name="Line 106"/>
            <p:cNvSpPr>
              <a:spLocks noChangeShapeType="1"/>
            </p:cNvSpPr>
            <p:nvPr/>
          </p:nvSpPr>
          <p:spPr bwMode="auto">
            <a:xfrm flipV="1">
              <a:off x="2329" y="1830"/>
              <a:ext cx="3700" cy="1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1" name="Line 107"/>
            <p:cNvSpPr>
              <a:spLocks noChangeShapeType="1"/>
            </p:cNvSpPr>
            <p:nvPr/>
          </p:nvSpPr>
          <p:spPr bwMode="auto">
            <a:xfrm flipH="1">
              <a:off x="3489" y="1881"/>
              <a:ext cx="1230" cy="9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2" name="Line 108"/>
            <p:cNvSpPr>
              <a:spLocks noChangeShapeType="1"/>
            </p:cNvSpPr>
            <p:nvPr/>
          </p:nvSpPr>
          <p:spPr bwMode="auto">
            <a:xfrm>
              <a:off x="4869" y="1860"/>
              <a:ext cx="1280" cy="9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3" name="Line 109"/>
            <p:cNvSpPr>
              <a:spLocks noChangeShapeType="1"/>
            </p:cNvSpPr>
            <p:nvPr/>
          </p:nvSpPr>
          <p:spPr bwMode="auto">
            <a:xfrm flipH="1">
              <a:off x="4849" y="1878"/>
              <a:ext cx="1240" cy="9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4" name="Line 110"/>
            <p:cNvSpPr>
              <a:spLocks noChangeShapeType="1"/>
            </p:cNvSpPr>
            <p:nvPr/>
          </p:nvSpPr>
          <p:spPr bwMode="auto">
            <a:xfrm flipH="1">
              <a:off x="3579" y="1869"/>
              <a:ext cx="2470" cy="10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4794937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7.3.2 </a:t>
            </a:r>
            <a:r>
              <a:rPr lang="zh-CN" altLang="en-US" dirty="0"/>
              <a:t>图着色问题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② 检查结点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，发现与结点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相连的其它结点</a:t>
            </a:r>
            <a:r>
              <a:rPr lang="en-US" altLang="zh-CN" dirty="0" smtClean="0"/>
              <a:t>(3,5,7)</a:t>
            </a:r>
            <a:r>
              <a:rPr lang="zh-CN" altLang="en-US" dirty="0" smtClean="0"/>
              <a:t>均为被着色，因此结点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可着成</a:t>
            </a:r>
            <a:r>
              <a:rPr lang="zh-CN" altLang="en-US" dirty="0" smtClean="0">
                <a:solidFill>
                  <a:srgbClr val="FF0000"/>
                </a:solidFill>
              </a:rPr>
              <a:t>红</a:t>
            </a:r>
            <a:r>
              <a:rPr lang="zh-CN" altLang="en-US" dirty="0" smtClean="0"/>
              <a:t>色</a:t>
            </a:r>
            <a:endParaRPr lang="zh-CN" altLang="en-US" dirty="0"/>
          </a:p>
        </p:txBody>
      </p: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395536" y="2636912"/>
            <a:ext cx="8363980" cy="2952328"/>
            <a:chOff x="2031" y="1603"/>
            <a:chExt cx="4283" cy="1526"/>
          </a:xfrm>
        </p:grpSpPr>
        <p:sp>
          <p:nvSpPr>
            <p:cNvPr id="5" name="Oval 91"/>
            <p:cNvSpPr>
              <a:spLocks noChangeArrowheads="1"/>
            </p:cNvSpPr>
            <p:nvPr/>
          </p:nvSpPr>
          <p:spPr bwMode="auto">
            <a:xfrm>
              <a:off x="2031" y="1608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" name="Oval 92"/>
            <p:cNvSpPr>
              <a:spLocks noChangeArrowheads="1"/>
            </p:cNvSpPr>
            <p:nvPr/>
          </p:nvSpPr>
          <p:spPr bwMode="auto">
            <a:xfrm>
              <a:off x="4621" y="1605"/>
              <a:ext cx="312" cy="2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 dirty="0"/>
                <a:t>5</a:t>
              </a:r>
            </a:p>
          </p:txBody>
        </p:sp>
        <p:sp>
          <p:nvSpPr>
            <p:cNvPr id="7" name="Oval 93"/>
            <p:cNvSpPr>
              <a:spLocks noChangeArrowheads="1"/>
            </p:cNvSpPr>
            <p:nvPr/>
          </p:nvSpPr>
          <p:spPr bwMode="auto">
            <a:xfrm>
              <a:off x="3278" y="1603"/>
              <a:ext cx="312" cy="2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 dirty="0"/>
                <a:t>3</a:t>
              </a:r>
            </a:p>
          </p:txBody>
        </p:sp>
        <p:sp>
          <p:nvSpPr>
            <p:cNvPr id="8" name="Oval 94"/>
            <p:cNvSpPr>
              <a:spLocks noChangeArrowheads="1"/>
            </p:cNvSpPr>
            <p:nvPr/>
          </p:nvSpPr>
          <p:spPr bwMode="auto">
            <a:xfrm>
              <a:off x="6002" y="1608"/>
              <a:ext cx="312" cy="2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7</a:t>
              </a:r>
            </a:p>
          </p:txBody>
        </p:sp>
        <p:sp>
          <p:nvSpPr>
            <p:cNvPr id="9" name="Oval 95"/>
            <p:cNvSpPr>
              <a:spLocks noChangeArrowheads="1"/>
            </p:cNvSpPr>
            <p:nvPr/>
          </p:nvSpPr>
          <p:spPr bwMode="auto">
            <a:xfrm>
              <a:off x="2031" y="2838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0" name="Oval 96"/>
            <p:cNvSpPr>
              <a:spLocks noChangeArrowheads="1"/>
            </p:cNvSpPr>
            <p:nvPr/>
          </p:nvSpPr>
          <p:spPr bwMode="auto">
            <a:xfrm>
              <a:off x="4621" y="2835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6</a:t>
              </a:r>
            </a:p>
          </p:txBody>
        </p:sp>
        <p:sp>
          <p:nvSpPr>
            <p:cNvPr id="11" name="Oval 97"/>
            <p:cNvSpPr>
              <a:spLocks noChangeArrowheads="1"/>
            </p:cNvSpPr>
            <p:nvPr/>
          </p:nvSpPr>
          <p:spPr bwMode="auto">
            <a:xfrm>
              <a:off x="3278" y="2833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4</a:t>
              </a:r>
            </a:p>
          </p:txBody>
        </p:sp>
        <p:sp>
          <p:nvSpPr>
            <p:cNvPr id="12" name="Oval 98"/>
            <p:cNvSpPr>
              <a:spLocks noChangeArrowheads="1"/>
            </p:cNvSpPr>
            <p:nvPr/>
          </p:nvSpPr>
          <p:spPr bwMode="auto">
            <a:xfrm>
              <a:off x="6002" y="2838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8</a:t>
              </a:r>
            </a:p>
          </p:txBody>
        </p:sp>
        <p:sp>
          <p:nvSpPr>
            <p:cNvPr id="13" name="Line 99"/>
            <p:cNvSpPr>
              <a:spLocks noChangeShapeType="1"/>
            </p:cNvSpPr>
            <p:nvPr/>
          </p:nvSpPr>
          <p:spPr bwMode="auto">
            <a:xfrm>
              <a:off x="2279" y="1881"/>
              <a:ext cx="1040" cy="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4" name="Line 100"/>
            <p:cNvSpPr>
              <a:spLocks noChangeShapeType="1"/>
            </p:cNvSpPr>
            <p:nvPr/>
          </p:nvSpPr>
          <p:spPr bwMode="auto">
            <a:xfrm>
              <a:off x="2309" y="1842"/>
              <a:ext cx="2360" cy="1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5" name="Line 101"/>
            <p:cNvSpPr>
              <a:spLocks noChangeShapeType="1"/>
            </p:cNvSpPr>
            <p:nvPr/>
          </p:nvSpPr>
          <p:spPr bwMode="auto">
            <a:xfrm>
              <a:off x="2339" y="1800"/>
              <a:ext cx="3700" cy="10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6" name="Line 102"/>
            <p:cNvSpPr>
              <a:spLocks noChangeShapeType="1"/>
            </p:cNvSpPr>
            <p:nvPr/>
          </p:nvSpPr>
          <p:spPr bwMode="auto">
            <a:xfrm flipH="1">
              <a:off x="2239" y="1851"/>
              <a:ext cx="1080" cy="9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7" name="Line 103"/>
            <p:cNvSpPr>
              <a:spLocks noChangeShapeType="1"/>
            </p:cNvSpPr>
            <p:nvPr/>
          </p:nvSpPr>
          <p:spPr bwMode="auto">
            <a:xfrm>
              <a:off x="3489" y="1881"/>
              <a:ext cx="1270" cy="9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8" name="Line 104"/>
            <p:cNvSpPr>
              <a:spLocks noChangeShapeType="1"/>
            </p:cNvSpPr>
            <p:nvPr/>
          </p:nvSpPr>
          <p:spPr bwMode="auto">
            <a:xfrm>
              <a:off x="3569" y="1830"/>
              <a:ext cx="2520" cy="10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9" name="Line 105"/>
            <p:cNvSpPr>
              <a:spLocks noChangeShapeType="1"/>
            </p:cNvSpPr>
            <p:nvPr/>
          </p:nvSpPr>
          <p:spPr bwMode="auto">
            <a:xfrm flipV="1">
              <a:off x="2309" y="1842"/>
              <a:ext cx="2350" cy="104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0" name="Line 106"/>
            <p:cNvSpPr>
              <a:spLocks noChangeShapeType="1"/>
            </p:cNvSpPr>
            <p:nvPr/>
          </p:nvSpPr>
          <p:spPr bwMode="auto">
            <a:xfrm flipV="1">
              <a:off x="2329" y="1830"/>
              <a:ext cx="3700" cy="110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1" name="Line 107"/>
            <p:cNvSpPr>
              <a:spLocks noChangeShapeType="1"/>
            </p:cNvSpPr>
            <p:nvPr/>
          </p:nvSpPr>
          <p:spPr bwMode="auto">
            <a:xfrm flipH="1">
              <a:off x="3489" y="1881"/>
              <a:ext cx="1230" cy="9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2" name="Line 108"/>
            <p:cNvSpPr>
              <a:spLocks noChangeShapeType="1"/>
            </p:cNvSpPr>
            <p:nvPr/>
          </p:nvSpPr>
          <p:spPr bwMode="auto">
            <a:xfrm>
              <a:off x="4869" y="1860"/>
              <a:ext cx="1280" cy="9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3" name="Line 109"/>
            <p:cNvSpPr>
              <a:spLocks noChangeShapeType="1"/>
            </p:cNvSpPr>
            <p:nvPr/>
          </p:nvSpPr>
          <p:spPr bwMode="auto">
            <a:xfrm flipH="1">
              <a:off x="4849" y="1878"/>
              <a:ext cx="1240" cy="9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4" name="Line 110"/>
            <p:cNvSpPr>
              <a:spLocks noChangeShapeType="1"/>
            </p:cNvSpPr>
            <p:nvPr/>
          </p:nvSpPr>
          <p:spPr bwMode="auto">
            <a:xfrm flipH="1">
              <a:off x="3579" y="1869"/>
              <a:ext cx="2470" cy="10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3608368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7.3.2 </a:t>
            </a:r>
            <a:r>
              <a:rPr lang="zh-CN" altLang="en-US" dirty="0"/>
              <a:t>图着色问题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③ 检查结点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，发现与结点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相连的其它结点</a:t>
            </a:r>
            <a:r>
              <a:rPr lang="en-US" altLang="zh-CN" dirty="0" smtClean="0"/>
              <a:t>(2,6,8)</a:t>
            </a:r>
            <a:r>
              <a:rPr lang="zh-CN" altLang="en-US" dirty="0" smtClean="0"/>
              <a:t>中，结点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已被着为红色，因此结点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不能着成</a:t>
            </a:r>
            <a:r>
              <a:rPr lang="zh-CN" altLang="en-US" dirty="0" smtClean="0">
                <a:solidFill>
                  <a:srgbClr val="FF0000"/>
                </a:solidFill>
              </a:rPr>
              <a:t>红</a:t>
            </a:r>
            <a:r>
              <a:rPr lang="zh-CN" altLang="en-US" dirty="0" smtClean="0"/>
              <a:t>色</a:t>
            </a:r>
            <a:endParaRPr lang="zh-CN" altLang="en-US" dirty="0"/>
          </a:p>
        </p:txBody>
      </p: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395536" y="2636912"/>
            <a:ext cx="8363980" cy="2952328"/>
            <a:chOff x="2031" y="1603"/>
            <a:chExt cx="4283" cy="1526"/>
          </a:xfrm>
        </p:grpSpPr>
        <p:sp>
          <p:nvSpPr>
            <p:cNvPr id="5" name="Oval 91"/>
            <p:cNvSpPr>
              <a:spLocks noChangeArrowheads="1"/>
            </p:cNvSpPr>
            <p:nvPr/>
          </p:nvSpPr>
          <p:spPr bwMode="auto">
            <a:xfrm>
              <a:off x="2031" y="1608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" name="Oval 92"/>
            <p:cNvSpPr>
              <a:spLocks noChangeArrowheads="1"/>
            </p:cNvSpPr>
            <p:nvPr/>
          </p:nvSpPr>
          <p:spPr bwMode="auto">
            <a:xfrm>
              <a:off x="4621" y="1605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5</a:t>
              </a:r>
            </a:p>
          </p:txBody>
        </p:sp>
        <p:sp>
          <p:nvSpPr>
            <p:cNvPr id="7" name="Oval 93"/>
            <p:cNvSpPr>
              <a:spLocks noChangeArrowheads="1"/>
            </p:cNvSpPr>
            <p:nvPr/>
          </p:nvSpPr>
          <p:spPr bwMode="auto">
            <a:xfrm>
              <a:off x="3278" y="1603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3</a:t>
              </a:r>
            </a:p>
          </p:txBody>
        </p:sp>
        <p:sp>
          <p:nvSpPr>
            <p:cNvPr id="8" name="Oval 94"/>
            <p:cNvSpPr>
              <a:spLocks noChangeArrowheads="1"/>
            </p:cNvSpPr>
            <p:nvPr/>
          </p:nvSpPr>
          <p:spPr bwMode="auto">
            <a:xfrm>
              <a:off x="6002" y="1608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7</a:t>
              </a:r>
            </a:p>
          </p:txBody>
        </p:sp>
        <p:sp>
          <p:nvSpPr>
            <p:cNvPr id="9" name="Oval 95"/>
            <p:cNvSpPr>
              <a:spLocks noChangeArrowheads="1"/>
            </p:cNvSpPr>
            <p:nvPr/>
          </p:nvSpPr>
          <p:spPr bwMode="auto">
            <a:xfrm>
              <a:off x="2031" y="2838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0" name="Oval 96"/>
            <p:cNvSpPr>
              <a:spLocks noChangeArrowheads="1"/>
            </p:cNvSpPr>
            <p:nvPr/>
          </p:nvSpPr>
          <p:spPr bwMode="auto">
            <a:xfrm>
              <a:off x="4621" y="2835"/>
              <a:ext cx="312" cy="2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6</a:t>
              </a:r>
            </a:p>
          </p:txBody>
        </p:sp>
        <p:sp>
          <p:nvSpPr>
            <p:cNvPr id="11" name="Oval 97"/>
            <p:cNvSpPr>
              <a:spLocks noChangeArrowheads="1"/>
            </p:cNvSpPr>
            <p:nvPr/>
          </p:nvSpPr>
          <p:spPr bwMode="auto">
            <a:xfrm>
              <a:off x="3278" y="2833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4</a:t>
              </a:r>
            </a:p>
          </p:txBody>
        </p:sp>
        <p:sp>
          <p:nvSpPr>
            <p:cNvPr id="12" name="Oval 98"/>
            <p:cNvSpPr>
              <a:spLocks noChangeArrowheads="1"/>
            </p:cNvSpPr>
            <p:nvPr/>
          </p:nvSpPr>
          <p:spPr bwMode="auto">
            <a:xfrm>
              <a:off x="6002" y="2838"/>
              <a:ext cx="312" cy="2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8</a:t>
              </a:r>
            </a:p>
          </p:txBody>
        </p:sp>
        <p:sp>
          <p:nvSpPr>
            <p:cNvPr id="13" name="Line 99"/>
            <p:cNvSpPr>
              <a:spLocks noChangeShapeType="1"/>
            </p:cNvSpPr>
            <p:nvPr/>
          </p:nvSpPr>
          <p:spPr bwMode="auto">
            <a:xfrm>
              <a:off x="2279" y="1881"/>
              <a:ext cx="1040" cy="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4" name="Line 100"/>
            <p:cNvSpPr>
              <a:spLocks noChangeShapeType="1"/>
            </p:cNvSpPr>
            <p:nvPr/>
          </p:nvSpPr>
          <p:spPr bwMode="auto">
            <a:xfrm>
              <a:off x="2309" y="1842"/>
              <a:ext cx="2360" cy="1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5" name="Line 101"/>
            <p:cNvSpPr>
              <a:spLocks noChangeShapeType="1"/>
            </p:cNvSpPr>
            <p:nvPr/>
          </p:nvSpPr>
          <p:spPr bwMode="auto">
            <a:xfrm>
              <a:off x="2339" y="1800"/>
              <a:ext cx="3700" cy="10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6" name="Line 102"/>
            <p:cNvSpPr>
              <a:spLocks noChangeShapeType="1"/>
            </p:cNvSpPr>
            <p:nvPr/>
          </p:nvSpPr>
          <p:spPr bwMode="auto">
            <a:xfrm flipH="1">
              <a:off x="2239" y="1851"/>
              <a:ext cx="1080" cy="9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7" name="Line 103"/>
            <p:cNvSpPr>
              <a:spLocks noChangeShapeType="1"/>
            </p:cNvSpPr>
            <p:nvPr/>
          </p:nvSpPr>
          <p:spPr bwMode="auto">
            <a:xfrm>
              <a:off x="3489" y="1881"/>
              <a:ext cx="1270" cy="9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8" name="Line 104"/>
            <p:cNvSpPr>
              <a:spLocks noChangeShapeType="1"/>
            </p:cNvSpPr>
            <p:nvPr/>
          </p:nvSpPr>
          <p:spPr bwMode="auto">
            <a:xfrm>
              <a:off x="3569" y="1830"/>
              <a:ext cx="2520" cy="10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9" name="Line 105"/>
            <p:cNvSpPr>
              <a:spLocks noChangeShapeType="1"/>
            </p:cNvSpPr>
            <p:nvPr/>
          </p:nvSpPr>
          <p:spPr bwMode="auto">
            <a:xfrm flipV="1">
              <a:off x="2309" y="1842"/>
              <a:ext cx="2350" cy="10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0" name="Line 106"/>
            <p:cNvSpPr>
              <a:spLocks noChangeShapeType="1"/>
            </p:cNvSpPr>
            <p:nvPr/>
          </p:nvSpPr>
          <p:spPr bwMode="auto">
            <a:xfrm flipV="1">
              <a:off x="2329" y="1830"/>
              <a:ext cx="3700" cy="1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1" name="Line 107"/>
            <p:cNvSpPr>
              <a:spLocks noChangeShapeType="1"/>
            </p:cNvSpPr>
            <p:nvPr/>
          </p:nvSpPr>
          <p:spPr bwMode="auto">
            <a:xfrm flipH="1">
              <a:off x="3489" y="1881"/>
              <a:ext cx="1230" cy="9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2" name="Line 108"/>
            <p:cNvSpPr>
              <a:spLocks noChangeShapeType="1"/>
            </p:cNvSpPr>
            <p:nvPr/>
          </p:nvSpPr>
          <p:spPr bwMode="auto">
            <a:xfrm>
              <a:off x="4869" y="1860"/>
              <a:ext cx="1280" cy="9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3" name="Line 109"/>
            <p:cNvSpPr>
              <a:spLocks noChangeShapeType="1"/>
            </p:cNvSpPr>
            <p:nvPr/>
          </p:nvSpPr>
          <p:spPr bwMode="auto">
            <a:xfrm flipH="1">
              <a:off x="4849" y="1878"/>
              <a:ext cx="1240" cy="9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4" name="Line 110"/>
            <p:cNvSpPr>
              <a:spLocks noChangeShapeType="1"/>
            </p:cNvSpPr>
            <p:nvPr/>
          </p:nvSpPr>
          <p:spPr bwMode="auto">
            <a:xfrm flipH="1">
              <a:off x="3579" y="1869"/>
              <a:ext cx="2470" cy="10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3514313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7.3.2 </a:t>
            </a:r>
            <a:r>
              <a:rPr lang="zh-CN" altLang="en-US" dirty="0"/>
              <a:t>图着色问题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④ 同理，结点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和结点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因为与结点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相连，所以均不能着成</a:t>
            </a:r>
            <a:r>
              <a:rPr lang="zh-CN" altLang="en-US" dirty="0" smtClean="0">
                <a:solidFill>
                  <a:srgbClr val="FF0000"/>
                </a:solidFill>
              </a:rPr>
              <a:t>红</a:t>
            </a:r>
            <a:r>
              <a:rPr lang="zh-CN" altLang="en-US" dirty="0" smtClean="0"/>
              <a:t>色；结点</a:t>
            </a:r>
            <a:r>
              <a:rPr lang="en-US" altLang="zh-CN" dirty="0" smtClean="0"/>
              <a:t>4,6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</a:t>
            </a:r>
            <a:r>
              <a:rPr lang="zh-CN" altLang="en-US" dirty="0" smtClean="0"/>
              <a:t>与结点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相连，也不能着成</a:t>
            </a:r>
            <a:r>
              <a:rPr lang="zh-CN" altLang="en-US" dirty="0" smtClean="0">
                <a:solidFill>
                  <a:srgbClr val="FF0000"/>
                </a:solidFill>
              </a:rPr>
              <a:t>红</a:t>
            </a:r>
            <a:r>
              <a:rPr lang="zh-CN" altLang="en-US" dirty="0" smtClean="0"/>
              <a:t>色。因此</a:t>
            </a:r>
            <a:r>
              <a:rPr lang="zh-CN" altLang="en-US" dirty="0" smtClean="0">
                <a:solidFill>
                  <a:srgbClr val="FF0000"/>
                </a:solidFill>
              </a:rPr>
              <a:t>红</a:t>
            </a:r>
            <a:r>
              <a:rPr lang="zh-CN" altLang="en-US" dirty="0" smtClean="0"/>
              <a:t>色只能着结点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和结点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395536" y="2636912"/>
            <a:ext cx="8363980" cy="2952328"/>
            <a:chOff x="2031" y="1603"/>
            <a:chExt cx="4283" cy="1526"/>
          </a:xfrm>
        </p:grpSpPr>
        <p:sp>
          <p:nvSpPr>
            <p:cNvPr id="5" name="Oval 91"/>
            <p:cNvSpPr>
              <a:spLocks noChangeArrowheads="1"/>
            </p:cNvSpPr>
            <p:nvPr/>
          </p:nvSpPr>
          <p:spPr bwMode="auto">
            <a:xfrm>
              <a:off x="2031" y="1608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" name="Oval 92"/>
            <p:cNvSpPr>
              <a:spLocks noChangeArrowheads="1"/>
            </p:cNvSpPr>
            <p:nvPr/>
          </p:nvSpPr>
          <p:spPr bwMode="auto">
            <a:xfrm>
              <a:off x="4621" y="1605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5</a:t>
              </a:r>
            </a:p>
          </p:txBody>
        </p:sp>
        <p:sp>
          <p:nvSpPr>
            <p:cNvPr id="7" name="Oval 93"/>
            <p:cNvSpPr>
              <a:spLocks noChangeArrowheads="1"/>
            </p:cNvSpPr>
            <p:nvPr/>
          </p:nvSpPr>
          <p:spPr bwMode="auto">
            <a:xfrm>
              <a:off x="3278" y="1603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3</a:t>
              </a:r>
            </a:p>
          </p:txBody>
        </p:sp>
        <p:sp>
          <p:nvSpPr>
            <p:cNvPr id="8" name="Oval 94"/>
            <p:cNvSpPr>
              <a:spLocks noChangeArrowheads="1"/>
            </p:cNvSpPr>
            <p:nvPr/>
          </p:nvSpPr>
          <p:spPr bwMode="auto">
            <a:xfrm>
              <a:off x="6002" y="1608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7</a:t>
              </a:r>
            </a:p>
          </p:txBody>
        </p:sp>
        <p:sp>
          <p:nvSpPr>
            <p:cNvPr id="9" name="Oval 95"/>
            <p:cNvSpPr>
              <a:spLocks noChangeArrowheads="1"/>
            </p:cNvSpPr>
            <p:nvPr/>
          </p:nvSpPr>
          <p:spPr bwMode="auto">
            <a:xfrm>
              <a:off x="2031" y="2838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0" name="Oval 96"/>
            <p:cNvSpPr>
              <a:spLocks noChangeArrowheads="1"/>
            </p:cNvSpPr>
            <p:nvPr/>
          </p:nvSpPr>
          <p:spPr bwMode="auto">
            <a:xfrm>
              <a:off x="4621" y="2835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6</a:t>
              </a:r>
            </a:p>
          </p:txBody>
        </p:sp>
        <p:sp>
          <p:nvSpPr>
            <p:cNvPr id="11" name="Oval 97"/>
            <p:cNvSpPr>
              <a:spLocks noChangeArrowheads="1"/>
            </p:cNvSpPr>
            <p:nvPr/>
          </p:nvSpPr>
          <p:spPr bwMode="auto">
            <a:xfrm>
              <a:off x="3278" y="2833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4</a:t>
              </a:r>
            </a:p>
          </p:txBody>
        </p:sp>
        <p:sp>
          <p:nvSpPr>
            <p:cNvPr id="12" name="Oval 98"/>
            <p:cNvSpPr>
              <a:spLocks noChangeArrowheads="1"/>
            </p:cNvSpPr>
            <p:nvPr/>
          </p:nvSpPr>
          <p:spPr bwMode="auto">
            <a:xfrm>
              <a:off x="6002" y="2838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8</a:t>
              </a:r>
            </a:p>
          </p:txBody>
        </p:sp>
        <p:sp>
          <p:nvSpPr>
            <p:cNvPr id="13" name="Line 99"/>
            <p:cNvSpPr>
              <a:spLocks noChangeShapeType="1"/>
            </p:cNvSpPr>
            <p:nvPr/>
          </p:nvSpPr>
          <p:spPr bwMode="auto">
            <a:xfrm>
              <a:off x="2279" y="1881"/>
              <a:ext cx="1040" cy="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4" name="Line 100"/>
            <p:cNvSpPr>
              <a:spLocks noChangeShapeType="1"/>
            </p:cNvSpPr>
            <p:nvPr/>
          </p:nvSpPr>
          <p:spPr bwMode="auto">
            <a:xfrm>
              <a:off x="2309" y="1842"/>
              <a:ext cx="2360" cy="1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5" name="Line 101"/>
            <p:cNvSpPr>
              <a:spLocks noChangeShapeType="1"/>
            </p:cNvSpPr>
            <p:nvPr/>
          </p:nvSpPr>
          <p:spPr bwMode="auto">
            <a:xfrm>
              <a:off x="2339" y="1800"/>
              <a:ext cx="3700" cy="10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6" name="Line 102"/>
            <p:cNvSpPr>
              <a:spLocks noChangeShapeType="1"/>
            </p:cNvSpPr>
            <p:nvPr/>
          </p:nvSpPr>
          <p:spPr bwMode="auto">
            <a:xfrm flipH="1">
              <a:off x="2239" y="1851"/>
              <a:ext cx="1080" cy="9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7" name="Line 103"/>
            <p:cNvSpPr>
              <a:spLocks noChangeShapeType="1"/>
            </p:cNvSpPr>
            <p:nvPr/>
          </p:nvSpPr>
          <p:spPr bwMode="auto">
            <a:xfrm>
              <a:off x="3489" y="1881"/>
              <a:ext cx="1270" cy="9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8" name="Line 104"/>
            <p:cNvSpPr>
              <a:spLocks noChangeShapeType="1"/>
            </p:cNvSpPr>
            <p:nvPr/>
          </p:nvSpPr>
          <p:spPr bwMode="auto">
            <a:xfrm>
              <a:off x="3569" y="1830"/>
              <a:ext cx="2520" cy="10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9" name="Line 105"/>
            <p:cNvSpPr>
              <a:spLocks noChangeShapeType="1"/>
            </p:cNvSpPr>
            <p:nvPr/>
          </p:nvSpPr>
          <p:spPr bwMode="auto">
            <a:xfrm flipV="1">
              <a:off x="2309" y="1842"/>
              <a:ext cx="2350" cy="10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0" name="Line 106"/>
            <p:cNvSpPr>
              <a:spLocks noChangeShapeType="1"/>
            </p:cNvSpPr>
            <p:nvPr/>
          </p:nvSpPr>
          <p:spPr bwMode="auto">
            <a:xfrm flipV="1">
              <a:off x="2329" y="1830"/>
              <a:ext cx="3700" cy="1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1" name="Line 107"/>
            <p:cNvSpPr>
              <a:spLocks noChangeShapeType="1"/>
            </p:cNvSpPr>
            <p:nvPr/>
          </p:nvSpPr>
          <p:spPr bwMode="auto">
            <a:xfrm flipH="1">
              <a:off x="3489" y="1881"/>
              <a:ext cx="1230" cy="9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2" name="Line 108"/>
            <p:cNvSpPr>
              <a:spLocks noChangeShapeType="1"/>
            </p:cNvSpPr>
            <p:nvPr/>
          </p:nvSpPr>
          <p:spPr bwMode="auto">
            <a:xfrm>
              <a:off x="4869" y="1860"/>
              <a:ext cx="1280" cy="9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3" name="Line 109"/>
            <p:cNvSpPr>
              <a:spLocks noChangeShapeType="1"/>
            </p:cNvSpPr>
            <p:nvPr/>
          </p:nvSpPr>
          <p:spPr bwMode="auto">
            <a:xfrm flipH="1">
              <a:off x="4849" y="1878"/>
              <a:ext cx="1240" cy="9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4" name="Line 110"/>
            <p:cNvSpPr>
              <a:spLocks noChangeShapeType="1"/>
            </p:cNvSpPr>
            <p:nvPr/>
          </p:nvSpPr>
          <p:spPr bwMode="auto">
            <a:xfrm flipH="1">
              <a:off x="3579" y="1869"/>
              <a:ext cx="2470" cy="10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8355702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7.3.2 </a:t>
            </a:r>
            <a:r>
              <a:rPr lang="zh-CN" altLang="en-US" dirty="0"/>
              <a:t>图着色问题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⑤ 选择当前颜色为</a:t>
            </a:r>
            <a:r>
              <a:rPr lang="zh-CN" altLang="en-US" dirty="0" smtClean="0">
                <a:solidFill>
                  <a:srgbClr val="0000FF"/>
                </a:solidFill>
              </a:rPr>
              <a:t>蓝</a:t>
            </a:r>
            <a:r>
              <a:rPr lang="zh-CN" altLang="en-US" dirty="0" smtClean="0"/>
              <a:t>色，检查结点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和结点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，发现两个结点均已着色，检查下一个结点</a:t>
            </a:r>
            <a:endParaRPr lang="zh-CN" altLang="en-US" dirty="0"/>
          </a:p>
        </p:txBody>
      </p: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395536" y="2636912"/>
            <a:ext cx="8363980" cy="2952328"/>
            <a:chOff x="2031" y="1603"/>
            <a:chExt cx="4283" cy="1526"/>
          </a:xfrm>
        </p:grpSpPr>
        <p:sp>
          <p:nvSpPr>
            <p:cNvPr id="5" name="Oval 91"/>
            <p:cNvSpPr>
              <a:spLocks noChangeArrowheads="1"/>
            </p:cNvSpPr>
            <p:nvPr/>
          </p:nvSpPr>
          <p:spPr bwMode="auto">
            <a:xfrm>
              <a:off x="2031" y="1608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" name="Oval 92"/>
            <p:cNvSpPr>
              <a:spLocks noChangeArrowheads="1"/>
            </p:cNvSpPr>
            <p:nvPr/>
          </p:nvSpPr>
          <p:spPr bwMode="auto">
            <a:xfrm>
              <a:off x="4621" y="1605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5</a:t>
              </a:r>
            </a:p>
          </p:txBody>
        </p:sp>
        <p:sp>
          <p:nvSpPr>
            <p:cNvPr id="7" name="Oval 93"/>
            <p:cNvSpPr>
              <a:spLocks noChangeArrowheads="1"/>
            </p:cNvSpPr>
            <p:nvPr/>
          </p:nvSpPr>
          <p:spPr bwMode="auto">
            <a:xfrm>
              <a:off x="3278" y="1603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3</a:t>
              </a:r>
            </a:p>
          </p:txBody>
        </p:sp>
        <p:sp>
          <p:nvSpPr>
            <p:cNvPr id="8" name="Oval 94"/>
            <p:cNvSpPr>
              <a:spLocks noChangeArrowheads="1"/>
            </p:cNvSpPr>
            <p:nvPr/>
          </p:nvSpPr>
          <p:spPr bwMode="auto">
            <a:xfrm>
              <a:off x="6002" y="1608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7</a:t>
              </a:r>
            </a:p>
          </p:txBody>
        </p:sp>
        <p:sp>
          <p:nvSpPr>
            <p:cNvPr id="9" name="Oval 95"/>
            <p:cNvSpPr>
              <a:spLocks noChangeArrowheads="1"/>
            </p:cNvSpPr>
            <p:nvPr/>
          </p:nvSpPr>
          <p:spPr bwMode="auto">
            <a:xfrm>
              <a:off x="2031" y="2838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0" name="Oval 96"/>
            <p:cNvSpPr>
              <a:spLocks noChangeArrowheads="1"/>
            </p:cNvSpPr>
            <p:nvPr/>
          </p:nvSpPr>
          <p:spPr bwMode="auto">
            <a:xfrm>
              <a:off x="4621" y="2835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6</a:t>
              </a:r>
            </a:p>
          </p:txBody>
        </p:sp>
        <p:sp>
          <p:nvSpPr>
            <p:cNvPr id="11" name="Oval 97"/>
            <p:cNvSpPr>
              <a:spLocks noChangeArrowheads="1"/>
            </p:cNvSpPr>
            <p:nvPr/>
          </p:nvSpPr>
          <p:spPr bwMode="auto">
            <a:xfrm>
              <a:off x="3278" y="2833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4</a:t>
              </a:r>
            </a:p>
          </p:txBody>
        </p:sp>
        <p:sp>
          <p:nvSpPr>
            <p:cNvPr id="12" name="Oval 98"/>
            <p:cNvSpPr>
              <a:spLocks noChangeArrowheads="1"/>
            </p:cNvSpPr>
            <p:nvPr/>
          </p:nvSpPr>
          <p:spPr bwMode="auto">
            <a:xfrm>
              <a:off x="6002" y="2838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8</a:t>
              </a:r>
            </a:p>
          </p:txBody>
        </p:sp>
        <p:sp>
          <p:nvSpPr>
            <p:cNvPr id="13" name="Line 99"/>
            <p:cNvSpPr>
              <a:spLocks noChangeShapeType="1"/>
            </p:cNvSpPr>
            <p:nvPr/>
          </p:nvSpPr>
          <p:spPr bwMode="auto">
            <a:xfrm>
              <a:off x="2279" y="1881"/>
              <a:ext cx="1040" cy="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4" name="Line 100"/>
            <p:cNvSpPr>
              <a:spLocks noChangeShapeType="1"/>
            </p:cNvSpPr>
            <p:nvPr/>
          </p:nvSpPr>
          <p:spPr bwMode="auto">
            <a:xfrm>
              <a:off x="2309" y="1842"/>
              <a:ext cx="2360" cy="1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5" name="Line 101"/>
            <p:cNvSpPr>
              <a:spLocks noChangeShapeType="1"/>
            </p:cNvSpPr>
            <p:nvPr/>
          </p:nvSpPr>
          <p:spPr bwMode="auto">
            <a:xfrm>
              <a:off x="2339" y="1800"/>
              <a:ext cx="3700" cy="10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6" name="Line 102"/>
            <p:cNvSpPr>
              <a:spLocks noChangeShapeType="1"/>
            </p:cNvSpPr>
            <p:nvPr/>
          </p:nvSpPr>
          <p:spPr bwMode="auto">
            <a:xfrm flipH="1">
              <a:off x="2239" y="1851"/>
              <a:ext cx="1080" cy="9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7" name="Line 103"/>
            <p:cNvSpPr>
              <a:spLocks noChangeShapeType="1"/>
            </p:cNvSpPr>
            <p:nvPr/>
          </p:nvSpPr>
          <p:spPr bwMode="auto">
            <a:xfrm>
              <a:off x="3489" y="1881"/>
              <a:ext cx="1270" cy="9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8" name="Line 104"/>
            <p:cNvSpPr>
              <a:spLocks noChangeShapeType="1"/>
            </p:cNvSpPr>
            <p:nvPr/>
          </p:nvSpPr>
          <p:spPr bwMode="auto">
            <a:xfrm>
              <a:off x="3569" y="1830"/>
              <a:ext cx="2520" cy="10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9" name="Line 105"/>
            <p:cNvSpPr>
              <a:spLocks noChangeShapeType="1"/>
            </p:cNvSpPr>
            <p:nvPr/>
          </p:nvSpPr>
          <p:spPr bwMode="auto">
            <a:xfrm flipV="1">
              <a:off x="2309" y="1842"/>
              <a:ext cx="2350" cy="10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0" name="Line 106"/>
            <p:cNvSpPr>
              <a:spLocks noChangeShapeType="1"/>
            </p:cNvSpPr>
            <p:nvPr/>
          </p:nvSpPr>
          <p:spPr bwMode="auto">
            <a:xfrm flipV="1">
              <a:off x="2329" y="1830"/>
              <a:ext cx="3700" cy="1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1" name="Line 107"/>
            <p:cNvSpPr>
              <a:spLocks noChangeShapeType="1"/>
            </p:cNvSpPr>
            <p:nvPr/>
          </p:nvSpPr>
          <p:spPr bwMode="auto">
            <a:xfrm flipH="1">
              <a:off x="3489" y="1881"/>
              <a:ext cx="1230" cy="9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2" name="Line 108"/>
            <p:cNvSpPr>
              <a:spLocks noChangeShapeType="1"/>
            </p:cNvSpPr>
            <p:nvPr/>
          </p:nvSpPr>
          <p:spPr bwMode="auto">
            <a:xfrm>
              <a:off x="4869" y="1860"/>
              <a:ext cx="1280" cy="9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3" name="Line 109"/>
            <p:cNvSpPr>
              <a:spLocks noChangeShapeType="1"/>
            </p:cNvSpPr>
            <p:nvPr/>
          </p:nvSpPr>
          <p:spPr bwMode="auto">
            <a:xfrm flipH="1">
              <a:off x="4849" y="1878"/>
              <a:ext cx="1240" cy="9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4" name="Line 110"/>
            <p:cNvSpPr>
              <a:spLocks noChangeShapeType="1"/>
            </p:cNvSpPr>
            <p:nvPr/>
          </p:nvSpPr>
          <p:spPr bwMode="auto">
            <a:xfrm flipH="1">
              <a:off x="3579" y="1869"/>
              <a:ext cx="2470" cy="10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4543632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7.3.2 </a:t>
            </a:r>
            <a:r>
              <a:rPr lang="zh-CN" altLang="en-US" dirty="0"/>
              <a:t>图着色问题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⑥ 检查</a:t>
            </a:r>
            <a:r>
              <a:rPr lang="zh-CN" altLang="en-US" dirty="0"/>
              <a:t>结点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zh-CN" altLang="en-US" dirty="0"/>
              <a:t>发现与结点</a:t>
            </a:r>
            <a:r>
              <a:rPr lang="en-US" altLang="zh-CN" dirty="0"/>
              <a:t>3</a:t>
            </a:r>
            <a:r>
              <a:rPr lang="zh-CN" altLang="en-US" dirty="0"/>
              <a:t>相连的其它结点</a:t>
            </a:r>
            <a:r>
              <a:rPr lang="en-US" altLang="zh-CN" dirty="0"/>
              <a:t>(2,6,8)</a:t>
            </a:r>
            <a:r>
              <a:rPr lang="zh-CN" altLang="en-US" dirty="0"/>
              <a:t>中，结点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被</a:t>
            </a:r>
            <a:r>
              <a:rPr lang="zh-CN" altLang="en-US" dirty="0"/>
              <a:t>着为</a:t>
            </a:r>
            <a:r>
              <a:rPr lang="zh-CN" altLang="en-US" dirty="0">
                <a:solidFill>
                  <a:srgbClr val="FF0000"/>
                </a:solidFill>
              </a:rPr>
              <a:t>红</a:t>
            </a:r>
            <a:r>
              <a:rPr lang="zh-CN" altLang="en-US" dirty="0"/>
              <a:t>色</a:t>
            </a:r>
            <a:r>
              <a:rPr lang="zh-CN" altLang="en-US" dirty="0" smtClean="0"/>
              <a:t>，结点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和结点</a:t>
            </a:r>
            <a:r>
              <a:rPr lang="en-US" altLang="zh-CN" dirty="0" smtClean="0"/>
              <a:t>8</a:t>
            </a:r>
            <a:r>
              <a:rPr lang="zh-CN" altLang="en-US" dirty="0" smtClean="0"/>
              <a:t>未被着色，因此</a:t>
            </a:r>
            <a:r>
              <a:rPr lang="zh-CN" altLang="en-US" dirty="0"/>
              <a:t>结点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可以被着成</a:t>
            </a:r>
            <a:r>
              <a:rPr lang="zh-CN" altLang="en-US" dirty="0" smtClean="0">
                <a:solidFill>
                  <a:srgbClr val="0000FF"/>
                </a:solidFill>
              </a:rPr>
              <a:t>蓝</a:t>
            </a:r>
            <a:r>
              <a:rPr lang="zh-CN" altLang="en-US" dirty="0" smtClean="0"/>
              <a:t>色</a:t>
            </a:r>
            <a:endParaRPr lang="zh-CN" altLang="en-US" dirty="0"/>
          </a:p>
        </p:txBody>
      </p: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395536" y="2636912"/>
            <a:ext cx="8363980" cy="2952328"/>
            <a:chOff x="2031" y="1603"/>
            <a:chExt cx="4283" cy="1526"/>
          </a:xfrm>
        </p:grpSpPr>
        <p:sp>
          <p:nvSpPr>
            <p:cNvPr id="5" name="Oval 91"/>
            <p:cNvSpPr>
              <a:spLocks noChangeArrowheads="1"/>
            </p:cNvSpPr>
            <p:nvPr/>
          </p:nvSpPr>
          <p:spPr bwMode="auto">
            <a:xfrm>
              <a:off x="2031" y="1608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" name="Oval 92"/>
            <p:cNvSpPr>
              <a:spLocks noChangeArrowheads="1"/>
            </p:cNvSpPr>
            <p:nvPr/>
          </p:nvSpPr>
          <p:spPr bwMode="auto">
            <a:xfrm>
              <a:off x="4621" y="1605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5</a:t>
              </a:r>
            </a:p>
          </p:txBody>
        </p:sp>
        <p:sp>
          <p:nvSpPr>
            <p:cNvPr id="7" name="Oval 93"/>
            <p:cNvSpPr>
              <a:spLocks noChangeArrowheads="1"/>
            </p:cNvSpPr>
            <p:nvPr/>
          </p:nvSpPr>
          <p:spPr bwMode="auto">
            <a:xfrm>
              <a:off x="3278" y="1603"/>
              <a:ext cx="312" cy="2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" name="Oval 94"/>
            <p:cNvSpPr>
              <a:spLocks noChangeArrowheads="1"/>
            </p:cNvSpPr>
            <p:nvPr/>
          </p:nvSpPr>
          <p:spPr bwMode="auto">
            <a:xfrm>
              <a:off x="6002" y="1608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7</a:t>
              </a:r>
            </a:p>
          </p:txBody>
        </p:sp>
        <p:sp>
          <p:nvSpPr>
            <p:cNvPr id="9" name="Oval 95"/>
            <p:cNvSpPr>
              <a:spLocks noChangeArrowheads="1"/>
            </p:cNvSpPr>
            <p:nvPr/>
          </p:nvSpPr>
          <p:spPr bwMode="auto">
            <a:xfrm>
              <a:off x="2031" y="2838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0" name="Oval 96"/>
            <p:cNvSpPr>
              <a:spLocks noChangeArrowheads="1"/>
            </p:cNvSpPr>
            <p:nvPr/>
          </p:nvSpPr>
          <p:spPr bwMode="auto">
            <a:xfrm>
              <a:off x="4621" y="2835"/>
              <a:ext cx="312" cy="291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6</a:t>
              </a:r>
            </a:p>
          </p:txBody>
        </p:sp>
        <p:sp>
          <p:nvSpPr>
            <p:cNvPr id="11" name="Oval 97"/>
            <p:cNvSpPr>
              <a:spLocks noChangeArrowheads="1"/>
            </p:cNvSpPr>
            <p:nvPr/>
          </p:nvSpPr>
          <p:spPr bwMode="auto">
            <a:xfrm>
              <a:off x="3278" y="2833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4</a:t>
              </a:r>
            </a:p>
          </p:txBody>
        </p:sp>
        <p:sp>
          <p:nvSpPr>
            <p:cNvPr id="12" name="Oval 98"/>
            <p:cNvSpPr>
              <a:spLocks noChangeArrowheads="1"/>
            </p:cNvSpPr>
            <p:nvPr/>
          </p:nvSpPr>
          <p:spPr bwMode="auto">
            <a:xfrm>
              <a:off x="6002" y="2838"/>
              <a:ext cx="312" cy="291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8</a:t>
              </a:r>
            </a:p>
          </p:txBody>
        </p:sp>
        <p:sp>
          <p:nvSpPr>
            <p:cNvPr id="13" name="Line 99"/>
            <p:cNvSpPr>
              <a:spLocks noChangeShapeType="1"/>
            </p:cNvSpPr>
            <p:nvPr/>
          </p:nvSpPr>
          <p:spPr bwMode="auto">
            <a:xfrm>
              <a:off x="2279" y="1881"/>
              <a:ext cx="1040" cy="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4" name="Line 100"/>
            <p:cNvSpPr>
              <a:spLocks noChangeShapeType="1"/>
            </p:cNvSpPr>
            <p:nvPr/>
          </p:nvSpPr>
          <p:spPr bwMode="auto">
            <a:xfrm>
              <a:off x="2309" y="1842"/>
              <a:ext cx="2360" cy="1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5" name="Line 101"/>
            <p:cNvSpPr>
              <a:spLocks noChangeShapeType="1"/>
            </p:cNvSpPr>
            <p:nvPr/>
          </p:nvSpPr>
          <p:spPr bwMode="auto">
            <a:xfrm>
              <a:off x="2339" y="1800"/>
              <a:ext cx="3700" cy="10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6" name="Line 102"/>
            <p:cNvSpPr>
              <a:spLocks noChangeShapeType="1"/>
            </p:cNvSpPr>
            <p:nvPr/>
          </p:nvSpPr>
          <p:spPr bwMode="auto">
            <a:xfrm flipH="1">
              <a:off x="2239" y="1851"/>
              <a:ext cx="1080" cy="99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7" name="Line 103"/>
            <p:cNvSpPr>
              <a:spLocks noChangeShapeType="1"/>
            </p:cNvSpPr>
            <p:nvPr/>
          </p:nvSpPr>
          <p:spPr bwMode="auto">
            <a:xfrm>
              <a:off x="3489" y="1881"/>
              <a:ext cx="1270" cy="9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8" name="Line 104"/>
            <p:cNvSpPr>
              <a:spLocks noChangeShapeType="1"/>
            </p:cNvSpPr>
            <p:nvPr/>
          </p:nvSpPr>
          <p:spPr bwMode="auto">
            <a:xfrm>
              <a:off x="3569" y="1830"/>
              <a:ext cx="2520" cy="10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9" name="Line 105"/>
            <p:cNvSpPr>
              <a:spLocks noChangeShapeType="1"/>
            </p:cNvSpPr>
            <p:nvPr/>
          </p:nvSpPr>
          <p:spPr bwMode="auto">
            <a:xfrm flipV="1">
              <a:off x="2309" y="1842"/>
              <a:ext cx="2350" cy="10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0" name="Line 106"/>
            <p:cNvSpPr>
              <a:spLocks noChangeShapeType="1"/>
            </p:cNvSpPr>
            <p:nvPr/>
          </p:nvSpPr>
          <p:spPr bwMode="auto">
            <a:xfrm flipV="1">
              <a:off x="2329" y="1830"/>
              <a:ext cx="3700" cy="1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1" name="Line 107"/>
            <p:cNvSpPr>
              <a:spLocks noChangeShapeType="1"/>
            </p:cNvSpPr>
            <p:nvPr/>
          </p:nvSpPr>
          <p:spPr bwMode="auto">
            <a:xfrm flipH="1">
              <a:off x="3489" y="1881"/>
              <a:ext cx="1230" cy="9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2" name="Line 108"/>
            <p:cNvSpPr>
              <a:spLocks noChangeShapeType="1"/>
            </p:cNvSpPr>
            <p:nvPr/>
          </p:nvSpPr>
          <p:spPr bwMode="auto">
            <a:xfrm>
              <a:off x="4869" y="1860"/>
              <a:ext cx="1280" cy="9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3" name="Line 109"/>
            <p:cNvSpPr>
              <a:spLocks noChangeShapeType="1"/>
            </p:cNvSpPr>
            <p:nvPr/>
          </p:nvSpPr>
          <p:spPr bwMode="auto">
            <a:xfrm flipH="1">
              <a:off x="4849" y="1878"/>
              <a:ext cx="1240" cy="9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4" name="Line 110"/>
            <p:cNvSpPr>
              <a:spLocks noChangeShapeType="1"/>
            </p:cNvSpPr>
            <p:nvPr/>
          </p:nvSpPr>
          <p:spPr bwMode="auto">
            <a:xfrm flipH="1">
              <a:off x="3579" y="1869"/>
              <a:ext cx="2470" cy="10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2747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7.1</a:t>
            </a:r>
            <a:r>
              <a:rPr lang="zh-CN" altLang="en-US" dirty="0"/>
              <a:t>贪心法的</a:t>
            </a:r>
            <a:r>
              <a:rPr lang="zh-CN" altLang="en-US" dirty="0" smtClean="0"/>
              <a:t>基本</a:t>
            </a:r>
            <a:r>
              <a:rPr lang="zh-CN" altLang="en-US" dirty="0"/>
              <a:t>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埃及分数问题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问题描述：用最少的且分子为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的分数来表示真分数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比如：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00918"/>
              </p:ext>
            </p:extLst>
          </p:nvPr>
        </p:nvGraphicFramePr>
        <p:xfrm>
          <a:off x="3275856" y="2780928"/>
          <a:ext cx="2558132" cy="10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84" name="Equation" r:id="rId3" imgW="939600" imgH="393480" progId="Equation.DSMT4">
                  <p:embed/>
                </p:oleObj>
              </mc:Choice>
              <mc:Fallback>
                <p:oleObj name="Equation" r:id="rId3" imgW="939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5856" y="2780928"/>
                        <a:ext cx="2558132" cy="107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942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7.3.2 </a:t>
            </a:r>
            <a:r>
              <a:rPr lang="zh-CN" altLang="en-US" dirty="0"/>
              <a:t>图着色问题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⑦ 检查结点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zh-CN" altLang="en-US" dirty="0"/>
              <a:t>发现与</a:t>
            </a:r>
            <a:r>
              <a:rPr lang="zh-CN" altLang="en-US" dirty="0" smtClean="0"/>
              <a:t>结点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相连</a:t>
            </a:r>
            <a:r>
              <a:rPr lang="zh-CN" altLang="en-US" dirty="0"/>
              <a:t>的其它结点</a:t>
            </a:r>
            <a:r>
              <a:rPr lang="en-US" altLang="zh-CN" dirty="0" smtClean="0"/>
              <a:t>(1,5,7)</a:t>
            </a:r>
            <a:r>
              <a:rPr lang="zh-CN" altLang="en-US" dirty="0"/>
              <a:t>中，</a:t>
            </a:r>
            <a:r>
              <a:rPr lang="zh-CN" altLang="en-US" dirty="0" smtClean="0"/>
              <a:t>结点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被</a:t>
            </a:r>
            <a:r>
              <a:rPr lang="zh-CN" altLang="en-US" dirty="0"/>
              <a:t>着为</a:t>
            </a:r>
            <a:r>
              <a:rPr lang="zh-CN" altLang="en-US" dirty="0">
                <a:solidFill>
                  <a:srgbClr val="FF0000"/>
                </a:solidFill>
              </a:rPr>
              <a:t>红</a:t>
            </a:r>
            <a:r>
              <a:rPr lang="zh-CN" altLang="en-US" dirty="0"/>
              <a:t>色</a:t>
            </a:r>
            <a:r>
              <a:rPr lang="zh-CN" altLang="en-US" dirty="0" smtClean="0"/>
              <a:t>，结点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和结点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未被着色，因此结点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可以被着成</a:t>
            </a:r>
            <a:r>
              <a:rPr lang="zh-CN" altLang="en-US" dirty="0" smtClean="0">
                <a:solidFill>
                  <a:srgbClr val="0000FF"/>
                </a:solidFill>
              </a:rPr>
              <a:t>蓝</a:t>
            </a:r>
            <a:r>
              <a:rPr lang="zh-CN" altLang="en-US" dirty="0" smtClean="0"/>
              <a:t>色</a:t>
            </a:r>
            <a:endParaRPr lang="zh-CN" altLang="en-US" dirty="0"/>
          </a:p>
        </p:txBody>
      </p: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395536" y="2636912"/>
            <a:ext cx="8363980" cy="2952328"/>
            <a:chOff x="2031" y="1603"/>
            <a:chExt cx="4283" cy="1526"/>
          </a:xfrm>
        </p:grpSpPr>
        <p:sp>
          <p:nvSpPr>
            <p:cNvPr id="5" name="Oval 91"/>
            <p:cNvSpPr>
              <a:spLocks noChangeArrowheads="1"/>
            </p:cNvSpPr>
            <p:nvPr/>
          </p:nvSpPr>
          <p:spPr bwMode="auto">
            <a:xfrm>
              <a:off x="2031" y="1608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" name="Oval 92"/>
            <p:cNvSpPr>
              <a:spLocks noChangeArrowheads="1"/>
            </p:cNvSpPr>
            <p:nvPr/>
          </p:nvSpPr>
          <p:spPr bwMode="auto">
            <a:xfrm>
              <a:off x="4621" y="1605"/>
              <a:ext cx="312" cy="291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5</a:t>
              </a:r>
            </a:p>
          </p:txBody>
        </p:sp>
        <p:sp>
          <p:nvSpPr>
            <p:cNvPr id="7" name="Oval 93"/>
            <p:cNvSpPr>
              <a:spLocks noChangeArrowheads="1"/>
            </p:cNvSpPr>
            <p:nvPr/>
          </p:nvSpPr>
          <p:spPr bwMode="auto">
            <a:xfrm>
              <a:off x="3278" y="1603"/>
              <a:ext cx="312" cy="2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" name="Oval 94"/>
            <p:cNvSpPr>
              <a:spLocks noChangeArrowheads="1"/>
            </p:cNvSpPr>
            <p:nvPr/>
          </p:nvSpPr>
          <p:spPr bwMode="auto">
            <a:xfrm>
              <a:off x="6002" y="1608"/>
              <a:ext cx="312" cy="291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7</a:t>
              </a:r>
            </a:p>
          </p:txBody>
        </p:sp>
        <p:sp>
          <p:nvSpPr>
            <p:cNvPr id="9" name="Oval 95"/>
            <p:cNvSpPr>
              <a:spLocks noChangeArrowheads="1"/>
            </p:cNvSpPr>
            <p:nvPr/>
          </p:nvSpPr>
          <p:spPr bwMode="auto">
            <a:xfrm>
              <a:off x="2031" y="2838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0" name="Oval 96"/>
            <p:cNvSpPr>
              <a:spLocks noChangeArrowheads="1"/>
            </p:cNvSpPr>
            <p:nvPr/>
          </p:nvSpPr>
          <p:spPr bwMode="auto">
            <a:xfrm>
              <a:off x="4621" y="2835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6</a:t>
              </a:r>
            </a:p>
          </p:txBody>
        </p:sp>
        <p:sp>
          <p:nvSpPr>
            <p:cNvPr id="11" name="Oval 97"/>
            <p:cNvSpPr>
              <a:spLocks noChangeArrowheads="1"/>
            </p:cNvSpPr>
            <p:nvPr/>
          </p:nvSpPr>
          <p:spPr bwMode="auto">
            <a:xfrm>
              <a:off x="3278" y="2833"/>
              <a:ext cx="312" cy="2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2" name="Oval 98"/>
            <p:cNvSpPr>
              <a:spLocks noChangeArrowheads="1"/>
            </p:cNvSpPr>
            <p:nvPr/>
          </p:nvSpPr>
          <p:spPr bwMode="auto">
            <a:xfrm>
              <a:off x="6002" y="2838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8</a:t>
              </a:r>
            </a:p>
          </p:txBody>
        </p:sp>
        <p:sp>
          <p:nvSpPr>
            <p:cNvPr id="13" name="Line 99"/>
            <p:cNvSpPr>
              <a:spLocks noChangeShapeType="1"/>
            </p:cNvSpPr>
            <p:nvPr/>
          </p:nvSpPr>
          <p:spPr bwMode="auto">
            <a:xfrm>
              <a:off x="2279" y="1881"/>
              <a:ext cx="1040" cy="98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4" name="Line 100"/>
            <p:cNvSpPr>
              <a:spLocks noChangeShapeType="1"/>
            </p:cNvSpPr>
            <p:nvPr/>
          </p:nvSpPr>
          <p:spPr bwMode="auto">
            <a:xfrm>
              <a:off x="2309" y="1842"/>
              <a:ext cx="2360" cy="1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5" name="Line 101"/>
            <p:cNvSpPr>
              <a:spLocks noChangeShapeType="1"/>
            </p:cNvSpPr>
            <p:nvPr/>
          </p:nvSpPr>
          <p:spPr bwMode="auto">
            <a:xfrm>
              <a:off x="2339" y="1800"/>
              <a:ext cx="3700" cy="10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6" name="Line 102"/>
            <p:cNvSpPr>
              <a:spLocks noChangeShapeType="1"/>
            </p:cNvSpPr>
            <p:nvPr/>
          </p:nvSpPr>
          <p:spPr bwMode="auto">
            <a:xfrm flipH="1">
              <a:off x="2239" y="1851"/>
              <a:ext cx="1080" cy="9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7" name="Line 103"/>
            <p:cNvSpPr>
              <a:spLocks noChangeShapeType="1"/>
            </p:cNvSpPr>
            <p:nvPr/>
          </p:nvSpPr>
          <p:spPr bwMode="auto">
            <a:xfrm>
              <a:off x="3489" y="1881"/>
              <a:ext cx="1270" cy="9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8" name="Line 104"/>
            <p:cNvSpPr>
              <a:spLocks noChangeShapeType="1"/>
            </p:cNvSpPr>
            <p:nvPr/>
          </p:nvSpPr>
          <p:spPr bwMode="auto">
            <a:xfrm>
              <a:off x="3569" y="1830"/>
              <a:ext cx="2520" cy="10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9" name="Line 105"/>
            <p:cNvSpPr>
              <a:spLocks noChangeShapeType="1"/>
            </p:cNvSpPr>
            <p:nvPr/>
          </p:nvSpPr>
          <p:spPr bwMode="auto">
            <a:xfrm flipV="1">
              <a:off x="2309" y="1842"/>
              <a:ext cx="2350" cy="10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0" name="Line 106"/>
            <p:cNvSpPr>
              <a:spLocks noChangeShapeType="1"/>
            </p:cNvSpPr>
            <p:nvPr/>
          </p:nvSpPr>
          <p:spPr bwMode="auto">
            <a:xfrm flipV="1">
              <a:off x="2329" y="1830"/>
              <a:ext cx="3700" cy="1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1" name="Line 107"/>
            <p:cNvSpPr>
              <a:spLocks noChangeShapeType="1"/>
            </p:cNvSpPr>
            <p:nvPr/>
          </p:nvSpPr>
          <p:spPr bwMode="auto">
            <a:xfrm flipH="1">
              <a:off x="3489" y="1881"/>
              <a:ext cx="1230" cy="96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2" name="Line 108"/>
            <p:cNvSpPr>
              <a:spLocks noChangeShapeType="1"/>
            </p:cNvSpPr>
            <p:nvPr/>
          </p:nvSpPr>
          <p:spPr bwMode="auto">
            <a:xfrm>
              <a:off x="4869" y="1860"/>
              <a:ext cx="1280" cy="9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3" name="Line 109"/>
            <p:cNvSpPr>
              <a:spLocks noChangeShapeType="1"/>
            </p:cNvSpPr>
            <p:nvPr/>
          </p:nvSpPr>
          <p:spPr bwMode="auto">
            <a:xfrm flipH="1">
              <a:off x="4849" y="1878"/>
              <a:ext cx="1240" cy="9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4" name="Line 110"/>
            <p:cNvSpPr>
              <a:spLocks noChangeShapeType="1"/>
            </p:cNvSpPr>
            <p:nvPr/>
          </p:nvSpPr>
          <p:spPr bwMode="auto">
            <a:xfrm flipH="1">
              <a:off x="3579" y="1869"/>
              <a:ext cx="2470" cy="104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9843920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7.3.2 </a:t>
            </a:r>
            <a:r>
              <a:rPr lang="zh-CN" altLang="en-US" dirty="0"/>
              <a:t>图着色问题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⑧ 依此算法，最后的着色方案如下，共用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种颜色：</a:t>
            </a:r>
            <a:endParaRPr lang="zh-CN" altLang="en-US" dirty="0"/>
          </a:p>
        </p:txBody>
      </p: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395536" y="2636912"/>
            <a:ext cx="8363980" cy="2952328"/>
            <a:chOff x="2031" y="1603"/>
            <a:chExt cx="4283" cy="1526"/>
          </a:xfrm>
        </p:grpSpPr>
        <p:sp>
          <p:nvSpPr>
            <p:cNvPr id="5" name="Oval 91"/>
            <p:cNvSpPr>
              <a:spLocks noChangeArrowheads="1"/>
            </p:cNvSpPr>
            <p:nvPr/>
          </p:nvSpPr>
          <p:spPr bwMode="auto">
            <a:xfrm>
              <a:off x="2031" y="1608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" name="Oval 92"/>
            <p:cNvSpPr>
              <a:spLocks noChangeArrowheads="1"/>
            </p:cNvSpPr>
            <p:nvPr/>
          </p:nvSpPr>
          <p:spPr bwMode="auto">
            <a:xfrm>
              <a:off x="4621" y="1605"/>
              <a:ext cx="312" cy="291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7" name="Oval 93"/>
            <p:cNvSpPr>
              <a:spLocks noChangeArrowheads="1"/>
            </p:cNvSpPr>
            <p:nvPr/>
          </p:nvSpPr>
          <p:spPr bwMode="auto">
            <a:xfrm>
              <a:off x="3278" y="1603"/>
              <a:ext cx="312" cy="2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" name="Oval 94"/>
            <p:cNvSpPr>
              <a:spLocks noChangeArrowheads="1"/>
            </p:cNvSpPr>
            <p:nvPr/>
          </p:nvSpPr>
          <p:spPr bwMode="auto">
            <a:xfrm>
              <a:off x="6002" y="1608"/>
              <a:ext cx="312" cy="29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 dirty="0"/>
                <a:t>7</a:t>
              </a:r>
            </a:p>
          </p:txBody>
        </p:sp>
        <p:sp>
          <p:nvSpPr>
            <p:cNvPr id="9" name="Oval 95"/>
            <p:cNvSpPr>
              <a:spLocks noChangeArrowheads="1"/>
            </p:cNvSpPr>
            <p:nvPr/>
          </p:nvSpPr>
          <p:spPr bwMode="auto">
            <a:xfrm>
              <a:off x="2031" y="2838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0" name="Oval 96"/>
            <p:cNvSpPr>
              <a:spLocks noChangeArrowheads="1"/>
            </p:cNvSpPr>
            <p:nvPr/>
          </p:nvSpPr>
          <p:spPr bwMode="auto">
            <a:xfrm>
              <a:off x="4621" y="2835"/>
              <a:ext cx="312" cy="291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1" name="Oval 97"/>
            <p:cNvSpPr>
              <a:spLocks noChangeArrowheads="1"/>
            </p:cNvSpPr>
            <p:nvPr/>
          </p:nvSpPr>
          <p:spPr bwMode="auto">
            <a:xfrm>
              <a:off x="3278" y="2833"/>
              <a:ext cx="312" cy="2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2" name="Oval 98"/>
            <p:cNvSpPr>
              <a:spLocks noChangeArrowheads="1"/>
            </p:cNvSpPr>
            <p:nvPr/>
          </p:nvSpPr>
          <p:spPr bwMode="auto">
            <a:xfrm>
              <a:off x="6002" y="2838"/>
              <a:ext cx="312" cy="29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8</a:t>
              </a:r>
            </a:p>
          </p:txBody>
        </p:sp>
        <p:sp>
          <p:nvSpPr>
            <p:cNvPr id="13" name="Line 99"/>
            <p:cNvSpPr>
              <a:spLocks noChangeShapeType="1"/>
            </p:cNvSpPr>
            <p:nvPr/>
          </p:nvSpPr>
          <p:spPr bwMode="auto">
            <a:xfrm>
              <a:off x="2279" y="1881"/>
              <a:ext cx="1040" cy="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4" name="Line 100"/>
            <p:cNvSpPr>
              <a:spLocks noChangeShapeType="1"/>
            </p:cNvSpPr>
            <p:nvPr/>
          </p:nvSpPr>
          <p:spPr bwMode="auto">
            <a:xfrm>
              <a:off x="2309" y="1842"/>
              <a:ext cx="2360" cy="1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5" name="Line 101"/>
            <p:cNvSpPr>
              <a:spLocks noChangeShapeType="1"/>
            </p:cNvSpPr>
            <p:nvPr/>
          </p:nvSpPr>
          <p:spPr bwMode="auto">
            <a:xfrm>
              <a:off x="2339" y="1800"/>
              <a:ext cx="3700" cy="10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6" name="Line 102"/>
            <p:cNvSpPr>
              <a:spLocks noChangeShapeType="1"/>
            </p:cNvSpPr>
            <p:nvPr/>
          </p:nvSpPr>
          <p:spPr bwMode="auto">
            <a:xfrm flipH="1">
              <a:off x="2239" y="1851"/>
              <a:ext cx="1080" cy="9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7" name="Line 103"/>
            <p:cNvSpPr>
              <a:spLocks noChangeShapeType="1"/>
            </p:cNvSpPr>
            <p:nvPr/>
          </p:nvSpPr>
          <p:spPr bwMode="auto">
            <a:xfrm>
              <a:off x="3489" y="1881"/>
              <a:ext cx="1270" cy="9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8" name="Line 104"/>
            <p:cNvSpPr>
              <a:spLocks noChangeShapeType="1"/>
            </p:cNvSpPr>
            <p:nvPr/>
          </p:nvSpPr>
          <p:spPr bwMode="auto">
            <a:xfrm>
              <a:off x="3569" y="1830"/>
              <a:ext cx="2520" cy="10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9" name="Line 105"/>
            <p:cNvSpPr>
              <a:spLocks noChangeShapeType="1"/>
            </p:cNvSpPr>
            <p:nvPr/>
          </p:nvSpPr>
          <p:spPr bwMode="auto">
            <a:xfrm flipV="1">
              <a:off x="2309" y="1842"/>
              <a:ext cx="2350" cy="10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0" name="Line 106"/>
            <p:cNvSpPr>
              <a:spLocks noChangeShapeType="1"/>
            </p:cNvSpPr>
            <p:nvPr/>
          </p:nvSpPr>
          <p:spPr bwMode="auto">
            <a:xfrm flipV="1">
              <a:off x="2329" y="1830"/>
              <a:ext cx="3700" cy="1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1" name="Line 107"/>
            <p:cNvSpPr>
              <a:spLocks noChangeShapeType="1"/>
            </p:cNvSpPr>
            <p:nvPr/>
          </p:nvSpPr>
          <p:spPr bwMode="auto">
            <a:xfrm flipH="1">
              <a:off x="3489" y="1881"/>
              <a:ext cx="1230" cy="9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2" name="Line 108"/>
            <p:cNvSpPr>
              <a:spLocks noChangeShapeType="1"/>
            </p:cNvSpPr>
            <p:nvPr/>
          </p:nvSpPr>
          <p:spPr bwMode="auto">
            <a:xfrm>
              <a:off x="4869" y="1860"/>
              <a:ext cx="1280" cy="9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3" name="Line 109"/>
            <p:cNvSpPr>
              <a:spLocks noChangeShapeType="1"/>
            </p:cNvSpPr>
            <p:nvPr/>
          </p:nvSpPr>
          <p:spPr bwMode="auto">
            <a:xfrm flipH="1">
              <a:off x="4849" y="1878"/>
              <a:ext cx="1240" cy="9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4" name="Line 110"/>
            <p:cNvSpPr>
              <a:spLocks noChangeShapeType="1"/>
            </p:cNvSpPr>
            <p:nvPr/>
          </p:nvSpPr>
          <p:spPr bwMode="auto">
            <a:xfrm flipH="1">
              <a:off x="3579" y="1869"/>
              <a:ext cx="2470" cy="10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673251" y="332656"/>
            <a:ext cx="2646878" cy="58477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最优方案？？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43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7.3.2 </a:t>
            </a:r>
            <a:r>
              <a:rPr lang="zh-CN" altLang="en-US" dirty="0"/>
              <a:t>图着色问题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上下两行分别着不同的颜色，只需要两种颜色：</a:t>
            </a:r>
            <a:endParaRPr lang="zh-CN" altLang="en-US" dirty="0"/>
          </a:p>
        </p:txBody>
      </p: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395536" y="2636912"/>
            <a:ext cx="8363980" cy="2952328"/>
            <a:chOff x="2031" y="1603"/>
            <a:chExt cx="4283" cy="1526"/>
          </a:xfrm>
        </p:grpSpPr>
        <p:sp>
          <p:nvSpPr>
            <p:cNvPr id="5" name="Oval 91"/>
            <p:cNvSpPr>
              <a:spLocks noChangeArrowheads="1"/>
            </p:cNvSpPr>
            <p:nvPr/>
          </p:nvSpPr>
          <p:spPr bwMode="auto">
            <a:xfrm>
              <a:off x="2031" y="1608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" name="Oval 92"/>
            <p:cNvSpPr>
              <a:spLocks noChangeArrowheads="1"/>
            </p:cNvSpPr>
            <p:nvPr/>
          </p:nvSpPr>
          <p:spPr bwMode="auto">
            <a:xfrm>
              <a:off x="4621" y="1605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7" name="Oval 93"/>
            <p:cNvSpPr>
              <a:spLocks noChangeArrowheads="1"/>
            </p:cNvSpPr>
            <p:nvPr/>
          </p:nvSpPr>
          <p:spPr bwMode="auto">
            <a:xfrm>
              <a:off x="3278" y="1603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" name="Oval 94"/>
            <p:cNvSpPr>
              <a:spLocks noChangeArrowheads="1"/>
            </p:cNvSpPr>
            <p:nvPr/>
          </p:nvSpPr>
          <p:spPr bwMode="auto">
            <a:xfrm>
              <a:off x="6002" y="1608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9" name="Oval 95"/>
            <p:cNvSpPr>
              <a:spLocks noChangeArrowheads="1"/>
            </p:cNvSpPr>
            <p:nvPr/>
          </p:nvSpPr>
          <p:spPr bwMode="auto">
            <a:xfrm>
              <a:off x="2031" y="2838"/>
              <a:ext cx="312" cy="2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0" name="Oval 96"/>
            <p:cNvSpPr>
              <a:spLocks noChangeArrowheads="1"/>
            </p:cNvSpPr>
            <p:nvPr/>
          </p:nvSpPr>
          <p:spPr bwMode="auto">
            <a:xfrm>
              <a:off x="4621" y="2835"/>
              <a:ext cx="312" cy="2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1" name="Oval 97"/>
            <p:cNvSpPr>
              <a:spLocks noChangeArrowheads="1"/>
            </p:cNvSpPr>
            <p:nvPr/>
          </p:nvSpPr>
          <p:spPr bwMode="auto">
            <a:xfrm>
              <a:off x="3278" y="2833"/>
              <a:ext cx="312" cy="2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2" name="Oval 98"/>
            <p:cNvSpPr>
              <a:spLocks noChangeArrowheads="1"/>
            </p:cNvSpPr>
            <p:nvPr/>
          </p:nvSpPr>
          <p:spPr bwMode="auto">
            <a:xfrm>
              <a:off x="6002" y="2838"/>
              <a:ext cx="312" cy="2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3" name="Line 99"/>
            <p:cNvSpPr>
              <a:spLocks noChangeShapeType="1"/>
            </p:cNvSpPr>
            <p:nvPr/>
          </p:nvSpPr>
          <p:spPr bwMode="auto">
            <a:xfrm>
              <a:off x="2279" y="1881"/>
              <a:ext cx="1040" cy="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4" name="Line 100"/>
            <p:cNvSpPr>
              <a:spLocks noChangeShapeType="1"/>
            </p:cNvSpPr>
            <p:nvPr/>
          </p:nvSpPr>
          <p:spPr bwMode="auto">
            <a:xfrm>
              <a:off x="2309" y="1842"/>
              <a:ext cx="2360" cy="1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5" name="Line 101"/>
            <p:cNvSpPr>
              <a:spLocks noChangeShapeType="1"/>
            </p:cNvSpPr>
            <p:nvPr/>
          </p:nvSpPr>
          <p:spPr bwMode="auto">
            <a:xfrm>
              <a:off x="2339" y="1800"/>
              <a:ext cx="3700" cy="10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6" name="Line 102"/>
            <p:cNvSpPr>
              <a:spLocks noChangeShapeType="1"/>
            </p:cNvSpPr>
            <p:nvPr/>
          </p:nvSpPr>
          <p:spPr bwMode="auto">
            <a:xfrm flipH="1">
              <a:off x="2239" y="1851"/>
              <a:ext cx="1080" cy="9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7" name="Line 103"/>
            <p:cNvSpPr>
              <a:spLocks noChangeShapeType="1"/>
            </p:cNvSpPr>
            <p:nvPr/>
          </p:nvSpPr>
          <p:spPr bwMode="auto">
            <a:xfrm>
              <a:off x="3489" y="1881"/>
              <a:ext cx="1270" cy="9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8" name="Line 104"/>
            <p:cNvSpPr>
              <a:spLocks noChangeShapeType="1"/>
            </p:cNvSpPr>
            <p:nvPr/>
          </p:nvSpPr>
          <p:spPr bwMode="auto">
            <a:xfrm>
              <a:off x="3569" y="1830"/>
              <a:ext cx="2520" cy="10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9" name="Line 105"/>
            <p:cNvSpPr>
              <a:spLocks noChangeShapeType="1"/>
            </p:cNvSpPr>
            <p:nvPr/>
          </p:nvSpPr>
          <p:spPr bwMode="auto">
            <a:xfrm flipV="1">
              <a:off x="2309" y="1842"/>
              <a:ext cx="2350" cy="10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0" name="Line 106"/>
            <p:cNvSpPr>
              <a:spLocks noChangeShapeType="1"/>
            </p:cNvSpPr>
            <p:nvPr/>
          </p:nvSpPr>
          <p:spPr bwMode="auto">
            <a:xfrm flipV="1">
              <a:off x="2329" y="1830"/>
              <a:ext cx="3700" cy="1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1" name="Line 107"/>
            <p:cNvSpPr>
              <a:spLocks noChangeShapeType="1"/>
            </p:cNvSpPr>
            <p:nvPr/>
          </p:nvSpPr>
          <p:spPr bwMode="auto">
            <a:xfrm flipH="1">
              <a:off x="3489" y="1881"/>
              <a:ext cx="1230" cy="9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2" name="Line 108"/>
            <p:cNvSpPr>
              <a:spLocks noChangeShapeType="1"/>
            </p:cNvSpPr>
            <p:nvPr/>
          </p:nvSpPr>
          <p:spPr bwMode="auto">
            <a:xfrm>
              <a:off x="4869" y="1860"/>
              <a:ext cx="1280" cy="9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3" name="Line 109"/>
            <p:cNvSpPr>
              <a:spLocks noChangeShapeType="1"/>
            </p:cNvSpPr>
            <p:nvPr/>
          </p:nvSpPr>
          <p:spPr bwMode="auto">
            <a:xfrm flipH="1">
              <a:off x="4849" y="1878"/>
              <a:ext cx="1240" cy="9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4" name="Line 110"/>
            <p:cNvSpPr>
              <a:spLocks noChangeShapeType="1"/>
            </p:cNvSpPr>
            <p:nvPr/>
          </p:nvSpPr>
          <p:spPr bwMode="auto">
            <a:xfrm flipH="1">
              <a:off x="3579" y="1869"/>
              <a:ext cx="2470" cy="10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304492" y="591071"/>
            <a:ext cx="4515980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二部图着色问题只需要两种颜色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7497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7.3.2 </a:t>
            </a:r>
            <a:r>
              <a:rPr lang="zh-CN" altLang="en-US" dirty="0"/>
              <a:t>图着色问题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若图的编号调整一下，可以用贪心法得到最优解：</a:t>
            </a:r>
            <a:endParaRPr lang="zh-CN" altLang="en-US" dirty="0"/>
          </a:p>
        </p:txBody>
      </p: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395536" y="2636912"/>
            <a:ext cx="8363980" cy="2952328"/>
            <a:chOff x="2031" y="1603"/>
            <a:chExt cx="4283" cy="1526"/>
          </a:xfrm>
        </p:grpSpPr>
        <p:sp>
          <p:nvSpPr>
            <p:cNvPr id="5" name="Oval 91"/>
            <p:cNvSpPr>
              <a:spLocks noChangeArrowheads="1"/>
            </p:cNvSpPr>
            <p:nvPr/>
          </p:nvSpPr>
          <p:spPr bwMode="auto">
            <a:xfrm>
              <a:off x="2031" y="1608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" name="Oval 92"/>
            <p:cNvSpPr>
              <a:spLocks noChangeArrowheads="1"/>
            </p:cNvSpPr>
            <p:nvPr/>
          </p:nvSpPr>
          <p:spPr bwMode="auto">
            <a:xfrm>
              <a:off x="4621" y="1605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 dirty="0" smtClean="0">
                  <a:solidFill>
                    <a:schemeClr val="bg1"/>
                  </a:solidFill>
                </a:rPr>
                <a:t>3</a:t>
              </a:r>
              <a:endParaRPr lang="en-US" altLang="zh-CN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Oval 93"/>
            <p:cNvSpPr>
              <a:spLocks noChangeArrowheads="1"/>
            </p:cNvSpPr>
            <p:nvPr/>
          </p:nvSpPr>
          <p:spPr bwMode="auto">
            <a:xfrm>
              <a:off x="3278" y="1603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 dirty="0" smtClean="0">
                  <a:solidFill>
                    <a:schemeClr val="bg1"/>
                  </a:solidFill>
                </a:rPr>
                <a:t>2</a:t>
              </a:r>
              <a:endParaRPr lang="en-US" altLang="zh-CN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Oval 94"/>
            <p:cNvSpPr>
              <a:spLocks noChangeArrowheads="1"/>
            </p:cNvSpPr>
            <p:nvPr/>
          </p:nvSpPr>
          <p:spPr bwMode="auto">
            <a:xfrm>
              <a:off x="6002" y="1608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 dirty="0" smtClean="0">
                  <a:solidFill>
                    <a:schemeClr val="bg1"/>
                  </a:solidFill>
                </a:rPr>
                <a:t>4</a:t>
              </a:r>
              <a:endParaRPr lang="en-US" altLang="zh-CN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Oval 95"/>
            <p:cNvSpPr>
              <a:spLocks noChangeArrowheads="1"/>
            </p:cNvSpPr>
            <p:nvPr/>
          </p:nvSpPr>
          <p:spPr bwMode="auto">
            <a:xfrm>
              <a:off x="2031" y="2838"/>
              <a:ext cx="312" cy="2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 dirty="0" smtClean="0">
                  <a:solidFill>
                    <a:schemeClr val="bg1"/>
                  </a:solidFill>
                </a:rPr>
                <a:t>5</a:t>
              </a:r>
              <a:endParaRPr lang="en-US" altLang="zh-CN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Oval 96"/>
            <p:cNvSpPr>
              <a:spLocks noChangeArrowheads="1"/>
            </p:cNvSpPr>
            <p:nvPr/>
          </p:nvSpPr>
          <p:spPr bwMode="auto">
            <a:xfrm>
              <a:off x="4621" y="2835"/>
              <a:ext cx="312" cy="2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 dirty="0" smtClean="0">
                  <a:solidFill>
                    <a:schemeClr val="bg1"/>
                  </a:solidFill>
                </a:rPr>
                <a:t>7</a:t>
              </a:r>
              <a:endParaRPr lang="en-US" altLang="zh-CN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Oval 97"/>
            <p:cNvSpPr>
              <a:spLocks noChangeArrowheads="1"/>
            </p:cNvSpPr>
            <p:nvPr/>
          </p:nvSpPr>
          <p:spPr bwMode="auto">
            <a:xfrm>
              <a:off x="3278" y="2833"/>
              <a:ext cx="312" cy="2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 dirty="0" smtClean="0">
                  <a:solidFill>
                    <a:schemeClr val="bg1"/>
                  </a:solidFill>
                </a:rPr>
                <a:t>6</a:t>
              </a:r>
              <a:endParaRPr lang="en-US" altLang="zh-CN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Oval 98"/>
            <p:cNvSpPr>
              <a:spLocks noChangeArrowheads="1"/>
            </p:cNvSpPr>
            <p:nvPr/>
          </p:nvSpPr>
          <p:spPr bwMode="auto">
            <a:xfrm>
              <a:off x="6002" y="2838"/>
              <a:ext cx="312" cy="2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3" name="Line 99"/>
            <p:cNvSpPr>
              <a:spLocks noChangeShapeType="1"/>
            </p:cNvSpPr>
            <p:nvPr/>
          </p:nvSpPr>
          <p:spPr bwMode="auto">
            <a:xfrm>
              <a:off x="2279" y="1881"/>
              <a:ext cx="1040" cy="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4" name="Line 100"/>
            <p:cNvSpPr>
              <a:spLocks noChangeShapeType="1"/>
            </p:cNvSpPr>
            <p:nvPr/>
          </p:nvSpPr>
          <p:spPr bwMode="auto">
            <a:xfrm>
              <a:off x="2309" y="1842"/>
              <a:ext cx="2360" cy="1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5" name="Line 101"/>
            <p:cNvSpPr>
              <a:spLocks noChangeShapeType="1"/>
            </p:cNvSpPr>
            <p:nvPr/>
          </p:nvSpPr>
          <p:spPr bwMode="auto">
            <a:xfrm>
              <a:off x="2339" y="1800"/>
              <a:ext cx="3700" cy="10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6" name="Line 102"/>
            <p:cNvSpPr>
              <a:spLocks noChangeShapeType="1"/>
            </p:cNvSpPr>
            <p:nvPr/>
          </p:nvSpPr>
          <p:spPr bwMode="auto">
            <a:xfrm flipH="1">
              <a:off x="2239" y="1851"/>
              <a:ext cx="1080" cy="9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7" name="Line 103"/>
            <p:cNvSpPr>
              <a:spLocks noChangeShapeType="1"/>
            </p:cNvSpPr>
            <p:nvPr/>
          </p:nvSpPr>
          <p:spPr bwMode="auto">
            <a:xfrm>
              <a:off x="3489" y="1881"/>
              <a:ext cx="1270" cy="9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8" name="Line 104"/>
            <p:cNvSpPr>
              <a:spLocks noChangeShapeType="1"/>
            </p:cNvSpPr>
            <p:nvPr/>
          </p:nvSpPr>
          <p:spPr bwMode="auto">
            <a:xfrm>
              <a:off x="3569" y="1830"/>
              <a:ext cx="2520" cy="10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9" name="Line 105"/>
            <p:cNvSpPr>
              <a:spLocks noChangeShapeType="1"/>
            </p:cNvSpPr>
            <p:nvPr/>
          </p:nvSpPr>
          <p:spPr bwMode="auto">
            <a:xfrm flipV="1">
              <a:off x="2309" y="1842"/>
              <a:ext cx="2350" cy="10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0" name="Line 106"/>
            <p:cNvSpPr>
              <a:spLocks noChangeShapeType="1"/>
            </p:cNvSpPr>
            <p:nvPr/>
          </p:nvSpPr>
          <p:spPr bwMode="auto">
            <a:xfrm flipV="1">
              <a:off x="2329" y="1830"/>
              <a:ext cx="3700" cy="1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1" name="Line 107"/>
            <p:cNvSpPr>
              <a:spLocks noChangeShapeType="1"/>
            </p:cNvSpPr>
            <p:nvPr/>
          </p:nvSpPr>
          <p:spPr bwMode="auto">
            <a:xfrm flipH="1">
              <a:off x="3489" y="1881"/>
              <a:ext cx="1230" cy="9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2" name="Line 108"/>
            <p:cNvSpPr>
              <a:spLocks noChangeShapeType="1"/>
            </p:cNvSpPr>
            <p:nvPr/>
          </p:nvSpPr>
          <p:spPr bwMode="auto">
            <a:xfrm>
              <a:off x="4869" y="1860"/>
              <a:ext cx="1280" cy="9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3" name="Line 109"/>
            <p:cNvSpPr>
              <a:spLocks noChangeShapeType="1"/>
            </p:cNvSpPr>
            <p:nvPr/>
          </p:nvSpPr>
          <p:spPr bwMode="auto">
            <a:xfrm flipH="1">
              <a:off x="4849" y="1878"/>
              <a:ext cx="1240" cy="9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4" name="Line 110"/>
            <p:cNvSpPr>
              <a:spLocks noChangeShapeType="1"/>
            </p:cNvSpPr>
            <p:nvPr/>
          </p:nvSpPr>
          <p:spPr bwMode="auto">
            <a:xfrm flipH="1">
              <a:off x="3579" y="1869"/>
              <a:ext cx="2470" cy="10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860032" y="332656"/>
            <a:ext cx="3892412" cy="58477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与结点编号顺序有关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8153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04664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void </a:t>
            </a:r>
            <a:r>
              <a:rPr lang="en-US" altLang="zh-CN" sz="2000" dirty="0" err="1"/>
              <a:t>ColorGraph</a:t>
            </a:r>
            <a:r>
              <a:rPr lang="en-US" altLang="zh-CN" sz="2000" dirty="0" smtClean="0"/>
              <a:t>()  </a:t>
            </a:r>
            <a:r>
              <a:rPr lang="en-US" altLang="zh-CN" sz="2000" dirty="0" smtClean="0">
                <a:solidFill>
                  <a:srgbClr val="008000"/>
                </a:solidFill>
              </a:rPr>
              <a:t>//color</a:t>
            </a:r>
            <a:r>
              <a:rPr lang="zh-CN" altLang="en-US" sz="2000" dirty="0" smtClean="0">
                <a:solidFill>
                  <a:srgbClr val="008000"/>
                </a:solidFill>
              </a:rPr>
              <a:t>数组表示各顶点的着色情况</a:t>
            </a:r>
            <a:endParaRPr lang="en-US" altLang="zh-CN" sz="2000" dirty="0">
              <a:solidFill>
                <a:srgbClr val="008000"/>
              </a:solidFill>
            </a:endParaRPr>
          </a:p>
          <a:p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k = 0</a:t>
            </a:r>
            <a:r>
              <a:rPr lang="en-US" altLang="zh-CN" sz="2000" dirty="0" smtClean="0"/>
              <a:t>;   </a:t>
            </a:r>
            <a:r>
              <a:rPr lang="en-US" altLang="zh-CN" sz="2000" dirty="0" smtClean="0">
                <a:solidFill>
                  <a:srgbClr val="008000"/>
                </a:solidFill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</a:rPr>
              <a:t>颜色编号</a:t>
            </a:r>
            <a:endParaRPr lang="en-US" altLang="zh-CN" sz="2000" dirty="0">
              <a:solidFill>
                <a:srgbClr val="008000"/>
              </a:solidFill>
            </a:endParaRP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flag = 1</a:t>
            </a:r>
            <a:r>
              <a:rPr lang="en-US" altLang="zh-CN" sz="2000" dirty="0" smtClean="0"/>
              <a:t>;  </a:t>
            </a:r>
            <a:r>
              <a:rPr lang="en-US" altLang="zh-CN" sz="2000" dirty="0" smtClean="0">
                <a:solidFill>
                  <a:srgbClr val="008000"/>
                </a:solidFill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</a:rPr>
              <a:t>标记是否全部顶点着完，着完</a:t>
            </a:r>
            <a:r>
              <a:rPr lang="en-US" altLang="zh-CN" sz="2000" dirty="0" smtClean="0">
                <a:solidFill>
                  <a:srgbClr val="008000"/>
                </a:solidFill>
              </a:rPr>
              <a:t>flag</a:t>
            </a:r>
            <a:r>
              <a:rPr lang="zh-CN" altLang="en-US" sz="2000" dirty="0" smtClean="0">
                <a:solidFill>
                  <a:srgbClr val="008000"/>
                </a:solidFill>
              </a:rPr>
              <a:t>为</a:t>
            </a:r>
            <a:r>
              <a:rPr lang="en-US" altLang="zh-CN" sz="2000" dirty="0" smtClean="0">
                <a:solidFill>
                  <a:srgbClr val="008000"/>
                </a:solidFill>
              </a:rPr>
              <a:t>0</a:t>
            </a:r>
            <a:endParaRPr lang="en-US" altLang="zh-CN" sz="2000" dirty="0">
              <a:solidFill>
                <a:srgbClr val="008000"/>
              </a:solidFill>
            </a:endParaRPr>
          </a:p>
          <a:p>
            <a:r>
              <a:rPr lang="en-US" altLang="zh-CN" sz="2000" dirty="0"/>
              <a:t>	while (flag == 1)</a:t>
            </a:r>
          </a:p>
          <a:p>
            <a:r>
              <a:rPr lang="en-US" altLang="zh-CN" sz="2000" dirty="0"/>
              <a:t>	{</a:t>
            </a:r>
          </a:p>
          <a:p>
            <a:r>
              <a:rPr lang="en-US" altLang="zh-CN" sz="2000" dirty="0"/>
              <a:t>		k++; flag = 0</a:t>
            </a:r>
            <a:r>
              <a:rPr lang="en-US" altLang="zh-CN" sz="2000" dirty="0" smtClean="0"/>
              <a:t>;   </a:t>
            </a:r>
            <a:r>
              <a:rPr lang="en-US" altLang="zh-CN" sz="2000" dirty="0" smtClean="0">
                <a:solidFill>
                  <a:srgbClr val="008000"/>
                </a:solidFill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</a:rPr>
              <a:t>用第</a:t>
            </a:r>
            <a:r>
              <a:rPr lang="en-US" altLang="zh-CN" sz="2000" dirty="0" smtClean="0">
                <a:solidFill>
                  <a:srgbClr val="008000"/>
                </a:solidFill>
              </a:rPr>
              <a:t>k</a:t>
            </a:r>
            <a:r>
              <a:rPr lang="zh-CN" altLang="en-US" sz="2000" dirty="0" smtClean="0">
                <a:solidFill>
                  <a:srgbClr val="008000"/>
                </a:solidFill>
              </a:rPr>
              <a:t>种颜色着色</a:t>
            </a:r>
            <a:endParaRPr lang="en-US" altLang="zh-CN" sz="2000" dirty="0">
              <a:solidFill>
                <a:srgbClr val="008000"/>
              </a:solidFill>
            </a:endParaRPr>
          </a:p>
          <a:p>
            <a:r>
              <a:rPr lang="en-US" altLang="zh-CN" sz="2000" dirty="0"/>
              <a:t>		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 = 0; i &lt; N; i++)</a:t>
            </a:r>
          </a:p>
          <a:p>
            <a:r>
              <a:rPr lang="en-US" altLang="zh-CN" sz="2000" dirty="0"/>
              <a:t>		{</a:t>
            </a:r>
          </a:p>
          <a:p>
            <a:r>
              <a:rPr lang="en-US" altLang="zh-CN" sz="2000" dirty="0"/>
              <a:t>			if (color[i] == 0) </a:t>
            </a:r>
            <a:r>
              <a:rPr lang="en-US" altLang="zh-CN" sz="2000" dirty="0" smtClean="0"/>
              <a:t>{  </a:t>
            </a:r>
            <a:r>
              <a:rPr lang="en-US" altLang="zh-CN" sz="2000" dirty="0" smtClean="0">
                <a:solidFill>
                  <a:srgbClr val="008000"/>
                </a:solidFill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</a:rPr>
              <a:t>当前点未被着色</a:t>
            </a:r>
            <a:endParaRPr lang="en-US" altLang="zh-CN" sz="2000" dirty="0">
              <a:solidFill>
                <a:srgbClr val="008000"/>
              </a:solidFill>
            </a:endParaRPr>
          </a:p>
          <a:p>
            <a:r>
              <a:rPr lang="en-US" altLang="zh-CN" sz="2000" dirty="0"/>
              <a:t>				color[i] = k</a:t>
            </a:r>
            <a:r>
              <a:rPr lang="en-US" altLang="zh-CN" sz="2000" dirty="0" smtClean="0"/>
              <a:t>;   </a:t>
            </a:r>
            <a:r>
              <a:rPr lang="en-US" altLang="zh-CN" sz="2000" dirty="0" smtClean="0">
                <a:solidFill>
                  <a:srgbClr val="008000"/>
                </a:solidFill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</a:rPr>
              <a:t>对该点着色为</a:t>
            </a:r>
            <a:r>
              <a:rPr lang="en-US" altLang="zh-CN" sz="2000" dirty="0" smtClean="0">
                <a:solidFill>
                  <a:srgbClr val="008000"/>
                </a:solidFill>
              </a:rPr>
              <a:t>k</a:t>
            </a:r>
            <a:endParaRPr lang="en-US" altLang="zh-CN" sz="2000" dirty="0">
              <a:solidFill>
                <a:srgbClr val="008000"/>
              </a:solidFill>
            </a:endParaRPr>
          </a:p>
          <a:p>
            <a:r>
              <a:rPr lang="en-US" altLang="zh-CN" sz="2000" dirty="0"/>
              <a:t>				if (!Ok(i)) </a:t>
            </a:r>
            <a:r>
              <a:rPr lang="en-US" altLang="zh-CN" sz="2000" dirty="0" smtClean="0"/>
              <a:t>{  </a:t>
            </a:r>
            <a:r>
              <a:rPr lang="en-US" altLang="zh-CN" sz="2000" dirty="0" smtClean="0">
                <a:solidFill>
                  <a:srgbClr val="008000"/>
                </a:solidFill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</a:rPr>
              <a:t>检测当前着色是否有问题</a:t>
            </a:r>
            <a:endParaRPr lang="en-US" altLang="zh-CN" sz="2000" dirty="0">
              <a:solidFill>
                <a:srgbClr val="008000"/>
              </a:solidFill>
            </a:endParaRPr>
          </a:p>
          <a:p>
            <a:r>
              <a:rPr lang="en-US" altLang="zh-CN" sz="2000" dirty="0"/>
              <a:t>					color[i] = 0; flag = 1; </a:t>
            </a:r>
          </a:p>
          <a:p>
            <a:r>
              <a:rPr lang="en-US" altLang="zh-CN" sz="2000" dirty="0" smtClean="0"/>
              <a:t>					</a:t>
            </a:r>
            <a:r>
              <a:rPr lang="en-US" altLang="zh-CN" sz="2000" dirty="0" smtClean="0">
                <a:solidFill>
                  <a:srgbClr val="008000"/>
                </a:solidFill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</a:rPr>
              <a:t>如果有，则取消着色</a:t>
            </a:r>
            <a:endParaRPr lang="en-US" altLang="zh-CN" sz="2000" dirty="0">
              <a:solidFill>
                <a:srgbClr val="008000"/>
              </a:solidFill>
            </a:endParaRPr>
          </a:p>
          <a:p>
            <a:r>
              <a:rPr lang="en-US" altLang="zh-CN" sz="2000" dirty="0"/>
              <a:t>				}</a:t>
            </a:r>
          </a:p>
          <a:p>
            <a:r>
              <a:rPr lang="en-US" altLang="zh-CN" sz="2000" dirty="0"/>
              <a:t>			}</a:t>
            </a:r>
          </a:p>
          <a:p>
            <a:r>
              <a:rPr lang="en-US" altLang="zh-CN" sz="2000" dirty="0"/>
              <a:t>		}</a:t>
            </a:r>
          </a:p>
          <a:p>
            <a:r>
              <a:rPr lang="en-US" altLang="zh-CN" sz="2000" dirty="0"/>
              <a:t>	}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66150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7.3.2 </a:t>
            </a:r>
            <a:r>
              <a:rPr lang="zh-CN" altLang="en-US" dirty="0"/>
              <a:t>图着色问题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算法分析：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假设图中结点数为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，需要的颜色种数为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对于每一种颜色</a:t>
            </a:r>
            <a:r>
              <a:rPr lang="en-US" altLang="zh-CN" dirty="0" smtClean="0"/>
              <a:t>(1~k)</a:t>
            </a:r>
            <a:r>
              <a:rPr lang="zh-CN" altLang="en-US" dirty="0" smtClean="0"/>
              <a:t>，都分别检查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个结点在着该颜色时是否发生冲突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因此，完成所有结点的着色的时间复杂度为</a:t>
            </a:r>
            <a:r>
              <a:rPr lang="en-US" altLang="zh-CN" dirty="0" smtClean="0"/>
              <a:t>O(k*n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62073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zh-CN" altLang="en-US" dirty="0"/>
              <a:t>如下图</a:t>
            </a:r>
            <a:r>
              <a:rPr lang="en-US" altLang="zh-CN" dirty="0"/>
              <a:t>1</a:t>
            </a:r>
            <a:r>
              <a:rPr lang="zh-CN" altLang="en-US" dirty="0"/>
              <a:t>所示无向图，写出使用贪心法对顶点着色的过程</a:t>
            </a:r>
          </a:p>
        </p:txBody>
      </p:sp>
      <p:pic>
        <p:nvPicPr>
          <p:cNvPr id="20070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76951"/>
            <a:ext cx="4585692" cy="350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9642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7.3.3 </a:t>
            </a:r>
            <a:r>
              <a:rPr lang="zh-CN" altLang="en-US" dirty="0" smtClean="0"/>
              <a:t>最小生成树问题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问题描述：</a:t>
            </a:r>
            <a:r>
              <a:rPr lang="zh-CN" altLang="en-US" dirty="0"/>
              <a:t>在一个带权无向图中，生成一棵总权重最小的树</a:t>
            </a:r>
          </a:p>
        </p:txBody>
      </p:sp>
      <p:grpSp>
        <p:nvGrpSpPr>
          <p:cNvPr id="108" name="组合 107"/>
          <p:cNvGrpSpPr/>
          <p:nvPr/>
        </p:nvGrpSpPr>
        <p:grpSpPr>
          <a:xfrm>
            <a:off x="498540" y="2564904"/>
            <a:ext cx="3456384" cy="3312368"/>
            <a:chOff x="323528" y="2564904"/>
            <a:chExt cx="3456384" cy="3312368"/>
          </a:xfrm>
        </p:grpSpPr>
        <p:sp>
          <p:nvSpPr>
            <p:cNvPr id="70" name="椭圆 69"/>
            <p:cNvSpPr/>
            <p:nvPr/>
          </p:nvSpPr>
          <p:spPr>
            <a:xfrm>
              <a:off x="1691680" y="2564904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1</a:t>
              </a:r>
              <a:endParaRPr lang="zh-CN" altLang="en-US" sz="2400" b="1" dirty="0"/>
            </a:p>
          </p:txBody>
        </p:sp>
        <p:sp>
          <p:nvSpPr>
            <p:cNvPr id="71" name="椭圆 70"/>
            <p:cNvSpPr/>
            <p:nvPr/>
          </p:nvSpPr>
          <p:spPr>
            <a:xfrm>
              <a:off x="323528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2</a:t>
              </a:r>
              <a:endParaRPr lang="zh-CN" altLang="en-US" sz="2400" b="1" dirty="0"/>
            </a:p>
          </p:txBody>
        </p:sp>
        <p:sp>
          <p:nvSpPr>
            <p:cNvPr id="72" name="椭圆 71"/>
            <p:cNvSpPr/>
            <p:nvPr/>
          </p:nvSpPr>
          <p:spPr>
            <a:xfrm>
              <a:off x="1691680" y="3956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3</a:t>
              </a:r>
              <a:endParaRPr lang="zh-CN" altLang="en-US" sz="2400" b="1" dirty="0"/>
            </a:p>
          </p:txBody>
        </p:sp>
        <p:sp>
          <p:nvSpPr>
            <p:cNvPr id="73" name="椭圆 72"/>
            <p:cNvSpPr/>
            <p:nvPr/>
          </p:nvSpPr>
          <p:spPr>
            <a:xfrm>
              <a:off x="3059832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4</a:t>
              </a:r>
              <a:endParaRPr lang="zh-CN" altLang="en-US" sz="2400" b="1" dirty="0"/>
            </a:p>
          </p:txBody>
        </p:sp>
        <p:sp>
          <p:nvSpPr>
            <p:cNvPr id="74" name="椭圆 73"/>
            <p:cNvSpPr/>
            <p:nvPr/>
          </p:nvSpPr>
          <p:spPr>
            <a:xfrm>
              <a:off x="97160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5</a:t>
              </a:r>
              <a:endParaRPr lang="zh-CN" altLang="en-US" sz="2400" b="1" dirty="0"/>
            </a:p>
          </p:txBody>
        </p:sp>
        <p:sp>
          <p:nvSpPr>
            <p:cNvPr id="75" name="椭圆 74"/>
            <p:cNvSpPr/>
            <p:nvPr/>
          </p:nvSpPr>
          <p:spPr>
            <a:xfrm>
              <a:off x="241176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6</a:t>
              </a:r>
              <a:endParaRPr lang="zh-CN" altLang="en-US" sz="2400" b="1" dirty="0"/>
            </a:p>
          </p:txBody>
        </p:sp>
        <p:cxnSp>
          <p:nvCxnSpPr>
            <p:cNvPr id="77" name="直接连接符 76"/>
            <p:cNvCxnSpPr>
              <a:stCxn id="71" idx="7"/>
              <a:endCxn id="70" idx="2"/>
            </p:cNvCxnSpPr>
            <p:nvPr/>
          </p:nvCxnSpPr>
          <p:spPr>
            <a:xfrm flipV="1">
              <a:off x="938155" y="2924944"/>
              <a:ext cx="753525" cy="6815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71" idx="4"/>
              <a:endCxn id="74" idx="1"/>
            </p:cNvCxnSpPr>
            <p:nvPr/>
          </p:nvCxnSpPr>
          <p:spPr>
            <a:xfrm>
              <a:off x="683568" y="4221088"/>
              <a:ext cx="393485" cy="1041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74" idx="6"/>
              <a:endCxn id="75" idx="2"/>
            </p:cNvCxnSpPr>
            <p:nvPr/>
          </p:nvCxnSpPr>
          <p:spPr>
            <a:xfrm>
              <a:off x="1691680" y="5517232"/>
              <a:ext cx="7200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75" idx="7"/>
              <a:endCxn id="73" idx="4"/>
            </p:cNvCxnSpPr>
            <p:nvPr/>
          </p:nvCxnSpPr>
          <p:spPr>
            <a:xfrm flipV="1">
              <a:off x="3026387" y="4221088"/>
              <a:ext cx="393485" cy="1041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73" idx="1"/>
              <a:endCxn id="70" idx="6"/>
            </p:cNvCxnSpPr>
            <p:nvPr/>
          </p:nvCxnSpPr>
          <p:spPr>
            <a:xfrm flipH="1" flipV="1">
              <a:off x="2411760" y="2924944"/>
              <a:ext cx="753525" cy="6815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70" idx="4"/>
              <a:endCxn id="72" idx="0"/>
            </p:cNvCxnSpPr>
            <p:nvPr/>
          </p:nvCxnSpPr>
          <p:spPr>
            <a:xfrm>
              <a:off x="2051720" y="3284984"/>
              <a:ext cx="0" cy="67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endCxn id="72" idx="2"/>
            </p:cNvCxnSpPr>
            <p:nvPr/>
          </p:nvCxnSpPr>
          <p:spPr>
            <a:xfrm>
              <a:off x="971600" y="3956008"/>
              <a:ext cx="72008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73" idx="2"/>
              <a:endCxn id="72" idx="6"/>
            </p:cNvCxnSpPr>
            <p:nvPr/>
          </p:nvCxnSpPr>
          <p:spPr>
            <a:xfrm flipH="1">
              <a:off x="2411760" y="3861048"/>
              <a:ext cx="648072" cy="455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72" idx="3"/>
            </p:cNvCxnSpPr>
            <p:nvPr/>
          </p:nvCxnSpPr>
          <p:spPr>
            <a:xfrm flipH="1">
              <a:off x="1475656" y="4570635"/>
              <a:ext cx="321477" cy="586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72" idx="5"/>
            </p:cNvCxnSpPr>
            <p:nvPr/>
          </p:nvCxnSpPr>
          <p:spPr>
            <a:xfrm>
              <a:off x="2306307" y="4570635"/>
              <a:ext cx="321477" cy="586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866576" y="278092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771800" y="278092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691680" y="325494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431256" y="358728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226616" y="364502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67544" y="449567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53706" y="449567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855192" y="4970257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450752" y="449567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11442" y="444947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5179060" y="2564904"/>
            <a:ext cx="3456384" cy="3312368"/>
            <a:chOff x="323528" y="2564904"/>
            <a:chExt cx="3456384" cy="3312368"/>
          </a:xfrm>
        </p:grpSpPr>
        <p:sp>
          <p:nvSpPr>
            <p:cNvPr id="110" name="椭圆 109"/>
            <p:cNvSpPr/>
            <p:nvPr/>
          </p:nvSpPr>
          <p:spPr>
            <a:xfrm>
              <a:off x="1691680" y="2564904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1</a:t>
              </a:r>
              <a:endParaRPr lang="zh-CN" altLang="en-US" sz="2400" b="1" dirty="0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323528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2</a:t>
              </a:r>
              <a:endParaRPr lang="zh-CN" altLang="en-US" sz="2400" b="1" dirty="0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1691680" y="3956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3</a:t>
              </a:r>
              <a:endParaRPr lang="zh-CN" altLang="en-US" sz="2400" b="1" dirty="0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3059832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4</a:t>
              </a:r>
              <a:endParaRPr lang="zh-CN" altLang="en-US" sz="2400" b="1" dirty="0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97160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5</a:t>
              </a:r>
              <a:endParaRPr lang="zh-CN" altLang="en-US" sz="2400" b="1" dirty="0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241176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6</a:t>
              </a:r>
              <a:endParaRPr lang="zh-CN" altLang="en-US" sz="2400" b="1" dirty="0"/>
            </a:p>
          </p:txBody>
        </p:sp>
        <p:cxnSp>
          <p:nvCxnSpPr>
            <p:cNvPr id="117" name="直接连接符 116"/>
            <p:cNvCxnSpPr>
              <a:stCxn id="111" idx="4"/>
              <a:endCxn id="114" idx="1"/>
            </p:cNvCxnSpPr>
            <p:nvPr/>
          </p:nvCxnSpPr>
          <p:spPr>
            <a:xfrm>
              <a:off x="683568" y="4221088"/>
              <a:ext cx="393485" cy="1041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15" idx="7"/>
              <a:endCxn id="113" idx="4"/>
            </p:cNvCxnSpPr>
            <p:nvPr/>
          </p:nvCxnSpPr>
          <p:spPr>
            <a:xfrm flipV="1">
              <a:off x="3026387" y="4221088"/>
              <a:ext cx="393485" cy="1041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10" idx="4"/>
              <a:endCxn id="112" idx="0"/>
            </p:cNvCxnSpPr>
            <p:nvPr/>
          </p:nvCxnSpPr>
          <p:spPr>
            <a:xfrm>
              <a:off x="2051720" y="3284984"/>
              <a:ext cx="0" cy="67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endCxn id="112" idx="2"/>
            </p:cNvCxnSpPr>
            <p:nvPr/>
          </p:nvCxnSpPr>
          <p:spPr>
            <a:xfrm>
              <a:off x="971600" y="3956008"/>
              <a:ext cx="72008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12" idx="5"/>
            </p:cNvCxnSpPr>
            <p:nvPr/>
          </p:nvCxnSpPr>
          <p:spPr>
            <a:xfrm>
              <a:off x="2306307" y="4570635"/>
              <a:ext cx="321477" cy="586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1691680" y="325494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226616" y="364502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67544" y="449567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450752" y="449567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211442" y="444947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</p:grpSp>
      <p:sp>
        <p:nvSpPr>
          <p:cNvPr id="136" name="右箭头 135"/>
          <p:cNvSpPr/>
          <p:nvPr/>
        </p:nvSpPr>
        <p:spPr>
          <a:xfrm>
            <a:off x="4278008" y="3879667"/>
            <a:ext cx="648072" cy="616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6184991" y="6362164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权重为</a:t>
            </a:r>
            <a:r>
              <a:rPr lang="en-US" altLang="zh-CN" sz="2800" dirty="0" smtClean="0"/>
              <a:t>15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410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7.3.3 </a:t>
            </a:r>
            <a:r>
              <a:rPr lang="zh-CN" altLang="en-US" dirty="0"/>
              <a:t>最小生成树问题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贪心法策略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Prim</a:t>
            </a:r>
            <a:r>
              <a:rPr lang="zh-CN" altLang="en-US" dirty="0" smtClean="0"/>
              <a:t>算法（最近顶点策略）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设定</a:t>
            </a:r>
            <a:r>
              <a:rPr lang="zh-CN" altLang="en-US" dirty="0"/>
              <a:t>选定区和未选定区，初始状态，选定区只有起点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检查与选定区各结点相邻的结点，选择一个权重最小的结点来扩展生成树，直到所有结点被选过一次</a:t>
            </a:r>
          </a:p>
        </p:txBody>
      </p:sp>
    </p:spTree>
    <p:extLst>
      <p:ext uri="{BB962C8B-B14F-4D97-AF65-F5344CB8AC3E}">
        <p14:creationId xmlns:p14="http://schemas.microsoft.com/office/powerpoint/2010/main" val="369733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7.3.3 </a:t>
            </a:r>
            <a:r>
              <a:rPr lang="zh-CN" altLang="en-US" dirty="0"/>
              <a:t>最小生成树问题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算法实现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）定义一个结构体</a:t>
            </a:r>
            <a:r>
              <a:rPr lang="en-US" altLang="zh-CN" dirty="0" smtClean="0"/>
              <a:t>Element</a:t>
            </a:r>
            <a:r>
              <a:rPr lang="zh-CN" altLang="en-US" dirty="0" smtClean="0"/>
              <a:t>，用于记录一个结点与</a:t>
            </a:r>
            <a:r>
              <a:rPr lang="zh-CN" altLang="en-US" dirty="0" smtClean="0">
                <a:solidFill>
                  <a:srgbClr val="FF0000"/>
                </a:solidFill>
              </a:rPr>
              <a:t>选定区</a:t>
            </a:r>
            <a:r>
              <a:rPr lang="zh-CN" altLang="en-US" dirty="0" smtClean="0"/>
              <a:t>中各结点的最小权重及对应的结点：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Element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lowcost</a:t>
            </a:r>
            <a:r>
              <a:rPr lang="en-US" altLang="zh-CN" dirty="0" smtClean="0"/>
              <a:t>;	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与选定区各结点的最小权重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adjvex</a:t>
            </a:r>
            <a:r>
              <a:rPr lang="en-US" altLang="zh-CN" dirty="0" smtClean="0"/>
              <a:t>;	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对应的结点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};</a:t>
            </a:r>
          </a:p>
          <a:p>
            <a:pPr marL="0" indent="0">
              <a:buNone/>
            </a:pPr>
            <a:r>
              <a:rPr lang="zh-CN" altLang="en-US" dirty="0" smtClean="0"/>
              <a:t>为每个结点分配一个</a:t>
            </a:r>
            <a:r>
              <a:rPr lang="en-US" altLang="zh-CN" dirty="0" smtClean="0"/>
              <a:t>Element</a:t>
            </a:r>
            <a:r>
              <a:rPr lang="zh-CN" altLang="en-US" dirty="0" smtClean="0"/>
              <a:t>，定义数组</a:t>
            </a:r>
            <a:r>
              <a:rPr lang="en-US" altLang="zh-CN" dirty="0" err="1" smtClean="0"/>
              <a:t>shortEdge</a:t>
            </a:r>
            <a:r>
              <a:rPr lang="en-US" altLang="zh-CN" dirty="0" smtClean="0"/>
              <a:t>[n]</a:t>
            </a:r>
            <a:r>
              <a:rPr lang="zh-CN" altLang="en-US" dirty="0" smtClean="0"/>
              <a:t>。其中每个元素</a:t>
            </a:r>
            <a:r>
              <a:rPr lang="en-US" altLang="zh-CN" dirty="0" err="1" smtClean="0"/>
              <a:t>shortEdge</a:t>
            </a:r>
            <a:r>
              <a:rPr lang="en-US" altLang="zh-CN" dirty="0" smtClean="0"/>
              <a:t>[i].</a:t>
            </a:r>
            <a:r>
              <a:rPr lang="en-US" altLang="zh-CN" dirty="0" err="1" smtClean="0"/>
              <a:t>adjvex</a:t>
            </a:r>
            <a:r>
              <a:rPr lang="zh-CN" altLang="en-US" dirty="0" smtClean="0"/>
              <a:t>记录结点</a:t>
            </a:r>
            <a:r>
              <a:rPr lang="en-US" altLang="zh-CN" dirty="0" smtClean="0"/>
              <a:t>i</a:t>
            </a:r>
            <a:r>
              <a:rPr lang="zh-CN" altLang="en-US" dirty="0" smtClean="0"/>
              <a:t>与选定区中各结点权重最小的结点，</a:t>
            </a:r>
            <a:r>
              <a:rPr lang="en-US" altLang="zh-CN" dirty="0" err="1" smtClean="0"/>
              <a:t>shortEdge</a:t>
            </a:r>
            <a:r>
              <a:rPr lang="en-US" altLang="zh-CN" dirty="0" smtClean="0"/>
              <a:t>[i].</a:t>
            </a:r>
            <a:r>
              <a:rPr lang="en-US" altLang="zh-CN" dirty="0" err="1" smtClean="0"/>
              <a:t>lowcost</a:t>
            </a:r>
            <a:r>
              <a:rPr lang="zh-CN" altLang="en-US" dirty="0" smtClean="0"/>
              <a:t>表示最小权重。</a:t>
            </a:r>
            <a:r>
              <a:rPr lang="en-US" altLang="zh-CN" dirty="0" err="1" smtClean="0">
                <a:solidFill>
                  <a:srgbClr val="FF0000"/>
                </a:solidFill>
              </a:rPr>
              <a:t>lowcost</a:t>
            </a:r>
            <a:r>
              <a:rPr lang="zh-CN" altLang="en-US" dirty="0" smtClean="0">
                <a:solidFill>
                  <a:srgbClr val="FF0000"/>
                </a:solidFill>
              </a:rPr>
              <a:t>为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时表示第</a:t>
            </a:r>
            <a:r>
              <a:rPr lang="en-US" altLang="zh-CN" dirty="0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</a:rPr>
              <a:t>个结点进入了选定区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03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7.1</a:t>
            </a:r>
            <a:r>
              <a:rPr lang="zh-CN" altLang="en-US" dirty="0"/>
              <a:t>贪心法的</a:t>
            </a:r>
            <a:r>
              <a:rPr lang="zh-CN" altLang="en-US" dirty="0" smtClean="0"/>
              <a:t>基本</a:t>
            </a:r>
            <a:r>
              <a:rPr lang="zh-CN" altLang="en-US" dirty="0"/>
              <a:t>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想法：将真分数依次与</a:t>
            </a:r>
            <a:r>
              <a:rPr lang="en-US" altLang="zh-CN" dirty="0" smtClean="0"/>
              <a:t>1/2, 1/3, 1/4...</a:t>
            </a:r>
            <a:r>
              <a:rPr lang="zh-CN" altLang="en-US" dirty="0" smtClean="0"/>
              <a:t>比较，将第一个大于该真分数的分数作为埃及分数，并令真分数减去该埃及分数。将减后的结果继续比较，直到余值就是一个埃及分数。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比如：</a:t>
            </a: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640972"/>
              </p:ext>
            </p:extLst>
          </p:nvPr>
        </p:nvGraphicFramePr>
        <p:xfrm>
          <a:off x="360363" y="4005263"/>
          <a:ext cx="373380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86" name="Equation" r:id="rId3" imgW="1371600" imgH="393480" progId="Equation.DSMT4">
                  <p:embed/>
                </p:oleObj>
              </mc:Choice>
              <mc:Fallback>
                <p:oleObj name="Equation" r:id="rId3" imgW="1371600" imgH="3934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4005263"/>
                        <a:ext cx="373380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736855"/>
              </p:ext>
            </p:extLst>
          </p:nvPr>
        </p:nvGraphicFramePr>
        <p:xfrm>
          <a:off x="4675188" y="4005263"/>
          <a:ext cx="3871912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87" name="Equation" r:id="rId5" imgW="1422360" imgH="393480" progId="Equation.DSMT4">
                  <p:embed/>
                </p:oleObj>
              </mc:Choice>
              <mc:Fallback>
                <p:oleObj name="Equation" r:id="rId5" imgW="1422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188" y="4005263"/>
                        <a:ext cx="3871912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箭头 5"/>
          <p:cNvSpPr/>
          <p:nvPr/>
        </p:nvSpPr>
        <p:spPr>
          <a:xfrm>
            <a:off x="4139952" y="4334108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755605"/>
              </p:ext>
            </p:extLst>
          </p:nvPr>
        </p:nvGraphicFramePr>
        <p:xfrm>
          <a:off x="22384" y="5589588"/>
          <a:ext cx="4043363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88" name="Equation" r:id="rId7" imgW="1485720" imgH="393480" progId="Equation.DSMT4">
                  <p:embed/>
                </p:oleObj>
              </mc:Choice>
              <mc:Fallback>
                <p:oleObj name="Equation" r:id="rId7" imgW="1485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4" y="5589588"/>
                        <a:ext cx="4043363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04048" y="2552680"/>
            <a:ext cx="2664295" cy="1452384"/>
          </a:xfrm>
          <a:prstGeom prst="cloudCallout">
            <a:avLst>
              <a:gd name="adj1" fmla="val -60971"/>
              <a:gd name="adj2" fmla="val 42225"/>
            </a:avLst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用程序实现？？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904001"/>
              </p:ext>
            </p:extLst>
          </p:nvPr>
        </p:nvGraphicFramePr>
        <p:xfrm>
          <a:off x="4573463" y="5526088"/>
          <a:ext cx="439102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89" name="Equation" r:id="rId9" imgW="1612800" imgH="393480" progId="Equation.DSMT4">
                  <p:embed/>
                </p:oleObj>
              </mc:Choice>
              <mc:Fallback>
                <p:oleObj name="Equation" r:id="rId9" imgW="1612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463" y="5526088"/>
                        <a:ext cx="4391025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下箭头 9"/>
          <p:cNvSpPr/>
          <p:nvPr/>
        </p:nvSpPr>
        <p:spPr>
          <a:xfrm>
            <a:off x="6336195" y="5085184"/>
            <a:ext cx="468053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3966735" y="5877272"/>
            <a:ext cx="612068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85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7.3.3 </a:t>
            </a:r>
            <a:r>
              <a:rPr lang="zh-CN" altLang="en-US" dirty="0"/>
              <a:t>最小生成树问题</a:t>
            </a:r>
          </a:p>
        </p:txBody>
      </p:sp>
      <p:sp>
        <p:nvSpPr>
          <p:cNvPr id="9" name="Freeform 76"/>
          <p:cNvSpPr>
            <a:spLocks/>
          </p:cNvSpPr>
          <p:nvPr/>
        </p:nvSpPr>
        <p:spPr bwMode="auto">
          <a:xfrm>
            <a:off x="5880745" y="1840582"/>
            <a:ext cx="1108075" cy="1230313"/>
          </a:xfrm>
          <a:custGeom>
            <a:avLst/>
            <a:gdLst/>
            <a:ahLst/>
            <a:cxnLst>
              <a:cxn ang="0">
                <a:pos x="59" y="99"/>
              </a:cxn>
              <a:cxn ang="0">
                <a:pos x="321" y="12"/>
              </a:cxn>
              <a:cxn ang="0">
                <a:pos x="655" y="171"/>
              </a:cxn>
              <a:cxn ang="0">
                <a:pos x="577" y="669"/>
              </a:cxn>
              <a:cxn ang="0">
                <a:pos x="181" y="754"/>
              </a:cxn>
              <a:cxn ang="0">
                <a:pos x="33" y="545"/>
              </a:cxn>
              <a:cxn ang="0">
                <a:pos x="9" y="320"/>
              </a:cxn>
              <a:cxn ang="0">
                <a:pos x="59" y="99"/>
              </a:cxn>
            </a:cxnLst>
            <a:rect l="0" t="0" r="r" b="b"/>
            <a:pathLst>
              <a:path w="698" h="775">
                <a:moveTo>
                  <a:pt x="59" y="99"/>
                </a:moveTo>
                <a:cubicBezTo>
                  <a:pt x="111" y="48"/>
                  <a:pt x="222" y="0"/>
                  <a:pt x="321" y="12"/>
                </a:cubicBezTo>
                <a:cubicBezTo>
                  <a:pt x="420" y="24"/>
                  <a:pt x="612" y="62"/>
                  <a:pt x="655" y="171"/>
                </a:cubicBezTo>
                <a:cubicBezTo>
                  <a:pt x="698" y="280"/>
                  <a:pt x="656" y="572"/>
                  <a:pt x="577" y="669"/>
                </a:cubicBezTo>
                <a:cubicBezTo>
                  <a:pt x="498" y="766"/>
                  <a:pt x="272" y="775"/>
                  <a:pt x="181" y="754"/>
                </a:cubicBezTo>
                <a:cubicBezTo>
                  <a:pt x="90" y="733"/>
                  <a:pt x="62" y="617"/>
                  <a:pt x="33" y="545"/>
                </a:cubicBezTo>
                <a:cubicBezTo>
                  <a:pt x="4" y="473"/>
                  <a:pt x="5" y="394"/>
                  <a:pt x="9" y="320"/>
                </a:cubicBezTo>
                <a:cubicBezTo>
                  <a:pt x="13" y="246"/>
                  <a:pt x="0" y="150"/>
                  <a:pt x="59" y="99"/>
                </a:cubicBezTo>
                <a:close/>
              </a:path>
            </a:pathLst>
          </a:custGeom>
          <a:solidFill>
            <a:srgbClr val="C0C0C0"/>
          </a:solidFill>
          <a:ln w="25400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0" name="Oval 77"/>
          <p:cNvSpPr>
            <a:spLocks noChangeAspect="1" noChangeArrowheads="1"/>
          </p:cNvSpPr>
          <p:nvPr/>
        </p:nvSpPr>
        <p:spPr bwMode="auto">
          <a:xfrm>
            <a:off x="6106170" y="2073945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V1</a:t>
            </a: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auto">
          <a:xfrm>
            <a:off x="4505970" y="408054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3</a:t>
            </a:r>
          </a:p>
        </p:txBody>
      </p:sp>
      <p:sp>
        <p:nvSpPr>
          <p:cNvPr id="12" name="Text Box 79"/>
          <p:cNvSpPr txBox="1">
            <a:spLocks noChangeArrowheads="1"/>
          </p:cNvSpPr>
          <p:nvPr/>
        </p:nvSpPr>
        <p:spPr bwMode="auto">
          <a:xfrm>
            <a:off x="5155257" y="249622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6</a:t>
            </a:r>
          </a:p>
        </p:txBody>
      </p:sp>
      <p:sp>
        <p:nvSpPr>
          <p:cNvPr id="13" name="Text Box 80"/>
          <p:cNvSpPr txBox="1">
            <a:spLocks noChangeArrowheads="1"/>
          </p:cNvSpPr>
          <p:nvPr/>
        </p:nvSpPr>
        <p:spPr bwMode="auto">
          <a:xfrm>
            <a:off x="7242820" y="249622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5</a:t>
            </a:r>
          </a:p>
        </p:txBody>
      </p:sp>
      <p:sp>
        <p:nvSpPr>
          <p:cNvPr id="14" name="Text Box 81"/>
          <p:cNvSpPr txBox="1">
            <a:spLocks noChangeArrowheads="1"/>
          </p:cNvSpPr>
          <p:nvPr/>
        </p:nvSpPr>
        <p:spPr bwMode="auto">
          <a:xfrm>
            <a:off x="7890520" y="4225007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2</a:t>
            </a:r>
          </a:p>
        </p:txBody>
      </p:sp>
      <p:sp>
        <p:nvSpPr>
          <p:cNvPr id="15" name="Text Box 82"/>
          <p:cNvSpPr txBox="1">
            <a:spLocks noChangeArrowheads="1"/>
          </p:cNvSpPr>
          <p:nvPr/>
        </p:nvSpPr>
        <p:spPr bwMode="auto">
          <a:xfrm>
            <a:off x="5874395" y="300104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16" name="Text Box 83"/>
          <p:cNvSpPr txBox="1">
            <a:spLocks noChangeArrowheads="1"/>
          </p:cNvSpPr>
          <p:nvPr/>
        </p:nvSpPr>
        <p:spPr bwMode="auto">
          <a:xfrm>
            <a:off x="5442595" y="415357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6</a:t>
            </a:r>
          </a:p>
        </p:txBody>
      </p:sp>
      <p:sp>
        <p:nvSpPr>
          <p:cNvPr id="17" name="Text Box 84"/>
          <p:cNvSpPr txBox="1">
            <a:spLocks noChangeArrowheads="1"/>
          </p:cNvSpPr>
          <p:nvPr/>
        </p:nvSpPr>
        <p:spPr bwMode="auto">
          <a:xfrm>
            <a:off x="7026920" y="3288382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5</a:t>
            </a:r>
          </a:p>
        </p:txBody>
      </p:sp>
      <p:sp>
        <p:nvSpPr>
          <p:cNvPr id="18" name="Text Box 85"/>
          <p:cNvSpPr txBox="1">
            <a:spLocks noChangeArrowheads="1"/>
          </p:cNvSpPr>
          <p:nvPr/>
        </p:nvSpPr>
        <p:spPr bwMode="auto">
          <a:xfrm>
            <a:off x="5371157" y="3288382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5</a:t>
            </a:r>
          </a:p>
        </p:txBody>
      </p:sp>
      <p:sp>
        <p:nvSpPr>
          <p:cNvPr id="19" name="Text Box 86"/>
          <p:cNvSpPr txBox="1">
            <a:spLocks noChangeArrowheads="1"/>
          </p:cNvSpPr>
          <p:nvPr/>
        </p:nvSpPr>
        <p:spPr bwMode="auto">
          <a:xfrm>
            <a:off x="6955482" y="415357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4</a:t>
            </a:r>
          </a:p>
        </p:txBody>
      </p:sp>
      <p:sp>
        <p:nvSpPr>
          <p:cNvPr id="20" name="Text Box 87"/>
          <p:cNvSpPr txBox="1">
            <a:spLocks noChangeArrowheads="1"/>
          </p:cNvSpPr>
          <p:nvPr/>
        </p:nvSpPr>
        <p:spPr bwMode="auto">
          <a:xfrm>
            <a:off x="6163320" y="480127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6</a:t>
            </a:r>
          </a:p>
        </p:txBody>
      </p:sp>
      <p:sp>
        <p:nvSpPr>
          <p:cNvPr id="21" name="Oval 88"/>
          <p:cNvSpPr>
            <a:spLocks noChangeAspect="1" noChangeArrowheads="1"/>
          </p:cNvSpPr>
          <p:nvPr/>
        </p:nvSpPr>
        <p:spPr bwMode="auto">
          <a:xfrm>
            <a:off x="4953645" y="4882232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V5</a:t>
            </a:r>
          </a:p>
        </p:txBody>
      </p:sp>
      <p:sp>
        <p:nvSpPr>
          <p:cNvPr id="22" name="Oval 89"/>
          <p:cNvSpPr>
            <a:spLocks noChangeAspect="1" noChangeArrowheads="1"/>
          </p:cNvSpPr>
          <p:nvPr/>
        </p:nvSpPr>
        <p:spPr bwMode="auto">
          <a:xfrm>
            <a:off x="7834957" y="3226470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V4</a:t>
            </a:r>
          </a:p>
        </p:txBody>
      </p:sp>
      <p:sp>
        <p:nvSpPr>
          <p:cNvPr id="23" name="Oval 90"/>
          <p:cNvSpPr>
            <a:spLocks noChangeAspect="1" noChangeArrowheads="1"/>
          </p:cNvSpPr>
          <p:nvPr/>
        </p:nvSpPr>
        <p:spPr bwMode="auto">
          <a:xfrm>
            <a:off x="4378970" y="3155032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V2</a:t>
            </a:r>
          </a:p>
        </p:txBody>
      </p:sp>
      <p:sp>
        <p:nvSpPr>
          <p:cNvPr id="24" name="Oval 91"/>
          <p:cNvSpPr>
            <a:spLocks noChangeAspect="1" noChangeArrowheads="1"/>
          </p:cNvSpPr>
          <p:nvPr/>
        </p:nvSpPr>
        <p:spPr bwMode="auto">
          <a:xfrm>
            <a:off x="7187257" y="4955257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V6</a:t>
            </a:r>
          </a:p>
        </p:txBody>
      </p:sp>
      <p:sp>
        <p:nvSpPr>
          <p:cNvPr id="25" name="Oval 92"/>
          <p:cNvSpPr>
            <a:spLocks noChangeAspect="1" noChangeArrowheads="1"/>
          </p:cNvSpPr>
          <p:nvPr/>
        </p:nvSpPr>
        <p:spPr bwMode="auto">
          <a:xfrm>
            <a:off x="6102995" y="3658270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V3</a:t>
            </a:r>
          </a:p>
        </p:txBody>
      </p:sp>
      <p:sp>
        <p:nvSpPr>
          <p:cNvPr id="26" name="Line 93"/>
          <p:cNvSpPr>
            <a:spLocks noChangeShapeType="1"/>
          </p:cNvSpPr>
          <p:nvPr/>
        </p:nvSpPr>
        <p:spPr bwMode="auto">
          <a:xfrm>
            <a:off x="6379220" y="2610520"/>
            <a:ext cx="0" cy="1038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27" name="Line 94"/>
          <p:cNvSpPr>
            <a:spLocks noChangeShapeType="1"/>
          </p:cNvSpPr>
          <p:nvPr/>
        </p:nvSpPr>
        <p:spPr bwMode="auto">
          <a:xfrm flipH="1">
            <a:off x="4866332" y="2458120"/>
            <a:ext cx="1279525" cy="758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28" name="Line 95"/>
          <p:cNvSpPr>
            <a:spLocks noChangeShapeType="1"/>
          </p:cNvSpPr>
          <p:nvPr/>
        </p:nvSpPr>
        <p:spPr bwMode="auto">
          <a:xfrm>
            <a:off x="6595120" y="2496220"/>
            <a:ext cx="129540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29" name="Line 96"/>
          <p:cNvSpPr>
            <a:spLocks noChangeShapeType="1"/>
          </p:cNvSpPr>
          <p:nvPr/>
        </p:nvSpPr>
        <p:spPr bwMode="auto">
          <a:xfrm flipH="1">
            <a:off x="7617470" y="3720182"/>
            <a:ext cx="417512" cy="1268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30" name="Line 97"/>
          <p:cNvSpPr>
            <a:spLocks noChangeShapeType="1"/>
          </p:cNvSpPr>
          <p:nvPr/>
        </p:nvSpPr>
        <p:spPr bwMode="auto">
          <a:xfrm>
            <a:off x="4721870" y="3648745"/>
            <a:ext cx="433387" cy="1223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31" name="Line 98"/>
          <p:cNvSpPr>
            <a:spLocks noChangeShapeType="1"/>
          </p:cNvSpPr>
          <p:nvPr/>
        </p:nvSpPr>
        <p:spPr bwMode="auto">
          <a:xfrm>
            <a:off x="5514032" y="5233070"/>
            <a:ext cx="1657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32" name="Line 99"/>
          <p:cNvSpPr>
            <a:spLocks noChangeShapeType="1"/>
          </p:cNvSpPr>
          <p:nvPr/>
        </p:nvSpPr>
        <p:spPr bwMode="auto">
          <a:xfrm flipH="1">
            <a:off x="5442595" y="4153570"/>
            <a:ext cx="720725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33" name="Line 100"/>
          <p:cNvSpPr>
            <a:spLocks noChangeShapeType="1"/>
          </p:cNvSpPr>
          <p:nvPr/>
        </p:nvSpPr>
        <p:spPr bwMode="auto">
          <a:xfrm>
            <a:off x="6550670" y="4137695"/>
            <a:ext cx="735012" cy="823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34" name="Line 101"/>
          <p:cNvSpPr>
            <a:spLocks noChangeShapeType="1"/>
          </p:cNvSpPr>
          <p:nvPr/>
        </p:nvSpPr>
        <p:spPr bwMode="auto">
          <a:xfrm flipV="1">
            <a:off x="6666557" y="3577307"/>
            <a:ext cx="1152525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35" name="Line 102"/>
          <p:cNvSpPr>
            <a:spLocks noChangeShapeType="1"/>
          </p:cNvSpPr>
          <p:nvPr/>
        </p:nvSpPr>
        <p:spPr bwMode="auto">
          <a:xfrm>
            <a:off x="4937770" y="3504282"/>
            <a:ext cx="115252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547500"/>
            <a:ext cx="36724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初始化：</a:t>
            </a:r>
            <a:endParaRPr lang="en-US" altLang="zh-CN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000" dirty="0" smtClean="0"/>
              <a:t>起始结点为</a:t>
            </a:r>
            <a:r>
              <a:rPr lang="en-US" altLang="zh-CN" sz="2000" dirty="0" smtClean="0"/>
              <a:t>w = 1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000" dirty="0" smtClean="0"/>
              <a:t>w</a:t>
            </a:r>
            <a:r>
              <a:rPr lang="zh-CN" altLang="en-US" sz="2000" dirty="0" smtClean="0"/>
              <a:t>进入了选定区 </a:t>
            </a:r>
            <a:endParaRPr lang="en-US" altLang="zh-CN" sz="2000" dirty="0" smtClean="0"/>
          </a:p>
          <a:p>
            <a:pPr algn="ctr"/>
            <a:r>
              <a:rPr lang="en-US" altLang="zh-CN" sz="2000" dirty="0" err="1" smtClean="0"/>
              <a:t>shortEdge</a:t>
            </a:r>
            <a:r>
              <a:rPr lang="en-US" altLang="zh-CN" sz="2000" dirty="0" smtClean="0"/>
              <a:t>[w].</a:t>
            </a:r>
            <a:r>
              <a:rPr lang="en-US" altLang="zh-CN" sz="2000" dirty="0" err="1" smtClean="0"/>
              <a:t>lowcost</a:t>
            </a:r>
            <a:r>
              <a:rPr lang="en-US" altLang="zh-CN" sz="2000" dirty="0" smtClean="0"/>
              <a:t>=0</a:t>
            </a:r>
            <a:endParaRPr lang="en-US" altLang="zh-CN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</a:rPr>
              <a:t>其它结点到选定区的最短距离即为各结点与</a:t>
            </a:r>
            <a:r>
              <a:rPr lang="en-US" altLang="zh-CN" sz="2000" dirty="0" smtClean="0">
                <a:solidFill>
                  <a:srgbClr val="FF0000"/>
                </a:solidFill>
              </a:rPr>
              <a:t>w</a:t>
            </a:r>
            <a:r>
              <a:rPr lang="zh-CN" altLang="en-US" sz="2000" dirty="0" smtClean="0">
                <a:solidFill>
                  <a:srgbClr val="FF0000"/>
                </a:solidFill>
              </a:rPr>
              <a:t>的距离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for(i=1;i&lt;=</a:t>
            </a:r>
            <a:r>
              <a:rPr lang="en-US" altLang="zh-CN" sz="2000" dirty="0" err="1" smtClean="0"/>
              <a:t>n;i</a:t>
            </a:r>
            <a:r>
              <a:rPr lang="en-US" altLang="zh-CN" sz="2000" dirty="0" smtClean="0"/>
              <a:t>++)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shortEdge</a:t>
            </a:r>
            <a:r>
              <a:rPr lang="en-US" altLang="zh-CN" sz="2000" dirty="0" smtClean="0"/>
              <a:t>[i].</a:t>
            </a:r>
            <a:r>
              <a:rPr lang="en-US" altLang="zh-CN" sz="2000" dirty="0" err="1" smtClean="0"/>
              <a:t>lowcast</a:t>
            </a:r>
            <a:r>
              <a:rPr lang="en-US" altLang="zh-CN" sz="2000" dirty="0" smtClean="0"/>
              <a:t>=arc[w][i];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shortEdge</a:t>
            </a:r>
            <a:r>
              <a:rPr lang="en-US" altLang="zh-CN" sz="2000" dirty="0" smtClean="0"/>
              <a:t>[i].</a:t>
            </a:r>
            <a:r>
              <a:rPr lang="en-US" altLang="zh-CN" sz="2000" dirty="0" err="1" smtClean="0"/>
              <a:t>adjvex</a:t>
            </a:r>
            <a:r>
              <a:rPr lang="en-US" altLang="zh-CN" sz="2000" dirty="0" smtClean="0"/>
              <a:t>=w;</a:t>
            </a:r>
          </a:p>
          <a:p>
            <a:r>
              <a:rPr lang="en-US" altLang="zh-CN" sz="2000" dirty="0"/>
              <a:t>}</a:t>
            </a:r>
            <a:endParaRPr lang="en-US" altLang="zh-CN" sz="2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6300192" y="148478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w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836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7.3.3 </a:t>
            </a:r>
            <a:r>
              <a:rPr lang="zh-CN" altLang="en-US" dirty="0"/>
              <a:t>最小生成树问题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547500"/>
            <a:ext cx="36724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选第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个结点：</a:t>
            </a:r>
            <a:endParaRPr lang="en-US" altLang="zh-CN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000" dirty="0" smtClean="0"/>
              <a:t>检查所有结点，选出选定区外的，而且与选定区内结点的最小权重边</a:t>
            </a:r>
            <a:endParaRPr lang="en-US" altLang="zh-CN" sz="2000" dirty="0" smtClean="0"/>
          </a:p>
          <a:p>
            <a:r>
              <a:rPr lang="en-US" altLang="zh-CN" sz="2000" dirty="0" smtClean="0"/>
              <a:t>for(j=1;j&lt;=</a:t>
            </a:r>
            <a:r>
              <a:rPr lang="en-US" altLang="zh-CN" sz="2000" dirty="0" err="1" smtClean="0"/>
              <a:t>n;j</a:t>
            </a:r>
            <a:r>
              <a:rPr lang="en-US" altLang="zh-CN" sz="2000" dirty="0" smtClean="0"/>
              <a:t>++)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min=100;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if(</a:t>
            </a:r>
            <a:r>
              <a:rPr lang="en-US" altLang="zh-CN" sz="2000" dirty="0" err="1" smtClean="0"/>
              <a:t>shortEdge</a:t>
            </a:r>
            <a:r>
              <a:rPr lang="en-US" altLang="zh-CN" sz="2000" dirty="0" smtClean="0"/>
              <a:t>[j].</a:t>
            </a:r>
            <a:r>
              <a:rPr lang="en-US" altLang="zh-CN" sz="2000" dirty="0" err="1" smtClean="0"/>
              <a:t>lowcost</a:t>
            </a:r>
            <a:r>
              <a:rPr lang="en-US" altLang="zh-CN" sz="2000" dirty="0" smtClean="0"/>
              <a:t>!=0 &amp;&amp;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</a:t>
            </a:r>
            <a:r>
              <a:rPr lang="en-US" altLang="zh-CN" sz="2000" dirty="0" err="1" smtClean="0"/>
              <a:t>shortEdge</a:t>
            </a:r>
            <a:r>
              <a:rPr lang="en-US" altLang="zh-CN" sz="2000" dirty="0" smtClean="0"/>
              <a:t>[j].</a:t>
            </a:r>
            <a:r>
              <a:rPr lang="en-US" altLang="zh-CN" sz="2000" dirty="0" err="1" smtClean="0"/>
              <a:t>lowcost</a:t>
            </a:r>
            <a:r>
              <a:rPr lang="en-US" altLang="zh-CN" sz="2000" dirty="0" smtClean="0"/>
              <a:t>&lt;min)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{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min=</a:t>
            </a:r>
            <a:r>
              <a:rPr lang="en-US" altLang="zh-CN" sz="2000" dirty="0" err="1" smtClean="0"/>
              <a:t>shortEdge</a:t>
            </a:r>
            <a:r>
              <a:rPr lang="en-US" altLang="zh-CN" sz="2000" dirty="0" smtClean="0"/>
              <a:t>[j].</a:t>
            </a:r>
            <a:r>
              <a:rPr lang="en-US" altLang="zh-CN" sz="2000" dirty="0" err="1" smtClean="0"/>
              <a:t>lowcost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k</a:t>
            </a:r>
            <a:r>
              <a:rPr lang="en-US" altLang="zh-CN" sz="2000" dirty="0" smtClean="0"/>
              <a:t>=j;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}</a:t>
            </a:r>
          </a:p>
          <a:p>
            <a:r>
              <a:rPr lang="en-US" altLang="zh-CN" sz="2000" dirty="0"/>
              <a:t>}</a:t>
            </a:r>
            <a:endParaRPr lang="en-US" altLang="zh-CN" sz="2000" dirty="0" smtClean="0"/>
          </a:p>
        </p:txBody>
      </p:sp>
      <p:sp>
        <p:nvSpPr>
          <p:cNvPr id="4" name="圆角矩形标注 3"/>
          <p:cNvSpPr/>
          <p:nvPr/>
        </p:nvSpPr>
        <p:spPr>
          <a:xfrm>
            <a:off x="2843808" y="2982058"/>
            <a:ext cx="914400" cy="612648"/>
          </a:xfrm>
          <a:prstGeom prst="wedgeRoundRectCallout">
            <a:avLst>
              <a:gd name="adj1" fmla="val -36389"/>
              <a:gd name="adj2" fmla="val 7742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选定区外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圆角矩形标注 35"/>
          <p:cNvSpPr/>
          <p:nvPr/>
        </p:nvSpPr>
        <p:spPr>
          <a:xfrm>
            <a:off x="4057293" y="4544256"/>
            <a:ext cx="914400" cy="612648"/>
          </a:xfrm>
          <a:prstGeom prst="wedgeRoundRectCallout">
            <a:avLst>
              <a:gd name="adj1" fmla="val -80833"/>
              <a:gd name="adj2" fmla="val -86754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权重最小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Freeform 76"/>
          <p:cNvSpPr>
            <a:spLocks/>
          </p:cNvSpPr>
          <p:nvPr/>
        </p:nvSpPr>
        <p:spPr bwMode="auto">
          <a:xfrm>
            <a:off x="6307584" y="1698625"/>
            <a:ext cx="1108075" cy="1230313"/>
          </a:xfrm>
          <a:custGeom>
            <a:avLst/>
            <a:gdLst/>
            <a:ahLst/>
            <a:cxnLst>
              <a:cxn ang="0">
                <a:pos x="59" y="99"/>
              </a:cxn>
              <a:cxn ang="0">
                <a:pos x="321" y="12"/>
              </a:cxn>
              <a:cxn ang="0">
                <a:pos x="655" y="171"/>
              </a:cxn>
              <a:cxn ang="0">
                <a:pos x="577" y="669"/>
              </a:cxn>
              <a:cxn ang="0">
                <a:pos x="181" y="754"/>
              </a:cxn>
              <a:cxn ang="0">
                <a:pos x="33" y="545"/>
              </a:cxn>
              <a:cxn ang="0">
                <a:pos x="9" y="320"/>
              </a:cxn>
              <a:cxn ang="0">
                <a:pos x="59" y="99"/>
              </a:cxn>
            </a:cxnLst>
            <a:rect l="0" t="0" r="r" b="b"/>
            <a:pathLst>
              <a:path w="698" h="775">
                <a:moveTo>
                  <a:pt x="59" y="99"/>
                </a:moveTo>
                <a:cubicBezTo>
                  <a:pt x="111" y="48"/>
                  <a:pt x="222" y="0"/>
                  <a:pt x="321" y="12"/>
                </a:cubicBezTo>
                <a:cubicBezTo>
                  <a:pt x="420" y="24"/>
                  <a:pt x="612" y="62"/>
                  <a:pt x="655" y="171"/>
                </a:cubicBezTo>
                <a:cubicBezTo>
                  <a:pt x="698" y="280"/>
                  <a:pt x="656" y="572"/>
                  <a:pt x="577" y="669"/>
                </a:cubicBezTo>
                <a:cubicBezTo>
                  <a:pt x="498" y="766"/>
                  <a:pt x="272" y="775"/>
                  <a:pt x="181" y="754"/>
                </a:cubicBezTo>
                <a:cubicBezTo>
                  <a:pt x="90" y="733"/>
                  <a:pt x="62" y="617"/>
                  <a:pt x="33" y="545"/>
                </a:cubicBezTo>
                <a:cubicBezTo>
                  <a:pt x="4" y="473"/>
                  <a:pt x="5" y="394"/>
                  <a:pt x="9" y="320"/>
                </a:cubicBezTo>
                <a:cubicBezTo>
                  <a:pt x="13" y="246"/>
                  <a:pt x="0" y="150"/>
                  <a:pt x="59" y="99"/>
                </a:cubicBezTo>
                <a:close/>
              </a:path>
            </a:pathLst>
          </a:custGeom>
          <a:solidFill>
            <a:srgbClr val="C0C0C0"/>
          </a:solidFill>
          <a:ln w="25400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43" name="Oval 77"/>
          <p:cNvSpPr>
            <a:spLocks noChangeAspect="1" noChangeArrowheads="1"/>
          </p:cNvSpPr>
          <p:nvPr/>
        </p:nvSpPr>
        <p:spPr bwMode="auto">
          <a:xfrm>
            <a:off x="6533009" y="1931988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V1</a:t>
            </a:r>
          </a:p>
        </p:txBody>
      </p:sp>
      <p:sp>
        <p:nvSpPr>
          <p:cNvPr id="44" name="Text Box 78"/>
          <p:cNvSpPr txBox="1">
            <a:spLocks noChangeArrowheads="1"/>
          </p:cNvSpPr>
          <p:nvPr/>
        </p:nvSpPr>
        <p:spPr bwMode="auto">
          <a:xfrm>
            <a:off x="4932809" y="393858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3</a:t>
            </a:r>
          </a:p>
        </p:txBody>
      </p:sp>
      <p:sp>
        <p:nvSpPr>
          <p:cNvPr id="45" name="Text Box 79"/>
          <p:cNvSpPr txBox="1">
            <a:spLocks noChangeArrowheads="1"/>
          </p:cNvSpPr>
          <p:nvPr/>
        </p:nvSpPr>
        <p:spPr bwMode="auto">
          <a:xfrm>
            <a:off x="5582096" y="235426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6</a:t>
            </a:r>
          </a:p>
        </p:txBody>
      </p:sp>
      <p:sp>
        <p:nvSpPr>
          <p:cNvPr id="46" name="Text Box 80"/>
          <p:cNvSpPr txBox="1">
            <a:spLocks noChangeArrowheads="1"/>
          </p:cNvSpPr>
          <p:nvPr/>
        </p:nvSpPr>
        <p:spPr bwMode="auto">
          <a:xfrm>
            <a:off x="7669659" y="235426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5</a:t>
            </a:r>
          </a:p>
        </p:txBody>
      </p:sp>
      <p:sp>
        <p:nvSpPr>
          <p:cNvPr id="47" name="Text Box 81"/>
          <p:cNvSpPr txBox="1">
            <a:spLocks noChangeArrowheads="1"/>
          </p:cNvSpPr>
          <p:nvPr/>
        </p:nvSpPr>
        <p:spPr bwMode="auto">
          <a:xfrm>
            <a:off x="8317359" y="408305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2</a:t>
            </a:r>
          </a:p>
        </p:txBody>
      </p:sp>
      <p:sp>
        <p:nvSpPr>
          <p:cNvPr id="48" name="Text Box 82"/>
          <p:cNvSpPr txBox="1">
            <a:spLocks noChangeArrowheads="1"/>
          </p:cNvSpPr>
          <p:nvPr/>
        </p:nvSpPr>
        <p:spPr bwMode="auto">
          <a:xfrm>
            <a:off x="6301234" y="285908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49" name="Text Box 83"/>
          <p:cNvSpPr txBox="1">
            <a:spLocks noChangeArrowheads="1"/>
          </p:cNvSpPr>
          <p:nvPr/>
        </p:nvSpPr>
        <p:spPr bwMode="auto">
          <a:xfrm>
            <a:off x="5869434" y="401161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6</a:t>
            </a:r>
          </a:p>
        </p:txBody>
      </p:sp>
      <p:sp>
        <p:nvSpPr>
          <p:cNvPr id="50" name="Text Box 84"/>
          <p:cNvSpPr txBox="1">
            <a:spLocks noChangeArrowheads="1"/>
          </p:cNvSpPr>
          <p:nvPr/>
        </p:nvSpPr>
        <p:spPr bwMode="auto">
          <a:xfrm>
            <a:off x="7453759" y="314642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5</a:t>
            </a:r>
          </a:p>
        </p:txBody>
      </p:sp>
      <p:sp>
        <p:nvSpPr>
          <p:cNvPr id="51" name="Text Box 85"/>
          <p:cNvSpPr txBox="1">
            <a:spLocks noChangeArrowheads="1"/>
          </p:cNvSpPr>
          <p:nvPr/>
        </p:nvSpPr>
        <p:spPr bwMode="auto">
          <a:xfrm>
            <a:off x="5797996" y="314642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5</a:t>
            </a:r>
          </a:p>
        </p:txBody>
      </p:sp>
      <p:sp>
        <p:nvSpPr>
          <p:cNvPr id="52" name="Text Box 86"/>
          <p:cNvSpPr txBox="1">
            <a:spLocks noChangeArrowheads="1"/>
          </p:cNvSpPr>
          <p:nvPr/>
        </p:nvSpPr>
        <p:spPr bwMode="auto">
          <a:xfrm>
            <a:off x="7382321" y="401161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4</a:t>
            </a:r>
          </a:p>
        </p:txBody>
      </p:sp>
      <p:sp>
        <p:nvSpPr>
          <p:cNvPr id="53" name="Text Box 87"/>
          <p:cNvSpPr txBox="1">
            <a:spLocks noChangeArrowheads="1"/>
          </p:cNvSpPr>
          <p:nvPr/>
        </p:nvSpPr>
        <p:spPr bwMode="auto">
          <a:xfrm>
            <a:off x="6590159" y="465931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6</a:t>
            </a:r>
          </a:p>
        </p:txBody>
      </p:sp>
      <p:sp>
        <p:nvSpPr>
          <p:cNvPr id="54" name="Oval 88"/>
          <p:cNvSpPr>
            <a:spLocks noChangeAspect="1" noChangeArrowheads="1"/>
          </p:cNvSpPr>
          <p:nvPr/>
        </p:nvSpPr>
        <p:spPr bwMode="auto">
          <a:xfrm>
            <a:off x="5380484" y="4740275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V5</a:t>
            </a:r>
          </a:p>
        </p:txBody>
      </p:sp>
      <p:sp>
        <p:nvSpPr>
          <p:cNvPr id="55" name="Oval 89"/>
          <p:cNvSpPr>
            <a:spLocks noChangeAspect="1" noChangeArrowheads="1"/>
          </p:cNvSpPr>
          <p:nvPr/>
        </p:nvSpPr>
        <p:spPr bwMode="auto">
          <a:xfrm>
            <a:off x="8261796" y="3084513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V4</a:t>
            </a:r>
          </a:p>
        </p:txBody>
      </p:sp>
      <p:sp>
        <p:nvSpPr>
          <p:cNvPr id="56" name="Oval 90"/>
          <p:cNvSpPr>
            <a:spLocks noChangeAspect="1" noChangeArrowheads="1"/>
          </p:cNvSpPr>
          <p:nvPr/>
        </p:nvSpPr>
        <p:spPr bwMode="auto">
          <a:xfrm>
            <a:off x="4805809" y="3013075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V2</a:t>
            </a:r>
          </a:p>
        </p:txBody>
      </p:sp>
      <p:sp>
        <p:nvSpPr>
          <p:cNvPr id="57" name="Oval 91"/>
          <p:cNvSpPr>
            <a:spLocks noChangeAspect="1" noChangeArrowheads="1"/>
          </p:cNvSpPr>
          <p:nvPr/>
        </p:nvSpPr>
        <p:spPr bwMode="auto">
          <a:xfrm>
            <a:off x="7614096" y="4813300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V6</a:t>
            </a:r>
          </a:p>
        </p:txBody>
      </p:sp>
      <p:sp>
        <p:nvSpPr>
          <p:cNvPr id="58" name="Oval 92"/>
          <p:cNvSpPr>
            <a:spLocks noChangeAspect="1" noChangeArrowheads="1"/>
          </p:cNvSpPr>
          <p:nvPr/>
        </p:nvSpPr>
        <p:spPr bwMode="auto">
          <a:xfrm>
            <a:off x="6529834" y="3516313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V3</a:t>
            </a:r>
          </a:p>
        </p:txBody>
      </p:sp>
      <p:sp>
        <p:nvSpPr>
          <p:cNvPr id="59" name="Line 93"/>
          <p:cNvSpPr>
            <a:spLocks noChangeShapeType="1"/>
          </p:cNvSpPr>
          <p:nvPr/>
        </p:nvSpPr>
        <p:spPr bwMode="auto">
          <a:xfrm>
            <a:off x="6806059" y="2468563"/>
            <a:ext cx="0" cy="1038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60" name="Line 94"/>
          <p:cNvSpPr>
            <a:spLocks noChangeShapeType="1"/>
          </p:cNvSpPr>
          <p:nvPr/>
        </p:nvSpPr>
        <p:spPr bwMode="auto">
          <a:xfrm flipH="1">
            <a:off x="5293171" y="2316163"/>
            <a:ext cx="1279525" cy="758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61" name="Line 95"/>
          <p:cNvSpPr>
            <a:spLocks noChangeShapeType="1"/>
          </p:cNvSpPr>
          <p:nvPr/>
        </p:nvSpPr>
        <p:spPr bwMode="auto">
          <a:xfrm>
            <a:off x="7021959" y="2354263"/>
            <a:ext cx="129540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62" name="Line 96"/>
          <p:cNvSpPr>
            <a:spLocks noChangeShapeType="1"/>
          </p:cNvSpPr>
          <p:nvPr/>
        </p:nvSpPr>
        <p:spPr bwMode="auto">
          <a:xfrm flipH="1">
            <a:off x="8044309" y="3578225"/>
            <a:ext cx="417512" cy="1268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63" name="Line 97"/>
          <p:cNvSpPr>
            <a:spLocks noChangeShapeType="1"/>
          </p:cNvSpPr>
          <p:nvPr/>
        </p:nvSpPr>
        <p:spPr bwMode="auto">
          <a:xfrm>
            <a:off x="5148709" y="3506788"/>
            <a:ext cx="433387" cy="1223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64" name="Line 98"/>
          <p:cNvSpPr>
            <a:spLocks noChangeShapeType="1"/>
          </p:cNvSpPr>
          <p:nvPr/>
        </p:nvSpPr>
        <p:spPr bwMode="auto">
          <a:xfrm>
            <a:off x="5940871" y="5091113"/>
            <a:ext cx="1657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65" name="Line 99"/>
          <p:cNvSpPr>
            <a:spLocks noChangeShapeType="1"/>
          </p:cNvSpPr>
          <p:nvPr/>
        </p:nvSpPr>
        <p:spPr bwMode="auto">
          <a:xfrm flipH="1">
            <a:off x="5869434" y="4011613"/>
            <a:ext cx="720725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66" name="Line 100"/>
          <p:cNvSpPr>
            <a:spLocks noChangeShapeType="1"/>
          </p:cNvSpPr>
          <p:nvPr/>
        </p:nvSpPr>
        <p:spPr bwMode="auto">
          <a:xfrm>
            <a:off x="6977509" y="3995738"/>
            <a:ext cx="735012" cy="823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67" name="Line 101"/>
          <p:cNvSpPr>
            <a:spLocks noChangeShapeType="1"/>
          </p:cNvSpPr>
          <p:nvPr/>
        </p:nvSpPr>
        <p:spPr bwMode="auto">
          <a:xfrm flipV="1">
            <a:off x="7093396" y="3435350"/>
            <a:ext cx="1152525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68" name="Line 102"/>
          <p:cNvSpPr>
            <a:spLocks noChangeShapeType="1"/>
          </p:cNvSpPr>
          <p:nvPr/>
        </p:nvSpPr>
        <p:spPr bwMode="auto">
          <a:xfrm>
            <a:off x="5364609" y="3362325"/>
            <a:ext cx="115252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grpSp>
        <p:nvGrpSpPr>
          <p:cNvPr id="69" name="Group 103"/>
          <p:cNvGrpSpPr>
            <a:grpSpLocks/>
          </p:cNvGrpSpPr>
          <p:nvPr/>
        </p:nvGrpSpPr>
        <p:grpSpPr bwMode="auto">
          <a:xfrm>
            <a:off x="5293171" y="2316163"/>
            <a:ext cx="3024188" cy="1190625"/>
            <a:chOff x="3243" y="276"/>
            <a:chExt cx="1905" cy="750"/>
          </a:xfrm>
        </p:grpSpPr>
        <p:sp>
          <p:nvSpPr>
            <p:cNvPr id="71" name="Line 104"/>
            <p:cNvSpPr>
              <a:spLocks noChangeShapeType="1"/>
            </p:cNvSpPr>
            <p:nvPr/>
          </p:nvSpPr>
          <p:spPr bwMode="auto">
            <a:xfrm>
              <a:off x="4196" y="372"/>
              <a:ext cx="0" cy="654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72" name="Line 105"/>
            <p:cNvSpPr>
              <a:spLocks noChangeShapeType="1"/>
            </p:cNvSpPr>
            <p:nvPr/>
          </p:nvSpPr>
          <p:spPr bwMode="auto">
            <a:xfrm flipH="1">
              <a:off x="3243" y="276"/>
              <a:ext cx="806" cy="478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73" name="Line 106"/>
            <p:cNvSpPr>
              <a:spLocks noChangeShapeType="1"/>
            </p:cNvSpPr>
            <p:nvPr/>
          </p:nvSpPr>
          <p:spPr bwMode="auto">
            <a:xfrm>
              <a:off x="4332" y="300"/>
              <a:ext cx="816" cy="499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103" name="Line 107"/>
          <p:cNvSpPr>
            <a:spLocks noChangeShapeType="1"/>
          </p:cNvSpPr>
          <p:nvPr/>
        </p:nvSpPr>
        <p:spPr bwMode="auto">
          <a:xfrm>
            <a:off x="6813997" y="2478405"/>
            <a:ext cx="0" cy="1038225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884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7.3.3 </a:t>
            </a:r>
            <a:r>
              <a:rPr lang="zh-CN" altLang="en-US" dirty="0"/>
              <a:t>最小生成树问题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1" y="1547500"/>
            <a:ext cx="48409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扩展选定区，调整各点到选定区的最小权重：</a:t>
            </a:r>
            <a:endParaRPr lang="en-US" altLang="zh-CN" sz="2000" dirty="0" smtClean="0"/>
          </a:p>
          <a:p>
            <a:r>
              <a:rPr lang="en-US" altLang="zh-CN" sz="2000" dirty="0" err="1" smtClean="0"/>
              <a:t>shortEdge</a:t>
            </a:r>
            <a:r>
              <a:rPr lang="en-US" altLang="zh-CN" sz="2000" dirty="0" smtClean="0"/>
              <a:t>[k].</a:t>
            </a:r>
            <a:r>
              <a:rPr lang="en-US" altLang="zh-CN" sz="2000" dirty="0" err="1" smtClean="0"/>
              <a:t>lowcost</a:t>
            </a:r>
            <a:r>
              <a:rPr lang="en-US" altLang="zh-CN" sz="2000" dirty="0" smtClean="0"/>
              <a:t>=0; </a:t>
            </a:r>
            <a:r>
              <a:rPr lang="en-US" altLang="zh-CN" sz="2000" dirty="0" smtClean="0">
                <a:solidFill>
                  <a:srgbClr val="00B050"/>
                </a:solidFill>
              </a:rPr>
              <a:t>//k</a:t>
            </a:r>
            <a:r>
              <a:rPr lang="zh-CN" altLang="en-US" sz="2000" dirty="0" smtClean="0">
                <a:solidFill>
                  <a:srgbClr val="00B050"/>
                </a:solidFill>
              </a:rPr>
              <a:t>被选进选定区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r>
              <a:rPr lang="en-US" altLang="zh-CN" sz="2000" dirty="0" smtClean="0"/>
              <a:t>for(j=1;j&lt;=</a:t>
            </a:r>
            <a:r>
              <a:rPr lang="en-US" altLang="zh-CN" sz="2000" dirty="0" err="1" smtClean="0"/>
              <a:t>n;j</a:t>
            </a:r>
            <a:r>
              <a:rPr lang="en-US" altLang="zh-CN" sz="2000" dirty="0" smtClean="0"/>
              <a:t>++)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if(arc[k][j]&lt;</a:t>
            </a:r>
            <a:r>
              <a:rPr lang="en-US" altLang="zh-CN" sz="2000" dirty="0" err="1" smtClean="0"/>
              <a:t>shortEdge</a:t>
            </a:r>
            <a:r>
              <a:rPr lang="en-US" altLang="zh-CN" sz="2000" dirty="0" smtClean="0"/>
              <a:t>[i].</a:t>
            </a:r>
            <a:r>
              <a:rPr lang="en-US" altLang="zh-CN" sz="2000" dirty="0" err="1" smtClean="0"/>
              <a:t>lowcost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{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</a:t>
            </a:r>
            <a:r>
              <a:rPr lang="en-US" altLang="zh-CN" sz="2000" dirty="0" err="1" smtClean="0"/>
              <a:t>shortEdge</a:t>
            </a:r>
            <a:r>
              <a:rPr lang="en-US" altLang="zh-CN" sz="2000" dirty="0" smtClean="0"/>
              <a:t>[j].</a:t>
            </a:r>
            <a:r>
              <a:rPr lang="en-US" altLang="zh-CN" sz="2000" dirty="0" err="1" smtClean="0"/>
              <a:t>lowcost</a:t>
            </a:r>
            <a:r>
              <a:rPr lang="en-US" altLang="zh-CN" sz="2000" dirty="0" smtClean="0"/>
              <a:t>=arc[k][j];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</a:t>
            </a:r>
            <a:r>
              <a:rPr lang="en-US" altLang="zh-CN" sz="2000" dirty="0" err="1" smtClean="0"/>
              <a:t>shortEdge</a:t>
            </a:r>
            <a:r>
              <a:rPr lang="en-US" altLang="zh-CN" sz="2000" dirty="0" smtClean="0"/>
              <a:t>[j].</a:t>
            </a:r>
            <a:r>
              <a:rPr lang="en-US" altLang="zh-CN" sz="2000" dirty="0" err="1" smtClean="0"/>
              <a:t>adjvex</a:t>
            </a:r>
            <a:r>
              <a:rPr lang="en-US" altLang="zh-CN" sz="2000" dirty="0" smtClean="0"/>
              <a:t>=x;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}</a:t>
            </a:r>
          </a:p>
          <a:p>
            <a:r>
              <a:rPr lang="en-US" altLang="zh-CN" sz="2000" dirty="0"/>
              <a:t>}</a:t>
            </a:r>
            <a:endParaRPr lang="en-US" altLang="zh-CN" sz="2000" dirty="0" smtClean="0"/>
          </a:p>
        </p:txBody>
      </p:sp>
      <p:sp>
        <p:nvSpPr>
          <p:cNvPr id="40" name="Freeform 73"/>
          <p:cNvSpPr>
            <a:spLocks/>
          </p:cNvSpPr>
          <p:nvPr/>
        </p:nvSpPr>
        <p:spPr bwMode="auto">
          <a:xfrm>
            <a:off x="6201221" y="1700213"/>
            <a:ext cx="1216025" cy="2811462"/>
          </a:xfrm>
          <a:custGeom>
            <a:avLst/>
            <a:gdLst/>
            <a:ahLst/>
            <a:cxnLst>
              <a:cxn ang="0">
                <a:pos x="126" y="85"/>
              </a:cxn>
              <a:cxn ang="0">
                <a:pos x="400" y="10"/>
              </a:cxn>
              <a:cxn ang="0">
                <a:pos x="717" y="146"/>
              </a:cxn>
              <a:cxn ang="0">
                <a:pos x="693" y="661"/>
              </a:cxn>
              <a:cxn ang="0">
                <a:pos x="658" y="1062"/>
              </a:cxn>
              <a:cxn ang="0">
                <a:pos x="719" y="1560"/>
              </a:cxn>
              <a:cxn ang="0">
                <a:pos x="457" y="1757"/>
              </a:cxn>
              <a:cxn ang="0">
                <a:pos x="178" y="1643"/>
              </a:cxn>
              <a:cxn ang="0">
                <a:pos x="12" y="1346"/>
              </a:cxn>
              <a:cxn ang="0">
                <a:pos x="108" y="727"/>
              </a:cxn>
              <a:cxn ang="0">
                <a:pos x="65" y="303"/>
              </a:cxn>
              <a:cxn ang="0">
                <a:pos x="126" y="85"/>
              </a:cxn>
            </a:cxnLst>
            <a:rect l="0" t="0" r="r" b="b"/>
            <a:pathLst>
              <a:path w="766" h="1771">
                <a:moveTo>
                  <a:pt x="126" y="85"/>
                </a:moveTo>
                <a:cubicBezTo>
                  <a:pt x="182" y="36"/>
                  <a:pt x="302" y="0"/>
                  <a:pt x="400" y="10"/>
                </a:cubicBezTo>
                <a:cubicBezTo>
                  <a:pt x="498" y="20"/>
                  <a:pt x="668" y="37"/>
                  <a:pt x="717" y="146"/>
                </a:cubicBezTo>
                <a:cubicBezTo>
                  <a:pt x="766" y="255"/>
                  <a:pt x="703" y="508"/>
                  <a:pt x="693" y="661"/>
                </a:cubicBezTo>
                <a:cubicBezTo>
                  <a:pt x="683" y="814"/>
                  <a:pt x="654" y="912"/>
                  <a:pt x="658" y="1062"/>
                </a:cubicBezTo>
                <a:cubicBezTo>
                  <a:pt x="662" y="1212"/>
                  <a:pt x="752" y="1444"/>
                  <a:pt x="719" y="1560"/>
                </a:cubicBezTo>
                <a:cubicBezTo>
                  <a:pt x="686" y="1676"/>
                  <a:pt x="547" y="1743"/>
                  <a:pt x="457" y="1757"/>
                </a:cubicBezTo>
                <a:cubicBezTo>
                  <a:pt x="367" y="1771"/>
                  <a:pt x="252" y="1711"/>
                  <a:pt x="178" y="1643"/>
                </a:cubicBezTo>
                <a:cubicBezTo>
                  <a:pt x="104" y="1575"/>
                  <a:pt x="24" y="1499"/>
                  <a:pt x="12" y="1346"/>
                </a:cubicBezTo>
                <a:cubicBezTo>
                  <a:pt x="0" y="1193"/>
                  <a:pt x="99" y="901"/>
                  <a:pt x="108" y="727"/>
                </a:cubicBezTo>
                <a:cubicBezTo>
                  <a:pt x="117" y="553"/>
                  <a:pt x="62" y="410"/>
                  <a:pt x="65" y="303"/>
                </a:cubicBezTo>
                <a:cubicBezTo>
                  <a:pt x="68" y="196"/>
                  <a:pt x="70" y="134"/>
                  <a:pt x="126" y="85"/>
                </a:cubicBezTo>
                <a:close/>
              </a:path>
            </a:pathLst>
          </a:custGeom>
          <a:solidFill>
            <a:srgbClr val="C0C0C0"/>
          </a:solidFill>
          <a:ln w="25400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74" name="Freeform 76"/>
          <p:cNvSpPr>
            <a:spLocks/>
          </p:cNvSpPr>
          <p:nvPr/>
        </p:nvSpPr>
        <p:spPr bwMode="auto">
          <a:xfrm>
            <a:off x="6307584" y="1698625"/>
            <a:ext cx="1108075" cy="1230313"/>
          </a:xfrm>
          <a:custGeom>
            <a:avLst/>
            <a:gdLst/>
            <a:ahLst/>
            <a:cxnLst>
              <a:cxn ang="0">
                <a:pos x="59" y="99"/>
              </a:cxn>
              <a:cxn ang="0">
                <a:pos x="321" y="12"/>
              </a:cxn>
              <a:cxn ang="0">
                <a:pos x="655" y="171"/>
              </a:cxn>
              <a:cxn ang="0">
                <a:pos x="577" y="669"/>
              </a:cxn>
              <a:cxn ang="0">
                <a:pos x="181" y="754"/>
              </a:cxn>
              <a:cxn ang="0">
                <a:pos x="33" y="545"/>
              </a:cxn>
              <a:cxn ang="0">
                <a:pos x="9" y="320"/>
              </a:cxn>
              <a:cxn ang="0">
                <a:pos x="59" y="99"/>
              </a:cxn>
            </a:cxnLst>
            <a:rect l="0" t="0" r="r" b="b"/>
            <a:pathLst>
              <a:path w="698" h="775">
                <a:moveTo>
                  <a:pt x="59" y="99"/>
                </a:moveTo>
                <a:cubicBezTo>
                  <a:pt x="111" y="48"/>
                  <a:pt x="222" y="0"/>
                  <a:pt x="321" y="12"/>
                </a:cubicBezTo>
                <a:cubicBezTo>
                  <a:pt x="420" y="24"/>
                  <a:pt x="612" y="62"/>
                  <a:pt x="655" y="171"/>
                </a:cubicBezTo>
                <a:cubicBezTo>
                  <a:pt x="698" y="280"/>
                  <a:pt x="656" y="572"/>
                  <a:pt x="577" y="669"/>
                </a:cubicBezTo>
                <a:cubicBezTo>
                  <a:pt x="498" y="766"/>
                  <a:pt x="272" y="775"/>
                  <a:pt x="181" y="754"/>
                </a:cubicBezTo>
                <a:cubicBezTo>
                  <a:pt x="90" y="733"/>
                  <a:pt x="62" y="617"/>
                  <a:pt x="33" y="545"/>
                </a:cubicBezTo>
                <a:cubicBezTo>
                  <a:pt x="4" y="473"/>
                  <a:pt x="5" y="394"/>
                  <a:pt x="9" y="320"/>
                </a:cubicBezTo>
                <a:cubicBezTo>
                  <a:pt x="13" y="246"/>
                  <a:pt x="0" y="150"/>
                  <a:pt x="59" y="99"/>
                </a:cubicBezTo>
                <a:close/>
              </a:path>
            </a:pathLst>
          </a:custGeom>
          <a:solidFill>
            <a:srgbClr val="C0C0C0"/>
          </a:solidFill>
          <a:ln w="25400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75" name="Oval 77"/>
          <p:cNvSpPr>
            <a:spLocks noChangeAspect="1" noChangeArrowheads="1"/>
          </p:cNvSpPr>
          <p:nvPr/>
        </p:nvSpPr>
        <p:spPr bwMode="auto">
          <a:xfrm>
            <a:off x="6533009" y="1931988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V1</a:t>
            </a:r>
          </a:p>
        </p:txBody>
      </p:sp>
      <p:sp>
        <p:nvSpPr>
          <p:cNvPr id="76" name="Text Box 78"/>
          <p:cNvSpPr txBox="1">
            <a:spLocks noChangeArrowheads="1"/>
          </p:cNvSpPr>
          <p:nvPr/>
        </p:nvSpPr>
        <p:spPr bwMode="auto">
          <a:xfrm>
            <a:off x="4932809" y="393858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3</a:t>
            </a:r>
          </a:p>
        </p:txBody>
      </p:sp>
      <p:sp>
        <p:nvSpPr>
          <p:cNvPr id="77" name="Text Box 79"/>
          <p:cNvSpPr txBox="1">
            <a:spLocks noChangeArrowheads="1"/>
          </p:cNvSpPr>
          <p:nvPr/>
        </p:nvSpPr>
        <p:spPr bwMode="auto">
          <a:xfrm>
            <a:off x="5582096" y="235426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6</a:t>
            </a:r>
          </a:p>
        </p:txBody>
      </p:sp>
      <p:sp>
        <p:nvSpPr>
          <p:cNvPr id="78" name="Text Box 80"/>
          <p:cNvSpPr txBox="1">
            <a:spLocks noChangeArrowheads="1"/>
          </p:cNvSpPr>
          <p:nvPr/>
        </p:nvSpPr>
        <p:spPr bwMode="auto">
          <a:xfrm>
            <a:off x="7669659" y="235426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5</a:t>
            </a:r>
          </a:p>
        </p:txBody>
      </p:sp>
      <p:sp>
        <p:nvSpPr>
          <p:cNvPr id="79" name="Text Box 81"/>
          <p:cNvSpPr txBox="1">
            <a:spLocks noChangeArrowheads="1"/>
          </p:cNvSpPr>
          <p:nvPr/>
        </p:nvSpPr>
        <p:spPr bwMode="auto">
          <a:xfrm>
            <a:off x="8317359" y="408305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2</a:t>
            </a:r>
          </a:p>
        </p:txBody>
      </p:sp>
      <p:sp>
        <p:nvSpPr>
          <p:cNvPr id="80" name="Text Box 82"/>
          <p:cNvSpPr txBox="1">
            <a:spLocks noChangeArrowheads="1"/>
          </p:cNvSpPr>
          <p:nvPr/>
        </p:nvSpPr>
        <p:spPr bwMode="auto">
          <a:xfrm>
            <a:off x="6301234" y="285908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81" name="Text Box 83"/>
          <p:cNvSpPr txBox="1">
            <a:spLocks noChangeArrowheads="1"/>
          </p:cNvSpPr>
          <p:nvPr/>
        </p:nvSpPr>
        <p:spPr bwMode="auto">
          <a:xfrm>
            <a:off x="5869434" y="401161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6</a:t>
            </a:r>
          </a:p>
        </p:txBody>
      </p:sp>
      <p:sp>
        <p:nvSpPr>
          <p:cNvPr id="82" name="Text Box 84"/>
          <p:cNvSpPr txBox="1">
            <a:spLocks noChangeArrowheads="1"/>
          </p:cNvSpPr>
          <p:nvPr/>
        </p:nvSpPr>
        <p:spPr bwMode="auto">
          <a:xfrm>
            <a:off x="7453759" y="314642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5</a:t>
            </a:r>
          </a:p>
        </p:txBody>
      </p:sp>
      <p:sp>
        <p:nvSpPr>
          <p:cNvPr id="83" name="Text Box 85"/>
          <p:cNvSpPr txBox="1">
            <a:spLocks noChangeArrowheads="1"/>
          </p:cNvSpPr>
          <p:nvPr/>
        </p:nvSpPr>
        <p:spPr bwMode="auto">
          <a:xfrm>
            <a:off x="5797996" y="314642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5</a:t>
            </a:r>
          </a:p>
        </p:txBody>
      </p:sp>
      <p:sp>
        <p:nvSpPr>
          <p:cNvPr id="84" name="Text Box 86"/>
          <p:cNvSpPr txBox="1">
            <a:spLocks noChangeArrowheads="1"/>
          </p:cNvSpPr>
          <p:nvPr/>
        </p:nvSpPr>
        <p:spPr bwMode="auto">
          <a:xfrm>
            <a:off x="7382321" y="401161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4</a:t>
            </a:r>
          </a:p>
        </p:txBody>
      </p:sp>
      <p:sp>
        <p:nvSpPr>
          <p:cNvPr id="85" name="Text Box 87"/>
          <p:cNvSpPr txBox="1">
            <a:spLocks noChangeArrowheads="1"/>
          </p:cNvSpPr>
          <p:nvPr/>
        </p:nvSpPr>
        <p:spPr bwMode="auto">
          <a:xfrm>
            <a:off x="6590159" y="465931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6</a:t>
            </a:r>
          </a:p>
        </p:txBody>
      </p:sp>
      <p:sp>
        <p:nvSpPr>
          <p:cNvPr id="86" name="Oval 88"/>
          <p:cNvSpPr>
            <a:spLocks noChangeAspect="1" noChangeArrowheads="1"/>
          </p:cNvSpPr>
          <p:nvPr/>
        </p:nvSpPr>
        <p:spPr bwMode="auto">
          <a:xfrm>
            <a:off x="5380484" y="4740275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V5</a:t>
            </a:r>
          </a:p>
        </p:txBody>
      </p:sp>
      <p:sp>
        <p:nvSpPr>
          <p:cNvPr id="87" name="Oval 89"/>
          <p:cNvSpPr>
            <a:spLocks noChangeAspect="1" noChangeArrowheads="1"/>
          </p:cNvSpPr>
          <p:nvPr/>
        </p:nvSpPr>
        <p:spPr bwMode="auto">
          <a:xfrm>
            <a:off x="8261796" y="3084513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V4</a:t>
            </a:r>
          </a:p>
        </p:txBody>
      </p:sp>
      <p:sp>
        <p:nvSpPr>
          <p:cNvPr id="88" name="Oval 90"/>
          <p:cNvSpPr>
            <a:spLocks noChangeAspect="1" noChangeArrowheads="1"/>
          </p:cNvSpPr>
          <p:nvPr/>
        </p:nvSpPr>
        <p:spPr bwMode="auto">
          <a:xfrm>
            <a:off x="4805809" y="3013075"/>
            <a:ext cx="625475" cy="561975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V2</a:t>
            </a:r>
          </a:p>
        </p:txBody>
      </p:sp>
      <p:sp>
        <p:nvSpPr>
          <p:cNvPr id="89" name="Oval 91"/>
          <p:cNvSpPr>
            <a:spLocks noChangeAspect="1" noChangeArrowheads="1"/>
          </p:cNvSpPr>
          <p:nvPr/>
        </p:nvSpPr>
        <p:spPr bwMode="auto">
          <a:xfrm>
            <a:off x="7614096" y="4813300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V6</a:t>
            </a:r>
          </a:p>
        </p:txBody>
      </p:sp>
      <p:sp>
        <p:nvSpPr>
          <p:cNvPr id="90" name="Oval 92"/>
          <p:cNvSpPr>
            <a:spLocks noChangeAspect="1" noChangeArrowheads="1"/>
          </p:cNvSpPr>
          <p:nvPr/>
        </p:nvSpPr>
        <p:spPr bwMode="auto">
          <a:xfrm>
            <a:off x="6529834" y="3516313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V3</a:t>
            </a:r>
          </a:p>
        </p:txBody>
      </p:sp>
      <p:sp>
        <p:nvSpPr>
          <p:cNvPr id="91" name="Line 93"/>
          <p:cNvSpPr>
            <a:spLocks noChangeShapeType="1"/>
          </p:cNvSpPr>
          <p:nvPr/>
        </p:nvSpPr>
        <p:spPr bwMode="auto">
          <a:xfrm>
            <a:off x="6806059" y="2468563"/>
            <a:ext cx="0" cy="1038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92" name="Line 94"/>
          <p:cNvSpPr>
            <a:spLocks noChangeShapeType="1"/>
          </p:cNvSpPr>
          <p:nvPr/>
        </p:nvSpPr>
        <p:spPr bwMode="auto">
          <a:xfrm flipH="1">
            <a:off x="5293171" y="2316163"/>
            <a:ext cx="1279525" cy="758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93" name="Line 95"/>
          <p:cNvSpPr>
            <a:spLocks noChangeShapeType="1"/>
          </p:cNvSpPr>
          <p:nvPr/>
        </p:nvSpPr>
        <p:spPr bwMode="auto">
          <a:xfrm>
            <a:off x="7021959" y="2354263"/>
            <a:ext cx="129540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94" name="Line 96"/>
          <p:cNvSpPr>
            <a:spLocks noChangeShapeType="1"/>
          </p:cNvSpPr>
          <p:nvPr/>
        </p:nvSpPr>
        <p:spPr bwMode="auto">
          <a:xfrm flipH="1">
            <a:off x="8044309" y="3578225"/>
            <a:ext cx="417512" cy="1268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95" name="Line 97"/>
          <p:cNvSpPr>
            <a:spLocks noChangeShapeType="1"/>
          </p:cNvSpPr>
          <p:nvPr/>
        </p:nvSpPr>
        <p:spPr bwMode="auto">
          <a:xfrm>
            <a:off x="5148709" y="3506788"/>
            <a:ext cx="433387" cy="1223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96" name="Line 98"/>
          <p:cNvSpPr>
            <a:spLocks noChangeShapeType="1"/>
          </p:cNvSpPr>
          <p:nvPr/>
        </p:nvSpPr>
        <p:spPr bwMode="auto">
          <a:xfrm>
            <a:off x="5940871" y="5091113"/>
            <a:ext cx="1657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97" name="Line 99"/>
          <p:cNvSpPr>
            <a:spLocks noChangeShapeType="1"/>
          </p:cNvSpPr>
          <p:nvPr/>
        </p:nvSpPr>
        <p:spPr bwMode="auto">
          <a:xfrm flipH="1">
            <a:off x="5869434" y="4011613"/>
            <a:ext cx="720725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98" name="Line 100"/>
          <p:cNvSpPr>
            <a:spLocks noChangeShapeType="1"/>
          </p:cNvSpPr>
          <p:nvPr/>
        </p:nvSpPr>
        <p:spPr bwMode="auto">
          <a:xfrm>
            <a:off x="6977509" y="3995738"/>
            <a:ext cx="735012" cy="823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99" name="Line 101"/>
          <p:cNvSpPr>
            <a:spLocks noChangeShapeType="1"/>
          </p:cNvSpPr>
          <p:nvPr/>
        </p:nvSpPr>
        <p:spPr bwMode="auto">
          <a:xfrm flipV="1">
            <a:off x="7093396" y="3435350"/>
            <a:ext cx="1152525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00" name="Line 102"/>
          <p:cNvSpPr>
            <a:spLocks noChangeShapeType="1"/>
          </p:cNvSpPr>
          <p:nvPr/>
        </p:nvSpPr>
        <p:spPr bwMode="auto">
          <a:xfrm>
            <a:off x="5364609" y="3362325"/>
            <a:ext cx="115252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06" name="Line 107"/>
          <p:cNvSpPr>
            <a:spLocks noChangeShapeType="1"/>
          </p:cNvSpPr>
          <p:nvPr/>
        </p:nvSpPr>
        <p:spPr bwMode="auto">
          <a:xfrm>
            <a:off x="6806059" y="2498725"/>
            <a:ext cx="0" cy="1038225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35" name="Line 107"/>
          <p:cNvSpPr>
            <a:spLocks noChangeShapeType="1"/>
          </p:cNvSpPr>
          <p:nvPr/>
        </p:nvSpPr>
        <p:spPr bwMode="auto">
          <a:xfrm flipH="1">
            <a:off x="5293170" y="2300288"/>
            <a:ext cx="1279525" cy="7874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36" name="Line 107"/>
          <p:cNvSpPr>
            <a:spLocks noChangeShapeType="1"/>
          </p:cNvSpPr>
          <p:nvPr/>
        </p:nvSpPr>
        <p:spPr bwMode="auto">
          <a:xfrm flipH="1" flipV="1">
            <a:off x="5392777" y="3375024"/>
            <a:ext cx="1140231" cy="347663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77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5" grpId="1" animBg="1"/>
      <p:bldP spid="13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reeform 71"/>
          <p:cNvSpPr>
            <a:spLocks/>
          </p:cNvSpPr>
          <p:nvPr/>
        </p:nvSpPr>
        <p:spPr bwMode="auto">
          <a:xfrm>
            <a:off x="2124075" y="1700213"/>
            <a:ext cx="4606925" cy="3975100"/>
          </a:xfrm>
          <a:custGeom>
            <a:avLst/>
            <a:gdLst/>
            <a:ahLst/>
            <a:cxnLst>
              <a:cxn ang="0">
                <a:pos x="1211" y="85"/>
              </a:cxn>
              <a:cxn ang="0">
                <a:pos x="1485" y="10"/>
              </a:cxn>
              <a:cxn ang="0">
                <a:pos x="1802" y="146"/>
              </a:cxn>
              <a:cxn ang="0">
                <a:pos x="1778" y="661"/>
              </a:cxn>
              <a:cxn ang="0">
                <a:pos x="1743" y="1062"/>
              </a:cxn>
              <a:cxn ang="0">
                <a:pos x="1804" y="1560"/>
              </a:cxn>
              <a:cxn ang="0">
                <a:pos x="1979" y="1708"/>
              </a:cxn>
              <a:cxn ang="0">
                <a:pos x="2171" y="1551"/>
              </a:cxn>
              <a:cxn ang="0">
                <a:pos x="2389" y="809"/>
              </a:cxn>
              <a:cxn ang="0">
                <a:pos x="2886" y="949"/>
              </a:cxn>
              <a:cxn ang="0">
                <a:pos x="2485" y="2272"/>
              </a:cxn>
              <a:cxn ang="0">
                <a:pos x="1839" y="2341"/>
              </a:cxn>
              <a:cxn ang="0">
                <a:pos x="1508" y="1900"/>
              </a:cxn>
              <a:cxn ang="0">
                <a:pos x="1018" y="1477"/>
              </a:cxn>
              <a:cxn ang="0">
                <a:pos x="146" y="1237"/>
              </a:cxn>
              <a:cxn ang="0">
                <a:pos x="164" y="731"/>
              </a:cxn>
              <a:cxn ang="0">
                <a:pos x="1132" y="809"/>
              </a:cxn>
              <a:cxn ang="0">
                <a:pos x="1150" y="303"/>
              </a:cxn>
              <a:cxn ang="0">
                <a:pos x="1211" y="85"/>
              </a:cxn>
            </a:cxnLst>
            <a:rect l="0" t="0" r="r" b="b"/>
            <a:pathLst>
              <a:path w="2902" h="2504">
                <a:moveTo>
                  <a:pt x="1211" y="85"/>
                </a:moveTo>
                <a:cubicBezTo>
                  <a:pt x="1267" y="36"/>
                  <a:pt x="1387" y="0"/>
                  <a:pt x="1485" y="10"/>
                </a:cubicBezTo>
                <a:cubicBezTo>
                  <a:pt x="1583" y="20"/>
                  <a:pt x="1753" y="37"/>
                  <a:pt x="1802" y="146"/>
                </a:cubicBezTo>
                <a:cubicBezTo>
                  <a:pt x="1851" y="255"/>
                  <a:pt x="1788" y="508"/>
                  <a:pt x="1778" y="661"/>
                </a:cubicBezTo>
                <a:cubicBezTo>
                  <a:pt x="1768" y="814"/>
                  <a:pt x="1739" y="912"/>
                  <a:pt x="1743" y="1062"/>
                </a:cubicBezTo>
                <a:cubicBezTo>
                  <a:pt x="1747" y="1212"/>
                  <a:pt x="1765" y="1452"/>
                  <a:pt x="1804" y="1560"/>
                </a:cubicBezTo>
                <a:cubicBezTo>
                  <a:pt x="1843" y="1668"/>
                  <a:pt x="1918" y="1709"/>
                  <a:pt x="1979" y="1708"/>
                </a:cubicBezTo>
                <a:cubicBezTo>
                  <a:pt x="2040" y="1707"/>
                  <a:pt x="2103" y="1701"/>
                  <a:pt x="2171" y="1551"/>
                </a:cubicBezTo>
                <a:cubicBezTo>
                  <a:pt x="2239" y="1401"/>
                  <a:pt x="2270" y="909"/>
                  <a:pt x="2389" y="809"/>
                </a:cubicBezTo>
                <a:cubicBezTo>
                  <a:pt x="2508" y="709"/>
                  <a:pt x="2870" y="705"/>
                  <a:pt x="2886" y="949"/>
                </a:cubicBezTo>
                <a:cubicBezTo>
                  <a:pt x="2902" y="1193"/>
                  <a:pt x="2660" y="2040"/>
                  <a:pt x="2485" y="2272"/>
                </a:cubicBezTo>
                <a:cubicBezTo>
                  <a:pt x="2310" y="2504"/>
                  <a:pt x="2002" y="2403"/>
                  <a:pt x="1839" y="2341"/>
                </a:cubicBezTo>
                <a:cubicBezTo>
                  <a:pt x="1676" y="2279"/>
                  <a:pt x="1645" y="2044"/>
                  <a:pt x="1508" y="1900"/>
                </a:cubicBezTo>
                <a:cubicBezTo>
                  <a:pt x="1371" y="1756"/>
                  <a:pt x="1245" y="1587"/>
                  <a:pt x="1018" y="1477"/>
                </a:cubicBezTo>
                <a:cubicBezTo>
                  <a:pt x="791" y="1367"/>
                  <a:pt x="288" y="1361"/>
                  <a:pt x="146" y="1237"/>
                </a:cubicBezTo>
                <a:cubicBezTo>
                  <a:pt x="4" y="1113"/>
                  <a:pt x="0" y="802"/>
                  <a:pt x="164" y="731"/>
                </a:cubicBezTo>
                <a:cubicBezTo>
                  <a:pt x="328" y="660"/>
                  <a:pt x="968" y="880"/>
                  <a:pt x="1132" y="809"/>
                </a:cubicBezTo>
                <a:cubicBezTo>
                  <a:pt x="1296" y="738"/>
                  <a:pt x="1137" y="424"/>
                  <a:pt x="1150" y="303"/>
                </a:cubicBezTo>
                <a:cubicBezTo>
                  <a:pt x="1163" y="182"/>
                  <a:pt x="1155" y="134"/>
                  <a:pt x="1211" y="85"/>
                </a:cubicBezTo>
                <a:close/>
              </a:path>
            </a:pathLst>
          </a:custGeom>
          <a:solidFill>
            <a:srgbClr val="C0C0C0"/>
          </a:solidFill>
          <a:ln w="25400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5" name="Freeform 72"/>
          <p:cNvSpPr>
            <a:spLocks/>
          </p:cNvSpPr>
          <p:nvPr/>
        </p:nvSpPr>
        <p:spPr bwMode="auto">
          <a:xfrm>
            <a:off x="3821113" y="1701800"/>
            <a:ext cx="2284412" cy="3911600"/>
          </a:xfrm>
          <a:custGeom>
            <a:avLst/>
            <a:gdLst/>
            <a:ahLst/>
            <a:cxnLst>
              <a:cxn ang="0">
                <a:pos x="141" y="89"/>
              </a:cxn>
              <a:cxn ang="0">
                <a:pos x="433" y="9"/>
              </a:cxn>
              <a:cxn ang="0">
                <a:pos x="750" y="145"/>
              </a:cxn>
              <a:cxn ang="0">
                <a:pos x="726" y="660"/>
              </a:cxn>
              <a:cxn ang="0">
                <a:pos x="691" y="1061"/>
              </a:cxn>
              <a:cxn ang="0">
                <a:pos x="752" y="1559"/>
              </a:cxn>
              <a:cxn ang="0">
                <a:pos x="1328" y="1925"/>
              </a:cxn>
              <a:cxn ang="0">
                <a:pos x="1346" y="2393"/>
              </a:cxn>
              <a:cxn ang="0">
                <a:pos x="770" y="2353"/>
              </a:cxn>
              <a:cxn ang="0">
                <a:pos x="456" y="1899"/>
              </a:cxn>
              <a:cxn ang="0">
                <a:pos x="63" y="1363"/>
              </a:cxn>
              <a:cxn ang="0">
                <a:pos x="80" y="808"/>
              </a:cxn>
              <a:cxn ang="0">
                <a:pos x="106" y="316"/>
              </a:cxn>
              <a:cxn ang="0">
                <a:pos x="141" y="89"/>
              </a:cxn>
            </a:cxnLst>
            <a:rect l="0" t="0" r="r" b="b"/>
            <a:pathLst>
              <a:path w="1439" h="2464">
                <a:moveTo>
                  <a:pt x="141" y="89"/>
                </a:moveTo>
                <a:cubicBezTo>
                  <a:pt x="195" y="38"/>
                  <a:pt x="332" y="0"/>
                  <a:pt x="433" y="9"/>
                </a:cubicBezTo>
                <a:cubicBezTo>
                  <a:pt x="534" y="18"/>
                  <a:pt x="701" y="36"/>
                  <a:pt x="750" y="145"/>
                </a:cubicBezTo>
                <a:cubicBezTo>
                  <a:pt x="799" y="254"/>
                  <a:pt x="736" y="507"/>
                  <a:pt x="726" y="660"/>
                </a:cubicBezTo>
                <a:cubicBezTo>
                  <a:pt x="716" y="813"/>
                  <a:pt x="687" y="911"/>
                  <a:pt x="691" y="1061"/>
                </a:cubicBezTo>
                <a:cubicBezTo>
                  <a:pt x="695" y="1211"/>
                  <a:pt x="646" y="1415"/>
                  <a:pt x="752" y="1559"/>
                </a:cubicBezTo>
                <a:cubicBezTo>
                  <a:pt x="858" y="1703"/>
                  <a:pt x="1229" y="1786"/>
                  <a:pt x="1328" y="1925"/>
                </a:cubicBezTo>
                <a:cubicBezTo>
                  <a:pt x="1427" y="2064"/>
                  <a:pt x="1439" y="2322"/>
                  <a:pt x="1346" y="2393"/>
                </a:cubicBezTo>
                <a:cubicBezTo>
                  <a:pt x="1253" y="2464"/>
                  <a:pt x="918" y="2435"/>
                  <a:pt x="770" y="2353"/>
                </a:cubicBezTo>
                <a:cubicBezTo>
                  <a:pt x="622" y="2271"/>
                  <a:pt x="574" y="2064"/>
                  <a:pt x="456" y="1899"/>
                </a:cubicBezTo>
                <a:cubicBezTo>
                  <a:pt x="338" y="1734"/>
                  <a:pt x="126" y="1545"/>
                  <a:pt x="63" y="1363"/>
                </a:cubicBezTo>
                <a:cubicBezTo>
                  <a:pt x="0" y="1181"/>
                  <a:pt x="73" y="982"/>
                  <a:pt x="80" y="808"/>
                </a:cubicBezTo>
                <a:cubicBezTo>
                  <a:pt x="87" y="634"/>
                  <a:pt x="96" y="436"/>
                  <a:pt x="106" y="316"/>
                </a:cubicBezTo>
                <a:cubicBezTo>
                  <a:pt x="116" y="196"/>
                  <a:pt x="87" y="140"/>
                  <a:pt x="141" y="89"/>
                </a:cubicBezTo>
                <a:close/>
              </a:path>
            </a:pathLst>
          </a:custGeom>
          <a:solidFill>
            <a:srgbClr val="C0C0C0"/>
          </a:solidFill>
          <a:ln w="25400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6" name="Freeform 73"/>
          <p:cNvSpPr>
            <a:spLocks/>
          </p:cNvSpPr>
          <p:nvPr/>
        </p:nvSpPr>
        <p:spPr bwMode="auto">
          <a:xfrm>
            <a:off x="3873500" y="1700213"/>
            <a:ext cx="1216025" cy="2811462"/>
          </a:xfrm>
          <a:custGeom>
            <a:avLst/>
            <a:gdLst/>
            <a:ahLst/>
            <a:cxnLst>
              <a:cxn ang="0">
                <a:pos x="126" y="85"/>
              </a:cxn>
              <a:cxn ang="0">
                <a:pos x="400" y="10"/>
              </a:cxn>
              <a:cxn ang="0">
                <a:pos x="717" y="146"/>
              </a:cxn>
              <a:cxn ang="0">
                <a:pos x="693" y="661"/>
              </a:cxn>
              <a:cxn ang="0">
                <a:pos x="658" y="1062"/>
              </a:cxn>
              <a:cxn ang="0">
                <a:pos x="719" y="1560"/>
              </a:cxn>
              <a:cxn ang="0">
                <a:pos x="457" y="1757"/>
              </a:cxn>
              <a:cxn ang="0">
                <a:pos x="178" y="1643"/>
              </a:cxn>
              <a:cxn ang="0">
                <a:pos x="12" y="1346"/>
              </a:cxn>
              <a:cxn ang="0">
                <a:pos x="108" y="727"/>
              </a:cxn>
              <a:cxn ang="0">
                <a:pos x="65" y="303"/>
              </a:cxn>
              <a:cxn ang="0">
                <a:pos x="126" y="85"/>
              </a:cxn>
            </a:cxnLst>
            <a:rect l="0" t="0" r="r" b="b"/>
            <a:pathLst>
              <a:path w="766" h="1771">
                <a:moveTo>
                  <a:pt x="126" y="85"/>
                </a:moveTo>
                <a:cubicBezTo>
                  <a:pt x="182" y="36"/>
                  <a:pt x="302" y="0"/>
                  <a:pt x="400" y="10"/>
                </a:cubicBezTo>
                <a:cubicBezTo>
                  <a:pt x="498" y="20"/>
                  <a:pt x="668" y="37"/>
                  <a:pt x="717" y="146"/>
                </a:cubicBezTo>
                <a:cubicBezTo>
                  <a:pt x="766" y="255"/>
                  <a:pt x="703" y="508"/>
                  <a:pt x="693" y="661"/>
                </a:cubicBezTo>
                <a:cubicBezTo>
                  <a:pt x="683" y="814"/>
                  <a:pt x="654" y="912"/>
                  <a:pt x="658" y="1062"/>
                </a:cubicBezTo>
                <a:cubicBezTo>
                  <a:pt x="662" y="1212"/>
                  <a:pt x="752" y="1444"/>
                  <a:pt x="719" y="1560"/>
                </a:cubicBezTo>
                <a:cubicBezTo>
                  <a:pt x="686" y="1676"/>
                  <a:pt x="547" y="1743"/>
                  <a:pt x="457" y="1757"/>
                </a:cubicBezTo>
                <a:cubicBezTo>
                  <a:pt x="367" y="1771"/>
                  <a:pt x="252" y="1711"/>
                  <a:pt x="178" y="1643"/>
                </a:cubicBezTo>
                <a:cubicBezTo>
                  <a:pt x="104" y="1575"/>
                  <a:pt x="24" y="1499"/>
                  <a:pt x="12" y="1346"/>
                </a:cubicBezTo>
                <a:cubicBezTo>
                  <a:pt x="0" y="1193"/>
                  <a:pt x="99" y="901"/>
                  <a:pt x="108" y="727"/>
                </a:cubicBezTo>
                <a:cubicBezTo>
                  <a:pt x="117" y="553"/>
                  <a:pt x="62" y="410"/>
                  <a:pt x="65" y="303"/>
                </a:cubicBezTo>
                <a:cubicBezTo>
                  <a:pt x="68" y="196"/>
                  <a:pt x="70" y="134"/>
                  <a:pt x="126" y="85"/>
                </a:cubicBezTo>
                <a:close/>
              </a:path>
            </a:pathLst>
          </a:custGeom>
          <a:solidFill>
            <a:srgbClr val="C0C0C0"/>
          </a:solidFill>
          <a:ln w="25400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7" name="Freeform 74"/>
          <p:cNvSpPr>
            <a:spLocks/>
          </p:cNvSpPr>
          <p:nvPr/>
        </p:nvSpPr>
        <p:spPr bwMode="auto">
          <a:xfrm>
            <a:off x="2100263" y="1700213"/>
            <a:ext cx="4714875" cy="3948112"/>
          </a:xfrm>
          <a:custGeom>
            <a:avLst/>
            <a:gdLst/>
            <a:ahLst/>
            <a:cxnLst>
              <a:cxn ang="0">
                <a:pos x="1226" y="85"/>
              </a:cxn>
              <a:cxn ang="0">
                <a:pos x="1500" y="10"/>
              </a:cxn>
              <a:cxn ang="0">
                <a:pos x="1817" y="146"/>
              </a:cxn>
              <a:cxn ang="0">
                <a:pos x="1793" y="661"/>
              </a:cxn>
              <a:cxn ang="0">
                <a:pos x="1758" y="1062"/>
              </a:cxn>
              <a:cxn ang="0">
                <a:pos x="1854" y="1486"/>
              </a:cxn>
              <a:cxn ang="0">
                <a:pos x="2037" y="1626"/>
              </a:cxn>
              <a:cxn ang="0">
                <a:pos x="2186" y="1551"/>
              </a:cxn>
              <a:cxn ang="0">
                <a:pos x="2334" y="762"/>
              </a:cxn>
              <a:cxn ang="0">
                <a:pos x="2910" y="901"/>
              </a:cxn>
              <a:cxn ang="0">
                <a:pos x="2692" y="1800"/>
              </a:cxn>
              <a:cxn ang="0">
                <a:pos x="2447" y="2350"/>
              </a:cxn>
              <a:cxn ang="0">
                <a:pos x="1837" y="2354"/>
              </a:cxn>
              <a:cxn ang="0">
                <a:pos x="1523" y="1900"/>
              </a:cxn>
              <a:cxn ang="0">
                <a:pos x="1269" y="1652"/>
              </a:cxn>
              <a:cxn ang="0">
                <a:pos x="1042" y="1486"/>
              </a:cxn>
              <a:cxn ang="0">
                <a:pos x="868" y="1469"/>
              </a:cxn>
              <a:cxn ang="0">
                <a:pos x="859" y="1669"/>
              </a:cxn>
              <a:cxn ang="0">
                <a:pos x="1016" y="1898"/>
              </a:cxn>
              <a:cxn ang="0">
                <a:pos x="1033" y="2341"/>
              </a:cxn>
              <a:cxn ang="0">
                <a:pos x="597" y="2446"/>
              </a:cxn>
              <a:cxn ang="0">
                <a:pos x="396" y="2097"/>
              </a:cxn>
              <a:cxn ang="0">
                <a:pos x="388" y="1774"/>
              </a:cxn>
              <a:cxn ang="0">
                <a:pos x="309" y="1538"/>
              </a:cxn>
              <a:cxn ang="0">
                <a:pos x="73" y="1137"/>
              </a:cxn>
              <a:cxn ang="0">
                <a:pos x="179" y="731"/>
              </a:cxn>
              <a:cxn ang="0">
                <a:pos x="1147" y="809"/>
              </a:cxn>
              <a:cxn ang="0">
                <a:pos x="1165" y="303"/>
              </a:cxn>
              <a:cxn ang="0">
                <a:pos x="1226" y="85"/>
              </a:cxn>
            </a:cxnLst>
            <a:rect l="0" t="0" r="r" b="b"/>
            <a:pathLst>
              <a:path w="2970" h="2487">
                <a:moveTo>
                  <a:pt x="1226" y="85"/>
                </a:moveTo>
                <a:cubicBezTo>
                  <a:pt x="1282" y="36"/>
                  <a:pt x="1402" y="0"/>
                  <a:pt x="1500" y="10"/>
                </a:cubicBezTo>
                <a:cubicBezTo>
                  <a:pt x="1598" y="20"/>
                  <a:pt x="1768" y="37"/>
                  <a:pt x="1817" y="146"/>
                </a:cubicBezTo>
                <a:cubicBezTo>
                  <a:pt x="1866" y="255"/>
                  <a:pt x="1803" y="508"/>
                  <a:pt x="1793" y="661"/>
                </a:cubicBezTo>
                <a:cubicBezTo>
                  <a:pt x="1783" y="814"/>
                  <a:pt x="1748" y="925"/>
                  <a:pt x="1758" y="1062"/>
                </a:cubicBezTo>
                <a:cubicBezTo>
                  <a:pt x="1768" y="1199"/>
                  <a:pt x="1808" y="1392"/>
                  <a:pt x="1854" y="1486"/>
                </a:cubicBezTo>
                <a:cubicBezTo>
                  <a:pt x="1900" y="1580"/>
                  <a:pt x="1982" y="1615"/>
                  <a:pt x="2037" y="1626"/>
                </a:cubicBezTo>
                <a:cubicBezTo>
                  <a:pt x="2092" y="1637"/>
                  <a:pt x="2137" y="1695"/>
                  <a:pt x="2186" y="1551"/>
                </a:cubicBezTo>
                <a:cubicBezTo>
                  <a:pt x="2235" y="1407"/>
                  <a:pt x="2213" y="870"/>
                  <a:pt x="2334" y="762"/>
                </a:cubicBezTo>
                <a:cubicBezTo>
                  <a:pt x="2455" y="654"/>
                  <a:pt x="2850" y="728"/>
                  <a:pt x="2910" y="901"/>
                </a:cubicBezTo>
                <a:cubicBezTo>
                  <a:pt x="2970" y="1074"/>
                  <a:pt x="2769" y="1559"/>
                  <a:pt x="2692" y="1800"/>
                </a:cubicBezTo>
                <a:cubicBezTo>
                  <a:pt x="2615" y="2041"/>
                  <a:pt x="2589" y="2258"/>
                  <a:pt x="2447" y="2350"/>
                </a:cubicBezTo>
                <a:cubicBezTo>
                  <a:pt x="2305" y="2442"/>
                  <a:pt x="1991" y="2429"/>
                  <a:pt x="1837" y="2354"/>
                </a:cubicBezTo>
                <a:cubicBezTo>
                  <a:pt x="1683" y="2279"/>
                  <a:pt x="1618" y="2017"/>
                  <a:pt x="1523" y="1900"/>
                </a:cubicBezTo>
                <a:cubicBezTo>
                  <a:pt x="1428" y="1783"/>
                  <a:pt x="1349" y="1721"/>
                  <a:pt x="1269" y="1652"/>
                </a:cubicBezTo>
                <a:cubicBezTo>
                  <a:pt x="1189" y="1583"/>
                  <a:pt x="1109" y="1517"/>
                  <a:pt x="1042" y="1486"/>
                </a:cubicBezTo>
                <a:cubicBezTo>
                  <a:pt x="975" y="1455"/>
                  <a:pt x="898" y="1439"/>
                  <a:pt x="868" y="1469"/>
                </a:cubicBezTo>
                <a:cubicBezTo>
                  <a:pt x="838" y="1499"/>
                  <a:pt x="834" y="1598"/>
                  <a:pt x="859" y="1669"/>
                </a:cubicBezTo>
                <a:cubicBezTo>
                  <a:pt x="884" y="1740"/>
                  <a:pt x="987" y="1786"/>
                  <a:pt x="1016" y="1898"/>
                </a:cubicBezTo>
                <a:cubicBezTo>
                  <a:pt x="1045" y="2010"/>
                  <a:pt x="1103" y="2250"/>
                  <a:pt x="1033" y="2341"/>
                </a:cubicBezTo>
                <a:cubicBezTo>
                  <a:pt x="963" y="2432"/>
                  <a:pt x="703" y="2487"/>
                  <a:pt x="597" y="2446"/>
                </a:cubicBezTo>
                <a:cubicBezTo>
                  <a:pt x="491" y="2405"/>
                  <a:pt x="431" y="2209"/>
                  <a:pt x="396" y="2097"/>
                </a:cubicBezTo>
                <a:cubicBezTo>
                  <a:pt x="361" y="1985"/>
                  <a:pt x="402" y="1867"/>
                  <a:pt x="388" y="1774"/>
                </a:cubicBezTo>
                <a:cubicBezTo>
                  <a:pt x="374" y="1681"/>
                  <a:pt x="361" y="1644"/>
                  <a:pt x="309" y="1538"/>
                </a:cubicBezTo>
                <a:cubicBezTo>
                  <a:pt x="257" y="1432"/>
                  <a:pt x="95" y="1271"/>
                  <a:pt x="73" y="1137"/>
                </a:cubicBezTo>
                <a:cubicBezTo>
                  <a:pt x="51" y="1003"/>
                  <a:pt x="0" y="786"/>
                  <a:pt x="179" y="731"/>
                </a:cubicBezTo>
                <a:cubicBezTo>
                  <a:pt x="358" y="676"/>
                  <a:pt x="983" y="880"/>
                  <a:pt x="1147" y="809"/>
                </a:cubicBezTo>
                <a:cubicBezTo>
                  <a:pt x="1311" y="738"/>
                  <a:pt x="1152" y="424"/>
                  <a:pt x="1165" y="303"/>
                </a:cubicBezTo>
                <a:cubicBezTo>
                  <a:pt x="1178" y="182"/>
                  <a:pt x="1170" y="134"/>
                  <a:pt x="1226" y="85"/>
                </a:cubicBezTo>
                <a:close/>
              </a:path>
            </a:pathLst>
          </a:custGeom>
          <a:solidFill>
            <a:srgbClr val="C0C0C0"/>
          </a:solidFill>
          <a:ln w="25400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8" name="Freeform 75"/>
          <p:cNvSpPr>
            <a:spLocks/>
          </p:cNvSpPr>
          <p:nvPr/>
        </p:nvSpPr>
        <p:spPr bwMode="auto">
          <a:xfrm>
            <a:off x="3821113" y="1700213"/>
            <a:ext cx="2944812" cy="4027487"/>
          </a:xfrm>
          <a:custGeom>
            <a:avLst/>
            <a:gdLst/>
            <a:ahLst/>
            <a:cxnLst>
              <a:cxn ang="0">
                <a:pos x="159" y="85"/>
              </a:cxn>
              <a:cxn ang="0">
                <a:pos x="433" y="10"/>
              </a:cxn>
              <a:cxn ang="0">
                <a:pos x="750" y="146"/>
              </a:cxn>
              <a:cxn ang="0">
                <a:pos x="726" y="661"/>
              </a:cxn>
              <a:cxn ang="0">
                <a:pos x="691" y="1062"/>
              </a:cxn>
              <a:cxn ang="0">
                <a:pos x="752" y="1434"/>
              </a:cxn>
              <a:cxn ang="0">
                <a:pos x="927" y="1634"/>
              </a:cxn>
              <a:cxn ang="0">
                <a:pos x="1119" y="1521"/>
              </a:cxn>
              <a:cxn ang="0">
                <a:pos x="1250" y="753"/>
              </a:cxn>
              <a:cxn ang="0">
                <a:pos x="1826" y="945"/>
              </a:cxn>
              <a:cxn ang="0">
                <a:pos x="1424" y="2302"/>
              </a:cxn>
              <a:cxn ang="0">
                <a:pos x="770" y="2354"/>
              </a:cxn>
              <a:cxn ang="0">
                <a:pos x="403" y="1835"/>
              </a:cxn>
              <a:cxn ang="0">
                <a:pos x="54" y="1338"/>
              </a:cxn>
              <a:cxn ang="0">
                <a:pos x="80" y="809"/>
              </a:cxn>
              <a:cxn ang="0">
                <a:pos x="98" y="303"/>
              </a:cxn>
              <a:cxn ang="0">
                <a:pos x="159" y="85"/>
              </a:cxn>
            </a:cxnLst>
            <a:rect l="0" t="0" r="r" b="b"/>
            <a:pathLst>
              <a:path w="1855" h="2537">
                <a:moveTo>
                  <a:pt x="159" y="85"/>
                </a:moveTo>
                <a:cubicBezTo>
                  <a:pt x="215" y="36"/>
                  <a:pt x="335" y="0"/>
                  <a:pt x="433" y="10"/>
                </a:cubicBezTo>
                <a:cubicBezTo>
                  <a:pt x="531" y="20"/>
                  <a:pt x="701" y="37"/>
                  <a:pt x="750" y="146"/>
                </a:cubicBezTo>
                <a:cubicBezTo>
                  <a:pt x="799" y="255"/>
                  <a:pt x="736" y="508"/>
                  <a:pt x="726" y="661"/>
                </a:cubicBezTo>
                <a:cubicBezTo>
                  <a:pt x="716" y="814"/>
                  <a:pt x="687" y="933"/>
                  <a:pt x="691" y="1062"/>
                </a:cubicBezTo>
                <a:cubicBezTo>
                  <a:pt x="695" y="1191"/>
                  <a:pt x="713" y="1339"/>
                  <a:pt x="752" y="1434"/>
                </a:cubicBezTo>
                <a:cubicBezTo>
                  <a:pt x="791" y="1529"/>
                  <a:pt x="866" y="1620"/>
                  <a:pt x="927" y="1634"/>
                </a:cubicBezTo>
                <a:cubicBezTo>
                  <a:pt x="988" y="1648"/>
                  <a:pt x="1065" y="1668"/>
                  <a:pt x="1119" y="1521"/>
                </a:cubicBezTo>
                <a:cubicBezTo>
                  <a:pt x="1173" y="1374"/>
                  <a:pt x="1132" y="849"/>
                  <a:pt x="1250" y="753"/>
                </a:cubicBezTo>
                <a:cubicBezTo>
                  <a:pt x="1368" y="657"/>
                  <a:pt x="1797" y="687"/>
                  <a:pt x="1826" y="945"/>
                </a:cubicBezTo>
                <a:cubicBezTo>
                  <a:pt x="1855" y="1203"/>
                  <a:pt x="1600" y="2067"/>
                  <a:pt x="1424" y="2302"/>
                </a:cubicBezTo>
                <a:cubicBezTo>
                  <a:pt x="1248" y="2537"/>
                  <a:pt x="940" y="2432"/>
                  <a:pt x="770" y="2354"/>
                </a:cubicBezTo>
                <a:cubicBezTo>
                  <a:pt x="600" y="2276"/>
                  <a:pt x="522" y="2004"/>
                  <a:pt x="403" y="1835"/>
                </a:cubicBezTo>
                <a:cubicBezTo>
                  <a:pt x="284" y="1666"/>
                  <a:pt x="108" y="1509"/>
                  <a:pt x="54" y="1338"/>
                </a:cubicBezTo>
                <a:cubicBezTo>
                  <a:pt x="0" y="1167"/>
                  <a:pt x="73" y="981"/>
                  <a:pt x="80" y="809"/>
                </a:cubicBezTo>
                <a:cubicBezTo>
                  <a:pt x="87" y="637"/>
                  <a:pt x="85" y="424"/>
                  <a:pt x="98" y="303"/>
                </a:cubicBezTo>
                <a:cubicBezTo>
                  <a:pt x="111" y="182"/>
                  <a:pt x="103" y="134"/>
                  <a:pt x="159" y="85"/>
                </a:cubicBezTo>
                <a:close/>
              </a:path>
            </a:pathLst>
          </a:custGeom>
          <a:solidFill>
            <a:srgbClr val="C0C0C0"/>
          </a:solidFill>
          <a:ln w="25400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9" name="Freeform 76"/>
          <p:cNvSpPr>
            <a:spLocks/>
          </p:cNvSpPr>
          <p:nvPr/>
        </p:nvSpPr>
        <p:spPr bwMode="auto">
          <a:xfrm>
            <a:off x="3979863" y="1698625"/>
            <a:ext cx="1108075" cy="1230313"/>
          </a:xfrm>
          <a:custGeom>
            <a:avLst/>
            <a:gdLst/>
            <a:ahLst/>
            <a:cxnLst>
              <a:cxn ang="0">
                <a:pos x="59" y="99"/>
              </a:cxn>
              <a:cxn ang="0">
                <a:pos x="321" y="12"/>
              </a:cxn>
              <a:cxn ang="0">
                <a:pos x="655" y="171"/>
              </a:cxn>
              <a:cxn ang="0">
                <a:pos x="577" y="669"/>
              </a:cxn>
              <a:cxn ang="0">
                <a:pos x="181" y="754"/>
              </a:cxn>
              <a:cxn ang="0">
                <a:pos x="33" y="545"/>
              </a:cxn>
              <a:cxn ang="0">
                <a:pos x="9" y="320"/>
              </a:cxn>
              <a:cxn ang="0">
                <a:pos x="59" y="99"/>
              </a:cxn>
            </a:cxnLst>
            <a:rect l="0" t="0" r="r" b="b"/>
            <a:pathLst>
              <a:path w="698" h="775">
                <a:moveTo>
                  <a:pt x="59" y="99"/>
                </a:moveTo>
                <a:cubicBezTo>
                  <a:pt x="111" y="48"/>
                  <a:pt x="222" y="0"/>
                  <a:pt x="321" y="12"/>
                </a:cubicBezTo>
                <a:cubicBezTo>
                  <a:pt x="420" y="24"/>
                  <a:pt x="612" y="62"/>
                  <a:pt x="655" y="171"/>
                </a:cubicBezTo>
                <a:cubicBezTo>
                  <a:pt x="698" y="280"/>
                  <a:pt x="656" y="572"/>
                  <a:pt x="577" y="669"/>
                </a:cubicBezTo>
                <a:cubicBezTo>
                  <a:pt x="498" y="766"/>
                  <a:pt x="272" y="775"/>
                  <a:pt x="181" y="754"/>
                </a:cubicBezTo>
                <a:cubicBezTo>
                  <a:pt x="90" y="733"/>
                  <a:pt x="62" y="617"/>
                  <a:pt x="33" y="545"/>
                </a:cubicBezTo>
                <a:cubicBezTo>
                  <a:pt x="4" y="473"/>
                  <a:pt x="5" y="394"/>
                  <a:pt x="9" y="320"/>
                </a:cubicBezTo>
                <a:cubicBezTo>
                  <a:pt x="13" y="246"/>
                  <a:pt x="0" y="150"/>
                  <a:pt x="59" y="99"/>
                </a:cubicBezTo>
                <a:close/>
              </a:path>
            </a:pathLst>
          </a:custGeom>
          <a:solidFill>
            <a:srgbClr val="C0C0C0"/>
          </a:solidFill>
          <a:ln w="25400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0" name="Oval 77"/>
          <p:cNvSpPr>
            <a:spLocks noChangeAspect="1" noChangeArrowheads="1"/>
          </p:cNvSpPr>
          <p:nvPr/>
        </p:nvSpPr>
        <p:spPr bwMode="auto">
          <a:xfrm>
            <a:off x="4205288" y="1931988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V1</a:t>
            </a: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auto">
          <a:xfrm>
            <a:off x="2605088" y="393858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3</a:t>
            </a:r>
          </a:p>
        </p:txBody>
      </p:sp>
      <p:sp>
        <p:nvSpPr>
          <p:cNvPr id="12" name="Text Box 79"/>
          <p:cNvSpPr txBox="1">
            <a:spLocks noChangeArrowheads="1"/>
          </p:cNvSpPr>
          <p:nvPr/>
        </p:nvSpPr>
        <p:spPr bwMode="auto">
          <a:xfrm>
            <a:off x="3254375" y="235426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6</a:t>
            </a:r>
          </a:p>
        </p:txBody>
      </p:sp>
      <p:sp>
        <p:nvSpPr>
          <p:cNvPr id="13" name="Text Box 80"/>
          <p:cNvSpPr txBox="1">
            <a:spLocks noChangeArrowheads="1"/>
          </p:cNvSpPr>
          <p:nvPr/>
        </p:nvSpPr>
        <p:spPr bwMode="auto">
          <a:xfrm>
            <a:off x="5341938" y="235426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5</a:t>
            </a:r>
          </a:p>
        </p:txBody>
      </p:sp>
      <p:sp>
        <p:nvSpPr>
          <p:cNvPr id="14" name="Text Box 81"/>
          <p:cNvSpPr txBox="1">
            <a:spLocks noChangeArrowheads="1"/>
          </p:cNvSpPr>
          <p:nvPr/>
        </p:nvSpPr>
        <p:spPr bwMode="auto">
          <a:xfrm>
            <a:off x="5989638" y="408305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2</a:t>
            </a:r>
          </a:p>
        </p:txBody>
      </p:sp>
      <p:sp>
        <p:nvSpPr>
          <p:cNvPr id="15" name="Text Box 82"/>
          <p:cNvSpPr txBox="1">
            <a:spLocks noChangeArrowheads="1"/>
          </p:cNvSpPr>
          <p:nvPr/>
        </p:nvSpPr>
        <p:spPr bwMode="auto">
          <a:xfrm>
            <a:off x="3973513" y="285908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16" name="Text Box 83"/>
          <p:cNvSpPr txBox="1">
            <a:spLocks noChangeArrowheads="1"/>
          </p:cNvSpPr>
          <p:nvPr/>
        </p:nvSpPr>
        <p:spPr bwMode="auto">
          <a:xfrm>
            <a:off x="3541713" y="401161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6</a:t>
            </a:r>
          </a:p>
        </p:txBody>
      </p:sp>
      <p:sp>
        <p:nvSpPr>
          <p:cNvPr id="17" name="Text Box 84"/>
          <p:cNvSpPr txBox="1">
            <a:spLocks noChangeArrowheads="1"/>
          </p:cNvSpPr>
          <p:nvPr/>
        </p:nvSpPr>
        <p:spPr bwMode="auto">
          <a:xfrm>
            <a:off x="5126038" y="314642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5</a:t>
            </a:r>
          </a:p>
        </p:txBody>
      </p:sp>
      <p:sp>
        <p:nvSpPr>
          <p:cNvPr id="18" name="Text Box 85"/>
          <p:cNvSpPr txBox="1">
            <a:spLocks noChangeArrowheads="1"/>
          </p:cNvSpPr>
          <p:nvPr/>
        </p:nvSpPr>
        <p:spPr bwMode="auto">
          <a:xfrm>
            <a:off x="3470275" y="314642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5</a:t>
            </a:r>
          </a:p>
        </p:txBody>
      </p:sp>
      <p:sp>
        <p:nvSpPr>
          <p:cNvPr id="19" name="Text Box 86"/>
          <p:cNvSpPr txBox="1">
            <a:spLocks noChangeArrowheads="1"/>
          </p:cNvSpPr>
          <p:nvPr/>
        </p:nvSpPr>
        <p:spPr bwMode="auto">
          <a:xfrm>
            <a:off x="5054600" y="401161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4</a:t>
            </a:r>
          </a:p>
        </p:txBody>
      </p:sp>
      <p:sp>
        <p:nvSpPr>
          <p:cNvPr id="20" name="Text Box 87"/>
          <p:cNvSpPr txBox="1">
            <a:spLocks noChangeArrowheads="1"/>
          </p:cNvSpPr>
          <p:nvPr/>
        </p:nvSpPr>
        <p:spPr bwMode="auto">
          <a:xfrm>
            <a:off x="4262438" y="465931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6</a:t>
            </a:r>
          </a:p>
        </p:txBody>
      </p:sp>
      <p:sp>
        <p:nvSpPr>
          <p:cNvPr id="21" name="Oval 88"/>
          <p:cNvSpPr>
            <a:spLocks noChangeAspect="1" noChangeArrowheads="1"/>
          </p:cNvSpPr>
          <p:nvPr/>
        </p:nvSpPr>
        <p:spPr bwMode="auto">
          <a:xfrm>
            <a:off x="3052763" y="4740275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V5</a:t>
            </a:r>
          </a:p>
        </p:txBody>
      </p:sp>
      <p:sp>
        <p:nvSpPr>
          <p:cNvPr id="22" name="Oval 89"/>
          <p:cNvSpPr>
            <a:spLocks noChangeAspect="1" noChangeArrowheads="1"/>
          </p:cNvSpPr>
          <p:nvPr/>
        </p:nvSpPr>
        <p:spPr bwMode="auto">
          <a:xfrm>
            <a:off x="5934075" y="3084513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V4</a:t>
            </a:r>
          </a:p>
        </p:txBody>
      </p:sp>
      <p:sp>
        <p:nvSpPr>
          <p:cNvPr id="23" name="Oval 90"/>
          <p:cNvSpPr>
            <a:spLocks noChangeAspect="1" noChangeArrowheads="1"/>
          </p:cNvSpPr>
          <p:nvPr/>
        </p:nvSpPr>
        <p:spPr bwMode="auto">
          <a:xfrm>
            <a:off x="2478088" y="3013075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V2</a:t>
            </a:r>
          </a:p>
        </p:txBody>
      </p:sp>
      <p:sp>
        <p:nvSpPr>
          <p:cNvPr id="24" name="Oval 91"/>
          <p:cNvSpPr>
            <a:spLocks noChangeAspect="1" noChangeArrowheads="1"/>
          </p:cNvSpPr>
          <p:nvPr/>
        </p:nvSpPr>
        <p:spPr bwMode="auto">
          <a:xfrm>
            <a:off x="5286375" y="4813300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V6</a:t>
            </a:r>
          </a:p>
        </p:txBody>
      </p:sp>
      <p:sp>
        <p:nvSpPr>
          <p:cNvPr id="25" name="Oval 92"/>
          <p:cNvSpPr>
            <a:spLocks noChangeAspect="1" noChangeArrowheads="1"/>
          </p:cNvSpPr>
          <p:nvPr/>
        </p:nvSpPr>
        <p:spPr bwMode="auto">
          <a:xfrm>
            <a:off x="4202113" y="3516313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V3</a:t>
            </a:r>
          </a:p>
        </p:txBody>
      </p:sp>
      <p:sp>
        <p:nvSpPr>
          <p:cNvPr id="26" name="Line 93"/>
          <p:cNvSpPr>
            <a:spLocks noChangeShapeType="1"/>
          </p:cNvSpPr>
          <p:nvPr/>
        </p:nvSpPr>
        <p:spPr bwMode="auto">
          <a:xfrm>
            <a:off x="4478338" y="2468563"/>
            <a:ext cx="0" cy="1038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27" name="Line 94"/>
          <p:cNvSpPr>
            <a:spLocks noChangeShapeType="1"/>
          </p:cNvSpPr>
          <p:nvPr/>
        </p:nvSpPr>
        <p:spPr bwMode="auto">
          <a:xfrm flipH="1">
            <a:off x="2965450" y="2316163"/>
            <a:ext cx="1279525" cy="758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28" name="Line 95"/>
          <p:cNvSpPr>
            <a:spLocks noChangeShapeType="1"/>
          </p:cNvSpPr>
          <p:nvPr/>
        </p:nvSpPr>
        <p:spPr bwMode="auto">
          <a:xfrm>
            <a:off x="4694238" y="2354263"/>
            <a:ext cx="129540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29" name="Line 96"/>
          <p:cNvSpPr>
            <a:spLocks noChangeShapeType="1"/>
          </p:cNvSpPr>
          <p:nvPr/>
        </p:nvSpPr>
        <p:spPr bwMode="auto">
          <a:xfrm flipH="1">
            <a:off x="5716588" y="3578225"/>
            <a:ext cx="417512" cy="1268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30" name="Line 97"/>
          <p:cNvSpPr>
            <a:spLocks noChangeShapeType="1"/>
          </p:cNvSpPr>
          <p:nvPr/>
        </p:nvSpPr>
        <p:spPr bwMode="auto">
          <a:xfrm>
            <a:off x="2820988" y="3506788"/>
            <a:ext cx="433387" cy="1223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31" name="Line 98"/>
          <p:cNvSpPr>
            <a:spLocks noChangeShapeType="1"/>
          </p:cNvSpPr>
          <p:nvPr/>
        </p:nvSpPr>
        <p:spPr bwMode="auto">
          <a:xfrm>
            <a:off x="3613150" y="5091113"/>
            <a:ext cx="1657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32" name="Line 99"/>
          <p:cNvSpPr>
            <a:spLocks noChangeShapeType="1"/>
          </p:cNvSpPr>
          <p:nvPr/>
        </p:nvSpPr>
        <p:spPr bwMode="auto">
          <a:xfrm flipH="1">
            <a:off x="3541713" y="4011613"/>
            <a:ext cx="720725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33" name="Line 100"/>
          <p:cNvSpPr>
            <a:spLocks noChangeShapeType="1"/>
          </p:cNvSpPr>
          <p:nvPr/>
        </p:nvSpPr>
        <p:spPr bwMode="auto">
          <a:xfrm>
            <a:off x="4649788" y="3995738"/>
            <a:ext cx="735012" cy="823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34" name="Line 101"/>
          <p:cNvSpPr>
            <a:spLocks noChangeShapeType="1"/>
          </p:cNvSpPr>
          <p:nvPr/>
        </p:nvSpPr>
        <p:spPr bwMode="auto">
          <a:xfrm flipV="1">
            <a:off x="4765675" y="3435350"/>
            <a:ext cx="1152525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35" name="Line 102"/>
          <p:cNvSpPr>
            <a:spLocks noChangeShapeType="1"/>
          </p:cNvSpPr>
          <p:nvPr/>
        </p:nvSpPr>
        <p:spPr bwMode="auto">
          <a:xfrm>
            <a:off x="3036888" y="3362325"/>
            <a:ext cx="115252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40" name="Line 107"/>
          <p:cNvSpPr>
            <a:spLocks noChangeShapeType="1"/>
          </p:cNvSpPr>
          <p:nvPr/>
        </p:nvSpPr>
        <p:spPr bwMode="auto">
          <a:xfrm>
            <a:off x="4478338" y="2498725"/>
            <a:ext cx="0" cy="1038225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grpSp>
        <p:nvGrpSpPr>
          <p:cNvPr id="41" name="Group 108"/>
          <p:cNvGrpSpPr>
            <a:grpSpLocks/>
          </p:cNvGrpSpPr>
          <p:nvPr/>
        </p:nvGrpSpPr>
        <p:grpSpPr bwMode="auto">
          <a:xfrm>
            <a:off x="2929731" y="2300288"/>
            <a:ext cx="3024188" cy="2503487"/>
            <a:chOff x="3878" y="2091"/>
            <a:chExt cx="1905" cy="1577"/>
          </a:xfrm>
        </p:grpSpPr>
        <p:sp>
          <p:nvSpPr>
            <p:cNvPr id="42" name="Line 109"/>
            <p:cNvSpPr>
              <a:spLocks noChangeShapeType="1"/>
            </p:cNvSpPr>
            <p:nvPr/>
          </p:nvSpPr>
          <p:spPr bwMode="auto">
            <a:xfrm flipH="1">
              <a:off x="3878" y="2091"/>
              <a:ext cx="806" cy="478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43" name="Line 110"/>
            <p:cNvSpPr>
              <a:spLocks noChangeShapeType="1"/>
            </p:cNvSpPr>
            <p:nvPr/>
          </p:nvSpPr>
          <p:spPr bwMode="auto">
            <a:xfrm>
              <a:off x="4967" y="2115"/>
              <a:ext cx="816" cy="499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44" name="Line 111"/>
            <p:cNvSpPr>
              <a:spLocks noChangeShapeType="1"/>
            </p:cNvSpPr>
            <p:nvPr/>
          </p:nvSpPr>
          <p:spPr bwMode="auto">
            <a:xfrm flipH="1">
              <a:off x="4241" y="3159"/>
              <a:ext cx="454" cy="499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45" name="Line 112"/>
            <p:cNvSpPr>
              <a:spLocks noChangeShapeType="1"/>
            </p:cNvSpPr>
            <p:nvPr/>
          </p:nvSpPr>
          <p:spPr bwMode="auto">
            <a:xfrm>
              <a:off x="4939" y="3149"/>
              <a:ext cx="463" cy="519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46" name="Line 113"/>
            <p:cNvSpPr>
              <a:spLocks noChangeShapeType="1"/>
            </p:cNvSpPr>
            <p:nvPr/>
          </p:nvSpPr>
          <p:spPr bwMode="auto">
            <a:xfrm flipV="1">
              <a:off x="5012" y="2796"/>
              <a:ext cx="726" cy="181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47" name="Line 114"/>
            <p:cNvSpPr>
              <a:spLocks noChangeShapeType="1"/>
            </p:cNvSpPr>
            <p:nvPr/>
          </p:nvSpPr>
          <p:spPr bwMode="auto">
            <a:xfrm>
              <a:off x="3923" y="2750"/>
              <a:ext cx="726" cy="227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48" name="Line 115"/>
          <p:cNvSpPr>
            <a:spLocks noChangeShapeType="1"/>
          </p:cNvSpPr>
          <p:nvPr/>
        </p:nvSpPr>
        <p:spPr bwMode="auto">
          <a:xfrm>
            <a:off x="4694238" y="4011613"/>
            <a:ext cx="735012" cy="823912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grpSp>
        <p:nvGrpSpPr>
          <p:cNvPr id="49" name="Group 116"/>
          <p:cNvGrpSpPr>
            <a:grpSpLocks/>
          </p:cNvGrpSpPr>
          <p:nvPr/>
        </p:nvGrpSpPr>
        <p:grpSpPr bwMode="auto">
          <a:xfrm>
            <a:off x="2820988" y="3506788"/>
            <a:ext cx="2449512" cy="1584325"/>
            <a:chOff x="294" y="3611"/>
            <a:chExt cx="1543" cy="998"/>
          </a:xfrm>
        </p:grpSpPr>
        <p:sp>
          <p:nvSpPr>
            <p:cNvPr id="50" name="Line 117"/>
            <p:cNvSpPr>
              <a:spLocks noChangeShapeType="1"/>
            </p:cNvSpPr>
            <p:nvPr/>
          </p:nvSpPr>
          <p:spPr bwMode="auto">
            <a:xfrm>
              <a:off x="294" y="3611"/>
              <a:ext cx="273" cy="771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51" name="Line 118"/>
            <p:cNvSpPr>
              <a:spLocks noChangeShapeType="1"/>
            </p:cNvSpPr>
            <p:nvPr/>
          </p:nvSpPr>
          <p:spPr bwMode="auto">
            <a:xfrm>
              <a:off x="793" y="4609"/>
              <a:ext cx="1044" cy="0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52" name="Line 119"/>
            <p:cNvSpPr>
              <a:spLocks noChangeShapeType="1"/>
            </p:cNvSpPr>
            <p:nvPr/>
          </p:nvSpPr>
          <p:spPr bwMode="auto">
            <a:xfrm flipH="1">
              <a:off x="748" y="3929"/>
              <a:ext cx="454" cy="499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53" name="Line 120"/>
          <p:cNvSpPr>
            <a:spLocks noChangeShapeType="1"/>
          </p:cNvSpPr>
          <p:nvPr/>
        </p:nvSpPr>
        <p:spPr bwMode="auto">
          <a:xfrm>
            <a:off x="2819400" y="3505200"/>
            <a:ext cx="434975" cy="122555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grpSp>
        <p:nvGrpSpPr>
          <p:cNvPr id="54" name="Group 121"/>
          <p:cNvGrpSpPr>
            <a:grpSpLocks/>
          </p:cNvGrpSpPr>
          <p:nvPr/>
        </p:nvGrpSpPr>
        <p:grpSpPr bwMode="auto">
          <a:xfrm>
            <a:off x="2984514" y="2319337"/>
            <a:ext cx="3168650" cy="2774950"/>
            <a:chOff x="3560" y="231"/>
            <a:chExt cx="1996" cy="1748"/>
          </a:xfrm>
        </p:grpSpPr>
        <p:sp>
          <p:nvSpPr>
            <p:cNvPr id="55" name="Line 122"/>
            <p:cNvSpPr>
              <a:spLocks noChangeShapeType="1"/>
            </p:cNvSpPr>
            <p:nvPr/>
          </p:nvSpPr>
          <p:spPr bwMode="auto">
            <a:xfrm flipH="1">
              <a:off x="3560" y="231"/>
              <a:ext cx="806" cy="478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56" name="Line 123"/>
            <p:cNvSpPr>
              <a:spLocks noChangeShapeType="1"/>
            </p:cNvSpPr>
            <p:nvPr/>
          </p:nvSpPr>
          <p:spPr bwMode="auto">
            <a:xfrm>
              <a:off x="4649" y="255"/>
              <a:ext cx="816" cy="499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57" name="Line 124"/>
            <p:cNvSpPr>
              <a:spLocks noChangeShapeType="1"/>
            </p:cNvSpPr>
            <p:nvPr/>
          </p:nvSpPr>
          <p:spPr bwMode="auto">
            <a:xfrm flipH="1">
              <a:off x="5293" y="1026"/>
              <a:ext cx="263" cy="799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58" name="Line 125"/>
            <p:cNvSpPr>
              <a:spLocks noChangeShapeType="1"/>
            </p:cNvSpPr>
            <p:nvPr/>
          </p:nvSpPr>
          <p:spPr bwMode="auto">
            <a:xfrm>
              <a:off x="3968" y="1979"/>
              <a:ext cx="1044" cy="0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59" name="Line 126"/>
            <p:cNvSpPr>
              <a:spLocks noChangeShapeType="1"/>
            </p:cNvSpPr>
            <p:nvPr/>
          </p:nvSpPr>
          <p:spPr bwMode="auto">
            <a:xfrm flipH="1">
              <a:off x="3923" y="1299"/>
              <a:ext cx="454" cy="499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0" name="Line 127"/>
            <p:cNvSpPr>
              <a:spLocks noChangeShapeType="1"/>
            </p:cNvSpPr>
            <p:nvPr/>
          </p:nvSpPr>
          <p:spPr bwMode="auto">
            <a:xfrm>
              <a:off x="3605" y="890"/>
              <a:ext cx="726" cy="227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1" name="Line 128"/>
            <p:cNvSpPr>
              <a:spLocks noChangeShapeType="1"/>
            </p:cNvSpPr>
            <p:nvPr/>
          </p:nvSpPr>
          <p:spPr bwMode="auto">
            <a:xfrm flipV="1">
              <a:off x="4694" y="935"/>
              <a:ext cx="726" cy="181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</p:grpSp>
      <p:grpSp>
        <p:nvGrpSpPr>
          <p:cNvPr id="62" name="Group 129"/>
          <p:cNvGrpSpPr>
            <a:grpSpLocks/>
          </p:cNvGrpSpPr>
          <p:nvPr/>
        </p:nvGrpSpPr>
        <p:grpSpPr bwMode="auto">
          <a:xfrm>
            <a:off x="2965450" y="2319337"/>
            <a:ext cx="2305050" cy="2774950"/>
            <a:chOff x="4060" y="2272"/>
            <a:chExt cx="1452" cy="1748"/>
          </a:xfrm>
        </p:grpSpPr>
        <p:sp>
          <p:nvSpPr>
            <p:cNvPr id="63" name="Line 130"/>
            <p:cNvSpPr>
              <a:spLocks noChangeShapeType="1"/>
            </p:cNvSpPr>
            <p:nvPr/>
          </p:nvSpPr>
          <p:spPr bwMode="auto">
            <a:xfrm flipH="1">
              <a:off x="4060" y="2272"/>
              <a:ext cx="806" cy="478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4" name="Line 131"/>
            <p:cNvSpPr>
              <a:spLocks noChangeShapeType="1"/>
            </p:cNvSpPr>
            <p:nvPr/>
          </p:nvSpPr>
          <p:spPr bwMode="auto">
            <a:xfrm>
              <a:off x="4468" y="4020"/>
              <a:ext cx="1044" cy="0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5" name="Line 132"/>
            <p:cNvSpPr>
              <a:spLocks noChangeShapeType="1"/>
            </p:cNvSpPr>
            <p:nvPr/>
          </p:nvSpPr>
          <p:spPr bwMode="auto">
            <a:xfrm flipH="1">
              <a:off x="4423" y="3340"/>
              <a:ext cx="454" cy="499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6" name="Line 133"/>
            <p:cNvSpPr>
              <a:spLocks noChangeShapeType="1"/>
            </p:cNvSpPr>
            <p:nvPr/>
          </p:nvSpPr>
          <p:spPr bwMode="auto">
            <a:xfrm>
              <a:off x="4105" y="2931"/>
              <a:ext cx="726" cy="227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67" name="Line 134"/>
          <p:cNvSpPr>
            <a:spLocks noChangeShapeType="1"/>
          </p:cNvSpPr>
          <p:nvPr/>
        </p:nvSpPr>
        <p:spPr bwMode="auto">
          <a:xfrm>
            <a:off x="3036888" y="3362325"/>
            <a:ext cx="1152525" cy="360363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68" name="Line 135"/>
          <p:cNvSpPr>
            <a:spLocks noChangeShapeType="1"/>
          </p:cNvSpPr>
          <p:nvPr/>
        </p:nvSpPr>
        <p:spPr bwMode="auto">
          <a:xfrm flipH="1">
            <a:off x="5702300" y="3578225"/>
            <a:ext cx="417513" cy="1268413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066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Oval 77"/>
          <p:cNvSpPr>
            <a:spLocks noChangeAspect="1" noChangeArrowheads="1"/>
          </p:cNvSpPr>
          <p:nvPr/>
        </p:nvSpPr>
        <p:spPr bwMode="auto">
          <a:xfrm>
            <a:off x="4205288" y="1931988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V1</a:t>
            </a: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auto">
          <a:xfrm>
            <a:off x="2605088" y="393858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3</a:t>
            </a:r>
          </a:p>
        </p:txBody>
      </p:sp>
      <p:sp>
        <p:nvSpPr>
          <p:cNvPr id="14" name="Text Box 81"/>
          <p:cNvSpPr txBox="1">
            <a:spLocks noChangeArrowheads="1"/>
          </p:cNvSpPr>
          <p:nvPr/>
        </p:nvSpPr>
        <p:spPr bwMode="auto">
          <a:xfrm>
            <a:off x="5989638" y="408305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2</a:t>
            </a:r>
          </a:p>
        </p:txBody>
      </p:sp>
      <p:sp>
        <p:nvSpPr>
          <p:cNvPr id="15" name="Text Box 82"/>
          <p:cNvSpPr txBox="1">
            <a:spLocks noChangeArrowheads="1"/>
          </p:cNvSpPr>
          <p:nvPr/>
        </p:nvSpPr>
        <p:spPr bwMode="auto">
          <a:xfrm>
            <a:off x="3973513" y="285908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18" name="Text Box 85"/>
          <p:cNvSpPr txBox="1">
            <a:spLocks noChangeArrowheads="1"/>
          </p:cNvSpPr>
          <p:nvPr/>
        </p:nvSpPr>
        <p:spPr bwMode="auto">
          <a:xfrm>
            <a:off x="3470275" y="314642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5</a:t>
            </a:r>
          </a:p>
        </p:txBody>
      </p:sp>
      <p:sp>
        <p:nvSpPr>
          <p:cNvPr id="19" name="Text Box 86"/>
          <p:cNvSpPr txBox="1">
            <a:spLocks noChangeArrowheads="1"/>
          </p:cNvSpPr>
          <p:nvPr/>
        </p:nvSpPr>
        <p:spPr bwMode="auto">
          <a:xfrm>
            <a:off x="5054600" y="401161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4</a:t>
            </a:r>
          </a:p>
        </p:txBody>
      </p:sp>
      <p:sp>
        <p:nvSpPr>
          <p:cNvPr id="21" name="Oval 88"/>
          <p:cNvSpPr>
            <a:spLocks noChangeAspect="1" noChangeArrowheads="1"/>
          </p:cNvSpPr>
          <p:nvPr/>
        </p:nvSpPr>
        <p:spPr bwMode="auto">
          <a:xfrm>
            <a:off x="3052763" y="4740275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V5</a:t>
            </a:r>
          </a:p>
        </p:txBody>
      </p:sp>
      <p:sp>
        <p:nvSpPr>
          <p:cNvPr id="22" name="Oval 89"/>
          <p:cNvSpPr>
            <a:spLocks noChangeAspect="1" noChangeArrowheads="1"/>
          </p:cNvSpPr>
          <p:nvPr/>
        </p:nvSpPr>
        <p:spPr bwMode="auto">
          <a:xfrm>
            <a:off x="5934075" y="3084513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V4</a:t>
            </a:r>
          </a:p>
        </p:txBody>
      </p:sp>
      <p:sp>
        <p:nvSpPr>
          <p:cNvPr id="23" name="Oval 90"/>
          <p:cNvSpPr>
            <a:spLocks noChangeAspect="1" noChangeArrowheads="1"/>
          </p:cNvSpPr>
          <p:nvPr/>
        </p:nvSpPr>
        <p:spPr bwMode="auto">
          <a:xfrm>
            <a:off x="2478088" y="3013075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V2</a:t>
            </a:r>
          </a:p>
        </p:txBody>
      </p:sp>
      <p:sp>
        <p:nvSpPr>
          <p:cNvPr id="24" name="Oval 91"/>
          <p:cNvSpPr>
            <a:spLocks noChangeAspect="1" noChangeArrowheads="1"/>
          </p:cNvSpPr>
          <p:nvPr/>
        </p:nvSpPr>
        <p:spPr bwMode="auto">
          <a:xfrm>
            <a:off x="5286375" y="4813300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V6</a:t>
            </a:r>
          </a:p>
        </p:txBody>
      </p:sp>
      <p:sp>
        <p:nvSpPr>
          <p:cNvPr id="25" name="Oval 92"/>
          <p:cNvSpPr>
            <a:spLocks noChangeAspect="1" noChangeArrowheads="1"/>
          </p:cNvSpPr>
          <p:nvPr/>
        </p:nvSpPr>
        <p:spPr bwMode="auto">
          <a:xfrm>
            <a:off x="4202113" y="3516313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V3</a:t>
            </a:r>
          </a:p>
        </p:txBody>
      </p:sp>
      <p:sp>
        <p:nvSpPr>
          <p:cNvPr id="26" name="Line 93"/>
          <p:cNvSpPr>
            <a:spLocks noChangeShapeType="1"/>
          </p:cNvSpPr>
          <p:nvPr/>
        </p:nvSpPr>
        <p:spPr bwMode="auto">
          <a:xfrm>
            <a:off x="4478338" y="2468563"/>
            <a:ext cx="0" cy="1038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29" name="Line 96"/>
          <p:cNvSpPr>
            <a:spLocks noChangeShapeType="1"/>
          </p:cNvSpPr>
          <p:nvPr/>
        </p:nvSpPr>
        <p:spPr bwMode="auto">
          <a:xfrm flipH="1">
            <a:off x="5716588" y="3578225"/>
            <a:ext cx="417512" cy="1268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30" name="Line 97"/>
          <p:cNvSpPr>
            <a:spLocks noChangeShapeType="1"/>
          </p:cNvSpPr>
          <p:nvPr/>
        </p:nvSpPr>
        <p:spPr bwMode="auto">
          <a:xfrm>
            <a:off x="2820988" y="3506788"/>
            <a:ext cx="433387" cy="1223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33" name="Line 100"/>
          <p:cNvSpPr>
            <a:spLocks noChangeShapeType="1"/>
          </p:cNvSpPr>
          <p:nvPr/>
        </p:nvSpPr>
        <p:spPr bwMode="auto">
          <a:xfrm>
            <a:off x="4649788" y="3995738"/>
            <a:ext cx="735012" cy="823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35" name="Line 102"/>
          <p:cNvSpPr>
            <a:spLocks noChangeShapeType="1"/>
          </p:cNvSpPr>
          <p:nvPr/>
        </p:nvSpPr>
        <p:spPr bwMode="auto">
          <a:xfrm>
            <a:off x="3036888" y="3362325"/>
            <a:ext cx="115252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40" name="Line 107"/>
          <p:cNvSpPr>
            <a:spLocks noChangeShapeType="1"/>
          </p:cNvSpPr>
          <p:nvPr/>
        </p:nvSpPr>
        <p:spPr bwMode="auto">
          <a:xfrm>
            <a:off x="4478338" y="2498725"/>
            <a:ext cx="0" cy="1038225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48" name="Line 115"/>
          <p:cNvSpPr>
            <a:spLocks noChangeShapeType="1"/>
          </p:cNvSpPr>
          <p:nvPr/>
        </p:nvSpPr>
        <p:spPr bwMode="auto">
          <a:xfrm>
            <a:off x="4694238" y="4011613"/>
            <a:ext cx="735012" cy="823912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53" name="Line 120"/>
          <p:cNvSpPr>
            <a:spLocks noChangeShapeType="1"/>
          </p:cNvSpPr>
          <p:nvPr/>
        </p:nvSpPr>
        <p:spPr bwMode="auto">
          <a:xfrm>
            <a:off x="2819400" y="3505200"/>
            <a:ext cx="434975" cy="122555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67" name="Line 134"/>
          <p:cNvSpPr>
            <a:spLocks noChangeShapeType="1"/>
          </p:cNvSpPr>
          <p:nvPr/>
        </p:nvSpPr>
        <p:spPr bwMode="auto">
          <a:xfrm>
            <a:off x="3036888" y="3362325"/>
            <a:ext cx="1152525" cy="360363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68" name="Line 135"/>
          <p:cNvSpPr>
            <a:spLocks noChangeShapeType="1"/>
          </p:cNvSpPr>
          <p:nvPr/>
        </p:nvSpPr>
        <p:spPr bwMode="auto">
          <a:xfrm flipH="1">
            <a:off x="5702300" y="3578225"/>
            <a:ext cx="417513" cy="1268413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051720" y="5877272"/>
            <a:ext cx="4875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生成树权重为：</a:t>
            </a:r>
            <a:r>
              <a:rPr lang="en-US" altLang="zh-CN" sz="2800" dirty="0" smtClean="0"/>
              <a:t>1+5+3+4+2=15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578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7.3.3 </a:t>
            </a:r>
            <a:r>
              <a:rPr lang="zh-CN" altLang="en-US" dirty="0"/>
              <a:t>最小生成树问题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Prim</a:t>
            </a:r>
            <a:r>
              <a:rPr lang="zh-CN" altLang="en-US" dirty="0" smtClean="0"/>
              <a:t>算法分析：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时间复杂度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pPr>
              <a:defRPr/>
            </a:pPr>
            <a:r>
              <a:rPr lang="zh-CN" altLang="en-US" dirty="0"/>
              <a:t>与边无关，只与结点有关，适合用于稠密图（很多边的图）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211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7.3.3 </a:t>
            </a:r>
            <a:r>
              <a:rPr lang="zh-CN" altLang="en-US" dirty="0"/>
              <a:t>最小生成树问题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贪心法策略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Kruscal</a:t>
            </a:r>
            <a:r>
              <a:rPr lang="zh-CN" altLang="en-US" dirty="0" smtClean="0"/>
              <a:t>算法（最短边策略）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不管起止点，每次选择权重最小且不会产生回路的边作为最小生成树的边，直到所有结点都被连接</a:t>
            </a:r>
          </a:p>
        </p:txBody>
      </p:sp>
    </p:spTree>
    <p:extLst>
      <p:ext uri="{BB962C8B-B14F-4D97-AF65-F5344CB8AC3E}">
        <p14:creationId xmlns:p14="http://schemas.microsoft.com/office/powerpoint/2010/main" val="40543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7.3.3 </a:t>
            </a:r>
            <a:r>
              <a:rPr lang="zh-CN" altLang="en-US" dirty="0"/>
              <a:t>最小生成树问题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① 选择第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条权重最小的边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11560" y="2564904"/>
            <a:ext cx="3456384" cy="3312368"/>
            <a:chOff x="323528" y="2564904"/>
            <a:chExt cx="3456384" cy="3312368"/>
          </a:xfrm>
        </p:grpSpPr>
        <p:sp>
          <p:nvSpPr>
            <p:cNvPr id="11" name="椭圆 10"/>
            <p:cNvSpPr/>
            <p:nvPr/>
          </p:nvSpPr>
          <p:spPr>
            <a:xfrm>
              <a:off x="1691680" y="2564904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1</a:t>
              </a:r>
              <a:endParaRPr lang="zh-CN" altLang="en-US" sz="2400" b="1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323528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2</a:t>
              </a:r>
              <a:endParaRPr lang="zh-CN" altLang="en-US" sz="2400" b="1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1691680" y="3956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3</a:t>
              </a:r>
              <a:endParaRPr lang="zh-CN" altLang="en-US" sz="2400" b="1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3059832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4</a:t>
              </a:r>
              <a:endParaRPr lang="zh-CN" altLang="en-US" sz="2400" b="1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97160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5</a:t>
              </a:r>
              <a:endParaRPr lang="zh-CN" altLang="en-US" sz="2400" b="1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241176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6</a:t>
              </a:r>
              <a:endParaRPr lang="zh-CN" altLang="en-US" sz="2400" b="1" dirty="0"/>
            </a:p>
          </p:txBody>
        </p:sp>
        <p:cxnSp>
          <p:nvCxnSpPr>
            <p:cNvPr id="17" name="直接连接符 16"/>
            <p:cNvCxnSpPr>
              <a:stCxn id="12" idx="7"/>
              <a:endCxn id="11" idx="2"/>
            </p:cNvCxnSpPr>
            <p:nvPr/>
          </p:nvCxnSpPr>
          <p:spPr>
            <a:xfrm flipV="1">
              <a:off x="938155" y="2924944"/>
              <a:ext cx="753525" cy="6815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2" idx="4"/>
              <a:endCxn id="15" idx="1"/>
            </p:cNvCxnSpPr>
            <p:nvPr/>
          </p:nvCxnSpPr>
          <p:spPr>
            <a:xfrm>
              <a:off x="683568" y="4221088"/>
              <a:ext cx="393485" cy="1041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5" idx="6"/>
              <a:endCxn id="16" idx="2"/>
            </p:cNvCxnSpPr>
            <p:nvPr/>
          </p:nvCxnSpPr>
          <p:spPr>
            <a:xfrm>
              <a:off x="1691680" y="5517232"/>
              <a:ext cx="7200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6" idx="7"/>
              <a:endCxn id="14" idx="4"/>
            </p:cNvCxnSpPr>
            <p:nvPr/>
          </p:nvCxnSpPr>
          <p:spPr>
            <a:xfrm flipV="1">
              <a:off x="3026387" y="4221088"/>
              <a:ext cx="393485" cy="1041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4" idx="1"/>
              <a:endCxn id="11" idx="6"/>
            </p:cNvCxnSpPr>
            <p:nvPr/>
          </p:nvCxnSpPr>
          <p:spPr>
            <a:xfrm flipH="1" flipV="1">
              <a:off x="2411760" y="2924944"/>
              <a:ext cx="753525" cy="6815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1" idx="4"/>
              <a:endCxn id="13" idx="0"/>
            </p:cNvCxnSpPr>
            <p:nvPr/>
          </p:nvCxnSpPr>
          <p:spPr>
            <a:xfrm>
              <a:off x="2051720" y="3284984"/>
              <a:ext cx="0" cy="6710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endCxn id="13" idx="2"/>
            </p:cNvCxnSpPr>
            <p:nvPr/>
          </p:nvCxnSpPr>
          <p:spPr>
            <a:xfrm>
              <a:off x="971600" y="3956008"/>
              <a:ext cx="72008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4" idx="2"/>
              <a:endCxn id="13" idx="6"/>
            </p:cNvCxnSpPr>
            <p:nvPr/>
          </p:nvCxnSpPr>
          <p:spPr>
            <a:xfrm flipH="1">
              <a:off x="2411760" y="3861048"/>
              <a:ext cx="648072" cy="455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3" idx="3"/>
            </p:cNvCxnSpPr>
            <p:nvPr/>
          </p:nvCxnSpPr>
          <p:spPr>
            <a:xfrm flipH="1">
              <a:off x="1475656" y="4570635"/>
              <a:ext cx="321477" cy="586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3" idx="5"/>
            </p:cNvCxnSpPr>
            <p:nvPr/>
          </p:nvCxnSpPr>
          <p:spPr>
            <a:xfrm>
              <a:off x="2306307" y="4570635"/>
              <a:ext cx="321477" cy="586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866576" y="278092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71800" y="278092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91680" y="325494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FF0000"/>
                  </a:solidFill>
                </a:rPr>
                <a:t>1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31256" y="358728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26616" y="364502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7544" y="449567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53706" y="449567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55192" y="4970257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50752" y="449567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11442" y="444947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045060" y="2564904"/>
            <a:ext cx="3456384" cy="3312368"/>
            <a:chOff x="323528" y="2564904"/>
            <a:chExt cx="3456384" cy="3312368"/>
          </a:xfrm>
        </p:grpSpPr>
        <p:sp>
          <p:nvSpPr>
            <p:cNvPr id="38" name="椭圆 37"/>
            <p:cNvSpPr/>
            <p:nvPr/>
          </p:nvSpPr>
          <p:spPr>
            <a:xfrm>
              <a:off x="1691680" y="2564904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1</a:t>
              </a:r>
              <a:endParaRPr lang="zh-CN" altLang="en-US" sz="2400" b="1" dirty="0"/>
            </a:p>
          </p:txBody>
        </p:sp>
        <p:sp>
          <p:nvSpPr>
            <p:cNvPr id="39" name="椭圆 38"/>
            <p:cNvSpPr/>
            <p:nvPr/>
          </p:nvSpPr>
          <p:spPr>
            <a:xfrm>
              <a:off x="323528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2</a:t>
              </a:r>
              <a:endParaRPr lang="zh-CN" altLang="en-US" sz="2400" b="1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1691680" y="3956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3</a:t>
              </a:r>
              <a:endParaRPr lang="zh-CN" altLang="en-US" sz="2400" b="1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3059832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4</a:t>
              </a:r>
              <a:endParaRPr lang="zh-CN" altLang="en-US" sz="2400" b="1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97160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5</a:t>
              </a:r>
              <a:endParaRPr lang="zh-CN" altLang="en-US" sz="2400" b="1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241176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6</a:t>
              </a:r>
              <a:endParaRPr lang="zh-CN" altLang="en-US" sz="2400" b="1" dirty="0"/>
            </a:p>
          </p:txBody>
        </p:sp>
        <p:cxnSp>
          <p:nvCxnSpPr>
            <p:cNvPr id="49" name="直接连接符 48"/>
            <p:cNvCxnSpPr>
              <a:stCxn id="38" idx="4"/>
              <a:endCxn id="40" idx="0"/>
            </p:cNvCxnSpPr>
            <p:nvPr/>
          </p:nvCxnSpPr>
          <p:spPr>
            <a:xfrm>
              <a:off x="2051720" y="3284984"/>
              <a:ext cx="0" cy="67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691680" y="325494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7.3.3 </a:t>
            </a:r>
            <a:r>
              <a:rPr lang="zh-CN" altLang="en-US" dirty="0"/>
              <a:t>最小生成树问题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② 选择第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条权重最小的边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11560" y="2564904"/>
            <a:ext cx="3456384" cy="3312368"/>
            <a:chOff x="323528" y="2564904"/>
            <a:chExt cx="3456384" cy="3312368"/>
          </a:xfrm>
        </p:grpSpPr>
        <p:sp>
          <p:nvSpPr>
            <p:cNvPr id="11" name="椭圆 10"/>
            <p:cNvSpPr/>
            <p:nvPr/>
          </p:nvSpPr>
          <p:spPr>
            <a:xfrm>
              <a:off x="1691680" y="2564904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1</a:t>
              </a:r>
              <a:endParaRPr lang="zh-CN" altLang="en-US" sz="2400" b="1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323528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2</a:t>
              </a:r>
              <a:endParaRPr lang="zh-CN" altLang="en-US" sz="2400" b="1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1691680" y="3956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3</a:t>
              </a:r>
              <a:endParaRPr lang="zh-CN" altLang="en-US" sz="2400" b="1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3059832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4</a:t>
              </a:r>
              <a:endParaRPr lang="zh-CN" altLang="en-US" sz="2400" b="1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97160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5</a:t>
              </a:r>
              <a:endParaRPr lang="zh-CN" altLang="en-US" sz="2400" b="1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241176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6</a:t>
              </a:r>
              <a:endParaRPr lang="zh-CN" altLang="en-US" sz="2400" b="1" dirty="0"/>
            </a:p>
          </p:txBody>
        </p:sp>
        <p:cxnSp>
          <p:nvCxnSpPr>
            <p:cNvPr id="17" name="直接连接符 16"/>
            <p:cNvCxnSpPr>
              <a:stCxn id="12" idx="7"/>
              <a:endCxn id="11" idx="2"/>
            </p:cNvCxnSpPr>
            <p:nvPr/>
          </p:nvCxnSpPr>
          <p:spPr>
            <a:xfrm flipV="1">
              <a:off x="938155" y="2924944"/>
              <a:ext cx="753525" cy="6815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2" idx="4"/>
              <a:endCxn id="15" idx="1"/>
            </p:cNvCxnSpPr>
            <p:nvPr/>
          </p:nvCxnSpPr>
          <p:spPr>
            <a:xfrm>
              <a:off x="683568" y="4221088"/>
              <a:ext cx="393485" cy="1041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5" idx="6"/>
              <a:endCxn id="16" idx="2"/>
            </p:cNvCxnSpPr>
            <p:nvPr/>
          </p:nvCxnSpPr>
          <p:spPr>
            <a:xfrm>
              <a:off x="1691680" y="5517232"/>
              <a:ext cx="7200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6" idx="7"/>
              <a:endCxn id="14" idx="4"/>
            </p:cNvCxnSpPr>
            <p:nvPr/>
          </p:nvCxnSpPr>
          <p:spPr>
            <a:xfrm flipV="1">
              <a:off x="3026387" y="4221088"/>
              <a:ext cx="393485" cy="10415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4" idx="1"/>
              <a:endCxn id="11" idx="6"/>
            </p:cNvCxnSpPr>
            <p:nvPr/>
          </p:nvCxnSpPr>
          <p:spPr>
            <a:xfrm flipH="1" flipV="1">
              <a:off x="2411760" y="2924944"/>
              <a:ext cx="753525" cy="6815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endCxn id="13" idx="2"/>
            </p:cNvCxnSpPr>
            <p:nvPr/>
          </p:nvCxnSpPr>
          <p:spPr>
            <a:xfrm>
              <a:off x="971600" y="3956008"/>
              <a:ext cx="72008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4" idx="2"/>
              <a:endCxn id="13" idx="6"/>
            </p:cNvCxnSpPr>
            <p:nvPr/>
          </p:nvCxnSpPr>
          <p:spPr>
            <a:xfrm flipH="1">
              <a:off x="2411760" y="3861048"/>
              <a:ext cx="648072" cy="455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3" idx="3"/>
            </p:cNvCxnSpPr>
            <p:nvPr/>
          </p:nvCxnSpPr>
          <p:spPr>
            <a:xfrm flipH="1">
              <a:off x="1475656" y="4570635"/>
              <a:ext cx="321477" cy="586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3" idx="5"/>
            </p:cNvCxnSpPr>
            <p:nvPr/>
          </p:nvCxnSpPr>
          <p:spPr>
            <a:xfrm>
              <a:off x="2306307" y="4570635"/>
              <a:ext cx="321477" cy="586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866576" y="278092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71800" y="278092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31256" y="358728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26616" y="364502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7544" y="449567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53706" y="449567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55192" y="4970257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50752" y="449567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11442" y="444947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FF0000"/>
                  </a:solidFill>
                </a:rPr>
                <a:t>2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045060" y="2564904"/>
            <a:ext cx="3456384" cy="3312368"/>
            <a:chOff x="323528" y="2564904"/>
            <a:chExt cx="3456384" cy="3312368"/>
          </a:xfrm>
        </p:grpSpPr>
        <p:sp>
          <p:nvSpPr>
            <p:cNvPr id="38" name="椭圆 37"/>
            <p:cNvSpPr/>
            <p:nvPr/>
          </p:nvSpPr>
          <p:spPr>
            <a:xfrm>
              <a:off x="1691680" y="2564904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1</a:t>
              </a:r>
              <a:endParaRPr lang="zh-CN" altLang="en-US" sz="2400" b="1" dirty="0"/>
            </a:p>
          </p:txBody>
        </p:sp>
        <p:sp>
          <p:nvSpPr>
            <p:cNvPr id="39" name="椭圆 38"/>
            <p:cNvSpPr/>
            <p:nvPr/>
          </p:nvSpPr>
          <p:spPr>
            <a:xfrm>
              <a:off x="323528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2</a:t>
              </a:r>
              <a:endParaRPr lang="zh-CN" altLang="en-US" sz="2400" b="1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1691680" y="3956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3</a:t>
              </a:r>
              <a:endParaRPr lang="zh-CN" altLang="en-US" sz="2400" b="1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3059832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4</a:t>
              </a:r>
              <a:endParaRPr lang="zh-CN" altLang="en-US" sz="2400" b="1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97160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5</a:t>
              </a:r>
              <a:endParaRPr lang="zh-CN" altLang="en-US" sz="2400" b="1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241176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6</a:t>
              </a:r>
              <a:endParaRPr lang="zh-CN" altLang="en-US" sz="2400" b="1" dirty="0"/>
            </a:p>
          </p:txBody>
        </p:sp>
        <p:cxnSp>
          <p:nvCxnSpPr>
            <p:cNvPr id="49" name="直接连接符 48"/>
            <p:cNvCxnSpPr>
              <a:stCxn id="38" idx="4"/>
              <a:endCxn id="40" idx="0"/>
            </p:cNvCxnSpPr>
            <p:nvPr/>
          </p:nvCxnSpPr>
          <p:spPr>
            <a:xfrm>
              <a:off x="2051720" y="3284984"/>
              <a:ext cx="0" cy="67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691680" y="325494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</p:grpSp>
      <p:cxnSp>
        <p:nvCxnSpPr>
          <p:cNvPr id="46" name="直接连接符 45"/>
          <p:cNvCxnSpPr/>
          <p:nvPr/>
        </p:nvCxnSpPr>
        <p:spPr>
          <a:xfrm flipV="1">
            <a:off x="7642115" y="4186569"/>
            <a:ext cx="393485" cy="1041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27170" y="44149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1010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7.3.3 </a:t>
            </a:r>
            <a:r>
              <a:rPr lang="zh-CN" altLang="en-US" dirty="0"/>
              <a:t>最小生成树问题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③</a:t>
            </a:r>
            <a:r>
              <a:rPr lang="zh-CN" altLang="en-US" dirty="0" smtClean="0"/>
              <a:t> 选择第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条权重最小的边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11560" y="2564904"/>
            <a:ext cx="3456384" cy="3312368"/>
            <a:chOff x="323528" y="2564904"/>
            <a:chExt cx="3456384" cy="3312368"/>
          </a:xfrm>
        </p:grpSpPr>
        <p:sp>
          <p:nvSpPr>
            <p:cNvPr id="11" name="椭圆 10"/>
            <p:cNvSpPr/>
            <p:nvPr/>
          </p:nvSpPr>
          <p:spPr>
            <a:xfrm>
              <a:off x="1691680" y="2564904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1</a:t>
              </a:r>
              <a:endParaRPr lang="zh-CN" altLang="en-US" sz="2400" b="1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323528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2</a:t>
              </a:r>
              <a:endParaRPr lang="zh-CN" altLang="en-US" sz="2400" b="1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1691680" y="3956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3</a:t>
              </a:r>
              <a:endParaRPr lang="zh-CN" altLang="en-US" sz="2400" b="1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3059832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4</a:t>
              </a:r>
              <a:endParaRPr lang="zh-CN" altLang="en-US" sz="2400" b="1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97160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5</a:t>
              </a:r>
              <a:endParaRPr lang="zh-CN" altLang="en-US" sz="2400" b="1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241176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6</a:t>
              </a:r>
              <a:endParaRPr lang="zh-CN" altLang="en-US" sz="2400" b="1" dirty="0"/>
            </a:p>
          </p:txBody>
        </p:sp>
        <p:cxnSp>
          <p:nvCxnSpPr>
            <p:cNvPr id="17" name="直接连接符 16"/>
            <p:cNvCxnSpPr>
              <a:stCxn id="12" idx="7"/>
              <a:endCxn id="11" idx="2"/>
            </p:cNvCxnSpPr>
            <p:nvPr/>
          </p:nvCxnSpPr>
          <p:spPr>
            <a:xfrm flipV="1">
              <a:off x="938155" y="2924944"/>
              <a:ext cx="753525" cy="6815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2" idx="4"/>
              <a:endCxn id="15" idx="1"/>
            </p:cNvCxnSpPr>
            <p:nvPr/>
          </p:nvCxnSpPr>
          <p:spPr>
            <a:xfrm>
              <a:off x="683568" y="4221088"/>
              <a:ext cx="393485" cy="10415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5" idx="6"/>
              <a:endCxn id="16" idx="2"/>
            </p:cNvCxnSpPr>
            <p:nvPr/>
          </p:nvCxnSpPr>
          <p:spPr>
            <a:xfrm>
              <a:off x="1691680" y="5517232"/>
              <a:ext cx="7200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4" idx="1"/>
              <a:endCxn id="11" idx="6"/>
            </p:cNvCxnSpPr>
            <p:nvPr/>
          </p:nvCxnSpPr>
          <p:spPr>
            <a:xfrm flipH="1" flipV="1">
              <a:off x="2411760" y="2924944"/>
              <a:ext cx="753525" cy="6815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endCxn id="13" idx="2"/>
            </p:cNvCxnSpPr>
            <p:nvPr/>
          </p:nvCxnSpPr>
          <p:spPr>
            <a:xfrm>
              <a:off x="971600" y="3956008"/>
              <a:ext cx="72008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4" idx="2"/>
              <a:endCxn id="13" idx="6"/>
            </p:cNvCxnSpPr>
            <p:nvPr/>
          </p:nvCxnSpPr>
          <p:spPr>
            <a:xfrm flipH="1">
              <a:off x="2411760" y="3861048"/>
              <a:ext cx="648072" cy="455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3" idx="3"/>
            </p:cNvCxnSpPr>
            <p:nvPr/>
          </p:nvCxnSpPr>
          <p:spPr>
            <a:xfrm flipH="1">
              <a:off x="1475656" y="4570635"/>
              <a:ext cx="321477" cy="586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3" idx="5"/>
            </p:cNvCxnSpPr>
            <p:nvPr/>
          </p:nvCxnSpPr>
          <p:spPr>
            <a:xfrm>
              <a:off x="2306307" y="4570635"/>
              <a:ext cx="321477" cy="586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866576" y="278092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71800" y="278092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31256" y="358728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26616" y="364502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7544" y="449567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FF0000"/>
                  </a:solidFill>
                </a:rPr>
                <a:t>3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53706" y="449567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55192" y="4970257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50752" y="449567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045060" y="2564904"/>
            <a:ext cx="3456384" cy="3312368"/>
            <a:chOff x="323528" y="2564904"/>
            <a:chExt cx="3456384" cy="3312368"/>
          </a:xfrm>
        </p:grpSpPr>
        <p:sp>
          <p:nvSpPr>
            <p:cNvPr id="38" name="椭圆 37"/>
            <p:cNvSpPr/>
            <p:nvPr/>
          </p:nvSpPr>
          <p:spPr>
            <a:xfrm>
              <a:off x="1691680" y="2564904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1</a:t>
              </a:r>
              <a:endParaRPr lang="zh-CN" altLang="en-US" sz="2400" b="1" dirty="0"/>
            </a:p>
          </p:txBody>
        </p:sp>
        <p:sp>
          <p:nvSpPr>
            <p:cNvPr id="39" name="椭圆 38"/>
            <p:cNvSpPr/>
            <p:nvPr/>
          </p:nvSpPr>
          <p:spPr>
            <a:xfrm>
              <a:off x="323528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2</a:t>
              </a:r>
              <a:endParaRPr lang="zh-CN" altLang="en-US" sz="2400" b="1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1691680" y="3956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3</a:t>
              </a:r>
              <a:endParaRPr lang="zh-CN" altLang="en-US" sz="2400" b="1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3059832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4</a:t>
              </a:r>
              <a:endParaRPr lang="zh-CN" altLang="en-US" sz="2400" b="1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97160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5</a:t>
              </a:r>
              <a:endParaRPr lang="zh-CN" altLang="en-US" sz="2400" b="1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241176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6</a:t>
              </a:r>
              <a:endParaRPr lang="zh-CN" altLang="en-US" sz="2400" b="1" dirty="0"/>
            </a:p>
          </p:txBody>
        </p:sp>
        <p:cxnSp>
          <p:nvCxnSpPr>
            <p:cNvPr id="49" name="直接连接符 48"/>
            <p:cNvCxnSpPr>
              <a:stCxn id="38" idx="4"/>
              <a:endCxn id="40" idx="0"/>
            </p:cNvCxnSpPr>
            <p:nvPr/>
          </p:nvCxnSpPr>
          <p:spPr>
            <a:xfrm>
              <a:off x="2051720" y="3284984"/>
              <a:ext cx="0" cy="67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691680" y="325494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</p:grpSp>
      <p:cxnSp>
        <p:nvCxnSpPr>
          <p:cNvPr id="46" name="直接连接符 45"/>
          <p:cNvCxnSpPr/>
          <p:nvPr/>
        </p:nvCxnSpPr>
        <p:spPr>
          <a:xfrm flipV="1">
            <a:off x="7642115" y="4186569"/>
            <a:ext cx="393485" cy="1041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27170" y="44149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44" name="直接连接符 43"/>
          <p:cNvCxnSpPr/>
          <p:nvPr/>
        </p:nvCxnSpPr>
        <p:spPr>
          <a:xfrm>
            <a:off x="5424596" y="4224940"/>
            <a:ext cx="393485" cy="1041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8572" y="44995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4253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</a:t>
            </a:r>
            <a:r>
              <a:rPr lang="zh-CN" altLang="en-US" dirty="0"/>
              <a:t>贪心法的基本思想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假设真分数由</a:t>
            </a:r>
            <a:r>
              <a:rPr lang="en-US" altLang="zh-CN" dirty="0" smtClean="0"/>
              <a:t>A/B</a:t>
            </a:r>
            <a:r>
              <a:rPr lang="zh-CN" altLang="en-US" dirty="0" smtClean="0"/>
              <a:t>表示，由于</a:t>
            </a:r>
            <a:r>
              <a:rPr lang="en-US" altLang="zh-CN" dirty="0" smtClean="0"/>
              <a:t>A&lt;B</a:t>
            </a:r>
            <a:r>
              <a:rPr lang="zh-CN" altLang="en-US" dirty="0" smtClean="0"/>
              <a:t>，令</a:t>
            </a:r>
            <a:r>
              <a:rPr lang="en-US" altLang="zh-CN" dirty="0" smtClean="0"/>
              <a:t>B/A</a:t>
            </a:r>
            <a:r>
              <a:rPr lang="zh-CN" altLang="en-US" dirty="0" smtClean="0"/>
              <a:t>的整数部分为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，余数部分为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，即：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B = A × C + D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两边同时除以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，得：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B/A </a:t>
            </a:r>
            <a:r>
              <a:rPr lang="en-US" altLang="zh-CN" dirty="0"/>
              <a:t>= </a:t>
            </a:r>
            <a:r>
              <a:rPr lang="en-US" altLang="zh-CN" dirty="0" smtClean="0"/>
              <a:t>C </a:t>
            </a:r>
            <a:r>
              <a:rPr lang="en-US" altLang="zh-CN" dirty="0"/>
              <a:t>+ </a:t>
            </a:r>
            <a:r>
              <a:rPr lang="en-US" altLang="zh-CN" dirty="0" smtClean="0"/>
              <a:t>D/A &lt; C + 1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两边同时取倒数，得：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A/B &gt; 1 / (C </a:t>
            </a:r>
            <a:r>
              <a:rPr lang="en-US" altLang="zh-CN" dirty="0"/>
              <a:t>+ </a:t>
            </a:r>
            <a:r>
              <a:rPr lang="en-US" altLang="zh-CN" dirty="0" smtClean="0"/>
              <a:t>1)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令</a:t>
            </a:r>
            <a:r>
              <a:rPr lang="en-US" altLang="zh-CN" dirty="0" smtClean="0"/>
              <a:t>E = C + 1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1/E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A/B</a:t>
            </a:r>
            <a:r>
              <a:rPr lang="zh-CN" altLang="en-US" dirty="0" smtClean="0"/>
              <a:t>的一个埃及分数。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03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7.3.3 </a:t>
            </a:r>
            <a:r>
              <a:rPr lang="zh-CN" altLang="en-US" dirty="0"/>
              <a:t>最小生成树问题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④ 选择第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条权重最小的边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11560" y="2564904"/>
            <a:ext cx="3456384" cy="3312368"/>
            <a:chOff x="323528" y="2564904"/>
            <a:chExt cx="3456384" cy="3312368"/>
          </a:xfrm>
        </p:grpSpPr>
        <p:sp>
          <p:nvSpPr>
            <p:cNvPr id="11" name="椭圆 10"/>
            <p:cNvSpPr/>
            <p:nvPr/>
          </p:nvSpPr>
          <p:spPr>
            <a:xfrm>
              <a:off x="1691680" y="2564904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1</a:t>
              </a:r>
              <a:endParaRPr lang="zh-CN" altLang="en-US" sz="2400" b="1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323528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2</a:t>
              </a:r>
              <a:endParaRPr lang="zh-CN" altLang="en-US" sz="2400" b="1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1691680" y="3956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3</a:t>
              </a:r>
              <a:endParaRPr lang="zh-CN" altLang="en-US" sz="2400" b="1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3059832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4</a:t>
              </a:r>
              <a:endParaRPr lang="zh-CN" altLang="en-US" sz="2400" b="1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97160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5</a:t>
              </a:r>
              <a:endParaRPr lang="zh-CN" altLang="en-US" sz="2400" b="1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241176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6</a:t>
              </a:r>
              <a:endParaRPr lang="zh-CN" altLang="en-US" sz="2400" b="1" dirty="0"/>
            </a:p>
          </p:txBody>
        </p:sp>
        <p:cxnSp>
          <p:nvCxnSpPr>
            <p:cNvPr id="17" name="直接连接符 16"/>
            <p:cNvCxnSpPr>
              <a:stCxn id="12" idx="7"/>
              <a:endCxn id="11" idx="2"/>
            </p:cNvCxnSpPr>
            <p:nvPr/>
          </p:nvCxnSpPr>
          <p:spPr>
            <a:xfrm flipV="1">
              <a:off x="938155" y="2924944"/>
              <a:ext cx="753525" cy="6815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5" idx="6"/>
              <a:endCxn id="16" idx="2"/>
            </p:cNvCxnSpPr>
            <p:nvPr/>
          </p:nvCxnSpPr>
          <p:spPr>
            <a:xfrm>
              <a:off x="1691680" y="5517232"/>
              <a:ext cx="7200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4" idx="1"/>
              <a:endCxn id="11" idx="6"/>
            </p:cNvCxnSpPr>
            <p:nvPr/>
          </p:nvCxnSpPr>
          <p:spPr>
            <a:xfrm flipH="1" flipV="1">
              <a:off x="2411760" y="2924944"/>
              <a:ext cx="753525" cy="6815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endCxn id="13" idx="2"/>
            </p:cNvCxnSpPr>
            <p:nvPr/>
          </p:nvCxnSpPr>
          <p:spPr>
            <a:xfrm>
              <a:off x="971600" y="3956008"/>
              <a:ext cx="72008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4" idx="2"/>
              <a:endCxn id="13" idx="6"/>
            </p:cNvCxnSpPr>
            <p:nvPr/>
          </p:nvCxnSpPr>
          <p:spPr>
            <a:xfrm flipH="1">
              <a:off x="2411760" y="3861048"/>
              <a:ext cx="648072" cy="455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3" idx="3"/>
            </p:cNvCxnSpPr>
            <p:nvPr/>
          </p:nvCxnSpPr>
          <p:spPr>
            <a:xfrm flipH="1">
              <a:off x="1475656" y="4570635"/>
              <a:ext cx="321477" cy="586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3" idx="5"/>
            </p:cNvCxnSpPr>
            <p:nvPr/>
          </p:nvCxnSpPr>
          <p:spPr>
            <a:xfrm>
              <a:off x="2306307" y="4570635"/>
              <a:ext cx="321477" cy="5865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866576" y="278092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71800" y="278092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31256" y="358728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26616" y="364502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53706" y="449567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55192" y="4970257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50752" y="449567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FF0000"/>
                  </a:solidFill>
                </a:rPr>
                <a:t>4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045060" y="2564904"/>
            <a:ext cx="3456384" cy="3312368"/>
            <a:chOff x="323528" y="2564904"/>
            <a:chExt cx="3456384" cy="3312368"/>
          </a:xfrm>
        </p:grpSpPr>
        <p:sp>
          <p:nvSpPr>
            <p:cNvPr id="38" name="椭圆 37"/>
            <p:cNvSpPr/>
            <p:nvPr/>
          </p:nvSpPr>
          <p:spPr>
            <a:xfrm>
              <a:off x="1691680" y="2564904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1</a:t>
              </a:r>
              <a:endParaRPr lang="zh-CN" altLang="en-US" sz="2400" b="1" dirty="0"/>
            </a:p>
          </p:txBody>
        </p:sp>
        <p:sp>
          <p:nvSpPr>
            <p:cNvPr id="39" name="椭圆 38"/>
            <p:cNvSpPr/>
            <p:nvPr/>
          </p:nvSpPr>
          <p:spPr>
            <a:xfrm>
              <a:off x="323528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2</a:t>
              </a:r>
              <a:endParaRPr lang="zh-CN" altLang="en-US" sz="2400" b="1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1691680" y="3956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3</a:t>
              </a:r>
              <a:endParaRPr lang="zh-CN" altLang="en-US" sz="2400" b="1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3059832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4</a:t>
              </a:r>
              <a:endParaRPr lang="zh-CN" altLang="en-US" sz="2400" b="1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97160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5</a:t>
              </a:r>
              <a:endParaRPr lang="zh-CN" altLang="en-US" sz="2400" b="1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241176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6</a:t>
              </a:r>
              <a:endParaRPr lang="zh-CN" altLang="en-US" sz="2400" b="1" dirty="0"/>
            </a:p>
          </p:txBody>
        </p:sp>
        <p:cxnSp>
          <p:nvCxnSpPr>
            <p:cNvPr id="49" name="直接连接符 48"/>
            <p:cNvCxnSpPr>
              <a:stCxn id="38" idx="4"/>
              <a:endCxn id="40" idx="0"/>
            </p:cNvCxnSpPr>
            <p:nvPr/>
          </p:nvCxnSpPr>
          <p:spPr>
            <a:xfrm>
              <a:off x="2051720" y="3284984"/>
              <a:ext cx="0" cy="67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691680" y="325494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</p:grpSp>
      <p:cxnSp>
        <p:nvCxnSpPr>
          <p:cNvPr id="46" name="直接连接符 45"/>
          <p:cNvCxnSpPr/>
          <p:nvPr/>
        </p:nvCxnSpPr>
        <p:spPr>
          <a:xfrm flipV="1">
            <a:off x="7642115" y="4186569"/>
            <a:ext cx="393485" cy="1041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27170" y="44149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44" name="直接连接符 43"/>
          <p:cNvCxnSpPr/>
          <p:nvPr/>
        </p:nvCxnSpPr>
        <p:spPr>
          <a:xfrm>
            <a:off x="5424596" y="4224940"/>
            <a:ext cx="393485" cy="1041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8572" y="44995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48" name="直接连接符 47"/>
          <p:cNvCxnSpPr/>
          <p:nvPr/>
        </p:nvCxnSpPr>
        <p:spPr>
          <a:xfrm>
            <a:off x="7015855" y="4603515"/>
            <a:ext cx="321477" cy="586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60300" y="452855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6983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7.3.3 </a:t>
            </a:r>
            <a:r>
              <a:rPr lang="zh-CN" altLang="en-US" dirty="0"/>
              <a:t>最小生成树问题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⑤ 选择第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条权重最小的边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11560" y="2564904"/>
            <a:ext cx="3456384" cy="3312368"/>
            <a:chOff x="323528" y="2564904"/>
            <a:chExt cx="3456384" cy="3312368"/>
          </a:xfrm>
        </p:grpSpPr>
        <p:sp>
          <p:nvSpPr>
            <p:cNvPr id="11" name="椭圆 10"/>
            <p:cNvSpPr/>
            <p:nvPr/>
          </p:nvSpPr>
          <p:spPr>
            <a:xfrm>
              <a:off x="1691680" y="2564904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1</a:t>
              </a:r>
              <a:endParaRPr lang="zh-CN" altLang="en-US" sz="2400" b="1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323528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2</a:t>
              </a:r>
              <a:endParaRPr lang="zh-CN" altLang="en-US" sz="2400" b="1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1691680" y="3956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3</a:t>
              </a:r>
              <a:endParaRPr lang="zh-CN" altLang="en-US" sz="2400" b="1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3059832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4</a:t>
              </a:r>
              <a:endParaRPr lang="zh-CN" altLang="en-US" sz="2400" b="1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97160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5</a:t>
              </a:r>
              <a:endParaRPr lang="zh-CN" altLang="en-US" sz="2400" b="1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241176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6</a:t>
              </a:r>
              <a:endParaRPr lang="zh-CN" altLang="en-US" sz="2400" b="1" dirty="0"/>
            </a:p>
          </p:txBody>
        </p:sp>
        <p:cxnSp>
          <p:nvCxnSpPr>
            <p:cNvPr id="17" name="直接连接符 16"/>
            <p:cNvCxnSpPr>
              <a:stCxn id="12" idx="7"/>
              <a:endCxn id="11" idx="2"/>
            </p:cNvCxnSpPr>
            <p:nvPr/>
          </p:nvCxnSpPr>
          <p:spPr>
            <a:xfrm flipV="1">
              <a:off x="938155" y="2924944"/>
              <a:ext cx="753525" cy="6815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5" idx="6"/>
              <a:endCxn id="16" idx="2"/>
            </p:cNvCxnSpPr>
            <p:nvPr/>
          </p:nvCxnSpPr>
          <p:spPr>
            <a:xfrm>
              <a:off x="1691680" y="5517232"/>
              <a:ext cx="7200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4" idx="1"/>
              <a:endCxn id="11" idx="6"/>
            </p:cNvCxnSpPr>
            <p:nvPr/>
          </p:nvCxnSpPr>
          <p:spPr>
            <a:xfrm flipH="1" flipV="1">
              <a:off x="2411760" y="2924944"/>
              <a:ext cx="753525" cy="68151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endCxn id="13" idx="2"/>
            </p:cNvCxnSpPr>
            <p:nvPr/>
          </p:nvCxnSpPr>
          <p:spPr>
            <a:xfrm>
              <a:off x="971600" y="3956008"/>
              <a:ext cx="72008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4" idx="2"/>
              <a:endCxn id="13" idx="6"/>
            </p:cNvCxnSpPr>
            <p:nvPr/>
          </p:nvCxnSpPr>
          <p:spPr>
            <a:xfrm flipH="1">
              <a:off x="2411760" y="3861048"/>
              <a:ext cx="648072" cy="455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3" idx="3"/>
            </p:cNvCxnSpPr>
            <p:nvPr/>
          </p:nvCxnSpPr>
          <p:spPr>
            <a:xfrm flipH="1">
              <a:off x="1475656" y="4570635"/>
              <a:ext cx="321477" cy="586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866576" y="278092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71800" y="278092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FF0000"/>
                  </a:solidFill>
                </a:rPr>
                <a:t>5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31256" y="358728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26616" y="364502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53706" y="449567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55192" y="4970257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045060" y="2564904"/>
            <a:ext cx="3456384" cy="3312368"/>
            <a:chOff x="323528" y="2564904"/>
            <a:chExt cx="3456384" cy="3312368"/>
          </a:xfrm>
        </p:grpSpPr>
        <p:sp>
          <p:nvSpPr>
            <p:cNvPr id="38" name="椭圆 37"/>
            <p:cNvSpPr/>
            <p:nvPr/>
          </p:nvSpPr>
          <p:spPr>
            <a:xfrm>
              <a:off x="1691680" y="2564904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1</a:t>
              </a:r>
              <a:endParaRPr lang="zh-CN" altLang="en-US" sz="2400" b="1" dirty="0"/>
            </a:p>
          </p:txBody>
        </p:sp>
        <p:sp>
          <p:nvSpPr>
            <p:cNvPr id="39" name="椭圆 38"/>
            <p:cNvSpPr/>
            <p:nvPr/>
          </p:nvSpPr>
          <p:spPr>
            <a:xfrm>
              <a:off x="323528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2</a:t>
              </a:r>
              <a:endParaRPr lang="zh-CN" altLang="en-US" sz="2400" b="1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1691680" y="3956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3</a:t>
              </a:r>
              <a:endParaRPr lang="zh-CN" altLang="en-US" sz="2400" b="1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3059832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4</a:t>
              </a:r>
              <a:endParaRPr lang="zh-CN" altLang="en-US" sz="2400" b="1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97160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5</a:t>
              </a:r>
              <a:endParaRPr lang="zh-CN" altLang="en-US" sz="2400" b="1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241176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6</a:t>
              </a:r>
              <a:endParaRPr lang="zh-CN" altLang="en-US" sz="2400" b="1" dirty="0"/>
            </a:p>
          </p:txBody>
        </p:sp>
        <p:cxnSp>
          <p:nvCxnSpPr>
            <p:cNvPr id="49" name="直接连接符 48"/>
            <p:cNvCxnSpPr>
              <a:stCxn id="38" idx="4"/>
              <a:endCxn id="40" idx="0"/>
            </p:cNvCxnSpPr>
            <p:nvPr/>
          </p:nvCxnSpPr>
          <p:spPr>
            <a:xfrm>
              <a:off x="2051720" y="3284984"/>
              <a:ext cx="0" cy="67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691680" y="325494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</p:grpSp>
      <p:cxnSp>
        <p:nvCxnSpPr>
          <p:cNvPr id="46" name="直接连接符 45"/>
          <p:cNvCxnSpPr/>
          <p:nvPr/>
        </p:nvCxnSpPr>
        <p:spPr>
          <a:xfrm flipV="1">
            <a:off x="7642115" y="4186569"/>
            <a:ext cx="393485" cy="1041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27170" y="44149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44" name="直接连接符 43"/>
          <p:cNvCxnSpPr/>
          <p:nvPr/>
        </p:nvCxnSpPr>
        <p:spPr>
          <a:xfrm>
            <a:off x="5424596" y="4224940"/>
            <a:ext cx="393485" cy="1041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8572" y="44995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48" name="直接连接符 47"/>
          <p:cNvCxnSpPr/>
          <p:nvPr/>
        </p:nvCxnSpPr>
        <p:spPr>
          <a:xfrm>
            <a:off x="7015855" y="4603515"/>
            <a:ext cx="321477" cy="586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60300" y="452855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51" name="直接连接符 50"/>
          <p:cNvCxnSpPr/>
          <p:nvPr/>
        </p:nvCxnSpPr>
        <p:spPr>
          <a:xfrm flipH="1" flipV="1">
            <a:off x="7028268" y="3165702"/>
            <a:ext cx="753525" cy="681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388308" y="302168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53" name="圆角矩形标注 52"/>
          <p:cNvSpPr/>
          <p:nvPr/>
        </p:nvSpPr>
        <p:spPr>
          <a:xfrm>
            <a:off x="7611976" y="1999149"/>
            <a:ext cx="1467016" cy="781779"/>
          </a:xfrm>
          <a:prstGeom prst="wedgeRoundRectCallout">
            <a:avLst>
              <a:gd name="adj1" fmla="val -44237"/>
              <a:gd name="adj2" fmla="val 15575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回路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9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7.3.3 </a:t>
            </a:r>
            <a:r>
              <a:rPr lang="zh-CN" altLang="en-US" dirty="0"/>
              <a:t>最小生成树问题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⑤ 选择第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条权重最小的边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11560" y="2564904"/>
            <a:ext cx="3456384" cy="3312368"/>
            <a:chOff x="323528" y="2564904"/>
            <a:chExt cx="3456384" cy="3312368"/>
          </a:xfrm>
        </p:grpSpPr>
        <p:sp>
          <p:nvSpPr>
            <p:cNvPr id="11" name="椭圆 10"/>
            <p:cNvSpPr/>
            <p:nvPr/>
          </p:nvSpPr>
          <p:spPr>
            <a:xfrm>
              <a:off x="1691680" y="2564904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1</a:t>
              </a:r>
              <a:endParaRPr lang="zh-CN" altLang="en-US" sz="2400" b="1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323528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2</a:t>
              </a:r>
              <a:endParaRPr lang="zh-CN" altLang="en-US" sz="2400" b="1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1691680" y="3956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3</a:t>
              </a:r>
              <a:endParaRPr lang="zh-CN" altLang="en-US" sz="2400" b="1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3059832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4</a:t>
              </a:r>
              <a:endParaRPr lang="zh-CN" altLang="en-US" sz="2400" b="1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97160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5</a:t>
              </a:r>
              <a:endParaRPr lang="zh-CN" altLang="en-US" sz="2400" b="1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241176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6</a:t>
              </a:r>
              <a:endParaRPr lang="zh-CN" altLang="en-US" sz="2400" b="1" dirty="0"/>
            </a:p>
          </p:txBody>
        </p:sp>
        <p:cxnSp>
          <p:nvCxnSpPr>
            <p:cNvPr id="17" name="直接连接符 16"/>
            <p:cNvCxnSpPr>
              <a:stCxn id="12" idx="7"/>
              <a:endCxn id="11" idx="2"/>
            </p:cNvCxnSpPr>
            <p:nvPr/>
          </p:nvCxnSpPr>
          <p:spPr>
            <a:xfrm flipV="1">
              <a:off x="938155" y="2924944"/>
              <a:ext cx="753525" cy="6815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5" idx="6"/>
              <a:endCxn id="16" idx="2"/>
            </p:cNvCxnSpPr>
            <p:nvPr/>
          </p:nvCxnSpPr>
          <p:spPr>
            <a:xfrm>
              <a:off x="1691680" y="5517232"/>
              <a:ext cx="7200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endCxn id="13" idx="2"/>
            </p:cNvCxnSpPr>
            <p:nvPr/>
          </p:nvCxnSpPr>
          <p:spPr>
            <a:xfrm>
              <a:off x="971600" y="3956008"/>
              <a:ext cx="72008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4" idx="2"/>
              <a:endCxn id="13" idx="6"/>
            </p:cNvCxnSpPr>
            <p:nvPr/>
          </p:nvCxnSpPr>
          <p:spPr>
            <a:xfrm flipH="1">
              <a:off x="2411760" y="3861048"/>
              <a:ext cx="648072" cy="455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3" idx="3"/>
            </p:cNvCxnSpPr>
            <p:nvPr/>
          </p:nvCxnSpPr>
          <p:spPr>
            <a:xfrm flipH="1">
              <a:off x="1475656" y="4570635"/>
              <a:ext cx="321477" cy="586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866576" y="278092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31256" y="358728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FF0000"/>
                  </a:solidFill>
                </a:rPr>
                <a:t>5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26616" y="364502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53706" y="449567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55192" y="4970257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045060" y="2564904"/>
            <a:ext cx="3456384" cy="3312368"/>
            <a:chOff x="323528" y="2564904"/>
            <a:chExt cx="3456384" cy="3312368"/>
          </a:xfrm>
        </p:grpSpPr>
        <p:sp>
          <p:nvSpPr>
            <p:cNvPr id="38" name="椭圆 37"/>
            <p:cNvSpPr/>
            <p:nvPr/>
          </p:nvSpPr>
          <p:spPr>
            <a:xfrm>
              <a:off x="1691680" y="2564904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1</a:t>
              </a:r>
              <a:endParaRPr lang="zh-CN" altLang="en-US" sz="2400" b="1" dirty="0"/>
            </a:p>
          </p:txBody>
        </p:sp>
        <p:sp>
          <p:nvSpPr>
            <p:cNvPr id="39" name="椭圆 38"/>
            <p:cNvSpPr/>
            <p:nvPr/>
          </p:nvSpPr>
          <p:spPr>
            <a:xfrm>
              <a:off x="323528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2</a:t>
              </a:r>
              <a:endParaRPr lang="zh-CN" altLang="en-US" sz="2400" b="1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1691680" y="3956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3</a:t>
              </a:r>
              <a:endParaRPr lang="zh-CN" altLang="en-US" sz="2400" b="1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3059832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4</a:t>
              </a:r>
              <a:endParaRPr lang="zh-CN" altLang="en-US" sz="2400" b="1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97160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5</a:t>
              </a:r>
              <a:endParaRPr lang="zh-CN" altLang="en-US" sz="2400" b="1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241176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6</a:t>
              </a:r>
              <a:endParaRPr lang="zh-CN" altLang="en-US" sz="2400" b="1" dirty="0"/>
            </a:p>
          </p:txBody>
        </p:sp>
        <p:cxnSp>
          <p:nvCxnSpPr>
            <p:cNvPr id="49" name="直接连接符 48"/>
            <p:cNvCxnSpPr>
              <a:stCxn id="38" idx="4"/>
              <a:endCxn id="40" idx="0"/>
            </p:cNvCxnSpPr>
            <p:nvPr/>
          </p:nvCxnSpPr>
          <p:spPr>
            <a:xfrm>
              <a:off x="2051720" y="3284984"/>
              <a:ext cx="0" cy="67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691680" y="325494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</p:grpSp>
      <p:cxnSp>
        <p:nvCxnSpPr>
          <p:cNvPr id="46" name="直接连接符 45"/>
          <p:cNvCxnSpPr/>
          <p:nvPr/>
        </p:nvCxnSpPr>
        <p:spPr>
          <a:xfrm flipV="1">
            <a:off x="7642115" y="4186569"/>
            <a:ext cx="393485" cy="1041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27170" y="44149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44" name="直接连接符 43"/>
          <p:cNvCxnSpPr/>
          <p:nvPr/>
        </p:nvCxnSpPr>
        <p:spPr>
          <a:xfrm>
            <a:off x="5424596" y="4224940"/>
            <a:ext cx="393485" cy="1041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8572" y="44995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48" name="直接连接符 47"/>
          <p:cNvCxnSpPr/>
          <p:nvPr/>
        </p:nvCxnSpPr>
        <p:spPr>
          <a:xfrm>
            <a:off x="7015855" y="4603515"/>
            <a:ext cx="321477" cy="586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60300" y="452855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53" name="圆角矩形标注 52"/>
          <p:cNvSpPr/>
          <p:nvPr/>
        </p:nvSpPr>
        <p:spPr>
          <a:xfrm>
            <a:off x="7290190" y="2137350"/>
            <a:ext cx="1467016" cy="781779"/>
          </a:xfrm>
          <a:prstGeom prst="wedgeRoundRectCallout">
            <a:avLst>
              <a:gd name="adj1" fmla="val -27418"/>
              <a:gd name="adj2" fmla="val 17617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回路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>
            <a:off x="7133721" y="3937411"/>
            <a:ext cx="648072" cy="455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53217" y="366364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7454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7.3.3 </a:t>
            </a:r>
            <a:r>
              <a:rPr lang="zh-CN" altLang="en-US" dirty="0"/>
              <a:t>最小生成树问题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⑤ 选择第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条权重最小的边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11560" y="2564904"/>
            <a:ext cx="3456384" cy="3312368"/>
            <a:chOff x="323528" y="2564904"/>
            <a:chExt cx="3456384" cy="3312368"/>
          </a:xfrm>
        </p:grpSpPr>
        <p:sp>
          <p:nvSpPr>
            <p:cNvPr id="11" name="椭圆 10"/>
            <p:cNvSpPr/>
            <p:nvPr/>
          </p:nvSpPr>
          <p:spPr>
            <a:xfrm>
              <a:off x="1691680" y="2564904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1</a:t>
              </a:r>
              <a:endParaRPr lang="zh-CN" altLang="en-US" sz="2400" b="1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323528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2</a:t>
              </a:r>
              <a:endParaRPr lang="zh-CN" altLang="en-US" sz="2400" b="1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1691680" y="3956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3</a:t>
              </a:r>
              <a:endParaRPr lang="zh-CN" altLang="en-US" sz="2400" b="1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3059832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4</a:t>
              </a:r>
              <a:endParaRPr lang="zh-CN" altLang="en-US" sz="2400" b="1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97160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5</a:t>
              </a:r>
              <a:endParaRPr lang="zh-CN" altLang="en-US" sz="2400" b="1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241176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6</a:t>
              </a:r>
              <a:endParaRPr lang="zh-CN" altLang="en-US" sz="2400" b="1" dirty="0"/>
            </a:p>
          </p:txBody>
        </p:sp>
        <p:cxnSp>
          <p:nvCxnSpPr>
            <p:cNvPr id="17" name="直接连接符 16"/>
            <p:cNvCxnSpPr>
              <a:stCxn id="12" idx="7"/>
              <a:endCxn id="11" idx="2"/>
            </p:cNvCxnSpPr>
            <p:nvPr/>
          </p:nvCxnSpPr>
          <p:spPr>
            <a:xfrm flipV="1">
              <a:off x="938155" y="2924944"/>
              <a:ext cx="753525" cy="6815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5" idx="6"/>
              <a:endCxn id="16" idx="2"/>
            </p:cNvCxnSpPr>
            <p:nvPr/>
          </p:nvCxnSpPr>
          <p:spPr>
            <a:xfrm>
              <a:off x="1691680" y="5517232"/>
              <a:ext cx="7200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endCxn id="13" idx="2"/>
            </p:cNvCxnSpPr>
            <p:nvPr/>
          </p:nvCxnSpPr>
          <p:spPr>
            <a:xfrm>
              <a:off x="971600" y="3956008"/>
              <a:ext cx="720080" cy="3600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3" idx="3"/>
            </p:cNvCxnSpPr>
            <p:nvPr/>
          </p:nvCxnSpPr>
          <p:spPr>
            <a:xfrm flipH="1">
              <a:off x="1475656" y="4570635"/>
              <a:ext cx="321477" cy="586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866576" y="278092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26616" y="364502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FF0000"/>
                  </a:solidFill>
                </a:rPr>
                <a:t>5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53706" y="449567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55192" y="4970257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045060" y="2564904"/>
            <a:ext cx="3456384" cy="3312368"/>
            <a:chOff x="323528" y="2564904"/>
            <a:chExt cx="3456384" cy="3312368"/>
          </a:xfrm>
        </p:grpSpPr>
        <p:sp>
          <p:nvSpPr>
            <p:cNvPr id="38" name="椭圆 37"/>
            <p:cNvSpPr/>
            <p:nvPr/>
          </p:nvSpPr>
          <p:spPr>
            <a:xfrm>
              <a:off x="1691680" y="2564904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1</a:t>
              </a:r>
              <a:endParaRPr lang="zh-CN" altLang="en-US" sz="2400" b="1" dirty="0"/>
            </a:p>
          </p:txBody>
        </p:sp>
        <p:sp>
          <p:nvSpPr>
            <p:cNvPr id="39" name="椭圆 38"/>
            <p:cNvSpPr/>
            <p:nvPr/>
          </p:nvSpPr>
          <p:spPr>
            <a:xfrm>
              <a:off x="323528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2</a:t>
              </a:r>
              <a:endParaRPr lang="zh-CN" altLang="en-US" sz="2400" b="1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1691680" y="3956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3</a:t>
              </a:r>
              <a:endParaRPr lang="zh-CN" altLang="en-US" sz="2400" b="1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3059832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4</a:t>
              </a:r>
              <a:endParaRPr lang="zh-CN" altLang="en-US" sz="2400" b="1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97160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5</a:t>
              </a:r>
              <a:endParaRPr lang="zh-CN" altLang="en-US" sz="2400" b="1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241176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6</a:t>
              </a:r>
              <a:endParaRPr lang="zh-CN" altLang="en-US" sz="2400" b="1" dirty="0"/>
            </a:p>
          </p:txBody>
        </p:sp>
        <p:cxnSp>
          <p:nvCxnSpPr>
            <p:cNvPr id="49" name="直接连接符 48"/>
            <p:cNvCxnSpPr>
              <a:stCxn id="38" idx="4"/>
              <a:endCxn id="40" idx="0"/>
            </p:cNvCxnSpPr>
            <p:nvPr/>
          </p:nvCxnSpPr>
          <p:spPr>
            <a:xfrm>
              <a:off x="2051720" y="3284984"/>
              <a:ext cx="0" cy="67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691680" y="325494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</p:grpSp>
      <p:cxnSp>
        <p:nvCxnSpPr>
          <p:cNvPr id="46" name="直接连接符 45"/>
          <p:cNvCxnSpPr/>
          <p:nvPr/>
        </p:nvCxnSpPr>
        <p:spPr>
          <a:xfrm flipV="1">
            <a:off x="7642115" y="4186569"/>
            <a:ext cx="393485" cy="1041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27170" y="44149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44" name="直接连接符 43"/>
          <p:cNvCxnSpPr/>
          <p:nvPr/>
        </p:nvCxnSpPr>
        <p:spPr>
          <a:xfrm>
            <a:off x="5424596" y="4224940"/>
            <a:ext cx="393485" cy="1041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8572" y="44995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48" name="直接连接符 47"/>
          <p:cNvCxnSpPr/>
          <p:nvPr/>
        </p:nvCxnSpPr>
        <p:spPr>
          <a:xfrm>
            <a:off x="7015855" y="4603515"/>
            <a:ext cx="321477" cy="586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60300" y="452855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5727038" y="4012365"/>
            <a:ext cx="720080" cy="36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982054" y="370138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pic>
        <p:nvPicPr>
          <p:cNvPr id="201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252" y="824436"/>
            <a:ext cx="1905354" cy="1740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2051720" y="5877272"/>
            <a:ext cx="4875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生成树权重为：</a:t>
            </a:r>
            <a:r>
              <a:rPr lang="en-US" altLang="zh-CN" sz="2800" dirty="0" smtClean="0"/>
              <a:t>1+5+3+4+2=15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3125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7.3.3 </a:t>
            </a:r>
            <a:r>
              <a:rPr lang="zh-CN" altLang="en-US" dirty="0"/>
              <a:t>最小生成树问题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时间复杂度</a:t>
            </a:r>
            <a:r>
              <a:rPr lang="en-US" altLang="zh-CN" dirty="0"/>
              <a:t>O(nlog</a:t>
            </a:r>
            <a:r>
              <a:rPr lang="en-US" altLang="zh-CN" baseline="-25000" dirty="0"/>
              <a:t>2</a:t>
            </a:r>
            <a:r>
              <a:rPr lang="en-US" altLang="zh-CN" dirty="0"/>
              <a:t>n)</a:t>
            </a:r>
          </a:p>
          <a:p>
            <a:pPr>
              <a:defRPr/>
            </a:pPr>
            <a:r>
              <a:rPr lang="zh-CN" altLang="en-US" dirty="0"/>
              <a:t>与点无关，只与边有关，适合用于稀疏图（边较少的图）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43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</a:t>
            </a:r>
            <a:r>
              <a:rPr lang="zh-CN" altLang="en-US" dirty="0"/>
              <a:t>贪心法的基本思想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考虑余数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A/B - 1/E = ((A × E) – B) / (B × E)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因此，新的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为：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A = </a:t>
            </a:r>
            <a:r>
              <a:rPr lang="en-US" altLang="zh-CN" dirty="0"/>
              <a:t>(A × E) – </a:t>
            </a:r>
            <a:r>
              <a:rPr lang="en-US" altLang="zh-CN" dirty="0" smtClean="0"/>
              <a:t>B</a:t>
            </a:r>
          </a:p>
          <a:p>
            <a:pPr marL="0" indent="0" algn="ctr">
              <a:buNone/>
            </a:pPr>
            <a:r>
              <a:rPr lang="en-US" altLang="zh-CN" dirty="0" smtClean="0"/>
              <a:t>B = B × E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考虑到上式的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可能在公因子，因此需要除以两者最大公约数，即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A = A / R		B = B / R</a:t>
            </a:r>
          </a:p>
          <a:p>
            <a:pPr marL="0" indent="0">
              <a:buNone/>
            </a:pPr>
            <a:r>
              <a:rPr lang="zh-CN" altLang="en-US" dirty="0" smtClean="0"/>
              <a:t>其中，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的最大公约数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6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34378"/>
            <a:ext cx="8229600" cy="6823621"/>
          </a:xfrm>
        </p:spPr>
        <p:txBody>
          <a:bodyPr/>
          <a:lstStyle/>
          <a:p>
            <a:r>
              <a:rPr lang="zh-CN" altLang="en-US" dirty="0" smtClean="0"/>
              <a:t>算法实现</a:t>
            </a:r>
            <a:endParaRPr lang="en-US" altLang="zh-CN" dirty="0" smtClean="0"/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EgyptFraction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B)  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{                      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E, R;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&lt;&lt;A&lt;&lt;"/"&lt;&lt;B&lt;&lt;" = "; </a:t>
            </a:r>
            <a:r>
              <a:rPr lang="en-US" altLang="zh-CN" sz="2400" dirty="0" smtClean="0">
                <a:solidFill>
                  <a:srgbClr val="006600"/>
                </a:solidFill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</a:rPr>
              <a:t>输出真分数</a:t>
            </a:r>
            <a:r>
              <a:rPr lang="en-US" altLang="zh-CN" sz="2400" dirty="0">
                <a:solidFill>
                  <a:srgbClr val="006600"/>
                </a:solidFill>
              </a:rPr>
              <a:t>A/B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smtClean="0"/>
              <a:t>do {</a:t>
            </a:r>
            <a:endParaRPr lang="en-US" altLang="zh-CN" sz="2400" dirty="0"/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E </a:t>
            </a:r>
            <a:r>
              <a:rPr lang="en-US" altLang="zh-CN" sz="2400" dirty="0"/>
              <a:t>= B/A + 1; </a:t>
            </a:r>
            <a:r>
              <a:rPr lang="en-US" altLang="zh-CN" sz="2400" dirty="0" smtClean="0"/>
              <a:t>	    </a:t>
            </a:r>
            <a:r>
              <a:rPr lang="en-US" altLang="zh-CN" sz="2400" dirty="0" smtClean="0">
                <a:solidFill>
                  <a:srgbClr val="006600"/>
                </a:solidFill>
              </a:rPr>
              <a:t>//A/B</a:t>
            </a:r>
            <a:r>
              <a:rPr lang="zh-CN" altLang="en-US" sz="2400" dirty="0">
                <a:solidFill>
                  <a:srgbClr val="006600"/>
                </a:solidFill>
              </a:rPr>
              <a:t>包含的最大埃及分数</a:t>
            </a:r>
          </a:p>
          <a:p>
            <a:pPr marL="0" indent="0">
              <a:lnSpc>
                <a:spcPts val="2200"/>
              </a:lnSpc>
              <a:buNone/>
            </a:pPr>
            <a:r>
              <a:rPr lang="zh-CN" altLang="en-US" sz="2400" dirty="0"/>
              <a:t>	</a:t>
            </a:r>
            <a:r>
              <a:rPr lang="en-US" altLang="zh-CN" sz="2400" dirty="0" err="1" smtClean="0"/>
              <a:t>cout</a:t>
            </a:r>
            <a:r>
              <a:rPr lang="en-US" altLang="zh-CN" sz="2400" dirty="0"/>
              <a:t>&lt;&lt;"1/"&lt;&lt;E&lt;&lt;" + "; </a:t>
            </a:r>
            <a:r>
              <a:rPr lang="en-US" altLang="zh-CN" sz="2400" dirty="0" smtClean="0">
                <a:solidFill>
                  <a:srgbClr val="006600"/>
                </a:solidFill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</a:rPr>
              <a:t>输出</a:t>
            </a:r>
            <a:r>
              <a:rPr lang="en-US" altLang="zh-CN" sz="2400" dirty="0">
                <a:solidFill>
                  <a:srgbClr val="006600"/>
                </a:solidFill>
              </a:rPr>
              <a:t>1/E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006600"/>
                </a:solidFill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</a:rPr>
              <a:t>以下两条语句计算</a:t>
            </a:r>
            <a:r>
              <a:rPr lang="en-US" altLang="zh-CN" sz="2400" dirty="0">
                <a:solidFill>
                  <a:srgbClr val="006600"/>
                </a:solidFill>
              </a:rPr>
              <a:t>A/B - 1/E</a:t>
            </a:r>
            <a:endParaRPr lang="en-US" altLang="zh-CN" sz="2400" dirty="0" smtClean="0">
              <a:solidFill>
                <a:srgbClr val="006600"/>
              </a:solidFill>
            </a:endParaRP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A </a:t>
            </a:r>
            <a:r>
              <a:rPr lang="en-US" altLang="zh-CN" sz="2400" dirty="0"/>
              <a:t>= A * E - B</a:t>
            </a:r>
            <a:r>
              <a:rPr lang="en-US" altLang="zh-CN" sz="2400" dirty="0" smtClean="0"/>
              <a:t>;   	    </a:t>
            </a:r>
            <a:r>
              <a:rPr lang="en-US" altLang="zh-CN" sz="2400" dirty="0" smtClean="0">
                <a:solidFill>
                  <a:srgbClr val="006600"/>
                </a:solidFill>
              </a:rPr>
              <a:t>//</a:t>
            </a:r>
            <a:r>
              <a:rPr lang="zh-CN" altLang="en-US" sz="2400" dirty="0" smtClean="0">
                <a:solidFill>
                  <a:srgbClr val="006600"/>
                </a:solidFill>
              </a:rPr>
              <a:t>更新</a:t>
            </a:r>
            <a:r>
              <a:rPr lang="en-US" altLang="zh-CN" sz="2400" dirty="0" smtClean="0">
                <a:solidFill>
                  <a:srgbClr val="006600"/>
                </a:solidFill>
              </a:rPr>
              <a:t>A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B </a:t>
            </a:r>
            <a:r>
              <a:rPr lang="en-US" altLang="zh-CN" sz="2400" dirty="0"/>
              <a:t>= B * E</a:t>
            </a:r>
            <a:r>
              <a:rPr lang="en-US" altLang="zh-CN" sz="2400" dirty="0" smtClean="0"/>
              <a:t>;		    </a:t>
            </a:r>
            <a:r>
              <a:rPr lang="en-US" altLang="zh-CN" sz="2400" dirty="0" smtClean="0">
                <a:solidFill>
                  <a:srgbClr val="006600"/>
                </a:solidFill>
              </a:rPr>
              <a:t>//</a:t>
            </a:r>
            <a:r>
              <a:rPr lang="zh-CN" altLang="en-US" sz="2400" dirty="0" smtClean="0">
                <a:solidFill>
                  <a:srgbClr val="006600"/>
                </a:solidFill>
              </a:rPr>
              <a:t>更新</a:t>
            </a:r>
            <a:r>
              <a:rPr lang="en-US" altLang="zh-CN" sz="2400" dirty="0" smtClean="0">
                <a:solidFill>
                  <a:srgbClr val="006600"/>
                </a:solidFill>
              </a:rPr>
              <a:t>B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R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CommFactor</a:t>
            </a:r>
            <a:r>
              <a:rPr lang="en-US" altLang="zh-CN" sz="2400" dirty="0"/>
              <a:t>(B, A); </a:t>
            </a:r>
            <a:r>
              <a:rPr lang="en-US" altLang="zh-CN" sz="2400" dirty="0" smtClean="0">
                <a:solidFill>
                  <a:srgbClr val="006600"/>
                </a:solidFill>
              </a:rPr>
              <a:t>//A</a:t>
            </a:r>
            <a:r>
              <a:rPr lang="zh-CN" altLang="en-US" sz="2400" dirty="0">
                <a:solidFill>
                  <a:srgbClr val="006600"/>
                </a:solidFill>
              </a:rPr>
              <a:t>和</a:t>
            </a:r>
            <a:r>
              <a:rPr lang="en-US" altLang="zh-CN" sz="2400" dirty="0">
                <a:solidFill>
                  <a:srgbClr val="006600"/>
                </a:solidFill>
              </a:rPr>
              <a:t>B</a:t>
            </a:r>
            <a:r>
              <a:rPr lang="zh-CN" altLang="en-US" sz="2400" dirty="0">
                <a:solidFill>
                  <a:srgbClr val="006600"/>
                </a:solidFill>
              </a:rPr>
              <a:t>的最大公约数</a:t>
            </a:r>
          </a:p>
          <a:p>
            <a:pPr marL="0" indent="0">
              <a:lnSpc>
                <a:spcPts val="2200"/>
              </a:lnSpc>
              <a:buNone/>
            </a:pPr>
            <a:r>
              <a:rPr lang="zh-CN" altLang="en-US" sz="2400" dirty="0"/>
              <a:t>	</a:t>
            </a:r>
            <a:r>
              <a:rPr lang="en-US" altLang="zh-CN" sz="2400" dirty="0" smtClean="0"/>
              <a:t>if </a:t>
            </a:r>
            <a:r>
              <a:rPr lang="en-US" altLang="zh-CN" sz="2400" dirty="0"/>
              <a:t>(R &gt; 1</a:t>
            </a:r>
            <a:r>
              <a:rPr lang="en-US" altLang="zh-CN" sz="2400" dirty="0" smtClean="0"/>
              <a:t>){           </a:t>
            </a:r>
            <a:r>
              <a:rPr lang="en-US" altLang="zh-CN" sz="2400" dirty="0" smtClean="0">
                <a:solidFill>
                  <a:srgbClr val="006600"/>
                </a:solidFill>
              </a:rPr>
              <a:t>//A/B</a:t>
            </a:r>
            <a:r>
              <a:rPr lang="zh-CN" altLang="en-US" sz="2400" dirty="0">
                <a:solidFill>
                  <a:srgbClr val="006600"/>
                </a:solidFill>
              </a:rPr>
              <a:t>可以化</a:t>
            </a:r>
            <a:r>
              <a:rPr lang="zh-CN" altLang="en-US" sz="2400" dirty="0" smtClean="0">
                <a:solidFill>
                  <a:srgbClr val="006600"/>
                </a:solidFill>
              </a:rPr>
              <a:t>简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    A </a:t>
            </a:r>
            <a:r>
              <a:rPr lang="en-US" altLang="zh-CN" sz="2400" dirty="0"/>
              <a:t>= A/R; B = B/R; </a:t>
            </a:r>
            <a:r>
              <a:rPr lang="en-US" altLang="zh-CN" sz="2400" dirty="0" smtClean="0">
                <a:solidFill>
                  <a:srgbClr val="006600"/>
                </a:solidFill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</a:rPr>
              <a:t>将</a:t>
            </a:r>
            <a:r>
              <a:rPr lang="en-US" altLang="zh-CN" sz="2400" dirty="0">
                <a:solidFill>
                  <a:srgbClr val="006600"/>
                </a:solidFill>
              </a:rPr>
              <a:t>A/B</a:t>
            </a:r>
            <a:r>
              <a:rPr lang="zh-CN" altLang="en-US" sz="2400" dirty="0">
                <a:solidFill>
                  <a:srgbClr val="006600"/>
                </a:solidFill>
              </a:rPr>
              <a:t>化简</a:t>
            </a:r>
          </a:p>
          <a:p>
            <a:pPr marL="0" indent="0">
              <a:lnSpc>
                <a:spcPts val="2200"/>
              </a:lnSpc>
              <a:buNone/>
            </a:pPr>
            <a:r>
              <a:rPr lang="zh-CN" altLang="en-US" sz="2400" dirty="0"/>
              <a:t>	</a:t>
            </a:r>
            <a:r>
              <a:rPr lang="en-US" altLang="zh-CN" sz="2400" dirty="0" smtClean="0"/>
              <a:t>}</a:t>
            </a:r>
            <a:endParaRPr lang="en-US" altLang="zh-CN" sz="2400" dirty="0"/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 smtClean="0"/>
              <a:t>    } </a:t>
            </a:r>
            <a:r>
              <a:rPr lang="en-US" altLang="zh-CN" sz="2400" dirty="0"/>
              <a:t>while (A &gt; 1); </a:t>
            </a:r>
            <a:r>
              <a:rPr lang="en-US" altLang="zh-CN" sz="2400" dirty="0" smtClean="0">
                <a:solidFill>
                  <a:srgbClr val="006600"/>
                </a:solidFill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</a:rPr>
              <a:t>当</a:t>
            </a:r>
            <a:r>
              <a:rPr lang="en-US" altLang="zh-CN" sz="2400" dirty="0">
                <a:solidFill>
                  <a:srgbClr val="006600"/>
                </a:solidFill>
              </a:rPr>
              <a:t>A/B</a:t>
            </a:r>
            <a:r>
              <a:rPr lang="zh-CN" altLang="en-US" sz="2400" dirty="0">
                <a:solidFill>
                  <a:srgbClr val="006600"/>
                </a:solidFill>
              </a:rPr>
              <a:t>不是埃及分数时执行循环</a:t>
            </a:r>
          </a:p>
          <a:p>
            <a:pPr marL="0" indent="0">
              <a:lnSpc>
                <a:spcPts val="2200"/>
              </a:lnSpc>
              <a:buNone/>
            </a:pPr>
            <a:r>
              <a:rPr lang="zh-CN" altLang="en-US" sz="2400" dirty="0"/>
              <a:t>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&lt;&lt;"1/"&lt;&lt;B&lt;&lt;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 </a:t>
            </a:r>
            <a:r>
              <a:rPr lang="en-US" altLang="zh-CN" sz="2400" dirty="0" smtClean="0">
                <a:solidFill>
                  <a:srgbClr val="006600"/>
                </a:solidFill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</a:rPr>
              <a:t>输出最后一个埃及分数</a:t>
            </a:r>
            <a:r>
              <a:rPr lang="en-US" altLang="zh-CN" sz="2400" dirty="0">
                <a:solidFill>
                  <a:srgbClr val="006600"/>
                </a:solidFill>
              </a:rPr>
              <a:t>1/B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    return;                         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173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18799</TotalTime>
  <Words>4130</Words>
  <Application>Microsoft Office PowerPoint</Application>
  <PresentationFormat>全屏显示(4:3)</PresentationFormat>
  <Paragraphs>1158</Paragraphs>
  <Slides>74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76" baseType="lpstr">
      <vt:lpstr>质朴</vt:lpstr>
      <vt:lpstr>Equation</vt:lpstr>
      <vt:lpstr>第7章 贪心法</vt:lpstr>
      <vt:lpstr>内容</vt:lpstr>
      <vt:lpstr>7.1 贪心法的基本思想</vt:lpstr>
      <vt:lpstr>7.1贪心法的基本思想</vt:lpstr>
      <vt:lpstr>7.1贪心法的基本思想</vt:lpstr>
      <vt:lpstr>7.1贪心法的基本思想</vt:lpstr>
      <vt:lpstr>7.1贪心法的基本思想</vt:lpstr>
      <vt:lpstr>7.1贪心法的基本思想</vt:lpstr>
      <vt:lpstr>PowerPoint 演示文稿</vt:lpstr>
      <vt:lpstr>7.3 图问题中的贪心法 </vt:lpstr>
      <vt:lpstr>7.3.1 TSP问题</vt:lpstr>
      <vt:lpstr>7.3.1 TSP问题</vt:lpstr>
      <vt:lpstr>7.3.1 TSP问题</vt:lpstr>
      <vt:lpstr>7.3.1 TSP问题</vt:lpstr>
      <vt:lpstr>7.3.1 TSP问题</vt:lpstr>
      <vt:lpstr>7.3.1 TSP问题</vt:lpstr>
      <vt:lpstr>7.3.1 TSP问题</vt:lpstr>
      <vt:lpstr>7.3.1 TSP问题</vt:lpstr>
      <vt:lpstr>7.3.1 TSP问题</vt:lpstr>
      <vt:lpstr>7.3.1 TSP问题</vt:lpstr>
      <vt:lpstr>7.3.1 TSP问题</vt:lpstr>
      <vt:lpstr>7.3.1 TSP问题</vt:lpstr>
      <vt:lpstr>PowerPoint 演示文稿</vt:lpstr>
      <vt:lpstr>7.3.1 TSP问题</vt:lpstr>
      <vt:lpstr>7.3.1 TSP问题</vt:lpstr>
      <vt:lpstr>7.3.1 TSP问题</vt:lpstr>
      <vt:lpstr>7.3.1 TSP问题</vt:lpstr>
      <vt:lpstr>7.3.1 TSP问题</vt:lpstr>
      <vt:lpstr>7.3.1 TSP问题</vt:lpstr>
      <vt:lpstr>7.3.1 TSP问题</vt:lpstr>
      <vt:lpstr>7.3.1 TSP问题</vt:lpstr>
      <vt:lpstr>7.3.1 TSP问题</vt:lpstr>
      <vt:lpstr>7.3.1 TSP问题</vt:lpstr>
      <vt:lpstr>7.3.1 TSP问题</vt:lpstr>
      <vt:lpstr>7.3.1 TSP问题</vt:lpstr>
      <vt:lpstr>7.3.1 TSP问题</vt:lpstr>
      <vt:lpstr>7.3.1 TSP问题</vt:lpstr>
      <vt:lpstr>7.3.1 TSP问题</vt:lpstr>
      <vt:lpstr>PowerPoint 演示文稿</vt:lpstr>
      <vt:lpstr>PowerPoint 演示文稿</vt:lpstr>
      <vt:lpstr>7.3.2 图着色问题</vt:lpstr>
      <vt:lpstr>7.3.2 图着色问题</vt:lpstr>
      <vt:lpstr>7.3.2 图着色问题</vt:lpstr>
      <vt:lpstr>7.3.2 图着色问题</vt:lpstr>
      <vt:lpstr>7.3.2 图着色问题</vt:lpstr>
      <vt:lpstr>7.3.2 图着色问题</vt:lpstr>
      <vt:lpstr>7.3.2 图着色问题</vt:lpstr>
      <vt:lpstr>7.3.2 图着色问题</vt:lpstr>
      <vt:lpstr>7.3.2 图着色问题</vt:lpstr>
      <vt:lpstr>7.3.2 图着色问题</vt:lpstr>
      <vt:lpstr>7.3.2 图着色问题</vt:lpstr>
      <vt:lpstr>7.3.2 图着色问题</vt:lpstr>
      <vt:lpstr>7.3.2 图着色问题</vt:lpstr>
      <vt:lpstr>PowerPoint 演示文稿</vt:lpstr>
      <vt:lpstr>7.3.2 图着色问题</vt:lpstr>
      <vt:lpstr>作业</vt:lpstr>
      <vt:lpstr>7.3.3 最小生成树问题</vt:lpstr>
      <vt:lpstr>7.3.3 最小生成树问题</vt:lpstr>
      <vt:lpstr>7.3.3 最小生成树问题</vt:lpstr>
      <vt:lpstr>7.3.3 最小生成树问题</vt:lpstr>
      <vt:lpstr>7.3.3 最小生成树问题</vt:lpstr>
      <vt:lpstr>7.3.3 最小生成树问题</vt:lpstr>
      <vt:lpstr>PowerPoint 演示文稿</vt:lpstr>
      <vt:lpstr>PowerPoint 演示文稿</vt:lpstr>
      <vt:lpstr>7.3.3 最小生成树问题</vt:lpstr>
      <vt:lpstr>7.3.3 最小生成树问题</vt:lpstr>
      <vt:lpstr>7.3.3 最小生成树问题</vt:lpstr>
      <vt:lpstr>7.3.3 最小生成树问题</vt:lpstr>
      <vt:lpstr>7.3.3 最小生成树问题</vt:lpstr>
      <vt:lpstr>7.3.3 最小生成树问题</vt:lpstr>
      <vt:lpstr>7.3.3 最小生成树问题</vt:lpstr>
      <vt:lpstr>7.3.3 最小生成树问题</vt:lpstr>
      <vt:lpstr>7.3.3 最小生成树问题</vt:lpstr>
      <vt:lpstr>7.3.3 最小生成树问题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C程序设计基础</dc:title>
  <dc:creator>willianlam</dc:creator>
  <cp:lastModifiedBy>ysj</cp:lastModifiedBy>
  <cp:revision>710</cp:revision>
  <dcterms:created xsi:type="dcterms:W3CDTF">2016-10-04T02:12:36Z</dcterms:created>
  <dcterms:modified xsi:type="dcterms:W3CDTF">2020-05-21T00:40:45Z</dcterms:modified>
</cp:coreProperties>
</file>