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56" r:id="rId2"/>
    <p:sldId id="258" r:id="rId3"/>
    <p:sldId id="259" r:id="rId4"/>
    <p:sldId id="260" r:id="rId5"/>
    <p:sldId id="261" r:id="rId6"/>
    <p:sldId id="262" r:id="rId7"/>
    <p:sldId id="263" r:id="rId8"/>
    <p:sldId id="264" r:id="rId9"/>
    <p:sldId id="265" r:id="rId10"/>
    <p:sldId id="266" r:id="rId11"/>
    <p:sldId id="267" r:id="rId12"/>
    <p:sldId id="269" r:id="rId13"/>
    <p:sldId id="270" r:id="rId14"/>
    <p:sldId id="268"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56" autoAdjust="0"/>
    <p:restoredTop sz="90482" autoAdjust="0"/>
  </p:normalViewPr>
  <p:slideViewPr>
    <p:cSldViewPr>
      <p:cViewPr varScale="1">
        <p:scale>
          <a:sx n="92" d="100"/>
          <a:sy n="92" d="100"/>
        </p:scale>
        <p:origin x="-444"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64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031CB6-2425-4F96-A057-D84C7C62ECF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5A3EC69A-1A31-4FED-BEA5-B0D0F8A09981}">
      <dgm:prSet phldrT="[文本]"/>
      <dgm:spPr/>
      <dgm:t>
        <a:bodyPr vert="horz"/>
        <a:lstStyle/>
        <a:p>
          <a:r>
            <a:rPr lang="zh-CN" altLang="en-US" dirty="0" smtClean="0"/>
            <a:t>动态规划法</a:t>
          </a:r>
          <a:endParaRPr lang="zh-CN" altLang="en-US" dirty="0"/>
        </a:p>
      </dgm:t>
    </dgm:pt>
    <dgm:pt modelId="{B1F4E7FF-D57A-40B4-83B4-1E669830A6E6}" type="parTrans" cxnId="{1E6329DD-91E9-402A-96BB-9C9804B58CB0}">
      <dgm:prSet/>
      <dgm:spPr/>
      <dgm:t>
        <a:bodyPr/>
        <a:lstStyle/>
        <a:p>
          <a:endParaRPr lang="zh-CN" altLang="en-US"/>
        </a:p>
      </dgm:t>
    </dgm:pt>
    <dgm:pt modelId="{9D45E9CB-F12C-4AA6-9836-4F9E955B4938}" type="sibTrans" cxnId="{1E6329DD-91E9-402A-96BB-9C9804B58CB0}">
      <dgm:prSet/>
      <dgm:spPr/>
      <dgm:t>
        <a:bodyPr/>
        <a:lstStyle/>
        <a:p>
          <a:endParaRPr lang="zh-CN" altLang="en-US"/>
        </a:p>
      </dgm:t>
    </dgm:pt>
    <dgm:pt modelId="{D3AAEFDD-7084-480F-8038-FC32E2F608FB}">
      <dgm:prSet phldrT="[文本]"/>
      <dgm:spPr>
        <a:solidFill>
          <a:srgbClr val="FF0000"/>
        </a:solidFill>
      </dgm:spPr>
      <dgm:t>
        <a:bodyPr/>
        <a:lstStyle/>
        <a:p>
          <a:r>
            <a:rPr lang="zh-CN" altLang="en-US" dirty="0" smtClean="0"/>
            <a:t>基本思想</a:t>
          </a:r>
          <a:endParaRPr lang="zh-CN" altLang="en-US" dirty="0"/>
        </a:p>
      </dgm:t>
    </dgm:pt>
    <dgm:pt modelId="{220725AD-0124-4F5A-8FF2-B2ED641039E6}" type="parTrans" cxnId="{9675AECF-C701-4ACF-B93E-C63480F9610C}">
      <dgm:prSet/>
      <dgm:spPr/>
      <dgm:t>
        <a:bodyPr/>
        <a:lstStyle/>
        <a:p>
          <a:endParaRPr lang="zh-CN" altLang="en-US"/>
        </a:p>
      </dgm:t>
    </dgm:pt>
    <dgm:pt modelId="{AB308151-DDCA-482B-BC7D-5E25EF69D63F}" type="sibTrans" cxnId="{9675AECF-C701-4ACF-B93E-C63480F9610C}">
      <dgm:prSet/>
      <dgm:spPr/>
      <dgm:t>
        <a:bodyPr/>
        <a:lstStyle/>
        <a:p>
          <a:endParaRPr lang="zh-CN" altLang="en-US"/>
        </a:p>
      </dgm:t>
    </dgm:pt>
    <dgm:pt modelId="{0E15AB63-35DC-4B32-AE63-045EA2E386BD}">
      <dgm:prSet phldrT="[文本]"/>
      <dgm:spPr>
        <a:solidFill>
          <a:schemeClr val="accent1"/>
        </a:solidFill>
      </dgm:spPr>
      <dgm:t>
        <a:bodyPr/>
        <a:lstStyle/>
        <a:p>
          <a:r>
            <a:rPr lang="zh-CN" altLang="en-US" dirty="0" smtClean="0"/>
            <a:t>组合问题</a:t>
          </a:r>
          <a:endParaRPr lang="zh-CN" altLang="en-US" dirty="0"/>
        </a:p>
      </dgm:t>
    </dgm:pt>
    <dgm:pt modelId="{97B7761F-1E52-438F-8B5C-17D9FA55E471}" type="parTrans" cxnId="{80560441-0ACA-4219-AEFE-8249866F15E7}">
      <dgm:prSet/>
      <dgm:spPr/>
      <dgm:t>
        <a:bodyPr/>
        <a:lstStyle/>
        <a:p>
          <a:endParaRPr lang="zh-CN" altLang="en-US"/>
        </a:p>
      </dgm:t>
    </dgm:pt>
    <dgm:pt modelId="{6670301B-D82C-4774-AF9C-DBDAC6F693BA}" type="sibTrans" cxnId="{80560441-0ACA-4219-AEFE-8249866F15E7}">
      <dgm:prSet/>
      <dgm:spPr/>
      <dgm:t>
        <a:bodyPr/>
        <a:lstStyle/>
        <a:p>
          <a:endParaRPr lang="zh-CN" altLang="en-US"/>
        </a:p>
      </dgm:t>
    </dgm:pt>
    <dgm:pt modelId="{CC8A9999-B9DF-4CD3-9A87-A3A4AE24B98B}">
      <dgm:prSet phldrT="[文本]"/>
      <dgm:spPr/>
      <dgm:t>
        <a:bodyPr/>
        <a:lstStyle/>
        <a:p>
          <a:r>
            <a:rPr lang="zh-CN" altLang="en-US" dirty="0" smtClean="0"/>
            <a:t>查找问题</a:t>
          </a:r>
          <a:endParaRPr lang="zh-CN" altLang="en-US" dirty="0"/>
        </a:p>
      </dgm:t>
    </dgm:pt>
    <dgm:pt modelId="{4D44D060-2343-40D4-9C91-A72D0B2FE003}" type="parTrans" cxnId="{3F05534B-FF32-4E67-920E-66E1619D6455}">
      <dgm:prSet/>
      <dgm:spPr/>
      <dgm:t>
        <a:bodyPr/>
        <a:lstStyle/>
        <a:p>
          <a:endParaRPr lang="zh-CN" altLang="en-US"/>
        </a:p>
      </dgm:t>
    </dgm:pt>
    <dgm:pt modelId="{93BA752B-B72C-4619-8247-4B306621C390}" type="sibTrans" cxnId="{3F05534B-FF32-4E67-920E-66E1619D6455}">
      <dgm:prSet/>
      <dgm:spPr/>
      <dgm:t>
        <a:bodyPr/>
        <a:lstStyle/>
        <a:p>
          <a:endParaRPr lang="zh-CN" altLang="en-US"/>
        </a:p>
      </dgm:t>
    </dgm:pt>
    <dgm:pt modelId="{94E98E99-78F4-4617-806E-D64BEA8EC6EA}">
      <dgm:prSet phldrT="[文本]"/>
      <dgm:spPr/>
      <dgm:t>
        <a:bodyPr/>
        <a:lstStyle/>
        <a:p>
          <a:r>
            <a:rPr lang="zh-CN" altLang="en-US" dirty="0" smtClean="0"/>
            <a:t>图问题</a:t>
          </a:r>
          <a:endParaRPr lang="zh-CN" altLang="en-US" dirty="0"/>
        </a:p>
      </dgm:t>
    </dgm:pt>
    <dgm:pt modelId="{8056A8C4-2C17-4B27-AF73-E6884A36835A}" type="parTrans" cxnId="{E8C752E0-21F0-46F1-A4B0-FE54807FE033}">
      <dgm:prSet/>
      <dgm:spPr/>
      <dgm:t>
        <a:bodyPr/>
        <a:lstStyle/>
        <a:p>
          <a:endParaRPr lang="zh-CN" altLang="en-US"/>
        </a:p>
      </dgm:t>
    </dgm:pt>
    <dgm:pt modelId="{D53233FF-6CD4-4E2C-A7FF-A39A13573520}" type="sibTrans" cxnId="{E8C752E0-21F0-46F1-A4B0-FE54807FE033}">
      <dgm:prSet/>
      <dgm:spPr/>
      <dgm:t>
        <a:bodyPr/>
        <a:lstStyle/>
        <a:p>
          <a:endParaRPr lang="zh-CN" altLang="en-US"/>
        </a:p>
      </dgm:t>
    </dgm:pt>
    <dgm:pt modelId="{7592F796-CD95-4827-BFC4-C34952307965}">
      <dgm:prSet phldrT="[文本]"/>
      <dgm:spPr/>
      <dgm:t>
        <a:bodyPr/>
        <a:lstStyle/>
        <a:p>
          <a:r>
            <a:rPr lang="zh-CN" altLang="en-US" dirty="0" smtClean="0"/>
            <a:t>数塔问题</a:t>
          </a:r>
          <a:endParaRPr lang="zh-CN" altLang="en-US" dirty="0"/>
        </a:p>
      </dgm:t>
    </dgm:pt>
    <dgm:pt modelId="{A488DB8D-28F4-43D0-ABDA-4A019DC98035}" type="parTrans" cxnId="{610621E2-FAFB-4352-9386-E57865B30776}">
      <dgm:prSet/>
      <dgm:spPr/>
      <dgm:t>
        <a:bodyPr/>
        <a:lstStyle/>
        <a:p>
          <a:endParaRPr lang="zh-CN" altLang="en-US"/>
        </a:p>
      </dgm:t>
    </dgm:pt>
    <dgm:pt modelId="{6874F5DA-C7A6-4403-ADE8-B11E3F2993C5}" type="sibTrans" cxnId="{610621E2-FAFB-4352-9386-E57865B30776}">
      <dgm:prSet/>
      <dgm:spPr/>
      <dgm:t>
        <a:bodyPr/>
        <a:lstStyle/>
        <a:p>
          <a:endParaRPr lang="zh-CN" altLang="en-US"/>
        </a:p>
      </dgm:t>
    </dgm:pt>
    <dgm:pt modelId="{D95712E2-9F1F-4428-A3A6-11D0C7DBD31C}">
      <dgm:prSet phldrT="[文本]"/>
      <dgm:spPr>
        <a:solidFill>
          <a:srgbClr val="FF0000"/>
        </a:solidFill>
      </dgm:spPr>
      <dgm:t>
        <a:bodyPr/>
        <a:lstStyle/>
        <a:p>
          <a:r>
            <a:rPr lang="zh-CN" altLang="en-US" dirty="0" smtClean="0"/>
            <a:t>多段图的最短路径</a:t>
          </a:r>
          <a:endParaRPr lang="zh-CN" altLang="en-US" dirty="0"/>
        </a:p>
      </dgm:t>
    </dgm:pt>
    <dgm:pt modelId="{DB945A27-8E6C-4F60-9469-D57BDE69F625}" type="parTrans" cxnId="{52E92087-368A-42AB-8812-8952E81A384D}">
      <dgm:prSet/>
      <dgm:spPr/>
      <dgm:t>
        <a:bodyPr/>
        <a:lstStyle/>
        <a:p>
          <a:endParaRPr lang="zh-CN" altLang="en-US"/>
        </a:p>
      </dgm:t>
    </dgm:pt>
    <dgm:pt modelId="{2834C420-9D21-4D7A-B022-FBE6AAB53548}" type="sibTrans" cxnId="{52E92087-368A-42AB-8812-8952E81A384D}">
      <dgm:prSet/>
      <dgm:spPr/>
      <dgm:t>
        <a:bodyPr/>
        <a:lstStyle/>
        <a:p>
          <a:endParaRPr lang="zh-CN" altLang="en-US"/>
        </a:p>
      </dgm:t>
    </dgm:pt>
    <dgm:pt modelId="{1E0BC855-A997-4F49-937B-91D27F175B87}">
      <dgm:prSet phldrT="[文本]"/>
      <dgm:spPr/>
      <dgm:t>
        <a:bodyPr/>
        <a:lstStyle/>
        <a:p>
          <a:r>
            <a:rPr lang="zh-CN" altLang="en-US" dirty="0" smtClean="0"/>
            <a:t>多源点的最短路径</a:t>
          </a:r>
          <a:endParaRPr lang="zh-CN" altLang="en-US" dirty="0"/>
        </a:p>
      </dgm:t>
    </dgm:pt>
    <dgm:pt modelId="{E30CB74D-4FCF-449F-9099-B493CA15EFC7}" type="parTrans" cxnId="{1F087112-6C3E-46A0-8893-3D13F9F5DBE1}">
      <dgm:prSet/>
      <dgm:spPr/>
      <dgm:t>
        <a:bodyPr/>
        <a:lstStyle/>
        <a:p>
          <a:endParaRPr lang="zh-CN" altLang="en-US"/>
        </a:p>
      </dgm:t>
    </dgm:pt>
    <dgm:pt modelId="{8A11DB8D-6765-4A73-BB56-D64BF0492B38}" type="sibTrans" cxnId="{1F087112-6C3E-46A0-8893-3D13F9F5DBE1}">
      <dgm:prSet/>
      <dgm:spPr/>
      <dgm:t>
        <a:bodyPr/>
        <a:lstStyle/>
        <a:p>
          <a:endParaRPr lang="zh-CN" altLang="en-US"/>
        </a:p>
      </dgm:t>
    </dgm:pt>
    <dgm:pt modelId="{2DE71A76-0D6E-43FE-A0A7-F76CCD9271BD}">
      <dgm:prSet phldrT="[文本]"/>
      <dgm:spPr/>
      <dgm:t>
        <a:bodyPr/>
        <a:lstStyle/>
        <a:p>
          <a:r>
            <a:rPr lang="en-US" altLang="zh-CN" dirty="0" smtClean="0"/>
            <a:t>TSP</a:t>
          </a:r>
          <a:r>
            <a:rPr lang="zh-CN" altLang="en-US" dirty="0" smtClean="0"/>
            <a:t>问题</a:t>
          </a:r>
          <a:endParaRPr lang="zh-CN" altLang="en-US" dirty="0"/>
        </a:p>
      </dgm:t>
    </dgm:pt>
    <dgm:pt modelId="{31D1829B-5736-477E-BE5B-1780260DF52B}" type="parTrans" cxnId="{5A1FBBC3-6ED6-47F1-8364-33D5A3D0E490}">
      <dgm:prSet/>
      <dgm:spPr/>
      <dgm:t>
        <a:bodyPr/>
        <a:lstStyle/>
        <a:p>
          <a:endParaRPr lang="zh-CN" altLang="en-US"/>
        </a:p>
      </dgm:t>
    </dgm:pt>
    <dgm:pt modelId="{292FA330-27D5-43C2-89EE-3B8857014BCB}" type="sibTrans" cxnId="{5A1FBBC3-6ED6-47F1-8364-33D5A3D0E490}">
      <dgm:prSet/>
      <dgm:spPr/>
      <dgm:t>
        <a:bodyPr/>
        <a:lstStyle/>
        <a:p>
          <a:endParaRPr lang="zh-CN" altLang="en-US"/>
        </a:p>
      </dgm:t>
    </dgm:pt>
    <dgm:pt modelId="{674C58BC-69BE-4DE6-A7A9-E7FF0368962B}">
      <dgm:prSet phldrT="[文本]"/>
      <dgm:spPr>
        <a:solidFill>
          <a:srgbClr val="FF0000"/>
        </a:solidFill>
      </dgm:spPr>
      <dgm:t>
        <a:bodyPr/>
        <a:lstStyle/>
        <a:p>
          <a:r>
            <a:rPr lang="zh-CN" altLang="en-US" dirty="0" smtClean="0"/>
            <a:t>最长递增子序列</a:t>
          </a:r>
          <a:endParaRPr lang="zh-CN" altLang="en-US" dirty="0"/>
        </a:p>
      </dgm:t>
    </dgm:pt>
    <dgm:pt modelId="{0A8A0F0D-0DA6-494D-97A5-F4CCD3FFB71D}" type="parTrans" cxnId="{785BA5B1-C975-4C22-BE12-D79347123811}">
      <dgm:prSet/>
      <dgm:spPr/>
      <dgm:t>
        <a:bodyPr/>
        <a:lstStyle/>
        <a:p>
          <a:endParaRPr lang="zh-CN" altLang="en-US"/>
        </a:p>
      </dgm:t>
    </dgm:pt>
    <dgm:pt modelId="{D6BF391D-EECF-46A7-87CB-8AA10E9A9534}" type="sibTrans" cxnId="{785BA5B1-C975-4C22-BE12-D79347123811}">
      <dgm:prSet/>
      <dgm:spPr/>
      <dgm:t>
        <a:bodyPr/>
        <a:lstStyle/>
        <a:p>
          <a:endParaRPr lang="zh-CN" altLang="en-US"/>
        </a:p>
      </dgm:t>
    </dgm:pt>
    <dgm:pt modelId="{A894AA28-51A0-423E-8112-AC4CF4692F94}">
      <dgm:prSet phldrT="[文本]"/>
      <dgm:spPr>
        <a:solidFill>
          <a:srgbClr val="FF0000"/>
        </a:solidFill>
      </dgm:spPr>
      <dgm:t>
        <a:bodyPr/>
        <a:lstStyle/>
        <a:p>
          <a:r>
            <a:rPr lang="zh-CN" altLang="en-US" dirty="0" smtClean="0"/>
            <a:t>最长公共子序列</a:t>
          </a:r>
          <a:endParaRPr lang="zh-CN" altLang="en-US" dirty="0"/>
        </a:p>
      </dgm:t>
    </dgm:pt>
    <dgm:pt modelId="{0487D9CF-CAEC-478F-A164-BD8498B14046}" type="parTrans" cxnId="{7D2B24DC-0DEE-4296-953C-DF1E29945CCD}">
      <dgm:prSet/>
      <dgm:spPr/>
      <dgm:t>
        <a:bodyPr/>
        <a:lstStyle/>
        <a:p>
          <a:endParaRPr lang="zh-CN" altLang="en-US"/>
        </a:p>
      </dgm:t>
    </dgm:pt>
    <dgm:pt modelId="{D6785511-EED5-4D4B-A3C7-E0388C463B0B}" type="sibTrans" cxnId="{7D2B24DC-0DEE-4296-953C-DF1E29945CCD}">
      <dgm:prSet/>
      <dgm:spPr/>
      <dgm:t>
        <a:bodyPr/>
        <a:lstStyle/>
        <a:p>
          <a:endParaRPr lang="zh-CN" altLang="en-US"/>
        </a:p>
      </dgm:t>
    </dgm:pt>
    <dgm:pt modelId="{3DC596A2-6D43-42CE-A699-A83E67C1ABC0}">
      <dgm:prSet phldrT="[文本]"/>
      <dgm:spPr>
        <a:solidFill>
          <a:srgbClr val="FF0000"/>
        </a:solidFill>
      </dgm:spPr>
      <dgm:t>
        <a:bodyPr/>
        <a:lstStyle/>
        <a:p>
          <a:r>
            <a:rPr lang="en-US" altLang="zh-CN" dirty="0" smtClean="0"/>
            <a:t>0/1</a:t>
          </a:r>
          <a:r>
            <a:rPr lang="zh-CN" altLang="en-US" dirty="0" smtClean="0"/>
            <a:t>背包问题</a:t>
          </a:r>
          <a:endParaRPr lang="zh-CN" altLang="en-US" dirty="0"/>
        </a:p>
      </dgm:t>
    </dgm:pt>
    <dgm:pt modelId="{31E6558D-6F2C-4AF4-A3EE-62878C05CDF5}" type="parTrans" cxnId="{16534809-D3B4-4000-BB3E-A5585553D50F}">
      <dgm:prSet/>
      <dgm:spPr/>
      <dgm:t>
        <a:bodyPr/>
        <a:lstStyle/>
        <a:p>
          <a:endParaRPr lang="zh-CN" altLang="en-US"/>
        </a:p>
      </dgm:t>
    </dgm:pt>
    <dgm:pt modelId="{E0B43ABA-DB67-41F9-BE4A-FF51FB6A0668}" type="sibTrans" cxnId="{16534809-D3B4-4000-BB3E-A5585553D50F}">
      <dgm:prSet/>
      <dgm:spPr/>
      <dgm:t>
        <a:bodyPr/>
        <a:lstStyle/>
        <a:p>
          <a:endParaRPr lang="zh-CN" altLang="en-US"/>
        </a:p>
      </dgm:t>
    </dgm:pt>
    <dgm:pt modelId="{86912146-2DDF-491E-8783-70514E289B43}">
      <dgm:prSet phldrT="[文本]"/>
      <dgm:spPr/>
      <dgm:t>
        <a:bodyPr/>
        <a:lstStyle/>
        <a:p>
          <a:r>
            <a:rPr lang="zh-CN" altLang="en-US" dirty="0" smtClean="0"/>
            <a:t>最优二叉树</a:t>
          </a:r>
          <a:endParaRPr lang="zh-CN" altLang="en-US" dirty="0"/>
        </a:p>
      </dgm:t>
    </dgm:pt>
    <dgm:pt modelId="{666CC2C9-7CB2-4D1A-BF86-09BE0AF31EA0}" type="parTrans" cxnId="{5C08E01A-C761-43A6-BA60-49F62D8D1383}">
      <dgm:prSet/>
      <dgm:spPr/>
      <dgm:t>
        <a:bodyPr/>
        <a:lstStyle/>
        <a:p>
          <a:endParaRPr lang="zh-CN" altLang="en-US"/>
        </a:p>
      </dgm:t>
    </dgm:pt>
    <dgm:pt modelId="{2C9ACA13-F6DC-4A9D-B36B-94F9E9829D4C}" type="sibTrans" cxnId="{5C08E01A-C761-43A6-BA60-49F62D8D1383}">
      <dgm:prSet/>
      <dgm:spPr/>
      <dgm:t>
        <a:bodyPr/>
        <a:lstStyle/>
        <a:p>
          <a:endParaRPr lang="zh-CN" altLang="en-US"/>
        </a:p>
      </dgm:t>
    </dgm:pt>
    <dgm:pt modelId="{CD35A147-A389-43C5-9450-5EDB90976682}">
      <dgm:prSet phldrT="[文本]"/>
      <dgm:spPr>
        <a:solidFill>
          <a:srgbClr val="FF0000"/>
        </a:solidFill>
      </dgm:spPr>
      <dgm:t>
        <a:bodyPr/>
        <a:lstStyle/>
        <a:p>
          <a:r>
            <a:rPr lang="zh-CN" altLang="en-US" dirty="0" smtClean="0"/>
            <a:t>近似串匹配</a:t>
          </a:r>
          <a:endParaRPr lang="zh-CN" altLang="en-US" dirty="0"/>
        </a:p>
      </dgm:t>
    </dgm:pt>
    <dgm:pt modelId="{5BA1F3CD-B700-4D8C-A933-F8EA27C872F0}" type="parTrans" cxnId="{9D6E1E28-7AAF-46B6-87FD-E02FF13AD372}">
      <dgm:prSet/>
      <dgm:spPr/>
      <dgm:t>
        <a:bodyPr/>
        <a:lstStyle/>
        <a:p>
          <a:endParaRPr lang="zh-CN" altLang="en-US"/>
        </a:p>
      </dgm:t>
    </dgm:pt>
    <dgm:pt modelId="{C8C6ECF8-BC4B-4D85-B22B-5DDE4384C3FF}" type="sibTrans" cxnId="{9D6E1E28-7AAF-46B6-87FD-E02FF13AD372}">
      <dgm:prSet/>
      <dgm:spPr/>
      <dgm:t>
        <a:bodyPr/>
        <a:lstStyle/>
        <a:p>
          <a:endParaRPr lang="zh-CN" altLang="en-US"/>
        </a:p>
      </dgm:t>
    </dgm:pt>
    <dgm:pt modelId="{A30000F4-9281-4BE6-A882-285EF4B1BF01}" type="pres">
      <dgm:prSet presAssocID="{FF031CB6-2425-4F96-A057-D84C7C62ECF9}" presName="hierChild1" presStyleCnt="0">
        <dgm:presLayoutVars>
          <dgm:orgChart val="1"/>
          <dgm:chPref val="1"/>
          <dgm:dir/>
          <dgm:animOne val="branch"/>
          <dgm:animLvl val="lvl"/>
          <dgm:resizeHandles/>
        </dgm:presLayoutVars>
      </dgm:prSet>
      <dgm:spPr/>
      <dgm:t>
        <a:bodyPr/>
        <a:lstStyle/>
        <a:p>
          <a:endParaRPr lang="zh-CN" altLang="en-US"/>
        </a:p>
      </dgm:t>
    </dgm:pt>
    <dgm:pt modelId="{CB2EB05D-2784-4672-BCF5-C05A27A3C162}" type="pres">
      <dgm:prSet presAssocID="{5A3EC69A-1A31-4FED-BEA5-B0D0F8A09981}" presName="hierRoot1" presStyleCnt="0">
        <dgm:presLayoutVars>
          <dgm:hierBranch val="init"/>
        </dgm:presLayoutVars>
      </dgm:prSet>
      <dgm:spPr/>
    </dgm:pt>
    <dgm:pt modelId="{4F2B2F4C-DE8A-4EE9-BC10-D4E12B643974}" type="pres">
      <dgm:prSet presAssocID="{5A3EC69A-1A31-4FED-BEA5-B0D0F8A09981}" presName="rootComposite1" presStyleCnt="0"/>
      <dgm:spPr/>
    </dgm:pt>
    <dgm:pt modelId="{EF63DBD9-008A-4C1F-864F-3764D04D0161}" type="pres">
      <dgm:prSet presAssocID="{5A3EC69A-1A31-4FED-BEA5-B0D0F8A09981}" presName="rootText1" presStyleLbl="node0" presStyleIdx="0" presStyleCnt="1" custScaleX="113647">
        <dgm:presLayoutVars>
          <dgm:chPref val="3"/>
        </dgm:presLayoutVars>
      </dgm:prSet>
      <dgm:spPr/>
      <dgm:t>
        <a:bodyPr/>
        <a:lstStyle/>
        <a:p>
          <a:endParaRPr lang="zh-CN" altLang="en-US"/>
        </a:p>
      </dgm:t>
    </dgm:pt>
    <dgm:pt modelId="{8797B444-9B20-436C-B0C1-16EF790EECE6}" type="pres">
      <dgm:prSet presAssocID="{5A3EC69A-1A31-4FED-BEA5-B0D0F8A09981}" presName="rootConnector1" presStyleLbl="node1" presStyleIdx="0" presStyleCnt="0"/>
      <dgm:spPr/>
      <dgm:t>
        <a:bodyPr/>
        <a:lstStyle/>
        <a:p>
          <a:endParaRPr lang="zh-CN" altLang="en-US"/>
        </a:p>
      </dgm:t>
    </dgm:pt>
    <dgm:pt modelId="{28B2478F-69EA-4F0F-936B-637D8D39ABCC}" type="pres">
      <dgm:prSet presAssocID="{5A3EC69A-1A31-4FED-BEA5-B0D0F8A09981}" presName="hierChild2" presStyleCnt="0"/>
      <dgm:spPr/>
    </dgm:pt>
    <dgm:pt modelId="{CC4AB8BE-7713-49F4-A24F-37F662B4752A}" type="pres">
      <dgm:prSet presAssocID="{220725AD-0124-4F5A-8FF2-B2ED641039E6}" presName="Name37" presStyleLbl="parChTrans1D2" presStyleIdx="0" presStyleCnt="4"/>
      <dgm:spPr/>
      <dgm:t>
        <a:bodyPr/>
        <a:lstStyle/>
        <a:p>
          <a:endParaRPr lang="zh-CN" altLang="en-US"/>
        </a:p>
      </dgm:t>
    </dgm:pt>
    <dgm:pt modelId="{B00CF061-1BED-4FA4-A3E5-D4BA2FCBBC09}" type="pres">
      <dgm:prSet presAssocID="{D3AAEFDD-7084-480F-8038-FC32E2F608FB}" presName="hierRoot2" presStyleCnt="0">
        <dgm:presLayoutVars>
          <dgm:hierBranch val="init"/>
        </dgm:presLayoutVars>
      </dgm:prSet>
      <dgm:spPr/>
    </dgm:pt>
    <dgm:pt modelId="{FE5C7E7D-5C15-4CD8-A0C5-26C3BF0A9E56}" type="pres">
      <dgm:prSet presAssocID="{D3AAEFDD-7084-480F-8038-FC32E2F608FB}" presName="rootComposite" presStyleCnt="0"/>
      <dgm:spPr/>
    </dgm:pt>
    <dgm:pt modelId="{BBD43504-B734-4E06-8C0C-52FA29760C3A}" type="pres">
      <dgm:prSet presAssocID="{D3AAEFDD-7084-480F-8038-FC32E2F608FB}" presName="rootText" presStyleLbl="node2" presStyleIdx="0" presStyleCnt="4">
        <dgm:presLayoutVars>
          <dgm:chPref val="3"/>
        </dgm:presLayoutVars>
      </dgm:prSet>
      <dgm:spPr/>
      <dgm:t>
        <a:bodyPr/>
        <a:lstStyle/>
        <a:p>
          <a:endParaRPr lang="zh-CN" altLang="en-US"/>
        </a:p>
      </dgm:t>
    </dgm:pt>
    <dgm:pt modelId="{3266463D-68DF-4BFA-A315-D27E09A61BF6}" type="pres">
      <dgm:prSet presAssocID="{D3AAEFDD-7084-480F-8038-FC32E2F608FB}" presName="rootConnector" presStyleLbl="node2" presStyleIdx="0" presStyleCnt="4"/>
      <dgm:spPr/>
      <dgm:t>
        <a:bodyPr/>
        <a:lstStyle/>
        <a:p>
          <a:endParaRPr lang="zh-CN" altLang="en-US"/>
        </a:p>
      </dgm:t>
    </dgm:pt>
    <dgm:pt modelId="{18A29F6B-4E31-4FF4-BA83-C1149CD8DE30}" type="pres">
      <dgm:prSet presAssocID="{D3AAEFDD-7084-480F-8038-FC32E2F608FB}" presName="hierChild4" presStyleCnt="0"/>
      <dgm:spPr/>
    </dgm:pt>
    <dgm:pt modelId="{8F62E657-5A10-418F-A80A-EE3432F2AD3F}" type="pres">
      <dgm:prSet presAssocID="{A488DB8D-28F4-43D0-ABDA-4A019DC98035}" presName="Name37" presStyleLbl="parChTrans1D3" presStyleIdx="0" presStyleCnt="9"/>
      <dgm:spPr/>
      <dgm:t>
        <a:bodyPr/>
        <a:lstStyle/>
        <a:p>
          <a:endParaRPr lang="zh-CN" altLang="en-US"/>
        </a:p>
      </dgm:t>
    </dgm:pt>
    <dgm:pt modelId="{A40CCCFE-95FB-4781-B6C2-4FEDA6615852}" type="pres">
      <dgm:prSet presAssocID="{7592F796-CD95-4827-BFC4-C34952307965}" presName="hierRoot2" presStyleCnt="0">
        <dgm:presLayoutVars>
          <dgm:hierBranch val="init"/>
        </dgm:presLayoutVars>
      </dgm:prSet>
      <dgm:spPr/>
    </dgm:pt>
    <dgm:pt modelId="{4BA1220C-A48E-4B39-AB83-783AACE87269}" type="pres">
      <dgm:prSet presAssocID="{7592F796-CD95-4827-BFC4-C34952307965}" presName="rootComposite" presStyleCnt="0"/>
      <dgm:spPr/>
    </dgm:pt>
    <dgm:pt modelId="{3B1E5258-6184-4205-973A-0292E30DF822}" type="pres">
      <dgm:prSet presAssocID="{7592F796-CD95-4827-BFC4-C34952307965}" presName="rootText" presStyleLbl="node3" presStyleIdx="0" presStyleCnt="9">
        <dgm:presLayoutVars>
          <dgm:chPref val="3"/>
        </dgm:presLayoutVars>
      </dgm:prSet>
      <dgm:spPr/>
      <dgm:t>
        <a:bodyPr/>
        <a:lstStyle/>
        <a:p>
          <a:endParaRPr lang="zh-CN" altLang="en-US"/>
        </a:p>
      </dgm:t>
    </dgm:pt>
    <dgm:pt modelId="{4A4F7A5B-4AEE-477C-85C3-86361C9B8F0A}" type="pres">
      <dgm:prSet presAssocID="{7592F796-CD95-4827-BFC4-C34952307965}" presName="rootConnector" presStyleLbl="node3" presStyleIdx="0" presStyleCnt="9"/>
      <dgm:spPr/>
      <dgm:t>
        <a:bodyPr/>
        <a:lstStyle/>
        <a:p>
          <a:endParaRPr lang="zh-CN" altLang="en-US"/>
        </a:p>
      </dgm:t>
    </dgm:pt>
    <dgm:pt modelId="{AD52130B-7C98-4D6D-B89A-7195D9D16A2C}" type="pres">
      <dgm:prSet presAssocID="{7592F796-CD95-4827-BFC4-C34952307965}" presName="hierChild4" presStyleCnt="0"/>
      <dgm:spPr/>
    </dgm:pt>
    <dgm:pt modelId="{9439EC8F-D371-43E5-94C9-B938F8DAA7EB}" type="pres">
      <dgm:prSet presAssocID="{7592F796-CD95-4827-BFC4-C34952307965}" presName="hierChild5" presStyleCnt="0"/>
      <dgm:spPr/>
    </dgm:pt>
    <dgm:pt modelId="{853FEAA9-D04C-473B-A526-95F3C4930439}" type="pres">
      <dgm:prSet presAssocID="{D3AAEFDD-7084-480F-8038-FC32E2F608FB}" presName="hierChild5" presStyleCnt="0"/>
      <dgm:spPr/>
    </dgm:pt>
    <dgm:pt modelId="{CD740CC7-A664-4550-A8D0-ABB0E3FC56BA}" type="pres">
      <dgm:prSet presAssocID="{8056A8C4-2C17-4B27-AF73-E6884A36835A}" presName="Name37" presStyleLbl="parChTrans1D2" presStyleIdx="1" presStyleCnt="4"/>
      <dgm:spPr/>
      <dgm:t>
        <a:bodyPr/>
        <a:lstStyle/>
        <a:p>
          <a:endParaRPr lang="zh-CN" altLang="en-US"/>
        </a:p>
      </dgm:t>
    </dgm:pt>
    <dgm:pt modelId="{A9E6A405-9BDF-401E-A3EB-95356DA2C03B}" type="pres">
      <dgm:prSet presAssocID="{94E98E99-78F4-4617-806E-D64BEA8EC6EA}" presName="hierRoot2" presStyleCnt="0">
        <dgm:presLayoutVars>
          <dgm:hierBranch val="init"/>
        </dgm:presLayoutVars>
      </dgm:prSet>
      <dgm:spPr/>
    </dgm:pt>
    <dgm:pt modelId="{80DE9848-23BD-479D-B24D-FA0ABE631A60}" type="pres">
      <dgm:prSet presAssocID="{94E98E99-78F4-4617-806E-D64BEA8EC6EA}" presName="rootComposite" presStyleCnt="0"/>
      <dgm:spPr/>
    </dgm:pt>
    <dgm:pt modelId="{61C4FB1F-D7B9-4FDB-A35C-4101A316A434}" type="pres">
      <dgm:prSet presAssocID="{94E98E99-78F4-4617-806E-D64BEA8EC6EA}" presName="rootText" presStyleLbl="node2" presStyleIdx="1" presStyleCnt="4">
        <dgm:presLayoutVars>
          <dgm:chPref val="3"/>
        </dgm:presLayoutVars>
      </dgm:prSet>
      <dgm:spPr/>
      <dgm:t>
        <a:bodyPr/>
        <a:lstStyle/>
        <a:p>
          <a:endParaRPr lang="zh-CN" altLang="en-US"/>
        </a:p>
      </dgm:t>
    </dgm:pt>
    <dgm:pt modelId="{171339C7-760C-4A2D-B789-591636280D82}" type="pres">
      <dgm:prSet presAssocID="{94E98E99-78F4-4617-806E-D64BEA8EC6EA}" presName="rootConnector" presStyleLbl="node2" presStyleIdx="1" presStyleCnt="4"/>
      <dgm:spPr/>
      <dgm:t>
        <a:bodyPr/>
        <a:lstStyle/>
        <a:p>
          <a:endParaRPr lang="zh-CN" altLang="en-US"/>
        </a:p>
      </dgm:t>
    </dgm:pt>
    <dgm:pt modelId="{B6318041-7B0A-4080-9CAF-34254D80E1F3}" type="pres">
      <dgm:prSet presAssocID="{94E98E99-78F4-4617-806E-D64BEA8EC6EA}" presName="hierChild4" presStyleCnt="0"/>
      <dgm:spPr/>
    </dgm:pt>
    <dgm:pt modelId="{8FB24151-B695-401A-AA9D-0F530CDBAA6F}" type="pres">
      <dgm:prSet presAssocID="{DB945A27-8E6C-4F60-9469-D57BDE69F625}" presName="Name37" presStyleLbl="parChTrans1D3" presStyleIdx="1" presStyleCnt="9"/>
      <dgm:spPr/>
      <dgm:t>
        <a:bodyPr/>
        <a:lstStyle/>
        <a:p>
          <a:endParaRPr lang="zh-CN" altLang="en-US"/>
        </a:p>
      </dgm:t>
    </dgm:pt>
    <dgm:pt modelId="{6C3BE32C-B12D-418F-8646-111A15E658D0}" type="pres">
      <dgm:prSet presAssocID="{D95712E2-9F1F-4428-A3A6-11D0C7DBD31C}" presName="hierRoot2" presStyleCnt="0">
        <dgm:presLayoutVars>
          <dgm:hierBranch val="init"/>
        </dgm:presLayoutVars>
      </dgm:prSet>
      <dgm:spPr/>
    </dgm:pt>
    <dgm:pt modelId="{A2BB3922-31EC-4383-AAC3-9FE775821C3C}" type="pres">
      <dgm:prSet presAssocID="{D95712E2-9F1F-4428-A3A6-11D0C7DBD31C}" presName="rootComposite" presStyleCnt="0"/>
      <dgm:spPr/>
    </dgm:pt>
    <dgm:pt modelId="{213E7B7E-BD3B-477E-8683-1C0286CF1B6D}" type="pres">
      <dgm:prSet presAssocID="{D95712E2-9F1F-4428-A3A6-11D0C7DBD31C}" presName="rootText" presStyleLbl="node3" presStyleIdx="1" presStyleCnt="9">
        <dgm:presLayoutVars>
          <dgm:chPref val="3"/>
        </dgm:presLayoutVars>
      </dgm:prSet>
      <dgm:spPr/>
      <dgm:t>
        <a:bodyPr/>
        <a:lstStyle/>
        <a:p>
          <a:endParaRPr lang="zh-CN" altLang="en-US"/>
        </a:p>
      </dgm:t>
    </dgm:pt>
    <dgm:pt modelId="{A101A350-8129-4283-9336-877EBC537DD9}" type="pres">
      <dgm:prSet presAssocID="{D95712E2-9F1F-4428-A3A6-11D0C7DBD31C}" presName="rootConnector" presStyleLbl="node3" presStyleIdx="1" presStyleCnt="9"/>
      <dgm:spPr/>
      <dgm:t>
        <a:bodyPr/>
        <a:lstStyle/>
        <a:p>
          <a:endParaRPr lang="zh-CN" altLang="en-US"/>
        </a:p>
      </dgm:t>
    </dgm:pt>
    <dgm:pt modelId="{1B62A442-B11B-4850-B101-70083662093A}" type="pres">
      <dgm:prSet presAssocID="{D95712E2-9F1F-4428-A3A6-11D0C7DBD31C}" presName="hierChild4" presStyleCnt="0"/>
      <dgm:spPr/>
    </dgm:pt>
    <dgm:pt modelId="{0C76A704-DD90-45D8-A984-584E9A24F8A1}" type="pres">
      <dgm:prSet presAssocID="{D95712E2-9F1F-4428-A3A6-11D0C7DBD31C}" presName="hierChild5" presStyleCnt="0"/>
      <dgm:spPr/>
    </dgm:pt>
    <dgm:pt modelId="{F01FEC07-22FB-4E0F-B4A6-A2B3D0027D61}" type="pres">
      <dgm:prSet presAssocID="{E30CB74D-4FCF-449F-9099-B493CA15EFC7}" presName="Name37" presStyleLbl="parChTrans1D3" presStyleIdx="2" presStyleCnt="9"/>
      <dgm:spPr/>
      <dgm:t>
        <a:bodyPr/>
        <a:lstStyle/>
        <a:p>
          <a:endParaRPr lang="zh-CN" altLang="en-US"/>
        </a:p>
      </dgm:t>
    </dgm:pt>
    <dgm:pt modelId="{81327474-DA66-4215-84F6-EC3464968885}" type="pres">
      <dgm:prSet presAssocID="{1E0BC855-A997-4F49-937B-91D27F175B87}" presName="hierRoot2" presStyleCnt="0">
        <dgm:presLayoutVars>
          <dgm:hierBranch val="init"/>
        </dgm:presLayoutVars>
      </dgm:prSet>
      <dgm:spPr/>
    </dgm:pt>
    <dgm:pt modelId="{F9688B49-6FA4-4DE6-87AE-2AF017F93C91}" type="pres">
      <dgm:prSet presAssocID="{1E0BC855-A997-4F49-937B-91D27F175B87}" presName="rootComposite" presStyleCnt="0"/>
      <dgm:spPr/>
    </dgm:pt>
    <dgm:pt modelId="{AEFB5A5E-19B8-45B9-A7B9-B696FE7A57BE}" type="pres">
      <dgm:prSet presAssocID="{1E0BC855-A997-4F49-937B-91D27F175B87}" presName="rootText" presStyleLbl="node3" presStyleIdx="2" presStyleCnt="9">
        <dgm:presLayoutVars>
          <dgm:chPref val="3"/>
        </dgm:presLayoutVars>
      </dgm:prSet>
      <dgm:spPr/>
      <dgm:t>
        <a:bodyPr/>
        <a:lstStyle/>
        <a:p>
          <a:endParaRPr lang="zh-CN" altLang="en-US"/>
        </a:p>
      </dgm:t>
    </dgm:pt>
    <dgm:pt modelId="{B70A8A2F-CFD0-4AE7-ABEF-42A5FFB6E242}" type="pres">
      <dgm:prSet presAssocID="{1E0BC855-A997-4F49-937B-91D27F175B87}" presName="rootConnector" presStyleLbl="node3" presStyleIdx="2" presStyleCnt="9"/>
      <dgm:spPr/>
      <dgm:t>
        <a:bodyPr/>
        <a:lstStyle/>
        <a:p>
          <a:endParaRPr lang="zh-CN" altLang="en-US"/>
        </a:p>
      </dgm:t>
    </dgm:pt>
    <dgm:pt modelId="{67CCFC0E-485D-4385-8995-06C3F7C6E509}" type="pres">
      <dgm:prSet presAssocID="{1E0BC855-A997-4F49-937B-91D27F175B87}" presName="hierChild4" presStyleCnt="0"/>
      <dgm:spPr/>
    </dgm:pt>
    <dgm:pt modelId="{5F9F40F4-8967-45DD-901F-B64857F4B4B7}" type="pres">
      <dgm:prSet presAssocID="{1E0BC855-A997-4F49-937B-91D27F175B87}" presName="hierChild5" presStyleCnt="0"/>
      <dgm:spPr/>
    </dgm:pt>
    <dgm:pt modelId="{5DA809A4-6E4A-4620-840F-88FA6BFCF58B}" type="pres">
      <dgm:prSet presAssocID="{31D1829B-5736-477E-BE5B-1780260DF52B}" presName="Name37" presStyleLbl="parChTrans1D3" presStyleIdx="3" presStyleCnt="9"/>
      <dgm:spPr/>
      <dgm:t>
        <a:bodyPr/>
        <a:lstStyle/>
        <a:p>
          <a:endParaRPr lang="zh-CN" altLang="en-US"/>
        </a:p>
      </dgm:t>
    </dgm:pt>
    <dgm:pt modelId="{75175894-A2CF-4B69-A8CE-9D64C46DED2D}" type="pres">
      <dgm:prSet presAssocID="{2DE71A76-0D6E-43FE-A0A7-F76CCD9271BD}" presName="hierRoot2" presStyleCnt="0">
        <dgm:presLayoutVars>
          <dgm:hierBranch val="init"/>
        </dgm:presLayoutVars>
      </dgm:prSet>
      <dgm:spPr/>
    </dgm:pt>
    <dgm:pt modelId="{BF82EB8B-FCEB-488E-B4AD-5B36A70276BD}" type="pres">
      <dgm:prSet presAssocID="{2DE71A76-0D6E-43FE-A0A7-F76CCD9271BD}" presName="rootComposite" presStyleCnt="0"/>
      <dgm:spPr/>
    </dgm:pt>
    <dgm:pt modelId="{6B36833A-A5E7-4B78-93EA-B563F4F087C2}" type="pres">
      <dgm:prSet presAssocID="{2DE71A76-0D6E-43FE-A0A7-F76CCD9271BD}" presName="rootText" presStyleLbl="node3" presStyleIdx="3" presStyleCnt="9">
        <dgm:presLayoutVars>
          <dgm:chPref val="3"/>
        </dgm:presLayoutVars>
      </dgm:prSet>
      <dgm:spPr/>
      <dgm:t>
        <a:bodyPr/>
        <a:lstStyle/>
        <a:p>
          <a:endParaRPr lang="zh-CN" altLang="en-US"/>
        </a:p>
      </dgm:t>
    </dgm:pt>
    <dgm:pt modelId="{08873F5C-31F6-444D-9373-C1D09C384A71}" type="pres">
      <dgm:prSet presAssocID="{2DE71A76-0D6E-43FE-A0A7-F76CCD9271BD}" presName="rootConnector" presStyleLbl="node3" presStyleIdx="3" presStyleCnt="9"/>
      <dgm:spPr/>
      <dgm:t>
        <a:bodyPr/>
        <a:lstStyle/>
        <a:p>
          <a:endParaRPr lang="zh-CN" altLang="en-US"/>
        </a:p>
      </dgm:t>
    </dgm:pt>
    <dgm:pt modelId="{0019EEB9-F9DC-4637-B768-145E4E270F3D}" type="pres">
      <dgm:prSet presAssocID="{2DE71A76-0D6E-43FE-A0A7-F76CCD9271BD}" presName="hierChild4" presStyleCnt="0"/>
      <dgm:spPr/>
    </dgm:pt>
    <dgm:pt modelId="{DB768EF6-E2BB-4B0D-A5ED-D60A4196EF8E}" type="pres">
      <dgm:prSet presAssocID="{2DE71A76-0D6E-43FE-A0A7-F76CCD9271BD}" presName="hierChild5" presStyleCnt="0"/>
      <dgm:spPr/>
    </dgm:pt>
    <dgm:pt modelId="{0A9771D0-A568-4EC5-9705-023329197BF2}" type="pres">
      <dgm:prSet presAssocID="{94E98E99-78F4-4617-806E-D64BEA8EC6EA}" presName="hierChild5" presStyleCnt="0"/>
      <dgm:spPr/>
    </dgm:pt>
    <dgm:pt modelId="{DC6B987A-3516-4D5F-AE90-F18D3A9A8D2C}" type="pres">
      <dgm:prSet presAssocID="{97B7761F-1E52-438F-8B5C-17D9FA55E471}" presName="Name37" presStyleLbl="parChTrans1D2" presStyleIdx="2" presStyleCnt="4"/>
      <dgm:spPr/>
      <dgm:t>
        <a:bodyPr/>
        <a:lstStyle/>
        <a:p>
          <a:endParaRPr lang="zh-CN" altLang="en-US"/>
        </a:p>
      </dgm:t>
    </dgm:pt>
    <dgm:pt modelId="{EDB8B93F-A412-4867-98E9-F3C7CABC81DE}" type="pres">
      <dgm:prSet presAssocID="{0E15AB63-35DC-4B32-AE63-045EA2E386BD}" presName="hierRoot2" presStyleCnt="0">
        <dgm:presLayoutVars>
          <dgm:hierBranch val="init"/>
        </dgm:presLayoutVars>
      </dgm:prSet>
      <dgm:spPr/>
    </dgm:pt>
    <dgm:pt modelId="{97D82F47-D334-4EE5-8FB6-9D8176F1FC61}" type="pres">
      <dgm:prSet presAssocID="{0E15AB63-35DC-4B32-AE63-045EA2E386BD}" presName="rootComposite" presStyleCnt="0"/>
      <dgm:spPr/>
    </dgm:pt>
    <dgm:pt modelId="{7139F0CB-1C6F-48D7-B4A6-6D64436F8B0F}" type="pres">
      <dgm:prSet presAssocID="{0E15AB63-35DC-4B32-AE63-045EA2E386BD}" presName="rootText" presStyleLbl="node2" presStyleIdx="2" presStyleCnt="4">
        <dgm:presLayoutVars>
          <dgm:chPref val="3"/>
        </dgm:presLayoutVars>
      </dgm:prSet>
      <dgm:spPr/>
      <dgm:t>
        <a:bodyPr/>
        <a:lstStyle/>
        <a:p>
          <a:endParaRPr lang="zh-CN" altLang="en-US"/>
        </a:p>
      </dgm:t>
    </dgm:pt>
    <dgm:pt modelId="{A6B19D7E-7B69-470A-8C79-7AB36B91053B}" type="pres">
      <dgm:prSet presAssocID="{0E15AB63-35DC-4B32-AE63-045EA2E386BD}" presName="rootConnector" presStyleLbl="node2" presStyleIdx="2" presStyleCnt="4"/>
      <dgm:spPr/>
      <dgm:t>
        <a:bodyPr/>
        <a:lstStyle/>
        <a:p>
          <a:endParaRPr lang="zh-CN" altLang="en-US"/>
        </a:p>
      </dgm:t>
    </dgm:pt>
    <dgm:pt modelId="{20D7105C-FD65-4599-BE28-04D5F142C306}" type="pres">
      <dgm:prSet presAssocID="{0E15AB63-35DC-4B32-AE63-045EA2E386BD}" presName="hierChild4" presStyleCnt="0"/>
      <dgm:spPr/>
    </dgm:pt>
    <dgm:pt modelId="{E59885FB-7DF4-443B-B589-0F0F389F4441}" type="pres">
      <dgm:prSet presAssocID="{0A8A0F0D-0DA6-494D-97A5-F4CCD3FFB71D}" presName="Name37" presStyleLbl="parChTrans1D3" presStyleIdx="4" presStyleCnt="9"/>
      <dgm:spPr/>
      <dgm:t>
        <a:bodyPr/>
        <a:lstStyle/>
        <a:p>
          <a:endParaRPr lang="zh-CN" altLang="en-US"/>
        </a:p>
      </dgm:t>
    </dgm:pt>
    <dgm:pt modelId="{B5CC3660-1F75-4C2B-AE26-3036C02D6336}" type="pres">
      <dgm:prSet presAssocID="{674C58BC-69BE-4DE6-A7A9-E7FF0368962B}" presName="hierRoot2" presStyleCnt="0">
        <dgm:presLayoutVars>
          <dgm:hierBranch val="init"/>
        </dgm:presLayoutVars>
      </dgm:prSet>
      <dgm:spPr/>
    </dgm:pt>
    <dgm:pt modelId="{D6534178-A1DD-4528-B6DC-62D41769346F}" type="pres">
      <dgm:prSet presAssocID="{674C58BC-69BE-4DE6-A7A9-E7FF0368962B}" presName="rootComposite" presStyleCnt="0"/>
      <dgm:spPr/>
    </dgm:pt>
    <dgm:pt modelId="{30C03167-E440-4ADD-8627-5A0612A3D0B0}" type="pres">
      <dgm:prSet presAssocID="{674C58BC-69BE-4DE6-A7A9-E7FF0368962B}" presName="rootText" presStyleLbl="node3" presStyleIdx="4" presStyleCnt="9">
        <dgm:presLayoutVars>
          <dgm:chPref val="3"/>
        </dgm:presLayoutVars>
      </dgm:prSet>
      <dgm:spPr/>
      <dgm:t>
        <a:bodyPr/>
        <a:lstStyle/>
        <a:p>
          <a:endParaRPr lang="zh-CN" altLang="en-US"/>
        </a:p>
      </dgm:t>
    </dgm:pt>
    <dgm:pt modelId="{EF6ACB0B-71CE-4B9B-9D88-1AD3B24E2060}" type="pres">
      <dgm:prSet presAssocID="{674C58BC-69BE-4DE6-A7A9-E7FF0368962B}" presName="rootConnector" presStyleLbl="node3" presStyleIdx="4" presStyleCnt="9"/>
      <dgm:spPr/>
      <dgm:t>
        <a:bodyPr/>
        <a:lstStyle/>
        <a:p>
          <a:endParaRPr lang="zh-CN" altLang="en-US"/>
        </a:p>
      </dgm:t>
    </dgm:pt>
    <dgm:pt modelId="{258E29A4-E36C-42F3-A77F-B3A7F9CCA5BD}" type="pres">
      <dgm:prSet presAssocID="{674C58BC-69BE-4DE6-A7A9-E7FF0368962B}" presName="hierChild4" presStyleCnt="0"/>
      <dgm:spPr/>
    </dgm:pt>
    <dgm:pt modelId="{90C5FA92-4384-4F15-8559-FB53E0886F22}" type="pres">
      <dgm:prSet presAssocID="{674C58BC-69BE-4DE6-A7A9-E7FF0368962B}" presName="hierChild5" presStyleCnt="0"/>
      <dgm:spPr/>
    </dgm:pt>
    <dgm:pt modelId="{6CAABA4E-143E-44AD-8D59-885DD7662947}" type="pres">
      <dgm:prSet presAssocID="{0487D9CF-CAEC-478F-A164-BD8498B14046}" presName="Name37" presStyleLbl="parChTrans1D3" presStyleIdx="5" presStyleCnt="9"/>
      <dgm:spPr/>
      <dgm:t>
        <a:bodyPr/>
        <a:lstStyle/>
        <a:p>
          <a:endParaRPr lang="zh-CN" altLang="en-US"/>
        </a:p>
      </dgm:t>
    </dgm:pt>
    <dgm:pt modelId="{9DB1BAF2-C3F9-469D-88BA-B391AE44DDE0}" type="pres">
      <dgm:prSet presAssocID="{A894AA28-51A0-423E-8112-AC4CF4692F94}" presName="hierRoot2" presStyleCnt="0">
        <dgm:presLayoutVars>
          <dgm:hierBranch val="init"/>
        </dgm:presLayoutVars>
      </dgm:prSet>
      <dgm:spPr/>
    </dgm:pt>
    <dgm:pt modelId="{3AD87398-DF29-4482-B722-34716B23752D}" type="pres">
      <dgm:prSet presAssocID="{A894AA28-51A0-423E-8112-AC4CF4692F94}" presName="rootComposite" presStyleCnt="0"/>
      <dgm:spPr/>
    </dgm:pt>
    <dgm:pt modelId="{CCC07C6D-90EE-4A83-A86E-7ACD30C5D59E}" type="pres">
      <dgm:prSet presAssocID="{A894AA28-51A0-423E-8112-AC4CF4692F94}" presName="rootText" presStyleLbl="node3" presStyleIdx="5" presStyleCnt="9">
        <dgm:presLayoutVars>
          <dgm:chPref val="3"/>
        </dgm:presLayoutVars>
      </dgm:prSet>
      <dgm:spPr/>
      <dgm:t>
        <a:bodyPr/>
        <a:lstStyle/>
        <a:p>
          <a:endParaRPr lang="zh-CN" altLang="en-US"/>
        </a:p>
      </dgm:t>
    </dgm:pt>
    <dgm:pt modelId="{196F32D5-9B88-4FAB-B487-5308192D4FF0}" type="pres">
      <dgm:prSet presAssocID="{A894AA28-51A0-423E-8112-AC4CF4692F94}" presName="rootConnector" presStyleLbl="node3" presStyleIdx="5" presStyleCnt="9"/>
      <dgm:spPr/>
      <dgm:t>
        <a:bodyPr/>
        <a:lstStyle/>
        <a:p>
          <a:endParaRPr lang="zh-CN" altLang="en-US"/>
        </a:p>
      </dgm:t>
    </dgm:pt>
    <dgm:pt modelId="{C9EB142D-0149-4B10-BC94-FA7682790622}" type="pres">
      <dgm:prSet presAssocID="{A894AA28-51A0-423E-8112-AC4CF4692F94}" presName="hierChild4" presStyleCnt="0"/>
      <dgm:spPr/>
    </dgm:pt>
    <dgm:pt modelId="{8FD8E6DC-8076-46ED-861F-172354831E0B}" type="pres">
      <dgm:prSet presAssocID="{A894AA28-51A0-423E-8112-AC4CF4692F94}" presName="hierChild5" presStyleCnt="0"/>
      <dgm:spPr/>
    </dgm:pt>
    <dgm:pt modelId="{57D8378E-A724-4C80-B1EA-248E4611B428}" type="pres">
      <dgm:prSet presAssocID="{31E6558D-6F2C-4AF4-A3EE-62878C05CDF5}" presName="Name37" presStyleLbl="parChTrans1D3" presStyleIdx="6" presStyleCnt="9"/>
      <dgm:spPr/>
      <dgm:t>
        <a:bodyPr/>
        <a:lstStyle/>
        <a:p>
          <a:endParaRPr lang="zh-CN" altLang="en-US"/>
        </a:p>
      </dgm:t>
    </dgm:pt>
    <dgm:pt modelId="{D6AE3D76-2915-42D4-85FD-28CDE4CC102A}" type="pres">
      <dgm:prSet presAssocID="{3DC596A2-6D43-42CE-A699-A83E67C1ABC0}" presName="hierRoot2" presStyleCnt="0">
        <dgm:presLayoutVars>
          <dgm:hierBranch val="init"/>
        </dgm:presLayoutVars>
      </dgm:prSet>
      <dgm:spPr/>
    </dgm:pt>
    <dgm:pt modelId="{82056A4E-FB06-4765-B383-13592AB1BB6A}" type="pres">
      <dgm:prSet presAssocID="{3DC596A2-6D43-42CE-A699-A83E67C1ABC0}" presName="rootComposite" presStyleCnt="0"/>
      <dgm:spPr/>
    </dgm:pt>
    <dgm:pt modelId="{903F1841-6706-4850-927A-D3A991F8A792}" type="pres">
      <dgm:prSet presAssocID="{3DC596A2-6D43-42CE-A699-A83E67C1ABC0}" presName="rootText" presStyleLbl="node3" presStyleIdx="6" presStyleCnt="9">
        <dgm:presLayoutVars>
          <dgm:chPref val="3"/>
        </dgm:presLayoutVars>
      </dgm:prSet>
      <dgm:spPr/>
      <dgm:t>
        <a:bodyPr/>
        <a:lstStyle/>
        <a:p>
          <a:endParaRPr lang="zh-CN" altLang="en-US"/>
        </a:p>
      </dgm:t>
    </dgm:pt>
    <dgm:pt modelId="{2E60AE8A-7EF0-4BC8-8EDE-02C60A947098}" type="pres">
      <dgm:prSet presAssocID="{3DC596A2-6D43-42CE-A699-A83E67C1ABC0}" presName="rootConnector" presStyleLbl="node3" presStyleIdx="6" presStyleCnt="9"/>
      <dgm:spPr/>
      <dgm:t>
        <a:bodyPr/>
        <a:lstStyle/>
        <a:p>
          <a:endParaRPr lang="zh-CN" altLang="en-US"/>
        </a:p>
      </dgm:t>
    </dgm:pt>
    <dgm:pt modelId="{B6ACDDFF-9170-4F97-941A-82F3EA51B240}" type="pres">
      <dgm:prSet presAssocID="{3DC596A2-6D43-42CE-A699-A83E67C1ABC0}" presName="hierChild4" presStyleCnt="0"/>
      <dgm:spPr/>
    </dgm:pt>
    <dgm:pt modelId="{F0B04A26-6AF7-4AE8-9571-77E4B9CB906E}" type="pres">
      <dgm:prSet presAssocID="{3DC596A2-6D43-42CE-A699-A83E67C1ABC0}" presName="hierChild5" presStyleCnt="0"/>
      <dgm:spPr/>
    </dgm:pt>
    <dgm:pt modelId="{B5A54464-61A3-4688-8946-928C58D85913}" type="pres">
      <dgm:prSet presAssocID="{0E15AB63-35DC-4B32-AE63-045EA2E386BD}" presName="hierChild5" presStyleCnt="0"/>
      <dgm:spPr/>
    </dgm:pt>
    <dgm:pt modelId="{7B17F1C9-D446-4993-9A98-38CC70767186}" type="pres">
      <dgm:prSet presAssocID="{4D44D060-2343-40D4-9C91-A72D0B2FE003}" presName="Name37" presStyleLbl="parChTrans1D2" presStyleIdx="3" presStyleCnt="4"/>
      <dgm:spPr/>
      <dgm:t>
        <a:bodyPr/>
        <a:lstStyle/>
        <a:p>
          <a:endParaRPr lang="zh-CN" altLang="en-US"/>
        </a:p>
      </dgm:t>
    </dgm:pt>
    <dgm:pt modelId="{F7D7BB2E-531B-481B-9A35-912B54FCF68E}" type="pres">
      <dgm:prSet presAssocID="{CC8A9999-B9DF-4CD3-9A87-A3A4AE24B98B}" presName="hierRoot2" presStyleCnt="0">
        <dgm:presLayoutVars>
          <dgm:hierBranch val="init"/>
        </dgm:presLayoutVars>
      </dgm:prSet>
      <dgm:spPr/>
    </dgm:pt>
    <dgm:pt modelId="{07263E79-6B6A-4D2E-90BA-C8B650452FA9}" type="pres">
      <dgm:prSet presAssocID="{CC8A9999-B9DF-4CD3-9A87-A3A4AE24B98B}" presName="rootComposite" presStyleCnt="0"/>
      <dgm:spPr/>
    </dgm:pt>
    <dgm:pt modelId="{0943D463-280D-4720-BD4E-C022B6BB26B1}" type="pres">
      <dgm:prSet presAssocID="{CC8A9999-B9DF-4CD3-9A87-A3A4AE24B98B}" presName="rootText" presStyleLbl="node2" presStyleIdx="3" presStyleCnt="4">
        <dgm:presLayoutVars>
          <dgm:chPref val="3"/>
        </dgm:presLayoutVars>
      </dgm:prSet>
      <dgm:spPr/>
      <dgm:t>
        <a:bodyPr/>
        <a:lstStyle/>
        <a:p>
          <a:endParaRPr lang="zh-CN" altLang="en-US"/>
        </a:p>
      </dgm:t>
    </dgm:pt>
    <dgm:pt modelId="{BECE4E5B-5A22-4340-9A97-56C8AAF12BA3}" type="pres">
      <dgm:prSet presAssocID="{CC8A9999-B9DF-4CD3-9A87-A3A4AE24B98B}" presName="rootConnector" presStyleLbl="node2" presStyleIdx="3" presStyleCnt="4"/>
      <dgm:spPr/>
      <dgm:t>
        <a:bodyPr/>
        <a:lstStyle/>
        <a:p>
          <a:endParaRPr lang="zh-CN" altLang="en-US"/>
        </a:p>
      </dgm:t>
    </dgm:pt>
    <dgm:pt modelId="{8F8A97A8-A9C3-4CF7-9471-7DD2568E2744}" type="pres">
      <dgm:prSet presAssocID="{CC8A9999-B9DF-4CD3-9A87-A3A4AE24B98B}" presName="hierChild4" presStyleCnt="0"/>
      <dgm:spPr/>
    </dgm:pt>
    <dgm:pt modelId="{D709E035-6ECC-4DA5-A923-CFA7057964F1}" type="pres">
      <dgm:prSet presAssocID="{666CC2C9-7CB2-4D1A-BF86-09BE0AF31EA0}" presName="Name37" presStyleLbl="parChTrans1D3" presStyleIdx="7" presStyleCnt="9"/>
      <dgm:spPr/>
      <dgm:t>
        <a:bodyPr/>
        <a:lstStyle/>
        <a:p>
          <a:endParaRPr lang="zh-CN" altLang="en-US"/>
        </a:p>
      </dgm:t>
    </dgm:pt>
    <dgm:pt modelId="{B3263657-C211-4712-BABA-5BB454576D86}" type="pres">
      <dgm:prSet presAssocID="{86912146-2DDF-491E-8783-70514E289B43}" presName="hierRoot2" presStyleCnt="0">
        <dgm:presLayoutVars>
          <dgm:hierBranch val="init"/>
        </dgm:presLayoutVars>
      </dgm:prSet>
      <dgm:spPr/>
    </dgm:pt>
    <dgm:pt modelId="{BC678A27-D992-459F-88D5-CB0D6450FD1E}" type="pres">
      <dgm:prSet presAssocID="{86912146-2DDF-491E-8783-70514E289B43}" presName="rootComposite" presStyleCnt="0"/>
      <dgm:spPr/>
    </dgm:pt>
    <dgm:pt modelId="{5A911532-9268-4147-9FB1-FD3174F98720}" type="pres">
      <dgm:prSet presAssocID="{86912146-2DDF-491E-8783-70514E289B43}" presName="rootText" presStyleLbl="node3" presStyleIdx="7" presStyleCnt="9">
        <dgm:presLayoutVars>
          <dgm:chPref val="3"/>
        </dgm:presLayoutVars>
      </dgm:prSet>
      <dgm:spPr/>
      <dgm:t>
        <a:bodyPr/>
        <a:lstStyle/>
        <a:p>
          <a:endParaRPr lang="zh-CN" altLang="en-US"/>
        </a:p>
      </dgm:t>
    </dgm:pt>
    <dgm:pt modelId="{BEE4AE58-1C27-4DC2-AE4E-B6A63E56B5BA}" type="pres">
      <dgm:prSet presAssocID="{86912146-2DDF-491E-8783-70514E289B43}" presName="rootConnector" presStyleLbl="node3" presStyleIdx="7" presStyleCnt="9"/>
      <dgm:spPr/>
      <dgm:t>
        <a:bodyPr/>
        <a:lstStyle/>
        <a:p>
          <a:endParaRPr lang="zh-CN" altLang="en-US"/>
        </a:p>
      </dgm:t>
    </dgm:pt>
    <dgm:pt modelId="{8A6AE5A2-4D84-4C71-85B5-5A91B1842491}" type="pres">
      <dgm:prSet presAssocID="{86912146-2DDF-491E-8783-70514E289B43}" presName="hierChild4" presStyleCnt="0"/>
      <dgm:spPr/>
    </dgm:pt>
    <dgm:pt modelId="{102E440E-11A2-471B-8EEE-5BA422789BD8}" type="pres">
      <dgm:prSet presAssocID="{86912146-2DDF-491E-8783-70514E289B43}" presName="hierChild5" presStyleCnt="0"/>
      <dgm:spPr/>
    </dgm:pt>
    <dgm:pt modelId="{27940F22-265A-4DBE-B0C9-CB461D8A56BE}" type="pres">
      <dgm:prSet presAssocID="{5BA1F3CD-B700-4D8C-A933-F8EA27C872F0}" presName="Name37" presStyleLbl="parChTrans1D3" presStyleIdx="8" presStyleCnt="9"/>
      <dgm:spPr/>
      <dgm:t>
        <a:bodyPr/>
        <a:lstStyle/>
        <a:p>
          <a:endParaRPr lang="zh-CN" altLang="en-US"/>
        </a:p>
      </dgm:t>
    </dgm:pt>
    <dgm:pt modelId="{EDE45BD0-A625-4EFF-8D20-4190802BECF7}" type="pres">
      <dgm:prSet presAssocID="{CD35A147-A389-43C5-9450-5EDB90976682}" presName="hierRoot2" presStyleCnt="0">
        <dgm:presLayoutVars>
          <dgm:hierBranch val="init"/>
        </dgm:presLayoutVars>
      </dgm:prSet>
      <dgm:spPr/>
    </dgm:pt>
    <dgm:pt modelId="{9AE43AED-AB20-4DE5-856C-EC6426144D26}" type="pres">
      <dgm:prSet presAssocID="{CD35A147-A389-43C5-9450-5EDB90976682}" presName="rootComposite" presStyleCnt="0"/>
      <dgm:spPr/>
    </dgm:pt>
    <dgm:pt modelId="{B4A84A8B-8670-49AC-8B80-EF4005BE0C95}" type="pres">
      <dgm:prSet presAssocID="{CD35A147-A389-43C5-9450-5EDB90976682}" presName="rootText" presStyleLbl="node3" presStyleIdx="8" presStyleCnt="9">
        <dgm:presLayoutVars>
          <dgm:chPref val="3"/>
        </dgm:presLayoutVars>
      </dgm:prSet>
      <dgm:spPr/>
      <dgm:t>
        <a:bodyPr/>
        <a:lstStyle/>
        <a:p>
          <a:endParaRPr lang="zh-CN" altLang="en-US"/>
        </a:p>
      </dgm:t>
    </dgm:pt>
    <dgm:pt modelId="{33A9E553-DC47-47C4-BB8A-DF52F63E064F}" type="pres">
      <dgm:prSet presAssocID="{CD35A147-A389-43C5-9450-5EDB90976682}" presName="rootConnector" presStyleLbl="node3" presStyleIdx="8" presStyleCnt="9"/>
      <dgm:spPr/>
      <dgm:t>
        <a:bodyPr/>
        <a:lstStyle/>
        <a:p>
          <a:endParaRPr lang="zh-CN" altLang="en-US"/>
        </a:p>
      </dgm:t>
    </dgm:pt>
    <dgm:pt modelId="{DF777B7D-FD5E-4845-8859-309043F6EBE8}" type="pres">
      <dgm:prSet presAssocID="{CD35A147-A389-43C5-9450-5EDB90976682}" presName="hierChild4" presStyleCnt="0"/>
      <dgm:spPr/>
    </dgm:pt>
    <dgm:pt modelId="{764B145A-ED5B-4FB8-8752-522BF0D8DE69}" type="pres">
      <dgm:prSet presAssocID="{CD35A147-A389-43C5-9450-5EDB90976682}" presName="hierChild5" presStyleCnt="0"/>
      <dgm:spPr/>
    </dgm:pt>
    <dgm:pt modelId="{869DE165-FFFE-45E1-BD25-F9E2A8041DC4}" type="pres">
      <dgm:prSet presAssocID="{CC8A9999-B9DF-4CD3-9A87-A3A4AE24B98B}" presName="hierChild5" presStyleCnt="0"/>
      <dgm:spPr/>
    </dgm:pt>
    <dgm:pt modelId="{9A77DBC7-9294-4907-8343-9E4EDAD48453}" type="pres">
      <dgm:prSet presAssocID="{5A3EC69A-1A31-4FED-BEA5-B0D0F8A09981}" presName="hierChild3" presStyleCnt="0"/>
      <dgm:spPr/>
    </dgm:pt>
  </dgm:ptLst>
  <dgm:cxnLst>
    <dgm:cxn modelId="{A10B465A-6946-47B4-BDB4-0D7B8ED5ED90}" type="presOf" srcId="{7592F796-CD95-4827-BFC4-C34952307965}" destId="{3B1E5258-6184-4205-973A-0292E30DF822}" srcOrd="0" destOrd="0" presId="urn:microsoft.com/office/officeart/2005/8/layout/orgChart1"/>
    <dgm:cxn modelId="{1E6329DD-91E9-402A-96BB-9C9804B58CB0}" srcId="{FF031CB6-2425-4F96-A057-D84C7C62ECF9}" destId="{5A3EC69A-1A31-4FED-BEA5-B0D0F8A09981}" srcOrd="0" destOrd="0" parTransId="{B1F4E7FF-D57A-40B4-83B4-1E669830A6E6}" sibTransId="{9D45E9CB-F12C-4AA6-9836-4F9E955B4938}"/>
    <dgm:cxn modelId="{241AE925-7B04-4CE4-B336-C0F6935A7D09}" type="presOf" srcId="{8056A8C4-2C17-4B27-AF73-E6884A36835A}" destId="{CD740CC7-A664-4550-A8D0-ABB0E3FC56BA}" srcOrd="0" destOrd="0" presId="urn:microsoft.com/office/officeart/2005/8/layout/orgChart1"/>
    <dgm:cxn modelId="{DF189D97-744D-4CFD-95C2-DAAE34CC33B8}" type="presOf" srcId="{CC8A9999-B9DF-4CD3-9A87-A3A4AE24B98B}" destId="{0943D463-280D-4720-BD4E-C022B6BB26B1}" srcOrd="0" destOrd="0" presId="urn:microsoft.com/office/officeart/2005/8/layout/orgChart1"/>
    <dgm:cxn modelId="{87EA341C-13F9-4D45-BAD7-2FD3A8E07B36}" type="presOf" srcId="{D3AAEFDD-7084-480F-8038-FC32E2F608FB}" destId="{3266463D-68DF-4BFA-A315-D27E09A61BF6}" srcOrd="1" destOrd="0" presId="urn:microsoft.com/office/officeart/2005/8/layout/orgChart1"/>
    <dgm:cxn modelId="{3B6C2FAB-6B6F-46B3-A90E-E5E9B3DAABA4}" type="presOf" srcId="{0E15AB63-35DC-4B32-AE63-045EA2E386BD}" destId="{A6B19D7E-7B69-470A-8C79-7AB36B91053B}" srcOrd="1" destOrd="0" presId="urn:microsoft.com/office/officeart/2005/8/layout/orgChart1"/>
    <dgm:cxn modelId="{31D547F2-81DD-4AD4-9C52-85D397E6B42B}" type="presOf" srcId="{A894AA28-51A0-423E-8112-AC4CF4692F94}" destId="{196F32D5-9B88-4FAB-B487-5308192D4FF0}" srcOrd="1" destOrd="0" presId="urn:microsoft.com/office/officeart/2005/8/layout/orgChart1"/>
    <dgm:cxn modelId="{E8B05081-B3F3-46D3-981B-AC181D9B2A81}" type="presOf" srcId="{DB945A27-8E6C-4F60-9469-D57BDE69F625}" destId="{8FB24151-B695-401A-AA9D-0F530CDBAA6F}" srcOrd="0" destOrd="0" presId="urn:microsoft.com/office/officeart/2005/8/layout/orgChart1"/>
    <dgm:cxn modelId="{B281E389-35E7-4BDD-A083-651CAE0D81F2}" type="presOf" srcId="{220725AD-0124-4F5A-8FF2-B2ED641039E6}" destId="{CC4AB8BE-7713-49F4-A24F-37F662B4752A}" srcOrd="0" destOrd="0" presId="urn:microsoft.com/office/officeart/2005/8/layout/orgChart1"/>
    <dgm:cxn modelId="{DDB41B86-6D18-48DD-B13A-20B5320B78BF}" type="presOf" srcId="{5A3EC69A-1A31-4FED-BEA5-B0D0F8A09981}" destId="{EF63DBD9-008A-4C1F-864F-3764D04D0161}" srcOrd="0" destOrd="0" presId="urn:microsoft.com/office/officeart/2005/8/layout/orgChart1"/>
    <dgm:cxn modelId="{3A4820FB-5099-4845-8C79-2600E533E90D}" type="presOf" srcId="{0A8A0F0D-0DA6-494D-97A5-F4CCD3FFB71D}" destId="{E59885FB-7DF4-443B-B589-0F0F389F4441}" srcOrd="0" destOrd="0" presId="urn:microsoft.com/office/officeart/2005/8/layout/orgChart1"/>
    <dgm:cxn modelId="{E8C752E0-21F0-46F1-A4B0-FE54807FE033}" srcId="{5A3EC69A-1A31-4FED-BEA5-B0D0F8A09981}" destId="{94E98E99-78F4-4617-806E-D64BEA8EC6EA}" srcOrd="1" destOrd="0" parTransId="{8056A8C4-2C17-4B27-AF73-E6884A36835A}" sibTransId="{D53233FF-6CD4-4E2C-A7FF-A39A13573520}"/>
    <dgm:cxn modelId="{BF7F2816-4E12-43B0-9F2F-17BC0AB3D275}" type="presOf" srcId="{5A3EC69A-1A31-4FED-BEA5-B0D0F8A09981}" destId="{8797B444-9B20-436C-B0C1-16EF790EECE6}" srcOrd="1" destOrd="0" presId="urn:microsoft.com/office/officeart/2005/8/layout/orgChart1"/>
    <dgm:cxn modelId="{4FB137B0-00E4-460F-988E-FC105B631A55}" type="presOf" srcId="{0487D9CF-CAEC-478F-A164-BD8498B14046}" destId="{6CAABA4E-143E-44AD-8D59-885DD7662947}" srcOrd="0" destOrd="0" presId="urn:microsoft.com/office/officeart/2005/8/layout/orgChart1"/>
    <dgm:cxn modelId="{7D2B24DC-0DEE-4296-953C-DF1E29945CCD}" srcId="{0E15AB63-35DC-4B32-AE63-045EA2E386BD}" destId="{A894AA28-51A0-423E-8112-AC4CF4692F94}" srcOrd="1" destOrd="0" parTransId="{0487D9CF-CAEC-478F-A164-BD8498B14046}" sibTransId="{D6785511-EED5-4D4B-A3C7-E0388C463B0B}"/>
    <dgm:cxn modelId="{5C08E01A-C761-43A6-BA60-49F62D8D1383}" srcId="{CC8A9999-B9DF-4CD3-9A87-A3A4AE24B98B}" destId="{86912146-2DDF-491E-8783-70514E289B43}" srcOrd="0" destOrd="0" parTransId="{666CC2C9-7CB2-4D1A-BF86-09BE0AF31EA0}" sibTransId="{2C9ACA13-F6DC-4A9D-B36B-94F9E9829D4C}"/>
    <dgm:cxn modelId="{16534809-D3B4-4000-BB3E-A5585553D50F}" srcId="{0E15AB63-35DC-4B32-AE63-045EA2E386BD}" destId="{3DC596A2-6D43-42CE-A699-A83E67C1ABC0}" srcOrd="2" destOrd="0" parTransId="{31E6558D-6F2C-4AF4-A3EE-62878C05CDF5}" sibTransId="{E0B43ABA-DB67-41F9-BE4A-FF51FB6A0668}"/>
    <dgm:cxn modelId="{80560441-0ACA-4219-AEFE-8249866F15E7}" srcId="{5A3EC69A-1A31-4FED-BEA5-B0D0F8A09981}" destId="{0E15AB63-35DC-4B32-AE63-045EA2E386BD}" srcOrd="2" destOrd="0" parTransId="{97B7761F-1E52-438F-8B5C-17D9FA55E471}" sibTransId="{6670301B-D82C-4774-AF9C-DBDAC6F693BA}"/>
    <dgm:cxn modelId="{253262F1-D9AA-43F1-A86D-D245B05D5A77}" type="presOf" srcId="{674C58BC-69BE-4DE6-A7A9-E7FF0368962B}" destId="{EF6ACB0B-71CE-4B9B-9D88-1AD3B24E2060}" srcOrd="1" destOrd="0" presId="urn:microsoft.com/office/officeart/2005/8/layout/orgChart1"/>
    <dgm:cxn modelId="{9DEC15D9-5897-4702-B99F-4BBC41E2B059}" type="presOf" srcId="{31E6558D-6F2C-4AF4-A3EE-62878C05CDF5}" destId="{57D8378E-A724-4C80-B1EA-248E4611B428}" srcOrd="0" destOrd="0" presId="urn:microsoft.com/office/officeart/2005/8/layout/orgChart1"/>
    <dgm:cxn modelId="{8280BD98-B28D-49A9-A575-CB0786E8C8DD}" type="presOf" srcId="{D95712E2-9F1F-4428-A3A6-11D0C7DBD31C}" destId="{213E7B7E-BD3B-477E-8683-1C0286CF1B6D}" srcOrd="0" destOrd="0" presId="urn:microsoft.com/office/officeart/2005/8/layout/orgChart1"/>
    <dgm:cxn modelId="{280B5602-FF83-4D21-B189-34472BD1ADB7}" type="presOf" srcId="{4D44D060-2343-40D4-9C91-A72D0B2FE003}" destId="{7B17F1C9-D446-4993-9A98-38CC70767186}" srcOrd="0" destOrd="0" presId="urn:microsoft.com/office/officeart/2005/8/layout/orgChart1"/>
    <dgm:cxn modelId="{FB2E7FBF-9E0E-4F59-ADC8-1A630BE792FD}" type="presOf" srcId="{674C58BC-69BE-4DE6-A7A9-E7FF0368962B}" destId="{30C03167-E440-4ADD-8627-5A0612A3D0B0}" srcOrd="0" destOrd="0" presId="urn:microsoft.com/office/officeart/2005/8/layout/orgChart1"/>
    <dgm:cxn modelId="{4902A45F-6678-475A-8CC6-C801435B267B}" type="presOf" srcId="{D95712E2-9F1F-4428-A3A6-11D0C7DBD31C}" destId="{A101A350-8129-4283-9336-877EBC537DD9}" srcOrd="1" destOrd="0" presId="urn:microsoft.com/office/officeart/2005/8/layout/orgChart1"/>
    <dgm:cxn modelId="{DC709DC3-67B2-4A8B-BD6B-D8CAB691D860}" type="presOf" srcId="{666CC2C9-7CB2-4D1A-BF86-09BE0AF31EA0}" destId="{D709E035-6ECC-4DA5-A923-CFA7057964F1}" srcOrd="0" destOrd="0" presId="urn:microsoft.com/office/officeart/2005/8/layout/orgChart1"/>
    <dgm:cxn modelId="{1F087112-6C3E-46A0-8893-3D13F9F5DBE1}" srcId="{94E98E99-78F4-4617-806E-D64BEA8EC6EA}" destId="{1E0BC855-A997-4F49-937B-91D27F175B87}" srcOrd="1" destOrd="0" parTransId="{E30CB74D-4FCF-449F-9099-B493CA15EFC7}" sibTransId="{8A11DB8D-6765-4A73-BB56-D64BF0492B38}"/>
    <dgm:cxn modelId="{0E324F8A-B238-40B4-9BA6-7D543AAFCC6E}" type="presOf" srcId="{0E15AB63-35DC-4B32-AE63-045EA2E386BD}" destId="{7139F0CB-1C6F-48D7-B4A6-6D64436F8B0F}" srcOrd="0" destOrd="0" presId="urn:microsoft.com/office/officeart/2005/8/layout/orgChart1"/>
    <dgm:cxn modelId="{12011AFF-CD6C-45B6-AD19-F637005F98EF}" type="presOf" srcId="{94E98E99-78F4-4617-806E-D64BEA8EC6EA}" destId="{171339C7-760C-4A2D-B789-591636280D82}" srcOrd="1" destOrd="0" presId="urn:microsoft.com/office/officeart/2005/8/layout/orgChart1"/>
    <dgm:cxn modelId="{444DD9FD-01EA-47FD-B99E-9DF7432ED59D}" type="presOf" srcId="{3DC596A2-6D43-42CE-A699-A83E67C1ABC0}" destId="{903F1841-6706-4850-927A-D3A991F8A792}" srcOrd="0" destOrd="0" presId="urn:microsoft.com/office/officeart/2005/8/layout/orgChart1"/>
    <dgm:cxn modelId="{3F05534B-FF32-4E67-920E-66E1619D6455}" srcId="{5A3EC69A-1A31-4FED-BEA5-B0D0F8A09981}" destId="{CC8A9999-B9DF-4CD3-9A87-A3A4AE24B98B}" srcOrd="3" destOrd="0" parTransId="{4D44D060-2343-40D4-9C91-A72D0B2FE003}" sibTransId="{93BA752B-B72C-4619-8247-4B306621C390}"/>
    <dgm:cxn modelId="{5A1FBBC3-6ED6-47F1-8364-33D5A3D0E490}" srcId="{94E98E99-78F4-4617-806E-D64BEA8EC6EA}" destId="{2DE71A76-0D6E-43FE-A0A7-F76CCD9271BD}" srcOrd="2" destOrd="0" parTransId="{31D1829B-5736-477E-BE5B-1780260DF52B}" sibTransId="{292FA330-27D5-43C2-89EE-3B8857014BCB}"/>
    <dgm:cxn modelId="{3821C933-31DA-46E4-A9AA-0B3E092B8474}" type="presOf" srcId="{A488DB8D-28F4-43D0-ABDA-4A019DC98035}" destId="{8F62E657-5A10-418F-A80A-EE3432F2AD3F}" srcOrd="0" destOrd="0" presId="urn:microsoft.com/office/officeart/2005/8/layout/orgChart1"/>
    <dgm:cxn modelId="{52E92087-368A-42AB-8812-8952E81A384D}" srcId="{94E98E99-78F4-4617-806E-D64BEA8EC6EA}" destId="{D95712E2-9F1F-4428-A3A6-11D0C7DBD31C}" srcOrd="0" destOrd="0" parTransId="{DB945A27-8E6C-4F60-9469-D57BDE69F625}" sibTransId="{2834C420-9D21-4D7A-B022-FBE6AAB53548}"/>
    <dgm:cxn modelId="{8C6D273D-9234-4598-BD34-39BD4036B7B5}" type="presOf" srcId="{7592F796-CD95-4827-BFC4-C34952307965}" destId="{4A4F7A5B-4AEE-477C-85C3-86361C9B8F0A}" srcOrd="1" destOrd="0" presId="urn:microsoft.com/office/officeart/2005/8/layout/orgChart1"/>
    <dgm:cxn modelId="{18B8BC96-A2D2-4E83-A94B-B55FAD980C55}" type="presOf" srcId="{E30CB74D-4FCF-449F-9099-B493CA15EFC7}" destId="{F01FEC07-22FB-4E0F-B4A6-A2B3D0027D61}" srcOrd="0" destOrd="0" presId="urn:microsoft.com/office/officeart/2005/8/layout/orgChart1"/>
    <dgm:cxn modelId="{D88026EF-F246-4A86-A269-035FFC8BCD7D}" type="presOf" srcId="{FF031CB6-2425-4F96-A057-D84C7C62ECF9}" destId="{A30000F4-9281-4BE6-A882-285EF4B1BF01}" srcOrd="0" destOrd="0" presId="urn:microsoft.com/office/officeart/2005/8/layout/orgChart1"/>
    <dgm:cxn modelId="{9D6E1E28-7AAF-46B6-87FD-E02FF13AD372}" srcId="{CC8A9999-B9DF-4CD3-9A87-A3A4AE24B98B}" destId="{CD35A147-A389-43C5-9450-5EDB90976682}" srcOrd="1" destOrd="0" parTransId="{5BA1F3CD-B700-4D8C-A933-F8EA27C872F0}" sibTransId="{C8C6ECF8-BC4B-4D85-B22B-5DDE4384C3FF}"/>
    <dgm:cxn modelId="{BC96F2A9-4F3B-4E7E-8056-4348582FAD37}" type="presOf" srcId="{97B7761F-1E52-438F-8B5C-17D9FA55E471}" destId="{DC6B987A-3516-4D5F-AE90-F18D3A9A8D2C}" srcOrd="0" destOrd="0" presId="urn:microsoft.com/office/officeart/2005/8/layout/orgChart1"/>
    <dgm:cxn modelId="{72F7E61E-9908-4F72-946D-0D6013B1CAE0}" type="presOf" srcId="{86912146-2DDF-491E-8783-70514E289B43}" destId="{5A911532-9268-4147-9FB1-FD3174F98720}" srcOrd="0" destOrd="0" presId="urn:microsoft.com/office/officeart/2005/8/layout/orgChart1"/>
    <dgm:cxn modelId="{8FA02B3A-9D90-43C0-B24A-AF40CBD55A69}" type="presOf" srcId="{CC8A9999-B9DF-4CD3-9A87-A3A4AE24B98B}" destId="{BECE4E5B-5A22-4340-9A97-56C8AAF12BA3}" srcOrd="1" destOrd="0" presId="urn:microsoft.com/office/officeart/2005/8/layout/orgChart1"/>
    <dgm:cxn modelId="{07B2884D-1B30-4E00-A3EF-E676808B4038}" type="presOf" srcId="{2DE71A76-0D6E-43FE-A0A7-F76CCD9271BD}" destId="{6B36833A-A5E7-4B78-93EA-B563F4F087C2}" srcOrd="0" destOrd="0" presId="urn:microsoft.com/office/officeart/2005/8/layout/orgChart1"/>
    <dgm:cxn modelId="{58391095-EE6F-4474-AE59-FF7592C0A106}" type="presOf" srcId="{5BA1F3CD-B700-4D8C-A933-F8EA27C872F0}" destId="{27940F22-265A-4DBE-B0C9-CB461D8A56BE}" srcOrd="0" destOrd="0" presId="urn:microsoft.com/office/officeart/2005/8/layout/orgChart1"/>
    <dgm:cxn modelId="{AEC8D7AF-A425-495C-AC53-33FB55FC07DE}" type="presOf" srcId="{94E98E99-78F4-4617-806E-D64BEA8EC6EA}" destId="{61C4FB1F-D7B9-4FDB-A35C-4101A316A434}" srcOrd="0" destOrd="0" presId="urn:microsoft.com/office/officeart/2005/8/layout/orgChart1"/>
    <dgm:cxn modelId="{2FC79774-4C2D-4131-AB71-2F0882409BBF}" type="presOf" srcId="{1E0BC855-A997-4F49-937B-91D27F175B87}" destId="{B70A8A2F-CFD0-4AE7-ABEF-42A5FFB6E242}" srcOrd="1" destOrd="0" presId="urn:microsoft.com/office/officeart/2005/8/layout/orgChart1"/>
    <dgm:cxn modelId="{6AE68777-3527-4D25-82DC-8F38C8C47155}" type="presOf" srcId="{CD35A147-A389-43C5-9450-5EDB90976682}" destId="{B4A84A8B-8670-49AC-8B80-EF4005BE0C95}" srcOrd="0" destOrd="0" presId="urn:microsoft.com/office/officeart/2005/8/layout/orgChart1"/>
    <dgm:cxn modelId="{6FA39B02-12EE-4F8B-9A7B-11656089949E}" type="presOf" srcId="{31D1829B-5736-477E-BE5B-1780260DF52B}" destId="{5DA809A4-6E4A-4620-840F-88FA6BFCF58B}" srcOrd="0" destOrd="0" presId="urn:microsoft.com/office/officeart/2005/8/layout/orgChart1"/>
    <dgm:cxn modelId="{493A7A69-522A-4BA7-A236-10BA8201B76C}" type="presOf" srcId="{1E0BC855-A997-4F49-937B-91D27F175B87}" destId="{AEFB5A5E-19B8-45B9-A7B9-B696FE7A57BE}" srcOrd="0" destOrd="0" presId="urn:microsoft.com/office/officeart/2005/8/layout/orgChart1"/>
    <dgm:cxn modelId="{046C22BC-6885-4BE7-B430-9CD545555CC7}" type="presOf" srcId="{D3AAEFDD-7084-480F-8038-FC32E2F608FB}" destId="{BBD43504-B734-4E06-8C0C-52FA29760C3A}" srcOrd="0" destOrd="0" presId="urn:microsoft.com/office/officeart/2005/8/layout/orgChart1"/>
    <dgm:cxn modelId="{785BA5B1-C975-4C22-BE12-D79347123811}" srcId="{0E15AB63-35DC-4B32-AE63-045EA2E386BD}" destId="{674C58BC-69BE-4DE6-A7A9-E7FF0368962B}" srcOrd="0" destOrd="0" parTransId="{0A8A0F0D-0DA6-494D-97A5-F4CCD3FFB71D}" sibTransId="{D6BF391D-EECF-46A7-87CB-8AA10E9A9534}"/>
    <dgm:cxn modelId="{9675AECF-C701-4ACF-B93E-C63480F9610C}" srcId="{5A3EC69A-1A31-4FED-BEA5-B0D0F8A09981}" destId="{D3AAEFDD-7084-480F-8038-FC32E2F608FB}" srcOrd="0" destOrd="0" parTransId="{220725AD-0124-4F5A-8FF2-B2ED641039E6}" sibTransId="{AB308151-DDCA-482B-BC7D-5E25EF69D63F}"/>
    <dgm:cxn modelId="{67F3DDC4-C3B2-495B-9B4B-204855E5B76F}" type="presOf" srcId="{3DC596A2-6D43-42CE-A699-A83E67C1ABC0}" destId="{2E60AE8A-7EF0-4BC8-8EDE-02C60A947098}" srcOrd="1" destOrd="0" presId="urn:microsoft.com/office/officeart/2005/8/layout/orgChart1"/>
    <dgm:cxn modelId="{B1641F0C-DF42-4E66-897C-4F1EAABEDA78}" type="presOf" srcId="{86912146-2DDF-491E-8783-70514E289B43}" destId="{BEE4AE58-1C27-4DC2-AE4E-B6A63E56B5BA}" srcOrd="1" destOrd="0" presId="urn:microsoft.com/office/officeart/2005/8/layout/orgChart1"/>
    <dgm:cxn modelId="{3AA7682F-8E1E-4EFA-9C1F-C92E464C0601}" type="presOf" srcId="{CD35A147-A389-43C5-9450-5EDB90976682}" destId="{33A9E553-DC47-47C4-BB8A-DF52F63E064F}" srcOrd="1" destOrd="0" presId="urn:microsoft.com/office/officeart/2005/8/layout/orgChart1"/>
    <dgm:cxn modelId="{39559CF9-011C-4080-9B72-5634956276D0}" type="presOf" srcId="{A894AA28-51A0-423E-8112-AC4CF4692F94}" destId="{CCC07C6D-90EE-4A83-A86E-7ACD30C5D59E}" srcOrd="0" destOrd="0" presId="urn:microsoft.com/office/officeart/2005/8/layout/orgChart1"/>
    <dgm:cxn modelId="{610621E2-FAFB-4352-9386-E57865B30776}" srcId="{D3AAEFDD-7084-480F-8038-FC32E2F608FB}" destId="{7592F796-CD95-4827-BFC4-C34952307965}" srcOrd="0" destOrd="0" parTransId="{A488DB8D-28F4-43D0-ABDA-4A019DC98035}" sibTransId="{6874F5DA-C7A6-4403-ADE8-B11E3F2993C5}"/>
    <dgm:cxn modelId="{F4990408-2B5B-4A08-950B-1365C9B8D66F}" type="presOf" srcId="{2DE71A76-0D6E-43FE-A0A7-F76CCD9271BD}" destId="{08873F5C-31F6-444D-9373-C1D09C384A71}" srcOrd="1" destOrd="0" presId="urn:microsoft.com/office/officeart/2005/8/layout/orgChart1"/>
    <dgm:cxn modelId="{C865917B-6DD0-4AEF-A494-D0939F6861D1}" type="presParOf" srcId="{A30000F4-9281-4BE6-A882-285EF4B1BF01}" destId="{CB2EB05D-2784-4672-BCF5-C05A27A3C162}" srcOrd="0" destOrd="0" presId="urn:microsoft.com/office/officeart/2005/8/layout/orgChart1"/>
    <dgm:cxn modelId="{621F080F-CB06-469C-B8CD-688E2EA37360}" type="presParOf" srcId="{CB2EB05D-2784-4672-BCF5-C05A27A3C162}" destId="{4F2B2F4C-DE8A-4EE9-BC10-D4E12B643974}" srcOrd="0" destOrd="0" presId="urn:microsoft.com/office/officeart/2005/8/layout/orgChart1"/>
    <dgm:cxn modelId="{D040AE88-DFE0-4B4C-9025-0622B55D2530}" type="presParOf" srcId="{4F2B2F4C-DE8A-4EE9-BC10-D4E12B643974}" destId="{EF63DBD9-008A-4C1F-864F-3764D04D0161}" srcOrd="0" destOrd="0" presId="urn:microsoft.com/office/officeart/2005/8/layout/orgChart1"/>
    <dgm:cxn modelId="{9255481F-AF92-41EE-AC59-636EE4C69720}" type="presParOf" srcId="{4F2B2F4C-DE8A-4EE9-BC10-D4E12B643974}" destId="{8797B444-9B20-436C-B0C1-16EF790EECE6}" srcOrd="1" destOrd="0" presId="urn:microsoft.com/office/officeart/2005/8/layout/orgChart1"/>
    <dgm:cxn modelId="{A766A1AB-5A9B-4150-84C1-1DEA551A7344}" type="presParOf" srcId="{CB2EB05D-2784-4672-BCF5-C05A27A3C162}" destId="{28B2478F-69EA-4F0F-936B-637D8D39ABCC}" srcOrd="1" destOrd="0" presId="urn:microsoft.com/office/officeart/2005/8/layout/orgChart1"/>
    <dgm:cxn modelId="{76794C7B-863F-4BE8-886F-D5C9D34186D7}" type="presParOf" srcId="{28B2478F-69EA-4F0F-936B-637D8D39ABCC}" destId="{CC4AB8BE-7713-49F4-A24F-37F662B4752A}" srcOrd="0" destOrd="0" presId="urn:microsoft.com/office/officeart/2005/8/layout/orgChart1"/>
    <dgm:cxn modelId="{B5D28C47-1ED2-4750-99C9-F0D7542E3C71}" type="presParOf" srcId="{28B2478F-69EA-4F0F-936B-637D8D39ABCC}" destId="{B00CF061-1BED-4FA4-A3E5-D4BA2FCBBC09}" srcOrd="1" destOrd="0" presId="urn:microsoft.com/office/officeart/2005/8/layout/orgChart1"/>
    <dgm:cxn modelId="{E05B63C7-64B3-4EA3-890F-83ACABD471EF}" type="presParOf" srcId="{B00CF061-1BED-4FA4-A3E5-D4BA2FCBBC09}" destId="{FE5C7E7D-5C15-4CD8-A0C5-26C3BF0A9E56}" srcOrd="0" destOrd="0" presId="urn:microsoft.com/office/officeart/2005/8/layout/orgChart1"/>
    <dgm:cxn modelId="{6C83ABC6-543E-4F93-B5C2-AF7133D60327}" type="presParOf" srcId="{FE5C7E7D-5C15-4CD8-A0C5-26C3BF0A9E56}" destId="{BBD43504-B734-4E06-8C0C-52FA29760C3A}" srcOrd="0" destOrd="0" presId="urn:microsoft.com/office/officeart/2005/8/layout/orgChart1"/>
    <dgm:cxn modelId="{EB62E061-8FC9-41CD-9CC7-714CC4FAB1C7}" type="presParOf" srcId="{FE5C7E7D-5C15-4CD8-A0C5-26C3BF0A9E56}" destId="{3266463D-68DF-4BFA-A315-D27E09A61BF6}" srcOrd="1" destOrd="0" presId="urn:microsoft.com/office/officeart/2005/8/layout/orgChart1"/>
    <dgm:cxn modelId="{20D39327-6102-4CFD-834A-2C26E9AB3DEA}" type="presParOf" srcId="{B00CF061-1BED-4FA4-A3E5-D4BA2FCBBC09}" destId="{18A29F6B-4E31-4FF4-BA83-C1149CD8DE30}" srcOrd="1" destOrd="0" presId="urn:microsoft.com/office/officeart/2005/8/layout/orgChart1"/>
    <dgm:cxn modelId="{C81A83BC-6DDC-4A14-A3B7-4383541D9DB8}" type="presParOf" srcId="{18A29F6B-4E31-4FF4-BA83-C1149CD8DE30}" destId="{8F62E657-5A10-418F-A80A-EE3432F2AD3F}" srcOrd="0" destOrd="0" presId="urn:microsoft.com/office/officeart/2005/8/layout/orgChart1"/>
    <dgm:cxn modelId="{B5FCAA9E-BAF6-4F2B-93C3-7A574243087E}" type="presParOf" srcId="{18A29F6B-4E31-4FF4-BA83-C1149CD8DE30}" destId="{A40CCCFE-95FB-4781-B6C2-4FEDA6615852}" srcOrd="1" destOrd="0" presId="urn:microsoft.com/office/officeart/2005/8/layout/orgChart1"/>
    <dgm:cxn modelId="{38E073C9-761E-4953-83E1-17C5C586662F}" type="presParOf" srcId="{A40CCCFE-95FB-4781-B6C2-4FEDA6615852}" destId="{4BA1220C-A48E-4B39-AB83-783AACE87269}" srcOrd="0" destOrd="0" presId="urn:microsoft.com/office/officeart/2005/8/layout/orgChart1"/>
    <dgm:cxn modelId="{F7C3274B-D62E-44D2-9581-09854453EEFF}" type="presParOf" srcId="{4BA1220C-A48E-4B39-AB83-783AACE87269}" destId="{3B1E5258-6184-4205-973A-0292E30DF822}" srcOrd="0" destOrd="0" presId="urn:microsoft.com/office/officeart/2005/8/layout/orgChart1"/>
    <dgm:cxn modelId="{EFF42510-4180-4247-A1B0-A2E718620825}" type="presParOf" srcId="{4BA1220C-A48E-4B39-AB83-783AACE87269}" destId="{4A4F7A5B-4AEE-477C-85C3-86361C9B8F0A}" srcOrd="1" destOrd="0" presId="urn:microsoft.com/office/officeart/2005/8/layout/orgChart1"/>
    <dgm:cxn modelId="{6BB73A9E-D217-41F3-955B-7D1E1FF1F439}" type="presParOf" srcId="{A40CCCFE-95FB-4781-B6C2-4FEDA6615852}" destId="{AD52130B-7C98-4D6D-B89A-7195D9D16A2C}" srcOrd="1" destOrd="0" presId="urn:microsoft.com/office/officeart/2005/8/layout/orgChart1"/>
    <dgm:cxn modelId="{8CC77540-B15E-48B1-8482-426705E7C3B3}" type="presParOf" srcId="{A40CCCFE-95FB-4781-B6C2-4FEDA6615852}" destId="{9439EC8F-D371-43E5-94C9-B938F8DAA7EB}" srcOrd="2" destOrd="0" presId="urn:microsoft.com/office/officeart/2005/8/layout/orgChart1"/>
    <dgm:cxn modelId="{1E7A8089-5C1C-44E5-A9D1-608687AC841C}" type="presParOf" srcId="{B00CF061-1BED-4FA4-A3E5-D4BA2FCBBC09}" destId="{853FEAA9-D04C-473B-A526-95F3C4930439}" srcOrd="2" destOrd="0" presId="urn:microsoft.com/office/officeart/2005/8/layout/orgChart1"/>
    <dgm:cxn modelId="{9D422735-45F6-490A-9CF1-1B4E3D1FAB1B}" type="presParOf" srcId="{28B2478F-69EA-4F0F-936B-637D8D39ABCC}" destId="{CD740CC7-A664-4550-A8D0-ABB0E3FC56BA}" srcOrd="2" destOrd="0" presId="urn:microsoft.com/office/officeart/2005/8/layout/orgChart1"/>
    <dgm:cxn modelId="{319FD9A3-FAED-4D77-9C59-BE35694BD097}" type="presParOf" srcId="{28B2478F-69EA-4F0F-936B-637D8D39ABCC}" destId="{A9E6A405-9BDF-401E-A3EB-95356DA2C03B}" srcOrd="3" destOrd="0" presId="urn:microsoft.com/office/officeart/2005/8/layout/orgChart1"/>
    <dgm:cxn modelId="{165FEAB1-3273-4A43-9A1D-9653AEB62A34}" type="presParOf" srcId="{A9E6A405-9BDF-401E-A3EB-95356DA2C03B}" destId="{80DE9848-23BD-479D-B24D-FA0ABE631A60}" srcOrd="0" destOrd="0" presId="urn:microsoft.com/office/officeart/2005/8/layout/orgChart1"/>
    <dgm:cxn modelId="{4C7DABC6-0717-4259-95CC-4E99F8B82EDD}" type="presParOf" srcId="{80DE9848-23BD-479D-B24D-FA0ABE631A60}" destId="{61C4FB1F-D7B9-4FDB-A35C-4101A316A434}" srcOrd="0" destOrd="0" presId="urn:microsoft.com/office/officeart/2005/8/layout/orgChart1"/>
    <dgm:cxn modelId="{B6C205DB-2789-4B76-BA9A-0E52C1FC9BEA}" type="presParOf" srcId="{80DE9848-23BD-479D-B24D-FA0ABE631A60}" destId="{171339C7-760C-4A2D-B789-591636280D82}" srcOrd="1" destOrd="0" presId="urn:microsoft.com/office/officeart/2005/8/layout/orgChart1"/>
    <dgm:cxn modelId="{FED2AEE1-F62B-4B24-98A8-E2C50A48882A}" type="presParOf" srcId="{A9E6A405-9BDF-401E-A3EB-95356DA2C03B}" destId="{B6318041-7B0A-4080-9CAF-34254D80E1F3}" srcOrd="1" destOrd="0" presId="urn:microsoft.com/office/officeart/2005/8/layout/orgChart1"/>
    <dgm:cxn modelId="{C09DB60E-F1D4-4001-BD86-3F2C9ADE5D25}" type="presParOf" srcId="{B6318041-7B0A-4080-9CAF-34254D80E1F3}" destId="{8FB24151-B695-401A-AA9D-0F530CDBAA6F}" srcOrd="0" destOrd="0" presId="urn:microsoft.com/office/officeart/2005/8/layout/orgChart1"/>
    <dgm:cxn modelId="{1F3DC398-0E20-498F-9A7D-D5A26339384F}" type="presParOf" srcId="{B6318041-7B0A-4080-9CAF-34254D80E1F3}" destId="{6C3BE32C-B12D-418F-8646-111A15E658D0}" srcOrd="1" destOrd="0" presId="urn:microsoft.com/office/officeart/2005/8/layout/orgChart1"/>
    <dgm:cxn modelId="{A1A6CDBB-A99F-4F1B-B4BA-F957B3CA83C4}" type="presParOf" srcId="{6C3BE32C-B12D-418F-8646-111A15E658D0}" destId="{A2BB3922-31EC-4383-AAC3-9FE775821C3C}" srcOrd="0" destOrd="0" presId="urn:microsoft.com/office/officeart/2005/8/layout/orgChart1"/>
    <dgm:cxn modelId="{3B4415B7-B46B-41B6-B86A-80583044E550}" type="presParOf" srcId="{A2BB3922-31EC-4383-AAC3-9FE775821C3C}" destId="{213E7B7E-BD3B-477E-8683-1C0286CF1B6D}" srcOrd="0" destOrd="0" presId="urn:microsoft.com/office/officeart/2005/8/layout/orgChart1"/>
    <dgm:cxn modelId="{B05D45A7-80AC-4FAF-8A02-F9D48E95764B}" type="presParOf" srcId="{A2BB3922-31EC-4383-AAC3-9FE775821C3C}" destId="{A101A350-8129-4283-9336-877EBC537DD9}" srcOrd="1" destOrd="0" presId="urn:microsoft.com/office/officeart/2005/8/layout/orgChart1"/>
    <dgm:cxn modelId="{94659634-7D36-45A8-9E05-B2B8220F1CF0}" type="presParOf" srcId="{6C3BE32C-B12D-418F-8646-111A15E658D0}" destId="{1B62A442-B11B-4850-B101-70083662093A}" srcOrd="1" destOrd="0" presId="urn:microsoft.com/office/officeart/2005/8/layout/orgChart1"/>
    <dgm:cxn modelId="{E7EE6199-00B6-4534-B99E-9E295CFE9B87}" type="presParOf" srcId="{6C3BE32C-B12D-418F-8646-111A15E658D0}" destId="{0C76A704-DD90-45D8-A984-584E9A24F8A1}" srcOrd="2" destOrd="0" presId="urn:microsoft.com/office/officeart/2005/8/layout/orgChart1"/>
    <dgm:cxn modelId="{F774CAE5-32D6-455D-AEC0-549BF2FFD3BA}" type="presParOf" srcId="{B6318041-7B0A-4080-9CAF-34254D80E1F3}" destId="{F01FEC07-22FB-4E0F-B4A6-A2B3D0027D61}" srcOrd="2" destOrd="0" presId="urn:microsoft.com/office/officeart/2005/8/layout/orgChart1"/>
    <dgm:cxn modelId="{2962C60F-7EB5-4388-B272-9078AEB693AC}" type="presParOf" srcId="{B6318041-7B0A-4080-9CAF-34254D80E1F3}" destId="{81327474-DA66-4215-84F6-EC3464968885}" srcOrd="3" destOrd="0" presId="urn:microsoft.com/office/officeart/2005/8/layout/orgChart1"/>
    <dgm:cxn modelId="{D0420B2D-3A6E-4BFD-B28E-E9B03502C03D}" type="presParOf" srcId="{81327474-DA66-4215-84F6-EC3464968885}" destId="{F9688B49-6FA4-4DE6-87AE-2AF017F93C91}" srcOrd="0" destOrd="0" presId="urn:microsoft.com/office/officeart/2005/8/layout/orgChart1"/>
    <dgm:cxn modelId="{D23E3B38-6610-4D8E-9431-6BC3A68C5A04}" type="presParOf" srcId="{F9688B49-6FA4-4DE6-87AE-2AF017F93C91}" destId="{AEFB5A5E-19B8-45B9-A7B9-B696FE7A57BE}" srcOrd="0" destOrd="0" presId="urn:microsoft.com/office/officeart/2005/8/layout/orgChart1"/>
    <dgm:cxn modelId="{A8368B1D-4A18-4EA0-9283-503E4CD2A145}" type="presParOf" srcId="{F9688B49-6FA4-4DE6-87AE-2AF017F93C91}" destId="{B70A8A2F-CFD0-4AE7-ABEF-42A5FFB6E242}" srcOrd="1" destOrd="0" presId="urn:microsoft.com/office/officeart/2005/8/layout/orgChart1"/>
    <dgm:cxn modelId="{5EF21F4E-76A4-49CD-A9D7-02EC6CE98EF1}" type="presParOf" srcId="{81327474-DA66-4215-84F6-EC3464968885}" destId="{67CCFC0E-485D-4385-8995-06C3F7C6E509}" srcOrd="1" destOrd="0" presId="urn:microsoft.com/office/officeart/2005/8/layout/orgChart1"/>
    <dgm:cxn modelId="{1794D2BD-D770-406D-9A05-B098770084FB}" type="presParOf" srcId="{81327474-DA66-4215-84F6-EC3464968885}" destId="{5F9F40F4-8967-45DD-901F-B64857F4B4B7}" srcOrd="2" destOrd="0" presId="urn:microsoft.com/office/officeart/2005/8/layout/orgChart1"/>
    <dgm:cxn modelId="{FBC09A01-1A77-4506-8504-EB1C88C446B7}" type="presParOf" srcId="{B6318041-7B0A-4080-9CAF-34254D80E1F3}" destId="{5DA809A4-6E4A-4620-840F-88FA6BFCF58B}" srcOrd="4" destOrd="0" presId="urn:microsoft.com/office/officeart/2005/8/layout/orgChart1"/>
    <dgm:cxn modelId="{9D221EBF-2159-491B-A05A-E479CE2CC465}" type="presParOf" srcId="{B6318041-7B0A-4080-9CAF-34254D80E1F3}" destId="{75175894-A2CF-4B69-A8CE-9D64C46DED2D}" srcOrd="5" destOrd="0" presId="urn:microsoft.com/office/officeart/2005/8/layout/orgChart1"/>
    <dgm:cxn modelId="{49A81A04-BCF7-41EF-AC7A-57016C755EFA}" type="presParOf" srcId="{75175894-A2CF-4B69-A8CE-9D64C46DED2D}" destId="{BF82EB8B-FCEB-488E-B4AD-5B36A70276BD}" srcOrd="0" destOrd="0" presId="urn:microsoft.com/office/officeart/2005/8/layout/orgChart1"/>
    <dgm:cxn modelId="{4EC06213-3D47-4417-A166-3437766D1EDC}" type="presParOf" srcId="{BF82EB8B-FCEB-488E-B4AD-5B36A70276BD}" destId="{6B36833A-A5E7-4B78-93EA-B563F4F087C2}" srcOrd="0" destOrd="0" presId="urn:microsoft.com/office/officeart/2005/8/layout/orgChart1"/>
    <dgm:cxn modelId="{3C569D30-EFE5-4AAD-8BD7-005A8A949589}" type="presParOf" srcId="{BF82EB8B-FCEB-488E-B4AD-5B36A70276BD}" destId="{08873F5C-31F6-444D-9373-C1D09C384A71}" srcOrd="1" destOrd="0" presId="urn:microsoft.com/office/officeart/2005/8/layout/orgChart1"/>
    <dgm:cxn modelId="{00DF0720-A042-493A-A0A3-E436DC7F0A36}" type="presParOf" srcId="{75175894-A2CF-4B69-A8CE-9D64C46DED2D}" destId="{0019EEB9-F9DC-4637-B768-145E4E270F3D}" srcOrd="1" destOrd="0" presId="urn:microsoft.com/office/officeart/2005/8/layout/orgChart1"/>
    <dgm:cxn modelId="{9615523C-3016-4150-ABC1-1DAFDD802DD3}" type="presParOf" srcId="{75175894-A2CF-4B69-A8CE-9D64C46DED2D}" destId="{DB768EF6-E2BB-4B0D-A5ED-D60A4196EF8E}" srcOrd="2" destOrd="0" presId="urn:microsoft.com/office/officeart/2005/8/layout/orgChart1"/>
    <dgm:cxn modelId="{2B6DDCAC-DE7F-44A3-BE53-3526DC0DD89A}" type="presParOf" srcId="{A9E6A405-9BDF-401E-A3EB-95356DA2C03B}" destId="{0A9771D0-A568-4EC5-9705-023329197BF2}" srcOrd="2" destOrd="0" presId="urn:microsoft.com/office/officeart/2005/8/layout/orgChart1"/>
    <dgm:cxn modelId="{DDE9440A-E90B-4BA6-A7E8-1A67157FF5E0}" type="presParOf" srcId="{28B2478F-69EA-4F0F-936B-637D8D39ABCC}" destId="{DC6B987A-3516-4D5F-AE90-F18D3A9A8D2C}" srcOrd="4" destOrd="0" presId="urn:microsoft.com/office/officeart/2005/8/layout/orgChart1"/>
    <dgm:cxn modelId="{73FB442B-919B-4E31-8E07-2BF30A4E74D8}" type="presParOf" srcId="{28B2478F-69EA-4F0F-936B-637D8D39ABCC}" destId="{EDB8B93F-A412-4867-98E9-F3C7CABC81DE}" srcOrd="5" destOrd="0" presId="urn:microsoft.com/office/officeart/2005/8/layout/orgChart1"/>
    <dgm:cxn modelId="{5B513137-DE2D-4044-96F0-DF6C64B7A041}" type="presParOf" srcId="{EDB8B93F-A412-4867-98E9-F3C7CABC81DE}" destId="{97D82F47-D334-4EE5-8FB6-9D8176F1FC61}" srcOrd="0" destOrd="0" presId="urn:microsoft.com/office/officeart/2005/8/layout/orgChart1"/>
    <dgm:cxn modelId="{1B37693F-805E-4D0A-BA5C-2680AB9F1459}" type="presParOf" srcId="{97D82F47-D334-4EE5-8FB6-9D8176F1FC61}" destId="{7139F0CB-1C6F-48D7-B4A6-6D64436F8B0F}" srcOrd="0" destOrd="0" presId="urn:microsoft.com/office/officeart/2005/8/layout/orgChart1"/>
    <dgm:cxn modelId="{A37AD5F4-8111-4C4C-A4F3-3C7D868C9BD1}" type="presParOf" srcId="{97D82F47-D334-4EE5-8FB6-9D8176F1FC61}" destId="{A6B19D7E-7B69-470A-8C79-7AB36B91053B}" srcOrd="1" destOrd="0" presId="urn:microsoft.com/office/officeart/2005/8/layout/orgChart1"/>
    <dgm:cxn modelId="{EC7FF4F8-18DE-4496-BD10-CD47F1AA8B4E}" type="presParOf" srcId="{EDB8B93F-A412-4867-98E9-F3C7CABC81DE}" destId="{20D7105C-FD65-4599-BE28-04D5F142C306}" srcOrd="1" destOrd="0" presId="urn:microsoft.com/office/officeart/2005/8/layout/orgChart1"/>
    <dgm:cxn modelId="{B51F5915-2CE1-4DB2-A5CC-F6094F5E8E45}" type="presParOf" srcId="{20D7105C-FD65-4599-BE28-04D5F142C306}" destId="{E59885FB-7DF4-443B-B589-0F0F389F4441}" srcOrd="0" destOrd="0" presId="urn:microsoft.com/office/officeart/2005/8/layout/orgChart1"/>
    <dgm:cxn modelId="{AD9B3756-EAD4-4D02-831D-3914A5373E1F}" type="presParOf" srcId="{20D7105C-FD65-4599-BE28-04D5F142C306}" destId="{B5CC3660-1F75-4C2B-AE26-3036C02D6336}" srcOrd="1" destOrd="0" presId="urn:microsoft.com/office/officeart/2005/8/layout/orgChart1"/>
    <dgm:cxn modelId="{C9530679-1A3F-4B33-8333-7B80B843D897}" type="presParOf" srcId="{B5CC3660-1F75-4C2B-AE26-3036C02D6336}" destId="{D6534178-A1DD-4528-B6DC-62D41769346F}" srcOrd="0" destOrd="0" presId="urn:microsoft.com/office/officeart/2005/8/layout/orgChart1"/>
    <dgm:cxn modelId="{3080F616-03BE-4A1B-B339-A826D582A499}" type="presParOf" srcId="{D6534178-A1DD-4528-B6DC-62D41769346F}" destId="{30C03167-E440-4ADD-8627-5A0612A3D0B0}" srcOrd="0" destOrd="0" presId="urn:microsoft.com/office/officeart/2005/8/layout/orgChart1"/>
    <dgm:cxn modelId="{FC311092-EDFF-4BCE-8913-75176E273F91}" type="presParOf" srcId="{D6534178-A1DD-4528-B6DC-62D41769346F}" destId="{EF6ACB0B-71CE-4B9B-9D88-1AD3B24E2060}" srcOrd="1" destOrd="0" presId="urn:microsoft.com/office/officeart/2005/8/layout/orgChart1"/>
    <dgm:cxn modelId="{6CF0765F-6537-4A63-BF09-D67D4C60C6A5}" type="presParOf" srcId="{B5CC3660-1F75-4C2B-AE26-3036C02D6336}" destId="{258E29A4-E36C-42F3-A77F-B3A7F9CCA5BD}" srcOrd="1" destOrd="0" presId="urn:microsoft.com/office/officeart/2005/8/layout/orgChart1"/>
    <dgm:cxn modelId="{9C0893CD-5056-4197-ACE6-3B7F0B5B3C96}" type="presParOf" srcId="{B5CC3660-1F75-4C2B-AE26-3036C02D6336}" destId="{90C5FA92-4384-4F15-8559-FB53E0886F22}" srcOrd="2" destOrd="0" presId="urn:microsoft.com/office/officeart/2005/8/layout/orgChart1"/>
    <dgm:cxn modelId="{306FB9E3-29F6-405E-A735-3788CBD14662}" type="presParOf" srcId="{20D7105C-FD65-4599-BE28-04D5F142C306}" destId="{6CAABA4E-143E-44AD-8D59-885DD7662947}" srcOrd="2" destOrd="0" presId="urn:microsoft.com/office/officeart/2005/8/layout/orgChart1"/>
    <dgm:cxn modelId="{8B983E29-2734-46C3-A05A-BF92313E2DFE}" type="presParOf" srcId="{20D7105C-FD65-4599-BE28-04D5F142C306}" destId="{9DB1BAF2-C3F9-469D-88BA-B391AE44DDE0}" srcOrd="3" destOrd="0" presId="urn:microsoft.com/office/officeart/2005/8/layout/orgChart1"/>
    <dgm:cxn modelId="{93BF6970-2A91-4F6B-9365-9D4FF4177AAF}" type="presParOf" srcId="{9DB1BAF2-C3F9-469D-88BA-B391AE44DDE0}" destId="{3AD87398-DF29-4482-B722-34716B23752D}" srcOrd="0" destOrd="0" presId="urn:microsoft.com/office/officeart/2005/8/layout/orgChart1"/>
    <dgm:cxn modelId="{A76147A3-D2C5-4120-B693-3D0F99A7A472}" type="presParOf" srcId="{3AD87398-DF29-4482-B722-34716B23752D}" destId="{CCC07C6D-90EE-4A83-A86E-7ACD30C5D59E}" srcOrd="0" destOrd="0" presId="urn:microsoft.com/office/officeart/2005/8/layout/orgChart1"/>
    <dgm:cxn modelId="{5BDE7DE3-BE81-452A-9ACC-535F4453E4CB}" type="presParOf" srcId="{3AD87398-DF29-4482-B722-34716B23752D}" destId="{196F32D5-9B88-4FAB-B487-5308192D4FF0}" srcOrd="1" destOrd="0" presId="urn:microsoft.com/office/officeart/2005/8/layout/orgChart1"/>
    <dgm:cxn modelId="{02E51713-F51C-4B53-AB7C-5E051BEA3B05}" type="presParOf" srcId="{9DB1BAF2-C3F9-469D-88BA-B391AE44DDE0}" destId="{C9EB142D-0149-4B10-BC94-FA7682790622}" srcOrd="1" destOrd="0" presId="urn:microsoft.com/office/officeart/2005/8/layout/orgChart1"/>
    <dgm:cxn modelId="{6384EB16-2121-41C6-A859-6D7885BEFAE9}" type="presParOf" srcId="{9DB1BAF2-C3F9-469D-88BA-B391AE44DDE0}" destId="{8FD8E6DC-8076-46ED-861F-172354831E0B}" srcOrd="2" destOrd="0" presId="urn:microsoft.com/office/officeart/2005/8/layout/orgChart1"/>
    <dgm:cxn modelId="{6682F6CB-5CA6-442C-B209-A41A077184A8}" type="presParOf" srcId="{20D7105C-FD65-4599-BE28-04D5F142C306}" destId="{57D8378E-A724-4C80-B1EA-248E4611B428}" srcOrd="4" destOrd="0" presId="urn:microsoft.com/office/officeart/2005/8/layout/orgChart1"/>
    <dgm:cxn modelId="{FDE95B20-CCE6-4F62-A9DF-0C5D2A89DB71}" type="presParOf" srcId="{20D7105C-FD65-4599-BE28-04D5F142C306}" destId="{D6AE3D76-2915-42D4-85FD-28CDE4CC102A}" srcOrd="5" destOrd="0" presId="urn:microsoft.com/office/officeart/2005/8/layout/orgChart1"/>
    <dgm:cxn modelId="{25393EB3-9F51-43AF-BA03-BD240F1033CD}" type="presParOf" srcId="{D6AE3D76-2915-42D4-85FD-28CDE4CC102A}" destId="{82056A4E-FB06-4765-B383-13592AB1BB6A}" srcOrd="0" destOrd="0" presId="urn:microsoft.com/office/officeart/2005/8/layout/orgChart1"/>
    <dgm:cxn modelId="{195A54B5-38E1-438C-8454-DDAC12F60A0E}" type="presParOf" srcId="{82056A4E-FB06-4765-B383-13592AB1BB6A}" destId="{903F1841-6706-4850-927A-D3A991F8A792}" srcOrd="0" destOrd="0" presId="urn:microsoft.com/office/officeart/2005/8/layout/orgChart1"/>
    <dgm:cxn modelId="{39C7C5A4-7152-45A0-B7E9-D0C5DDC3C8F7}" type="presParOf" srcId="{82056A4E-FB06-4765-B383-13592AB1BB6A}" destId="{2E60AE8A-7EF0-4BC8-8EDE-02C60A947098}" srcOrd="1" destOrd="0" presId="urn:microsoft.com/office/officeart/2005/8/layout/orgChart1"/>
    <dgm:cxn modelId="{BB410C7E-CFAD-43C1-8A2D-430D334251BD}" type="presParOf" srcId="{D6AE3D76-2915-42D4-85FD-28CDE4CC102A}" destId="{B6ACDDFF-9170-4F97-941A-82F3EA51B240}" srcOrd="1" destOrd="0" presId="urn:microsoft.com/office/officeart/2005/8/layout/orgChart1"/>
    <dgm:cxn modelId="{243A55BC-612C-4A4E-874C-BDD83AAA446C}" type="presParOf" srcId="{D6AE3D76-2915-42D4-85FD-28CDE4CC102A}" destId="{F0B04A26-6AF7-4AE8-9571-77E4B9CB906E}" srcOrd="2" destOrd="0" presId="urn:microsoft.com/office/officeart/2005/8/layout/orgChart1"/>
    <dgm:cxn modelId="{BAC57FFC-6EC2-4566-ABBB-D7A74239A1DD}" type="presParOf" srcId="{EDB8B93F-A412-4867-98E9-F3C7CABC81DE}" destId="{B5A54464-61A3-4688-8946-928C58D85913}" srcOrd="2" destOrd="0" presId="urn:microsoft.com/office/officeart/2005/8/layout/orgChart1"/>
    <dgm:cxn modelId="{76407542-3AE5-4C23-92D9-2CD2A1736337}" type="presParOf" srcId="{28B2478F-69EA-4F0F-936B-637D8D39ABCC}" destId="{7B17F1C9-D446-4993-9A98-38CC70767186}" srcOrd="6" destOrd="0" presId="urn:microsoft.com/office/officeart/2005/8/layout/orgChart1"/>
    <dgm:cxn modelId="{D9B184E0-704F-4688-AF1F-A28424D1BFF8}" type="presParOf" srcId="{28B2478F-69EA-4F0F-936B-637D8D39ABCC}" destId="{F7D7BB2E-531B-481B-9A35-912B54FCF68E}" srcOrd="7" destOrd="0" presId="urn:microsoft.com/office/officeart/2005/8/layout/orgChart1"/>
    <dgm:cxn modelId="{059DA55A-74AD-4BAD-8BED-534DC33E890B}" type="presParOf" srcId="{F7D7BB2E-531B-481B-9A35-912B54FCF68E}" destId="{07263E79-6B6A-4D2E-90BA-C8B650452FA9}" srcOrd="0" destOrd="0" presId="urn:microsoft.com/office/officeart/2005/8/layout/orgChart1"/>
    <dgm:cxn modelId="{8D6F1B7E-09E7-4EAF-A4EA-D63E214BF9DD}" type="presParOf" srcId="{07263E79-6B6A-4D2E-90BA-C8B650452FA9}" destId="{0943D463-280D-4720-BD4E-C022B6BB26B1}" srcOrd="0" destOrd="0" presId="urn:microsoft.com/office/officeart/2005/8/layout/orgChart1"/>
    <dgm:cxn modelId="{AB48E628-491B-48FC-A863-D297D014C478}" type="presParOf" srcId="{07263E79-6B6A-4D2E-90BA-C8B650452FA9}" destId="{BECE4E5B-5A22-4340-9A97-56C8AAF12BA3}" srcOrd="1" destOrd="0" presId="urn:microsoft.com/office/officeart/2005/8/layout/orgChart1"/>
    <dgm:cxn modelId="{7F28B7F5-567A-43B9-9C1A-14928F768F40}" type="presParOf" srcId="{F7D7BB2E-531B-481B-9A35-912B54FCF68E}" destId="{8F8A97A8-A9C3-4CF7-9471-7DD2568E2744}" srcOrd="1" destOrd="0" presId="urn:microsoft.com/office/officeart/2005/8/layout/orgChart1"/>
    <dgm:cxn modelId="{DB2B9D20-A7E6-46CA-9D0A-6776B4674C5D}" type="presParOf" srcId="{8F8A97A8-A9C3-4CF7-9471-7DD2568E2744}" destId="{D709E035-6ECC-4DA5-A923-CFA7057964F1}" srcOrd="0" destOrd="0" presId="urn:microsoft.com/office/officeart/2005/8/layout/orgChart1"/>
    <dgm:cxn modelId="{BFCB9461-F8D6-41C4-9277-1E319BC19AE8}" type="presParOf" srcId="{8F8A97A8-A9C3-4CF7-9471-7DD2568E2744}" destId="{B3263657-C211-4712-BABA-5BB454576D86}" srcOrd="1" destOrd="0" presId="urn:microsoft.com/office/officeart/2005/8/layout/orgChart1"/>
    <dgm:cxn modelId="{8733EE5C-EABE-4CCD-A120-8D5DD6D7A192}" type="presParOf" srcId="{B3263657-C211-4712-BABA-5BB454576D86}" destId="{BC678A27-D992-459F-88D5-CB0D6450FD1E}" srcOrd="0" destOrd="0" presId="urn:microsoft.com/office/officeart/2005/8/layout/orgChart1"/>
    <dgm:cxn modelId="{E3A5D464-B799-49A6-B721-7DCC0D611B5E}" type="presParOf" srcId="{BC678A27-D992-459F-88D5-CB0D6450FD1E}" destId="{5A911532-9268-4147-9FB1-FD3174F98720}" srcOrd="0" destOrd="0" presId="urn:microsoft.com/office/officeart/2005/8/layout/orgChart1"/>
    <dgm:cxn modelId="{8B7A5D42-6474-4B4D-A788-586A905B595C}" type="presParOf" srcId="{BC678A27-D992-459F-88D5-CB0D6450FD1E}" destId="{BEE4AE58-1C27-4DC2-AE4E-B6A63E56B5BA}" srcOrd="1" destOrd="0" presId="urn:microsoft.com/office/officeart/2005/8/layout/orgChart1"/>
    <dgm:cxn modelId="{55E80791-8A93-4B76-95D2-44F03E6D84AA}" type="presParOf" srcId="{B3263657-C211-4712-BABA-5BB454576D86}" destId="{8A6AE5A2-4D84-4C71-85B5-5A91B1842491}" srcOrd="1" destOrd="0" presId="urn:microsoft.com/office/officeart/2005/8/layout/orgChart1"/>
    <dgm:cxn modelId="{76981E09-1762-4D6C-B1C6-183C23E9AE22}" type="presParOf" srcId="{B3263657-C211-4712-BABA-5BB454576D86}" destId="{102E440E-11A2-471B-8EEE-5BA422789BD8}" srcOrd="2" destOrd="0" presId="urn:microsoft.com/office/officeart/2005/8/layout/orgChart1"/>
    <dgm:cxn modelId="{2DB59517-2A50-4CE0-915F-CFCEF05E2E24}" type="presParOf" srcId="{8F8A97A8-A9C3-4CF7-9471-7DD2568E2744}" destId="{27940F22-265A-4DBE-B0C9-CB461D8A56BE}" srcOrd="2" destOrd="0" presId="urn:microsoft.com/office/officeart/2005/8/layout/orgChart1"/>
    <dgm:cxn modelId="{AAD385E5-5373-4D3B-8047-875D3C61F858}" type="presParOf" srcId="{8F8A97A8-A9C3-4CF7-9471-7DD2568E2744}" destId="{EDE45BD0-A625-4EFF-8D20-4190802BECF7}" srcOrd="3" destOrd="0" presId="urn:microsoft.com/office/officeart/2005/8/layout/orgChart1"/>
    <dgm:cxn modelId="{7359C3BC-1DAB-4728-8062-69D753B955BF}" type="presParOf" srcId="{EDE45BD0-A625-4EFF-8D20-4190802BECF7}" destId="{9AE43AED-AB20-4DE5-856C-EC6426144D26}" srcOrd="0" destOrd="0" presId="urn:microsoft.com/office/officeart/2005/8/layout/orgChart1"/>
    <dgm:cxn modelId="{B1EC2BC9-CF1B-4A13-AED4-87E992009690}" type="presParOf" srcId="{9AE43AED-AB20-4DE5-856C-EC6426144D26}" destId="{B4A84A8B-8670-49AC-8B80-EF4005BE0C95}" srcOrd="0" destOrd="0" presId="urn:microsoft.com/office/officeart/2005/8/layout/orgChart1"/>
    <dgm:cxn modelId="{9A7AEA68-40C4-4DE8-BE7C-C522C411F1A6}" type="presParOf" srcId="{9AE43AED-AB20-4DE5-856C-EC6426144D26}" destId="{33A9E553-DC47-47C4-BB8A-DF52F63E064F}" srcOrd="1" destOrd="0" presId="urn:microsoft.com/office/officeart/2005/8/layout/orgChart1"/>
    <dgm:cxn modelId="{3B6D3C7E-17F9-48A1-AF34-0013EB9EF2F6}" type="presParOf" srcId="{EDE45BD0-A625-4EFF-8D20-4190802BECF7}" destId="{DF777B7D-FD5E-4845-8859-309043F6EBE8}" srcOrd="1" destOrd="0" presId="urn:microsoft.com/office/officeart/2005/8/layout/orgChart1"/>
    <dgm:cxn modelId="{5DA15311-1D91-4523-847E-A00842405A46}" type="presParOf" srcId="{EDE45BD0-A625-4EFF-8D20-4190802BECF7}" destId="{764B145A-ED5B-4FB8-8752-522BF0D8DE69}" srcOrd="2" destOrd="0" presId="urn:microsoft.com/office/officeart/2005/8/layout/orgChart1"/>
    <dgm:cxn modelId="{CAAFE41D-278F-4596-8A47-B9A90AA0AA89}" type="presParOf" srcId="{F7D7BB2E-531B-481B-9A35-912B54FCF68E}" destId="{869DE165-FFFE-45E1-BD25-F9E2A8041DC4}" srcOrd="2" destOrd="0" presId="urn:microsoft.com/office/officeart/2005/8/layout/orgChart1"/>
    <dgm:cxn modelId="{9714B513-E942-4A80-9FB6-D771AE5EE1D2}" type="presParOf" srcId="{CB2EB05D-2784-4672-BCF5-C05A27A3C162}" destId="{9A77DBC7-9294-4907-8343-9E4EDAD4845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940F22-265A-4DBE-B0C9-CB461D8A56BE}">
      <dsp:nvSpPr>
        <dsp:cNvPr id="0" name=""/>
        <dsp:cNvSpPr/>
      </dsp:nvSpPr>
      <dsp:spPr>
        <a:xfrm>
          <a:off x="6649073" y="1948414"/>
          <a:ext cx="241520" cy="1883857"/>
        </a:xfrm>
        <a:custGeom>
          <a:avLst/>
          <a:gdLst/>
          <a:ahLst/>
          <a:cxnLst/>
          <a:rect l="0" t="0" r="0" b="0"/>
          <a:pathLst>
            <a:path>
              <a:moveTo>
                <a:pt x="0" y="0"/>
              </a:moveTo>
              <a:lnTo>
                <a:pt x="0" y="1883857"/>
              </a:lnTo>
              <a:lnTo>
                <a:pt x="241520" y="188385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09E035-6ECC-4DA5-A923-CFA7057964F1}">
      <dsp:nvSpPr>
        <dsp:cNvPr id="0" name=""/>
        <dsp:cNvSpPr/>
      </dsp:nvSpPr>
      <dsp:spPr>
        <a:xfrm>
          <a:off x="6649073" y="1948414"/>
          <a:ext cx="241520" cy="740661"/>
        </a:xfrm>
        <a:custGeom>
          <a:avLst/>
          <a:gdLst/>
          <a:ahLst/>
          <a:cxnLst/>
          <a:rect l="0" t="0" r="0" b="0"/>
          <a:pathLst>
            <a:path>
              <a:moveTo>
                <a:pt x="0" y="0"/>
              </a:moveTo>
              <a:lnTo>
                <a:pt x="0" y="740661"/>
              </a:lnTo>
              <a:lnTo>
                <a:pt x="241520" y="740661"/>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17F1C9-D446-4993-9A98-38CC70767186}">
      <dsp:nvSpPr>
        <dsp:cNvPr id="0" name=""/>
        <dsp:cNvSpPr/>
      </dsp:nvSpPr>
      <dsp:spPr>
        <a:xfrm>
          <a:off x="4370733" y="805218"/>
          <a:ext cx="2922393" cy="338128"/>
        </a:xfrm>
        <a:custGeom>
          <a:avLst/>
          <a:gdLst/>
          <a:ahLst/>
          <a:cxnLst/>
          <a:rect l="0" t="0" r="0" b="0"/>
          <a:pathLst>
            <a:path>
              <a:moveTo>
                <a:pt x="0" y="0"/>
              </a:moveTo>
              <a:lnTo>
                <a:pt x="0" y="169064"/>
              </a:lnTo>
              <a:lnTo>
                <a:pt x="2922393" y="169064"/>
              </a:lnTo>
              <a:lnTo>
                <a:pt x="2922393" y="33812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D8378E-A724-4C80-B1EA-248E4611B428}">
      <dsp:nvSpPr>
        <dsp:cNvPr id="0" name=""/>
        <dsp:cNvSpPr/>
      </dsp:nvSpPr>
      <dsp:spPr>
        <a:xfrm>
          <a:off x="4700810" y="1948414"/>
          <a:ext cx="241520" cy="3027052"/>
        </a:xfrm>
        <a:custGeom>
          <a:avLst/>
          <a:gdLst/>
          <a:ahLst/>
          <a:cxnLst/>
          <a:rect l="0" t="0" r="0" b="0"/>
          <a:pathLst>
            <a:path>
              <a:moveTo>
                <a:pt x="0" y="0"/>
              </a:moveTo>
              <a:lnTo>
                <a:pt x="0" y="3027052"/>
              </a:lnTo>
              <a:lnTo>
                <a:pt x="241520" y="302705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AABA4E-143E-44AD-8D59-885DD7662947}">
      <dsp:nvSpPr>
        <dsp:cNvPr id="0" name=""/>
        <dsp:cNvSpPr/>
      </dsp:nvSpPr>
      <dsp:spPr>
        <a:xfrm>
          <a:off x="4700810" y="1948414"/>
          <a:ext cx="241520" cy="1883857"/>
        </a:xfrm>
        <a:custGeom>
          <a:avLst/>
          <a:gdLst/>
          <a:ahLst/>
          <a:cxnLst/>
          <a:rect l="0" t="0" r="0" b="0"/>
          <a:pathLst>
            <a:path>
              <a:moveTo>
                <a:pt x="0" y="0"/>
              </a:moveTo>
              <a:lnTo>
                <a:pt x="0" y="1883857"/>
              </a:lnTo>
              <a:lnTo>
                <a:pt x="241520" y="188385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885FB-7DF4-443B-B589-0F0F389F4441}">
      <dsp:nvSpPr>
        <dsp:cNvPr id="0" name=""/>
        <dsp:cNvSpPr/>
      </dsp:nvSpPr>
      <dsp:spPr>
        <a:xfrm>
          <a:off x="4700810" y="1948414"/>
          <a:ext cx="241520" cy="740661"/>
        </a:xfrm>
        <a:custGeom>
          <a:avLst/>
          <a:gdLst/>
          <a:ahLst/>
          <a:cxnLst/>
          <a:rect l="0" t="0" r="0" b="0"/>
          <a:pathLst>
            <a:path>
              <a:moveTo>
                <a:pt x="0" y="0"/>
              </a:moveTo>
              <a:lnTo>
                <a:pt x="0" y="740661"/>
              </a:lnTo>
              <a:lnTo>
                <a:pt x="241520" y="740661"/>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6B987A-3516-4D5F-AE90-F18D3A9A8D2C}">
      <dsp:nvSpPr>
        <dsp:cNvPr id="0" name=""/>
        <dsp:cNvSpPr/>
      </dsp:nvSpPr>
      <dsp:spPr>
        <a:xfrm>
          <a:off x="4370733" y="805218"/>
          <a:ext cx="974131" cy="338128"/>
        </a:xfrm>
        <a:custGeom>
          <a:avLst/>
          <a:gdLst/>
          <a:ahLst/>
          <a:cxnLst/>
          <a:rect l="0" t="0" r="0" b="0"/>
          <a:pathLst>
            <a:path>
              <a:moveTo>
                <a:pt x="0" y="0"/>
              </a:moveTo>
              <a:lnTo>
                <a:pt x="0" y="169064"/>
              </a:lnTo>
              <a:lnTo>
                <a:pt x="974131" y="169064"/>
              </a:lnTo>
              <a:lnTo>
                <a:pt x="974131" y="33812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A809A4-6E4A-4620-840F-88FA6BFCF58B}">
      <dsp:nvSpPr>
        <dsp:cNvPr id="0" name=""/>
        <dsp:cNvSpPr/>
      </dsp:nvSpPr>
      <dsp:spPr>
        <a:xfrm>
          <a:off x="2752548" y="1948414"/>
          <a:ext cx="241520" cy="3027052"/>
        </a:xfrm>
        <a:custGeom>
          <a:avLst/>
          <a:gdLst/>
          <a:ahLst/>
          <a:cxnLst/>
          <a:rect l="0" t="0" r="0" b="0"/>
          <a:pathLst>
            <a:path>
              <a:moveTo>
                <a:pt x="0" y="0"/>
              </a:moveTo>
              <a:lnTo>
                <a:pt x="0" y="3027052"/>
              </a:lnTo>
              <a:lnTo>
                <a:pt x="241520" y="302705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1FEC07-22FB-4E0F-B4A6-A2B3D0027D61}">
      <dsp:nvSpPr>
        <dsp:cNvPr id="0" name=""/>
        <dsp:cNvSpPr/>
      </dsp:nvSpPr>
      <dsp:spPr>
        <a:xfrm>
          <a:off x="2752548" y="1948414"/>
          <a:ext cx="241520" cy="1883857"/>
        </a:xfrm>
        <a:custGeom>
          <a:avLst/>
          <a:gdLst/>
          <a:ahLst/>
          <a:cxnLst/>
          <a:rect l="0" t="0" r="0" b="0"/>
          <a:pathLst>
            <a:path>
              <a:moveTo>
                <a:pt x="0" y="0"/>
              </a:moveTo>
              <a:lnTo>
                <a:pt x="0" y="1883857"/>
              </a:lnTo>
              <a:lnTo>
                <a:pt x="241520" y="188385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B24151-B695-401A-AA9D-0F530CDBAA6F}">
      <dsp:nvSpPr>
        <dsp:cNvPr id="0" name=""/>
        <dsp:cNvSpPr/>
      </dsp:nvSpPr>
      <dsp:spPr>
        <a:xfrm>
          <a:off x="2752548" y="1948414"/>
          <a:ext cx="241520" cy="740661"/>
        </a:xfrm>
        <a:custGeom>
          <a:avLst/>
          <a:gdLst/>
          <a:ahLst/>
          <a:cxnLst/>
          <a:rect l="0" t="0" r="0" b="0"/>
          <a:pathLst>
            <a:path>
              <a:moveTo>
                <a:pt x="0" y="0"/>
              </a:moveTo>
              <a:lnTo>
                <a:pt x="0" y="740661"/>
              </a:lnTo>
              <a:lnTo>
                <a:pt x="241520" y="740661"/>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740CC7-A664-4550-A8D0-ABB0E3FC56BA}">
      <dsp:nvSpPr>
        <dsp:cNvPr id="0" name=""/>
        <dsp:cNvSpPr/>
      </dsp:nvSpPr>
      <dsp:spPr>
        <a:xfrm>
          <a:off x="3396601" y="805218"/>
          <a:ext cx="974131" cy="338128"/>
        </a:xfrm>
        <a:custGeom>
          <a:avLst/>
          <a:gdLst/>
          <a:ahLst/>
          <a:cxnLst/>
          <a:rect l="0" t="0" r="0" b="0"/>
          <a:pathLst>
            <a:path>
              <a:moveTo>
                <a:pt x="974131" y="0"/>
              </a:moveTo>
              <a:lnTo>
                <a:pt x="974131" y="169064"/>
              </a:lnTo>
              <a:lnTo>
                <a:pt x="0" y="169064"/>
              </a:lnTo>
              <a:lnTo>
                <a:pt x="0" y="33812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62E657-5A10-418F-A80A-EE3432F2AD3F}">
      <dsp:nvSpPr>
        <dsp:cNvPr id="0" name=""/>
        <dsp:cNvSpPr/>
      </dsp:nvSpPr>
      <dsp:spPr>
        <a:xfrm>
          <a:off x="804285" y="1948414"/>
          <a:ext cx="241520" cy="740661"/>
        </a:xfrm>
        <a:custGeom>
          <a:avLst/>
          <a:gdLst/>
          <a:ahLst/>
          <a:cxnLst/>
          <a:rect l="0" t="0" r="0" b="0"/>
          <a:pathLst>
            <a:path>
              <a:moveTo>
                <a:pt x="0" y="0"/>
              </a:moveTo>
              <a:lnTo>
                <a:pt x="0" y="740661"/>
              </a:lnTo>
              <a:lnTo>
                <a:pt x="241520" y="740661"/>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4AB8BE-7713-49F4-A24F-37F662B4752A}">
      <dsp:nvSpPr>
        <dsp:cNvPr id="0" name=""/>
        <dsp:cNvSpPr/>
      </dsp:nvSpPr>
      <dsp:spPr>
        <a:xfrm>
          <a:off x="1448339" y="805218"/>
          <a:ext cx="2922393" cy="338128"/>
        </a:xfrm>
        <a:custGeom>
          <a:avLst/>
          <a:gdLst/>
          <a:ahLst/>
          <a:cxnLst/>
          <a:rect l="0" t="0" r="0" b="0"/>
          <a:pathLst>
            <a:path>
              <a:moveTo>
                <a:pt x="2922393" y="0"/>
              </a:moveTo>
              <a:lnTo>
                <a:pt x="2922393" y="169064"/>
              </a:lnTo>
              <a:lnTo>
                <a:pt x="0" y="169064"/>
              </a:lnTo>
              <a:lnTo>
                <a:pt x="0" y="33812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63DBD9-008A-4C1F-864F-3764D04D0161}">
      <dsp:nvSpPr>
        <dsp:cNvPr id="0" name=""/>
        <dsp:cNvSpPr/>
      </dsp:nvSpPr>
      <dsp:spPr>
        <a:xfrm>
          <a:off x="3455798" y="151"/>
          <a:ext cx="1829869" cy="80506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动态规划法</a:t>
          </a:r>
          <a:endParaRPr lang="zh-CN" altLang="en-US" sz="2400" kern="1200" dirty="0"/>
        </a:p>
      </dsp:txBody>
      <dsp:txXfrm>
        <a:off x="3455798" y="151"/>
        <a:ext cx="1829869" cy="805067"/>
      </dsp:txXfrm>
    </dsp:sp>
    <dsp:sp modelId="{BBD43504-B734-4E06-8C0C-52FA29760C3A}">
      <dsp:nvSpPr>
        <dsp:cNvPr id="0" name=""/>
        <dsp:cNvSpPr/>
      </dsp:nvSpPr>
      <dsp:spPr>
        <a:xfrm>
          <a:off x="643272" y="1143347"/>
          <a:ext cx="1610134" cy="805067"/>
        </a:xfrm>
        <a:prstGeom prst="rect">
          <a:avLst/>
        </a:prstGeom>
        <a:solidFill>
          <a:srgbClr val="FF0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基本思想</a:t>
          </a:r>
          <a:endParaRPr lang="zh-CN" altLang="en-US" sz="2400" kern="1200" dirty="0"/>
        </a:p>
      </dsp:txBody>
      <dsp:txXfrm>
        <a:off x="643272" y="1143347"/>
        <a:ext cx="1610134" cy="805067"/>
      </dsp:txXfrm>
    </dsp:sp>
    <dsp:sp modelId="{3B1E5258-6184-4205-973A-0292E30DF822}">
      <dsp:nvSpPr>
        <dsp:cNvPr id="0" name=""/>
        <dsp:cNvSpPr/>
      </dsp:nvSpPr>
      <dsp:spPr>
        <a:xfrm>
          <a:off x="1045805" y="2286542"/>
          <a:ext cx="1610134" cy="80506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数塔问题</a:t>
          </a:r>
          <a:endParaRPr lang="zh-CN" altLang="en-US" sz="2400" kern="1200" dirty="0"/>
        </a:p>
      </dsp:txBody>
      <dsp:txXfrm>
        <a:off x="1045805" y="2286542"/>
        <a:ext cx="1610134" cy="805067"/>
      </dsp:txXfrm>
    </dsp:sp>
    <dsp:sp modelId="{61C4FB1F-D7B9-4FDB-A35C-4101A316A434}">
      <dsp:nvSpPr>
        <dsp:cNvPr id="0" name=""/>
        <dsp:cNvSpPr/>
      </dsp:nvSpPr>
      <dsp:spPr>
        <a:xfrm>
          <a:off x="2591534" y="1143347"/>
          <a:ext cx="1610134" cy="80506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图问题</a:t>
          </a:r>
          <a:endParaRPr lang="zh-CN" altLang="en-US" sz="2400" kern="1200" dirty="0"/>
        </a:p>
      </dsp:txBody>
      <dsp:txXfrm>
        <a:off x="2591534" y="1143347"/>
        <a:ext cx="1610134" cy="805067"/>
      </dsp:txXfrm>
    </dsp:sp>
    <dsp:sp modelId="{213E7B7E-BD3B-477E-8683-1C0286CF1B6D}">
      <dsp:nvSpPr>
        <dsp:cNvPr id="0" name=""/>
        <dsp:cNvSpPr/>
      </dsp:nvSpPr>
      <dsp:spPr>
        <a:xfrm>
          <a:off x="2994068" y="2286542"/>
          <a:ext cx="1610134" cy="805067"/>
        </a:xfrm>
        <a:prstGeom prst="rect">
          <a:avLst/>
        </a:prstGeom>
        <a:solidFill>
          <a:srgbClr val="FF0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多段图的最短路径</a:t>
          </a:r>
          <a:endParaRPr lang="zh-CN" altLang="en-US" sz="2400" kern="1200" dirty="0"/>
        </a:p>
      </dsp:txBody>
      <dsp:txXfrm>
        <a:off x="2994068" y="2286542"/>
        <a:ext cx="1610134" cy="805067"/>
      </dsp:txXfrm>
    </dsp:sp>
    <dsp:sp modelId="{AEFB5A5E-19B8-45B9-A7B9-B696FE7A57BE}">
      <dsp:nvSpPr>
        <dsp:cNvPr id="0" name=""/>
        <dsp:cNvSpPr/>
      </dsp:nvSpPr>
      <dsp:spPr>
        <a:xfrm>
          <a:off x="2994068" y="3429737"/>
          <a:ext cx="1610134" cy="80506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多源点的最短路径</a:t>
          </a:r>
          <a:endParaRPr lang="zh-CN" altLang="en-US" sz="2400" kern="1200" dirty="0"/>
        </a:p>
      </dsp:txBody>
      <dsp:txXfrm>
        <a:off x="2994068" y="3429737"/>
        <a:ext cx="1610134" cy="805067"/>
      </dsp:txXfrm>
    </dsp:sp>
    <dsp:sp modelId="{6B36833A-A5E7-4B78-93EA-B563F4F087C2}">
      <dsp:nvSpPr>
        <dsp:cNvPr id="0" name=""/>
        <dsp:cNvSpPr/>
      </dsp:nvSpPr>
      <dsp:spPr>
        <a:xfrm>
          <a:off x="2994068" y="4572933"/>
          <a:ext cx="1610134" cy="80506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TSP</a:t>
          </a:r>
          <a:r>
            <a:rPr lang="zh-CN" altLang="en-US" sz="2400" kern="1200" dirty="0" smtClean="0"/>
            <a:t>问题</a:t>
          </a:r>
          <a:endParaRPr lang="zh-CN" altLang="en-US" sz="2400" kern="1200" dirty="0"/>
        </a:p>
      </dsp:txBody>
      <dsp:txXfrm>
        <a:off x="2994068" y="4572933"/>
        <a:ext cx="1610134" cy="805067"/>
      </dsp:txXfrm>
    </dsp:sp>
    <dsp:sp modelId="{7139F0CB-1C6F-48D7-B4A6-6D64436F8B0F}">
      <dsp:nvSpPr>
        <dsp:cNvPr id="0" name=""/>
        <dsp:cNvSpPr/>
      </dsp:nvSpPr>
      <dsp:spPr>
        <a:xfrm>
          <a:off x="4539797" y="1143347"/>
          <a:ext cx="1610134" cy="805067"/>
        </a:xfrm>
        <a:prstGeom prst="rect">
          <a:avLst/>
        </a:prstGeom>
        <a:solidFill>
          <a:schemeClr val="accent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组合问题</a:t>
          </a:r>
          <a:endParaRPr lang="zh-CN" altLang="en-US" sz="2400" kern="1200" dirty="0"/>
        </a:p>
      </dsp:txBody>
      <dsp:txXfrm>
        <a:off x="4539797" y="1143347"/>
        <a:ext cx="1610134" cy="805067"/>
      </dsp:txXfrm>
    </dsp:sp>
    <dsp:sp modelId="{30C03167-E440-4ADD-8627-5A0612A3D0B0}">
      <dsp:nvSpPr>
        <dsp:cNvPr id="0" name=""/>
        <dsp:cNvSpPr/>
      </dsp:nvSpPr>
      <dsp:spPr>
        <a:xfrm>
          <a:off x="4942330" y="2286542"/>
          <a:ext cx="1610134" cy="805067"/>
        </a:xfrm>
        <a:prstGeom prst="rect">
          <a:avLst/>
        </a:prstGeom>
        <a:solidFill>
          <a:srgbClr val="FF0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最长递增子序列</a:t>
          </a:r>
          <a:endParaRPr lang="zh-CN" altLang="en-US" sz="2400" kern="1200" dirty="0"/>
        </a:p>
      </dsp:txBody>
      <dsp:txXfrm>
        <a:off x="4942330" y="2286542"/>
        <a:ext cx="1610134" cy="805067"/>
      </dsp:txXfrm>
    </dsp:sp>
    <dsp:sp modelId="{CCC07C6D-90EE-4A83-A86E-7ACD30C5D59E}">
      <dsp:nvSpPr>
        <dsp:cNvPr id="0" name=""/>
        <dsp:cNvSpPr/>
      </dsp:nvSpPr>
      <dsp:spPr>
        <a:xfrm>
          <a:off x="4942330" y="3429737"/>
          <a:ext cx="1610134" cy="805067"/>
        </a:xfrm>
        <a:prstGeom prst="rect">
          <a:avLst/>
        </a:prstGeom>
        <a:solidFill>
          <a:srgbClr val="FF0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最长公共子序列</a:t>
          </a:r>
          <a:endParaRPr lang="zh-CN" altLang="en-US" sz="2400" kern="1200" dirty="0"/>
        </a:p>
      </dsp:txBody>
      <dsp:txXfrm>
        <a:off x="4942330" y="3429737"/>
        <a:ext cx="1610134" cy="805067"/>
      </dsp:txXfrm>
    </dsp:sp>
    <dsp:sp modelId="{903F1841-6706-4850-927A-D3A991F8A792}">
      <dsp:nvSpPr>
        <dsp:cNvPr id="0" name=""/>
        <dsp:cNvSpPr/>
      </dsp:nvSpPr>
      <dsp:spPr>
        <a:xfrm>
          <a:off x="4942330" y="4572933"/>
          <a:ext cx="1610134" cy="805067"/>
        </a:xfrm>
        <a:prstGeom prst="rect">
          <a:avLst/>
        </a:prstGeom>
        <a:solidFill>
          <a:srgbClr val="FF0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0/1</a:t>
          </a:r>
          <a:r>
            <a:rPr lang="zh-CN" altLang="en-US" sz="2400" kern="1200" dirty="0" smtClean="0"/>
            <a:t>背包问题</a:t>
          </a:r>
          <a:endParaRPr lang="zh-CN" altLang="en-US" sz="2400" kern="1200" dirty="0"/>
        </a:p>
      </dsp:txBody>
      <dsp:txXfrm>
        <a:off x="4942330" y="4572933"/>
        <a:ext cx="1610134" cy="805067"/>
      </dsp:txXfrm>
    </dsp:sp>
    <dsp:sp modelId="{0943D463-280D-4720-BD4E-C022B6BB26B1}">
      <dsp:nvSpPr>
        <dsp:cNvPr id="0" name=""/>
        <dsp:cNvSpPr/>
      </dsp:nvSpPr>
      <dsp:spPr>
        <a:xfrm>
          <a:off x="6488059" y="1143347"/>
          <a:ext cx="1610134" cy="80506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查找问题</a:t>
          </a:r>
          <a:endParaRPr lang="zh-CN" altLang="en-US" sz="2400" kern="1200" dirty="0"/>
        </a:p>
      </dsp:txBody>
      <dsp:txXfrm>
        <a:off x="6488059" y="1143347"/>
        <a:ext cx="1610134" cy="805067"/>
      </dsp:txXfrm>
    </dsp:sp>
    <dsp:sp modelId="{5A911532-9268-4147-9FB1-FD3174F98720}">
      <dsp:nvSpPr>
        <dsp:cNvPr id="0" name=""/>
        <dsp:cNvSpPr/>
      </dsp:nvSpPr>
      <dsp:spPr>
        <a:xfrm>
          <a:off x="6890593" y="2286542"/>
          <a:ext cx="1610134" cy="80506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最优二叉树</a:t>
          </a:r>
          <a:endParaRPr lang="zh-CN" altLang="en-US" sz="2400" kern="1200" dirty="0"/>
        </a:p>
      </dsp:txBody>
      <dsp:txXfrm>
        <a:off x="6890593" y="2286542"/>
        <a:ext cx="1610134" cy="805067"/>
      </dsp:txXfrm>
    </dsp:sp>
    <dsp:sp modelId="{B4A84A8B-8670-49AC-8B80-EF4005BE0C95}">
      <dsp:nvSpPr>
        <dsp:cNvPr id="0" name=""/>
        <dsp:cNvSpPr/>
      </dsp:nvSpPr>
      <dsp:spPr>
        <a:xfrm>
          <a:off x="6890593" y="3429737"/>
          <a:ext cx="1610134" cy="805067"/>
        </a:xfrm>
        <a:prstGeom prst="rect">
          <a:avLst/>
        </a:prstGeom>
        <a:solidFill>
          <a:srgbClr val="FF0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近似串匹配</a:t>
          </a:r>
          <a:endParaRPr lang="zh-CN" altLang="en-US" sz="2400" kern="1200" dirty="0"/>
        </a:p>
      </dsp:txBody>
      <dsp:txXfrm>
        <a:off x="6890593" y="3429737"/>
        <a:ext cx="1610134" cy="80506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8F2C74E-6464-436E-9B74-079B248C403B}" type="datetimeFigureOut">
              <a:rPr lang="zh-CN" altLang="en-US"/>
              <a:pPr>
                <a:defRPr/>
              </a:pPr>
              <a:t>2020/4/28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8C54219-928E-4EB9-9FAE-774BFEA3A068}" type="slidenum">
              <a:rPr lang="zh-CN" altLang="en-US"/>
              <a:pPr>
                <a:defRPr/>
              </a:pPr>
              <a:t>‹#›</a:t>
            </a:fld>
            <a:endParaRPr lang="zh-CN" altLang="en-US"/>
          </a:p>
        </p:txBody>
      </p:sp>
    </p:spTree>
    <p:extLst>
      <p:ext uri="{BB962C8B-B14F-4D97-AF65-F5344CB8AC3E}">
        <p14:creationId xmlns:p14="http://schemas.microsoft.com/office/powerpoint/2010/main" val="37876981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024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C4887EAD-15AC-4BDF-83E6-E47280C4D203}" type="slidenum">
              <a:rPr lang="zh-CN" altLang="en-US" smtClean="0"/>
              <a:pPr eaLnBrk="1" hangingPunct="1"/>
              <a:t>53</a:t>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116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2027F673-F944-46A4-9F73-D0BBCBEE9F08}" type="slidenum">
              <a:rPr lang="zh-CN" altLang="en-US" smtClean="0"/>
              <a:pPr eaLnBrk="1" hangingPunct="1"/>
              <a:t>62</a:t>
            </a:fld>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126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DBB1C193-654E-4222-8B8C-897307E2E46F}" type="slidenum">
              <a:rPr lang="zh-CN" altLang="en-US" smtClean="0"/>
              <a:pPr eaLnBrk="1" hangingPunct="1"/>
              <a:t>63</a:t>
            </a:fld>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136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C50F9B84-A047-423B-BFFB-D80F94E172A5}" type="slidenum">
              <a:rPr lang="zh-CN" altLang="en-US" smtClean="0"/>
              <a:pPr eaLnBrk="1" hangingPunct="1"/>
              <a:t>64</a:t>
            </a:fld>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146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32483D0F-0631-470B-94EA-FCD08CBF77BB}" type="slidenum">
              <a:rPr lang="zh-CN" altLang="en-US" smtClean="0"/>
              <a:pPr eaLnBrk="1" hangingPunct="1"/>
              <a:t>65</a:t>
            </a:fld>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157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7FE8178B-F151-40DC-B683-693E5FBFFB2A}" type="slidenum">
              <a:rPr lang="zh-CN" altLang="en-US" smtClean="0"/>
              <a:pPr eaLnBrk="1" hangingPunct="1"/>
              <a:t>67</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034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075B5706-4C2F-4EBF-8D10-823BE9C5A939}" type="slidenum">
              <a:rPr lang="zh-CN" altLang="en-US" smtClean="0"/>
              <a:pPr eaLnBrk="1" hangingPunct="1"/>
              <a:t>54</a:t>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044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CDDF4B17-8FA3-4EB5-964C-6ABC1E9807D0}" type="slidenum">
              <a:rPr lang="zh-CN" altLang="en-US" smtClean="0"/>
              <a:pPr eaLnBrk="1" hangingPunct="1"/>
              <a:t>55</a:t>
            </a:fld>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CBCEA81D-954F-4792-94F5-1296F3CAF624}" type="slidenum">
              <a:rPr lang="zh-CN" altLang="en-US" smtClean="0"/>
              <a:pPr eaLnBrk="1" hangingPunct="1"/>
              <a:t>56</a:t>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065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7E68B927-A539-4560-9B87-3D9A6BBB9A95}" type="slidenum">
              <a:rPr lang="zh-CN" altLang="en-US" smtClean="0"/>
              <a:pPr eaLnBrk="1" hangingPunct="1"/>
              <a:t>57</a:t>
            </a:fld>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075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97DB0F7D-A403-494F-B734-4F4B8956580F}" type="slidenum">
              <a:rPr lang="zh-CN" altLang="en-US" smtClean="0"/>
              <a:pPr eaLnBrk="1" hangingPunct="1"/>
              <a:t>58</a:t>
            </a:fld>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085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6961E7FB-5D93-4B99-9F24-C0F2B4718A3A}" type="slidenum">
              <a:rPr lang="zh-CN" altLang="en-US" smtClean="0"/>
              <a:pPr eaLnBrk="1" hangingPunct="1"/>
              <a:t>59</a:t>
            </a:fld>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095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91FF31C0-9F72-4CC5-BE13-D9AFE66D31E9}" type="slidenum">
              <a:rPr lang="zh-CN" altLang="en-US" smtClean="0"/>
              <a:pPr eaLnBrk="1" hangingPunct="1"/>
              <a:t>60</a:t>
            </a:fld>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105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589A3C2E-DF73-4E48-ACF9-FBB4BEC43A35}" type="slidenum">
              <a:rPr lang="zh-CN" altLang="en-US" smtClean="0"/>
              <a:pPr eaLnBrk="1" hangingPunct="1"/>
              <a:t>61</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矩形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矩形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标题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zh-CN" altLang="en-US" smtClean="0"/>
              <a:t>单击此处编辑母版标题样式</a:t>
            </a:r>
            <a:endParaRPr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10" name="日期占位符 27"/>
          <p:cNvSpPr>
            <a:spLocks noGrp="1"/>
          </p:cNvSpPr>
          <p:nvPr>
            <p:ph type="dt" sz="half" idx="10"/>
          </p:nvPr>
        </p:nvSpPr>
        <p:spPr>
          <a:xfrm>
            <a:off x="6400800" y="6354763"/>
            <a:ext cx="2286000" cy="366712"/>
          </a:xfrm>
        </p:spPr>
        <p:txBody>
          <a:bodyPr/>
          <a:lstStyle>
            <a:lvl1pPr>
              <a:defRPr sz="1400"/>
            </a:lvl1pPr>
          </a:lstStyle>
          <a:p>
            <a:pPr>
              <a:defRPr/>
            </a:pPr>
            <a:fld id="{A4E36164-F9A8-4B5F-AD6A-2C8A2013B838}" type="datetimeFigureOut">
              <a:rPr lang="zh-CN" altLang="en-US"/>
              <a:pPr>
                <a:defRPr/>
              </a:pPr>
              <a:t>2020/4/28</a:t>
            </a:fld>
            <a:endParaRPr lang="zh-CN" altLang="en-US"/>
          </a:p>
        </p:txBody>
      </p:sp>
      <p:sp>
        <p:nvSpPr>
          <p:cNvPr id="11" name="页脚占位符 16"/>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12" name="灯片编号占位符 28"/>
          <p:cNvSpPr>
            <a:spLocks noGrp="1"/>
          </p:cNvSpPr>
          <p:nvPr>
            <p:ph type="sldNum" sz="quarter" idx="12"/>
          </p:nvPr>
        </p:nvSpPr>
        <p:spPr>
          <a:xfrm>
            <a:off x="1216025" y="6354763"/>
            <a:ext cx="1219200" cy="366712"/>
          </a:xfrm>
        </p:spPr>
        <p:txBody>
          <a:bodyPr/>
          <a:lstStyle>
            <a:lvl1pPr>
              <a:defRPr/>
            </a:lvl1pPr>
          </a:lstStyle>
          <a:p>
            <a:pPr>
              <a:defRPr/>
            </a:pPr>
            <a:fld id="{009F1B7F-2E38-4CC9-B07B-FC1E7A6F2F1E}" type="slidenum">
              <a:rPr lang="zh-CN" altLang="en-US"/>
              <a:pPr>
                <a:defRPr/>
              </a:pPr>
              <a:t>‹#›</a:t>
            </a:fld>
            <a:endParaRPr lang="zh-CN" altLang="en-US"/>
          </a:p>
        </p:txBody>
      </p:sp>
    </p:spTree>
    <p:extLst>
      <p:ext uri="{BB962C8B-B14F-4D97-AF65-F5344CB8AC3E}">
        <p14:creationId xmlns:p14="http://schemas.microsoft.com/office/powerpoint/2010/main" val="2537217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D1361156-1F46-4CCE-B8ED-7A8BD201646A}" type="datetimeFigureOut">
              <a:rPr lang="zh-CN" altLang="en-US"/>
              <a:pPr>
                <a:defRPr/>
              </a:pPr>
              <a:t>2020/4/28</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77AF1D93-99E9-4001-BA45-A1392728DA67}" type="slidenum">
              <a:rPr lang="zh-CN" altLang="en-US"/>
              <a:pPr>
                <a:defRPr/>
              </a:pPr>
              <a:t>‹#›</a:t>
            </a:fld>
            <a:endParaRPr lang="zh-CN" altLang="en-US"/>
          </a:p>
        </p:txBody>
      </p:sp>
    </p:spTree>
    <p:extLst>
      <p:ext uri="{BB962C8B-B14F-4D97-AF65-F5344CB8AC3E}">
        <p14:creationId xmlns:p14="http://schemas.microsoft.com/office/powerpoint/2010/main" val="2355984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直接连接符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等腰三角形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直接连接符 14"/>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3"/>
          <p:cNvSpPr>
            <a:spLocks noGrp="1"/>
          </p:cNvSpPr>
          <p:nvPr>
            <p:ph type="dt" sz="half" idx="10"/>
          </p:nvPr>
        </p:nvSpPr>
        <p:spPr/>
        <p:txBody>
          <a:bodyPr/>
          <a:lstStyle>
            <a:lvl1pPr>
              <a:defRPr/>
            </a:lvl1pPr>
          </a:lstStyle>
          <a:p>
            <a:pPr>
              <a:defRPr/>
            </a:pPr>
            <a:fld id="{1DF313DA-E1A7-4C5C-9936-258C2C9D30DF}" type="datetimeFigureOut">
              <a:rPr lang="zh-CN" altLang="en-US"/>
              <a:pPr>
                <a:defRPr/>
              </a:pPr>
              <a:t>2020/4/28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12516B0-94FA-4F55-8C91-40D664D5CAD0}" type="slidenum">
              <a:rPr lang="zh-CN" altLang="en-US"/>
              <a:pPr>
                <a:defRPr/>
              </a:pPr>
              <a:t>‹#›</a:t>
            </a:fld>
            <a:endParaRPr lang="zh-CN" altLang="en-US"/>
          </a:p>
        </p:txBody>
      </p:sp>
    </p:spTree>
    <p:extLst>
      <p:ext uri="{BB962C8B-B14F-4D97-AF65-F5344CB8AC3E}">
        <p14:creationId xmlns:p14="http://schemas.microsoft.com/office/powerpoint/2010/main" val="982264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8" name="内容占位符 7"/>
          <p:cNvSpPr>
            <a:spLocks noGrp="1"/>
          </p:cNvSpPr>
          <p:nvPr>
            <p:ph sz="quarter" idx="1"/>
          </p:nvPr>
        </p:nvSpPr>
        <p:spPr>
          <a:xfrm>
            <a:off x="457200" y="1219200"/>
            <a:ext cx="8229600" cy="4937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36DB5159-B8C2-4CD2-86EA-D9E255919751}" type="datetimeFigureOut">
              <a:rPr lang="zh-CN" altLang="en-US"/>
              <a:pPr>
                <a:defRPr/>
              </a:pPr>
              <a:t>2020/4/28</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914AE645-397C-4996-BF5E-985FBC6CE80F}" type="slidenum">
              <a:rPr lang="zh-CN" altLang="en-US"/>
              <a:pPr>
                <a:defRPr/>
              </a:pPr>
              <a:t>‹#›</a:t>
            </a:fld>
            <a:endParaRPr lang="zh-CN" altLang="en-US"/>
          </a:p>
        </p:txBody>
      </p:sp>
    </p:spTree>
    <p:extLst>
      <p:ext uri="{BB962C8B-B14F-4D97-AF65-F5344CB8AC3E}">
        <p14:creationId xmlns:p14="http://schemas.microsoft.com/office/powerpoint/2010/main" val="1281120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4" name="矩形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矩形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标题 1"/>
          <p:cNvSpPr>
            <a:spLocks noGrp="1"/>
          </p:cNvSpPr>
          <p:nvPr>
            <p:ph type="title"/>
          </p:nvPr>
        </p:nvSpPr>
        <p:spPr>
          <a:xfrm>
            <a:off x="1219200" y="2971800"/>
            <a:ext cx="6858000" cy="1066800"/>
          </a:xfrm>
        </p:spPr>
        <p:txBody>
          <a:bodyPr anchor="t"/>
          <a:lstStyle>
            <a:lvl1pPr algn="r">
              <a:buNone/>
              <a:defRPr sz="3200" b="0" cap="none" baseline="0"/>
            </a:lvl1pPr>
          </a:lstStyle>
          <a:p>
            <a:r>
              <a:rPr lang="zh-CN" altLang="en-US" smtClean="0"/>
              <a:t>单击此处编辑母版标题样式</a:t>
            </a:r>
            <a:endParaRPr lang="en-US"/>
          </a:p>
        </p:txBody>
      </p:sp>
      <p:sp>
        <p:nvSpPr>
          <p:cNvPr id="3" name="文本占位符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6" name="日期占位符 3"/>
          <p:cNvSpPr>
            <a:spLocks noGrp="1"/>
          </p:cNvSpPr>
          <p:nvPr>
            <p:ph type="dt" sz="half" idx="10"/>
          </p:nvPr>
        </p:nvSpPr>
        <p:spPr>
          <a:xfrm>
            <a:off x="6400800" y="6354763"/>
            <a:ext cx="2286000" cy="366712"/>
          </a:xfrm>
        </p:spPr>
        <p:txBody>
          <a:bodyPr/>
          <a:lstStyle>
            <a:lvl1pPr>
              <a:defRPr/>
            </a:lvl1pPr>
          </a:lstStyle>
          <a:p>
            <a:pPr>
              <a:defRPr/>
            </a:pPr>
            <a:fld id="{429CD11E-1364-43BB-9D94-1AA96B74CDDD}" type="datetimeFigureOut">
              <a:rPr lang="zh-CN" altLang="en-US"/>
              <a:pPr>
                <a:defRPr/>
              </a:pPr>
              <a:t>2020/4/28</a:t>
            </a:fld>
            <a:endParaRPr lang="zh-CN" altLang="en-US"/>
          </a:p>
        </p:txBody>
      </p:sp>
      <p:sp>
        <p:nvSpPr>
          <p:cNvPr id="7" name="页脚占位符 4"/>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a:xfrm>
            <a:off x="1069975" y="6354763"/>
            <a:ext cx="1520825" cy="366712"/>
          </a:xfrm>
        </p:spPr>
        <p:txBody>
          <a:bodyPr/>
          <a:lstStyle>
            <a:lvl1pPr>
              <a:defRPr/>
            </a:lvl1pPr>
          </a:lstStyle>
          <a:p>
            <a:pPr>
              <a:defRPr/>
            </a:pPr>
            <a:fld id="{BBFD34ED-5C4F-4FCF-A1A0-0811FFE6ACA7}" type="slidenum">
              <a:rPr lang="zh-CN" altLang="en-US"/>
              <a:pPr>
                <a:defRPr/>
              </a:pPr>
              <a:t>‹#›</a:t>
            </a:fld>
            <a:endParaRPr lang="zh-CN" altLang="en-US"/>
          </a:p>
        </p:txBody>
      </p:sp>
    </p:spTree>
    <p:extLst>
      <p:ext uri="{BB962C8B-B14F-4D97-AF65-F5344CB8AC3E}">
        <p14:creationId xmlns:p14="http://schemas.microsoft.com/office/powerpoint/2010/main" val="19686978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457200" y="1219200"/>
            <a:ext cx="4041648" cy="4937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内容占位符 10"/>
          <p:cNvSpPr>
            <a:spLocks noGrp="1"/>
          </p:cNvSpPr>
          <p:nvPr>
            <p:ph sz="quarter" idx="2"/>
          </p:nvPr>
        </p:nvSpPr>
        <p:spPr>
          <a:xfrm>
            <a:off x="4632198" y="1216152"/>
            <a:ext cx="4041648" cy="4937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3"/>
          <p:cNvSpPr>
            <a:spLocks noGrp="1"/>
          </p:cNvSpPr>
          <p:nvPr>
            <p:ph type="dt" sz="half" idx="10"/>
          </p:nvPr>
        </p:nvSpPr>
        <p:spPr/>
        <p:txBody>
          <a:bodyPr/>
          <a:lstStyle>
            <a:lvl1pPr>
              <a:defRPr/>
            </a:lvl1pPr>
          </a:lstStyle>
          <a:p>
            <a:pPr>
              <a:defRPr/>
            </a:pPr>
            <a:fld id="{25CEF860-3E9A-43E8-8460-DF76AF6EFAC6}" type="datetimeFigureOut">
              <a:rPr lang="zh-CN" altLang="en-US"/>
              <a:pPr>
                <a:defRPr/>
              </a:pPr>
              <a:t>2020/4/28</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8D9CC02E-960D-445A-B092-6516C18260C7}" type="slidenum">
              <a:rPr lang="zh-CN" altLang="en-US"/>
              <a:pPr>
                <a:defRPr/>
              </a:pPr>
              <a:t>‹#›</a:t>
            </a:fld>
            <a:endParaRPr lang="zh-CN" altLang="en-US"/>
          </a:p>
        </p:txBody>
      </p:sp>
    </p:spTree>
    <p:extLst>
      <p:ext uri="{BB962C8B-B14F-4D97-AF65-F5344CB8AC3E}">
        <p14:creationId xmlns:p14="http://schemas.microsoft.com/office/powerpoint/2010/main" val="1415048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11" name="内容占位符 10"/>
          <p:cNvSpPr>
            <a:spLocks noGrp="1"/>
          </p:cNvSpPr>
          <p:nvPr>
            <p:ph sz="quarter" idx="2"/>
          </p:nvPr>
        </p:nvSpPr>
        <p:spPr>
          <a:xfrm>
            <a:off x="457200" y="2133600"/>
            <a:ext cx="40386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quarter" idx="4"/>
          </p:nvPr>
        </p:nvSpPr>
        <p:spPr>
          <a:xfrm>
            <a:off x="4648200" y="2133600"/>
            <a:ext cx="40386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13"/>
          <p:cNvSpPr>
            <a:spLocks noGrp="1"/>
          </p:cNvSpPr>
          <p:nvPr>
            <p:ph type="dt" sz="half" idx="10"/>
          </p:nvPr>
        </p:nvSpPr>
        <p:spPr/>
        <p:txBody>
          <a:bodyPr/>
          <a:lstStyle>
            <a:lvl1pPr>
              <a:defRPr/>
            </a:lvl1pPr>
          </a:lstStyle>
          <a:p>
            <a:pPr>
              <a:defRPr/>
            </a:pPr>
            <a:fld id="{46DA45F7-F696-4FB7-8C32-B03733648513}" type="datetimeFigureOut">
              <a:rPr lang="zh-CN" altLang="en-US"/>
              <a:pPr>
                <a:defRPr/>
              </a:pPr>
              <a:t>2020/4/28</a:t>
            </a:fld>
            <a:endParaRPr lang="zh-CN" altLang="en-US"/>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22"/>
          <p:cNvSpPr>
            <a:spLocks noGrp="1"/>
          </p:cNvSpPr>
          <p:nvPr>
            <p:ph type="sldNum" sz="quarter" idx="12"/>
          </p:nvPr>
        </p:nvSpPr>
        <p:spPr/>
        <p:txBody>
          <a:bodyPr/>
          <a:lstStyle>
            <a:lvl1pPr>
              <a:defRPr/>
            </a:lvl1pPr>
          </a:lstStyle>
          <a:p>
            <a:pPr>
              <a:defRPr/>
            </a:pPr>
            <a:fld id="{0C70FC09-00C4-42C3-9478-C069976024D1}" type="slidenum">
              <a:rPr lang="zh-CN" altLang="en-US"/>
              <a:pPr>
                <a:defRPr/>
              </a:pPr>
              <a:t>‹#›</a:t>
            </a:fld>
            <a:endParaRPr lang="zh-CN" altLang="en-US"/>
          </a:p>
        </p:txBody>
      </p:sp>
    </p:spTree>
    <p:extLst>
      <p:ext uri="{BB962C8B-B14F-4D97-AF65-F5344CB8AC3E}">
        <p14:creationId xmlns:p14="http://schemas.microsoft.com/office/powerpoint/2010/main" val="131019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标题 1"/>
          <p:cNvSpPr>
            <a:spLocks noGrp="1"/>
          </p:cNvSpPr>
          <p:nvPr>
            <p:ph type="title"/>
          </p:nvPr>
        </p:nvSpPr>
        <p:spPr>
          <a:xfrm>
            <a:off x="457200" y="228600"/>
            <a:ext cx="8229600" cy="914400"/>
          </a:xfrm>
        </p:spPr>
        <p:txBody>
          <a:bodyPr/>
          <a:lstStyle/>
          <a:p>
            <a:r>
              <a:rPr lang="zh-CN" altLang="en-US" smtClean="0"/>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140D7711-BFBA-4ABB-BFC0-CB96873FC335}" type="datetimeFigureOut">
              <a:rPr lang="zh-CN" altLang="en-US"/>
              <a:pPr>
                <a:defRPr/>
              </a:pPr>
              <a:t>2020/4/28</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BF466805-8264-4760-B36D-6BDBD7D13D14}" type="slidenum">
              <a:rPr lang="zh-CN" altLang="en-US"/>
              <a:pPr>
                <a:defRPr/>
              </a:pPr>
              <a:t>‹#›</a:t>
            </a:fld>
            <a:endParaRPr lang="zh-CN" altLang="en-US"/>
          </a:p>
        </p:txBody>
      </p:sp>
    </p:spTree>
    <p:extLst>
      <p:ext uri="{BB962C8B-B14F-4D97-AF65-F5344CB8AC3E}">
        <p14:creationId xmlns:p14="http://schemas.microsoft.com/office/powerpoint/2010/main" val="856288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直接连接符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日期占位符 1"/>
          <p:cNvSpPr>
            <a:spLocks noGrp="1"/>
          </p:cNvSpPr>
          <p:nvPr>
            <p:ph type="dt" sz="half" idx="10"/>
          </p:nvPr>
        </p:nvSpPr>
        <p:spPr/>
        <p:txBody>
          <a:bodyPr/>
          <a:lstStyle>
            <a:lvl1pPr>
              <a:defRPr/>
            </a:lvl1pPr>
          </a:lstStyle>
          <a:p>
            <a:pPr>
              <a:defRPr/>
            </a:pPr>
            <a:fld id="{45A766C5-F7BE-4E86-B226-0C611363F74E}" type="datetimeFigureOut">
              <a:rPr lang="zh-CN" altLang="en-US"/>
              <a:pPr>
                <a:defRPr/>
              </a:pPr>
              <a:t>2020/4/28</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A7FA3193-8BB4-4187-8CBB-AFFA2F5EEBEE}" type="slidenum">
              <a:rPr lang="zh-CN" altLang="en-US"/>
              <a:pPr>
                <a:defRPr/>
              </a:pPr>
              <a:t>‹#›</a:t>
            </a:fld>
            <a:endParaRPr lang="zh-CN" altLang="en-US"/>
          </a:p>
        </p:txBody>
      </p:sp>
    </p:spTree>
    <p:extLst>
      <p:ext uri="{BB962C8B-B14F-4D97-AF65-F5344CB8AC3E}">
        <p14:creationId xmlns:p14="http://schemas.microsoft.com/office/powerpoint/2010/main" val="187305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11"/>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等腰三角形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标题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2" name="内容占位符 11"/>
          <p:cNvSpPr>
            <a:spLocks noGrp="1"/>
          </p:cNvSpPr>
          <p:nvPr>
            <p:ph sz="quarter" idx="1"/>
          </p:nvPr>
        </p:nvSpPr>
        <p:spPr>
          <a:xfrm>
            <a:off x="304800" y="304800"/>
            <a:ext cx="5715000"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4"/>
          <p:cNvSpPr>
            <a:spLocks noGrp="1"/>
          </p:cNvSpPr>
          <p:nvPr>
            <p:ph type="dt" sz="half" idx="10"/>
          </p:nvPr>
        </p:nvSpPr>
        <p:spPr/>
        <p:txBody>
          <a:bodyPr/>
          <a:lstStyle>
            <a:lvl1pPr>
              <a:defRPr/>
            </a:lvl1pPr>
          </a:lstStyle>
          <a:p>
            <a:pPr>
              <a:defRPr/>
            </a:pPr>
            <a:fld id="{4FA9D6CC-A5E5-4D1B-9243-6CCA4A173E2D}" type="datetimeFigureOut">
              <a:rPr lang="zh-CN" altLang="en-US"/>
              <a:pPr>
                <a:defRPr/>
              </a:pPr>
              <a:t>2020/4/28</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B402B361-C53D-4863-9028-D7C104A44E54}" type="slidenum">
              <a:rPr lang="zh-CN" altLang="en-US"/>
              <a:pPr>
                <a:defRPr/>
              </a:pPr>
              <a:t>‹#›</a:t>
            </a:fld>
            <a:endParaRPr lang="zh-CN" altLang="en-US"/>
          </a:p>
        </p:txBody>
      </p:sp>
    </p:spTree>
    <p:extLst>
      <p:ext uri="{BB962C8B-B14F-4D97-AF65-F5344CB8AC3E}">
        <p14:creationId xmlns:p14="http://schemas.microsoft.com/office/powerpoint/2010/main" val="2381671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5" name="直接连接符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等腰三角形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矩形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zh-CN" altLang="en-US" smtClean="0"/>
              <a:t>单击此处编辑母版标题样式</a:t>
            </a:r>
            <a:endParaRPr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8" name="日期占位符 4"/>
          <p:cNvSpPr>
            <a:spLocks noGrp="1"/>
          </p:cNvSpPr>
          <p:nvPr>
            <p:ph type="dt" sz="half" idx="10"/>
          </p:nvPr>
        </p:nvSpPr>
        <p:spPr/>
        <p:txBody>
          <a:bodyPr/>
          <a:lstStyle>
            <a:lvl1pPr>
              <a:defRPr/>
            </a:lvl1pPr>
          </a:lstStyle>
          <a:p>
            <a:pPr>
              <a:defRPr/>
            </a:pPr>
            <a:fld id="{144E49EF-E368-4320-9C85-D952AE75B13B}" type="datetimeFigureOut">
              <a:rPr lang="zh-CN" altLang="en-US"/>
              <a:pPr>
                <a:defRPr/>
              </a:pPr>
              <a:t>2020/4/28</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5F1CA136-4917-4DA6-9AA0-58C3124430B5}" type="slidenum">
              <a:rPr lang="zh-CN" altLang="en-US"/>
              <a:pPr>
                <a:defRPr/>
              </a:pPr>
              <a:t>‹#›</a:t>
            </a:fld>
            <a:endParaRPr lang="zh-CN" altLang="en-US"/>
          </a:p>
        </p:txBody>
      </p:sp>
    </p:spTree>
    <p:extLst>
      <p:ext uri="{BB962C8B-B14F-4D97-AF65-F5344CB8AC3E}">
        <p14:creationId xmlns:p14="http://schemas.microsoft.com/office/powerpoint/2010/main" val="3849880790"/>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endParaRPr lang="en-US" smtClean="0"/>
          </a:p>
        </p:txBody>
      </p:sp>
      <p:sp>
        <p:nvSpPr>
          <p:cNvPr id="1027" name="文本占位符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4" name="日期占位符 13"/>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ea typeface="宋体" charset="-122"/>
              </a:defRPr>
            </a:lvl1pPr>
          </a:lstStyle>
          <a:p>
            <a:pPr>
              <a:defRPr/>
            </a:pPr>
            <a:fld id="{FE0FA07D-B1B5-42E8-A5FC-F39EA0639E0A}" type="datetimeFigureOut">
              <a:rPr lang="zh-CN" altLang="en-US"/>
              <a:pPr>
                <a:defRPr/>
              </a:pPr>
              <a:t>2020/4/28</a:t>
            </a:fld>
            <a:endParaRPr lang="zh-CN" altLang="en-US"/>
          </a:p>
        </p:txBody>
      </p:sp>
      <p:sp>
        <p:nvSpPr>
          <p:cNvPr id="3" name="页脚占位符 2"/>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ea typeface="宋体" charset="-122"/>
              </a:defRPr>
            </a:lvl1pPr>
          </a:lstStyle>
          <a:p>
            <a:pPr>
              <a:defRPr/>
            </a:pPr>
            <a:endParaRPr lang="zh-CN" altLang="en-US"/>
          </a:p>
        </p:txBody>
      </p:sp>
      <p:sp>
        <p:nvSpPr>
          <p:cNvPr id="23" name="灯片编号占位符 22"/>
          <p:cNvSpPr>
            <a:spLocks noGrp="1"/>
          </p:cNvSpPr>
          <p:nvPr>
            <p:ph type="sldNum" sz="quarter" idx="4"/>
          </p:nvPr>
        </p:nvSpPr>
        <p:spPr>
          <a:xfrm>
            <a:off x="612775" y="6356350"/>
            <a:ext cx="1981200" cy="365125"/>
          </a:xfrm>
          <a:prstGeom prst="rect">
            <a:avLst/>
          </a:prstGeom>
        </p:spPr>
        <p:txBody>
          <a:bodyPr vert="horz"/>
          <a:lstStyle>
            <a:lvl1pPr algn="l" eaLnBrk="1" latinLnBrk="0" hangingPunct="1">
              <a:defRPr kumimoji="0" sz="1400">
                <a:solidFill>
                  <a:schemeClr val="tx2"/>
                </a:solidFill>
                <a:ea typeface="宋体" charset="-122"/>
              </a:defRPr>
            </a:lvl1pPr>
          </a:lstStyle>
          <a:p>
            <a:pPr>
              <a:defRPr/>
            </a:pPr>
            <a:fld id="{3B962347-B629-44BA-AA14-302D252E05D9}" type="slidenum">
              <a:rPr lang="zh-CN" altLang="en-US"/>
              <a:pPr>
                <a:defRPr/>
              </a:pPr>
              <a:t>‹#›</a:t>
            </a:fld>
            <a:endParaRPr lang="zh-CN" altLang="en-US"/>
          </a:p>
        </p:txBody>
      </p:sp>
      <p:sp>
        <p:nvSpPr>
          <p:cNvPr id="1031" name="直接连接符 27"/>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2" name="直接连接符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4619" r:id="rId1"/>
    <p:sldLayoutId id="2147484615" r:id="rId2"/>
    <p:sldLayoutId id="2147484620" r:id="rId3"/>
    <p:sldLayoutId id="2147484616" r:id="rId4"/>
    <p:sldLayoutId id="2147484617" r:id="rId5"/>
    <p:sldLayoutId id="2147484621" r:id="rId6"/>
    <p:sldLayoutId id="2147484622" r:id="rId7"/>
    <p:sldLayoutId id="2147484623" r:id="rId8"/>
    <p:sldLayoutId id="2147484624" r:id="rId9"/>
    <p:sldLayoutId id="2147484618" r:id="rId10"/>
    <p:sldLayoutId id="2147484625" r:id="rId11"/>
  </p:sldLayoutIdLst>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ea typeface="宋体" pitchFamily="2" charset="-122"/>
        </a:defRPr>
      </a:lvl2pPr>
      <a:lvl3pPr algn="l" rtl="0" eaLnBrk="0" fontAlgn="base" hangingPunct="0">
        <a:spcBef>
          <a:spcPct val="0"/>
        </a:spcBef>
        <a:spcAft>
          <a:spcPct val="0"/>
        </a:spcAft>
        <a:defRPr sz="3200">
          <a:solidFill>
            <a:schemeClr val="tx2"/>
          </a:solidFill>
          <a:latin typeface="Bookman Old Style" pitchFamily="18" charset="0"/>
          <a:ea typeface="宋体" pitchFamily="2" charset="-122"/>
        </a:defRPr>
      </a:lvl3pPr>
      <a:lvl4pPr algn="l" rtl="0" eaLnBrk="0" fontAlgn="base" hangingPunct="0">
        <a:spcBef>
          <a:spcPct val="0"/>
        </a:spcBef>
        <a:spcAft>
          <a:spcPct val="0"/>
        </a:spcAft>
        <a:defRPr sz="3200">
          <a:solidFill>
            <a:schemeClr val="tx2"/>
          </a:solidFill>
          <a:latin typeface="Bookman Old Style" pitchFamily="18" charset="0"/>
          <a:ea typeface="宋体" pitchFamily="2" charset="-122"/>
        </a:defRPr>
      </a:lvl4pPr>
      <a:lvl5pPr algn="l" rtl="0" eaLnBrk="0" fontAlgn="base" hangingPunct="0">
        <a:spcBef>
          <a:spcPct val="0"/>
        </a:spcBef>
        <a:spcAft>
          <a:spcPct val="0"/>
        </a:spcAft>
        <a:defRPr sz="3200">
          <a:solidFill>
            <a:schemeClr val="tx2"/>
          </a:solidFill>
          <a:latin typeface="Bookman Old Style" pitchFamily="18" charset="0"/>
          <a:ea typeface="宋体" pitchFamily="2" charset="-122"/>
        </a:defRPr>
      </a:lvl5pPr>
      <a:lvl6pPr marL="457200" algn="l" rtl="0" fontAlgn="base">
        <a:spcBef>
          <a:spcPct val="0"/>
        </a:spcBef>
        <a:spcAft>
          <a:spcPct val="0"/>
        </a:spcAft>
        <a:defRPr sz="3200">
          <a:solidFill>
            <a:schemeClr val="tx2"/>
          </a:solidFill>
          <a:latin typeface="Bookman Old Style" pitchFamily="18" charset="0"/>
          <a:ea typeface="宋体" pitchFamily="2" charset="-122"/>
        </a:defRPr>
      </a:lvl6pPr>
      <a:lvl7pPr marL="914400" algn="l" rtl="0" fontAlgn="base">
        <a:spcBef>
          <a:spcPct val="0"/>
        </a:spcBef>
        <a:spcAft>
          <a:spcPct val="0"/>
        </a:spcAft>
        <a:defRPr sz="3200">
          <a:solidFill>
            <a:schemeClr val="tx2"/>
          </a:solidFill>
          <a:latin typeface="Bookman Old Style" pitchFamily="18" charset="0"/>
          <a:ea typeface="宋体" pitchFamily="2" charset="-122"/>
        </a:defRPr>
      </a:lvl7pPr>
      <a:lvl8pPr marL="1371600" algn="l" rtl="0" fontAlgn="base">
        <a:spcBef>
          <a:spcPct val="0"/>
        </a:spcBef>
        <a:spcAft>
          <a:spcPct val="0"/>
        </a:spcAft>
        <a:defRPr sz="3200">
          <a:solidFill>
            <a:schemeClr val="tx2"/>
          </a:solidFill>
          <a:latin typeface="Bookman Old Style" pitchFamily="18" charset="0"/>
          <a:ea typeface="宋体" pitchFamily="2" charset="-122"/>
        </a:defRPr>
      </a:lvl8pPr>
      <a:lvl9pPr marL="1828800" algn="l" rtl="0" fontAlgn="base">
        <a:spcBef>
          <a:spcPct val="0"/>
        </a:spcBef>
        <a:spcAft>
          <a:spcPct val="0"/>
        </a:spcAft>
        <a:defRPr sz="3200">
          <a:solidFill>
            <a:schemeClr val="tx2"/>
          </a:solidFill>
          <a:latin typeface="Bookman Old Style" pitchFamily="18" charset="0"/>
          <a:ea typeface="宋体" pitchFamily="2" charset="-122"/>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4.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5.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5.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5.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5.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5.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7.wmf"/><Relationship Id="rId5" Type="http://schemas.openxmlformats.org/officeDocument/2006/relationships/oleObject" Target="../embeddings/oleObject14.bin"/><Relationship Id="rId4" Type="http://schemas.openxmlformats.org/officeDocument/2006/relationships/image" Target="../media/image6.wmf"/></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9.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0.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11.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12.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1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14.wmf"/></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14.wmf"/><Relationship Id="rId4" Type="http://schemas.openxmlformats.org/officeDocument/2006/relationships/oleObject" Target="../embeddings/oleObject21.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14.wmf"/><Relationship Id="rId5" Type="http://schemas.openxmlformats.org/officeDocument/2006/relationships/oleObject" Target="../embeddings/oleObject22.bin"/><Relationship Id="rId4" Type="http://schemas.openxmlformats.org/officeDocument/2006/relationships/image" Target="../media/image15.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14.wmf"/><Relationship Id="rId4" Type="http://schemas.openxmlformats.org/officeDocument/2006/relationships/oleObject" Target="../embeddings/oleObject23.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14.wmf"/><Relationship Id="rId4" Type="http://schemas.openxmlformats.org/officeDocument/2006/relationships/oleObject" Target="../embeddings/oleObject24.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wmf"/></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14.wmf"/><Relationship Id="rId4" Type="http://schemas.openxmlformats.org/officeDocument/2006/relationships/oleObject" Target="../embeddings/oleObject25.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14.wmf"/><Relationship Id="rId4" Type="http://schemas.openxmlformats.org/officeDocument/2006/relationships/oleObject" Target="../embeddings/oleObject26.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14.wmf"/><Relationship Id="rId4" Type="http://schemas.openxmlformats.org/officeDocument/2006/relationships/oleObject" Target="../embeddings/oleObject27.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14.wmf"/><Relationship Id="rId4" Type="http://schemas.openxmlformats.org/officeDocument/2006/relationships/oleObject" Target="../embeddings/oleObject28.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14.wmf"/><Relationship Id="rId4" Type="http://schemas.openxmlformats.org/officeDocument/2006/relationships/oleObject" Target="../embeddings/oleObject29.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16.wmf"/></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32.bin"/><Relationship Id="rId5" Type="http://schemas.openxmlformats.org/officeDocument/2006/relationships/image" Target="../media/image17.wmf"/><Relationship Id="rId4" Type="http://schemas.openxmlformats.org/officeDocument/2006/relationships/oleObject" Target="../embeddings/oleObject31.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ctrTitle"/>
          </p:nvPr>
        </p:nvSpPr>
        <p:spPr/>
        <p:txBody>
          <a:bodyPr/>
          <a:lstStyle/>
          <a:p>
            <a:pPr eaLnBrk="1" hangingPunct="1"/>
            <a:r>
              <a:rPr lang="zh-CN" altLang="en-US" smtClean="0"/>
              <a:t>第</a:t>
            </a:r>
            <a:r>
              <a:rPr lang="en-US" altLang="zh-CN" smtClean="0"/>
              <a:t>6</a:t>
            </a:r>
            <a:r>
              <a:rPr lang="zh-CN" altLang="en-US" smtClean="0"/>
              <a:t>章 动态规划法</a:t>
            </a:r>
          </a:p>
        </p:txBody>
      </p:sp>
      <p:sp>
        <p:nvSpPr>
          <p:cNvPr id="3" name="副标题 2"/>
          <p:cNvSpPr>
            <a:spLocks noGrp="1"/>
          </p:cNvSpPr>
          <p:nvPr>
            <p:ph type="subTitle" idx="1"/>
          </p:nvPr>
        </p:nvSpPr>
        <p:spPr>
          <a:xfrm>
            <a:off x="1219200" y="5124450"/>
            <a:ext cx="6858000" cy="681038"/>
          </a:xfrm>
        </p:spPr>
        <p:txBody>
          <a:bodyPr>
            <a:normAutofit fontScale="92500" lnSpcReduction="20000"/>
          </a:bodyPr>
          <a:lstStyle/>
          <a:p>
            <a:pPr eaLnBrk="1" fontAlgn="auto" hangingPunct="1">
              <a:spcAft>
                <a:spcPts val="0"/>
              </a:spcAft>
              <a:buFont typeface="Wingdings 3"/>
              <a:buNone/>
              <a:defRPr/>
            </a:pPr>
            <a:r>
              <a:rPr lang="zh-CN" altLang="en-US" dirty="0" smtClean="0"/>
              <a:t>林煜东</a:t>
            </a:r>
            <a:endParaRPr lang="en-US" altLang="zh-CN" dirty="0" smtClean="0"/>
          </a:p>
          <a:p>
            <a:pPr eaLnBrk="1" fontAlgn="auto" hangingPunct="1">
              <a:spcAft>
                <a:spcPts val="0"/>
              </a:spcAft>
              <a:buFont typeface="Wingdings 3"/>
              <a:buNone/>
              <a:defRPr/>
            </a:pPr>
            <a:r>
              <a:rPr lang="en-US" altLang="zh-CN" dirty="0" smtClean="0"/>
              <a:t>linyd@gcu.edu.com</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smtClean="0"/>
              <a:t>6.1 </a:t>
            </a:r>
            <a:r>
              <a:rPr lang="zh-CN" altLang="en-US" smtClean="0"/>
              <a:t>动态规划法的基本思想</a:t>
            </a:r>
          </a:p>
        </p:txBody>
      </p:sp>
      <p:sp>
        <p:nvSpPr>
          <p:cNvPr id="3" name="内容占位符 2"/>
          <p:cNvSpPr>
            <a:spLocks noGrp="1"/>
          </p:cNvSpPr>
          <p:nvPr>
            <p:ph sz="quarter" idx="1"/>
          </p:nvPr>
        </p:nvSpPr>
        <p:spPr>
          <a:xfrm>
            <a:off x="457200" y="1219200"/>
            <a:ext cx="8229600" cy="4937125"/>
          </a:xfrm>
        </p:spPr>
        <p:txBody>
          <a:bodyPr/>
          <a:lstStyle/>
          <a:p>
            <a:pPr>
              <a:defRPr/>
            </a:pPr>
            <a:r>
              <a:rPr lang="zh-CN" altLang="en-US" dirty="0" smtClean="0"/>
              <a:t>设计动态规划法算法的基本思路</a:t>
            </a:r>
            <a:endParaRPr lang="en-US" altLang="zh-CN" dirty="0" smtClean="0"/>
          </a:p>
          <a:p>
            <a:pPr marL="0" indent="0">
              <a:buFont typeface="Wingdings 3" pitchFamily="18" charset="2"/>
              <a:buNone/>
              <a:defRPr/>
            </a:pPr>
            <a:r>
              <a:rPr lang="zh-CN" altLang="en-US" dirty="0" smtClean="0"/>
              <a:t>（</a:t>
            </a:r>
            <a:r>
              <a:rPr lang="en-US" altLang="zh-CN" dirty="0" smtClean="0"/>
              <a:t>1</a:t>
            </a:r>
            <a:r>
              <a:rPr lang="zh-CN" altLang="en-US" dirty="0" smtClean="0"/>
              <a:t>）研究问题的部分解，产生递推式</a:t>
            </a:r>
            <a:endParaRPr lang="en-US" altLang="zh-CN" dirty="0" smtClean="0"/>
          </a:p>
          <a:p>
            <a:pPr marL="0" indent="0">
              <a:buFont typeface="Wingdings 3" pitchFamily="18" charset="2"/>
              <a:buNone/>
              <a:defRPr/>
            </a:pPr>
            <a:r>
              <a:rPr lang="zh-CN" altLang="en-US" dirty="0" smtClean="0"/>
              <a:t>比如，问题要求</a:t>
            </a:r>
            <a:r>
              <a:rPr lang="en-US" altLang="zh-CN" dirty="0" smtClean="0"/>
              <a:t>f(n)</a:t>
            </a:r>
            <a:r>
              <a:rPr lang="zh-CN" altLang="en-US" dirty="0" smtClean="0"/>
              <a:t>，部分解为</a:t>
            </a:r>
            <a:r>
              <a:rPr lang="en-US" altLang="zh-CN" dirty="0" smtClean="0"/>
              <a:t>f(i), 0 ≤ i ≤ n</a:t>
            </a:r>
            <a:r>
              <a:rPr lang="zh-CN" altLang="en-US" dirty="0" smtClean="0"/>
              <a:t>。研究</a:t>
            </a:r>
            <a:r>
              <a:rPr lang="en-US" altLang="zh-CN" dirty="0" smtClean="0"/>
              <a:t>f(i)</a:t>
            </a:r>
            <a:r>
              <a:rPr lang="zh-CN" altLang="en-US" dirty="0" smtClean="0"/>
              <a:t>如何由</a:t>
            </a:r>
            <a:r>
              <a:rPr lang="en-US" altLang="zh-CN" dirty="0" smtClean="0"/>
              <a:t>i</a:t>
            </a:r>
            <a:r>
              <a:rPr lang="zh-CN" altLang="en-US" dirty="0" smtClean="0"/>
              <a:t>以前的值</a:t>
            </a:r>
            <a:r>
              <a:rPr lang="en-US" altLang="zh-CN" dirty="0" smtClean="0"/>
              <a:t>f(i-1), f(i-2) … f(0)</a:t>
            </a:r>
            <a:r>
              <a:rPr lang="zh-CN" altLang="en-US" dirty="0" smtClean="0"/>
              <a:t>或部分值计算得到 ，从而构造递推式。如斐波拉切序列中的</a:t>
            </a:r>
            <a:r>
              <a:rPr lang="en-US" altLang="zh-CN" dirty="0" smtClean="0"/>
              <a:t>f(i)=f(i-1)+f(i-2)</a:t>
            </a:r>
          </a:p>
        </p:txBody>
      </p:sp>
      <p:graphicFrame>
        <p:nvGraphicFramePr>
          <p:cNvPr id="4" name="表格 3"/>
          <p:cNvGraphicFramePr>
            <a:graphicFrameLocks noGrp="1"/>
          </p:cNvGraphicFramePr>
          <p:nvPr/>
        </p:nvGraphicFramePr>
        <p:xfrm>
          <a:off x="684213" y="4365625"/>
          <a:ext cx="3095624" cy="576263"/>
        </p:xfrm>
        <a:graphic>
          <a:graphicData uri="http://schemas.openxmlformats.org/drawingml/2006/table">
            <a:tbl>
              <a:tblPr firstRow="1" bandRow="1">
                <a:tableStyleId>{5C22544A-7EE6-4342-B048-85BDC9FD1C3A}</a:tableStyleId>
              </a:tblPr>
              <a:tblGrid>
                <a:gridCol w="773906"/>
                <a:gridCol w="773906"/>
                <a:gridCol w="773906"/>
                <a:gridCol w="773906"/>
              </a:tblGrid>
              <a:tr h="576263">
                <a:tc>
                  <a:txBody>
                    <a:bodyPr/>
                    <a:lstStyle/>
                    <a:p>
                      <a:pPr algn="ctr"/>
                      <a:r>
                        <a:rPr lang="en-US" altLang="zh-CN" sz="2000" b="1" dirty="0" smtClean="0">
                          <a:solidFill>
                            <a:schemeClr val="tx1"/>
                          </a:solidFill>
                        </a:rPr>
                        <a:t>……</a:t>
                      </a:r>
                      <a:endParaRPr lang="zh-CN" altLang="en-US" sz="2000" b="1" dirty="0">
                        <a:solidFill>
                          <a:schemeClr val="tx1"/>
                        </a:solidFill>
                      </a:endParaRPr>
                    </a:p>
                  </a:txBody>
                  <a:tcPr marL="91419" marR="91419" marT="45736" marB="457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2000" b="1" dirty="0" smtClean="0">
                          <a:solidFill>
                            <a:schemeClr val="tx1"/>
                          </a:solidFill>
                        </a:rPr>
                        <a:t>a</a:t>
                      </a:r>
                      <a:r>
                        <a:rPr lang="en-US" altLang="zh-CN" sz="2000" b="1" baseline="-25000" dirty="0" smtClean="0">
                          <a:solidFill>
                            <a:schemeClr val="tx1"/>
                          </a:solidFill>
                        </a:rPr>
                        <a:t>i-2</a:t>
                      </a:r>
                      <a:endParaRPr lang="zh-CN" altLang="en-US" sz="2000" b="1" baseline="-25000" dirty="0">
                        <a:solidFill>
                          <a:schemeClr val="tx1"/>
                        </a:solidFill>
                      </a:endParaRPr>
                    </a:p>
                  </a:txBody>
                  <a:tcPr marL="91419" marR="91419" marT="45736" marB="457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2000" b="1" dirty="0" smtClean="0">
                          <a:solidFill>
                            <a:schemeClr val="tx1"/>
                          </a:solidFill>
                        </a:rPr>
                        <a:t>a</a:t>
                      </a:r>
                      <a:r>
                        <a:rPr lang="en-US" altLang="zh-CN" sz="2000" b="1" baseline="-25000" dirty="0" smtClean="0">
                          <a:solidFill>
                            <a:schemeClr val="tx1"/>
                          </a:solidFill>
                        </a:rPr>
                        <a:t>i-1</a:t>
                      </a:r>
                      <a:endParaRPr lang="zh-CN" altLang="en-US" sz="2000" b="1" baseline="-25000" dirty="0">
                        <a:solidFill>
                          <a:schemeClr val="tx1"/>
                        </a:solidFill>
                      </a:endParaRPr>
                    </a:p>
                  </a:txBody>
                  <a:tcPr marL="91419" marR="91419" marT="45736" marB="457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2000" b="1" dirty="0" err="1" smtClean="0"/>
                        <a:t>a</a:t>
                      </a:r>
                      <a:r>
                        <a:rPr lang="en-US" altLang="zh-CN" sz="2000" b="1" baseline="-25000" dirty="0" err="1" smtClean="0"/>
                        <a:t>i</a:t>
                      </a:r>
                      <a:endParaRPr lang="zh-CN" altLang="en-US" sz="2000" b="1" baseline="-25000" dirty="0"/>
                    </a:p>
                  </a:txBody>
                  <a:tcPr marL="91419" marR="91419" marT="45736" marB="457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bl>
          </a:graphicData>
        </a:graphic>
      </p:graphicFrame>
      <p:sp>
        <p:nvSpPr>
          <p:cNvPr id="5" name="任意多边形 4"/>
          <p:cNvSpPr/>
          <p:nvPr/>
        </p:nvSpPr>
        <p:spPr>
          <a:xfrm>
            <a:off x="2654300" y="4135438"/>
            <a:ext cx="735013" cy="217487"/>
          </a:xfrm>
          <a:custGeom>
            <a:avLst/>
            <a:gdLst>
              <a:gd name="connsiteX0" fmla="*/ 735495 w 735495"/>
              <a:gd name="connsiteY0" fmla="*/ 218661 h 218661"/>
              <a:gd name="connsiteX1" fmla="*/ 367748 w 735495"/>
              <a:gd name="connsiteY1" fmla="*/ 0 h 218661"/>
              <a:gd name="connsiteX2" fmla="*/ 0 w 735495"/>
              <a:gd name="connsiteY2" fmla="*/ 218661 h 218661"/>
            </a:gdLst>
            <a:ahLst/>
            <a:cxnLst>
              <a:cxn ang="0">
                <a:pos x="connsiteX0" y="connsiteY0"/>
              </a:cxn>
              <a:cxn ang="0">
                <a:pos x="connsiteX1" y="connsiteY1"/>
              </a:cxn>
              <a:cxn ang="0">
                <a:pos x="connsiteX2" y="connsiteY2"/>
              </a:cxn>
            </a:cxnLst>
            <a:rect l="l" t="t" r="r" b="b"/>
            <a:pathLst>
              <a:path w="735495" h="218661">
                <a:moveTo>
                  <a:pt x="735495" y="218661"/>
                </a:moveTo>
                <a:cubicBezTo>
                  <a:pt x="612912" y="109330"/>
                  <a:pt x="490330" y="0"/>
                  <a:pt x="367748" y="0"/>
                </a:cubicBezTo>
                <a:cubicBezTo>
                  <a:pt x="245166" y="0"/>
                  <a:pt x="122583" y="109330"/>
                  <a:pt x="0" y="218661"/>
                </a:cubicBezTo>
              </a:path>
            </a:pathLst>
          </a:cu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6" name="任意多边形 5"/>
          <p:cNvSpPr/>
          <p:nvPr/>
        </p:nvSpPr>
        <p:spPr>
          <a:xfrm>
            <a:off x="1868488" y="4949825"/>
            <a:ext cx="1539875" cy="238125"/>
          </a:xfrm>
          <a:custGeom>
            <a:avLst/>
            <a:gdLst>
              <a:gd name="connsiteX0" fmla="*/ 1540565 w 1540565"/>
              <a:gd name="connsiteY0" fmla="*/ 0 h 238556"/>
              <a:gd name="connsiteX1" fmla="*/ 665921 w 1540565"/>
              <a:gd name="connsiteY1" fmla="*/ 238539 h 238556"/>
              <a:gd name="connsiteX2" fmla="*/ 0 w 1540565"/>
              <a:gd name="connsiteY2" fmla="*/ 9939 h 238556"/>
            </a:gdLst>
            <a:ahLst/>
            <a:cxnLst>
              <a:cxn ang="0">
                <a:pos x="connsiteX0" y="connsiteY0"/>
              </a:cxn>
              <a:cxn ang="0">
                <a:pos x="connsiteX1" y="connsiteY1"/>
              </a:cxn>
              <a:cxn ang="0">
                <a:pos x="connsiteX2" y="connsiteY2"/>
              </a:cxn>
            </a:cxnLst>
            <a:rect l="l" t="t" r="r" b="b"/>
            <a:pathLst>
              <a:path w="1540565" h="238556">
                <a:moveTo>
                  <a:pt x="1540565" y="0"/>
                </a:moveTo>
                <a:cubicBezTo>
                  <a:pt x="1231623" y="118441"/>
                  <a:pt x="922682" y="236883"/>
                  <a:pt x="665921" y="238539"/>
                </a:cubicBezTo>
                <a:cubicBezTo>
                  <a:pt x="409160" y="240195"/>
                  <a:pt x="204580" y="125067"/>
                  <a:pt x="0" y="9939"/>
                </a:cubicBezTo>
              </a:path>
            </a:pathLst>
          </a:cu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7" name="任意多边形 6"/>
          <p:cNvSpPr/>
          <p:nvPr/>
        </p:nvSpPr>
        <p:spPr>
          <a:xfrm>
            <a:off x="1054100" y="4094163"/>
            <a:ext cx="2365375" cy="258762"/>
          </a:xfrm>
          <a:custGeom>
            <a:avLst/>
            <a:gdLst>
              <a:gd name="connsiteX0" fmla="*/ 2365513 w 2365513"/>
              <a:gd name="connsiteY0" fmla="*/ 258417 h 258417"/>
              <a:gd name="connsiteX1" fmla="*/ 1202635 w 2365513"/>
              <a:gd name="connsiteY1" fmla="*/ 0 h 258417"/>
              <a:gd name="connsiteX2" fmla="*/ 0 w 2365513"/>
              <a:gd name="connsiteY2" fmla="*/ 258417 h 258417"/>
            </a:gdLst>
            <a:ahLst/>
            <a:cxnLst>
              <a:cxn ang="0">
                <a:pos x="connsiteX0" y="connsiteY0"/>
              </a:cxn>
              <a:cxn ang="0">
                <a:pos x="connsiteX1" y="connsiteY1"/>
              </a:cxn>
              <a:cxn ang="0">
                <a:pos x="connsiteX2" y="connsiteY2"/>
              </a:cxn>
            </a:cxnLst>
            <a:rect l="l" t="t" r="r" b="b"/>
            <a:pathLst>
              <a:path w="2365513" h="258417">
                <a:moveTo>
                  <a:pt x="2365513" y="258417"/>
                </a:moveTo>
                <a:cubicBezTo>
                  <a:pt x="1981200" y="129208"/>
                  <a:pt x="1596887" y="0"/>
                  <a:pt x="1202635" y="0"/>
                </a:cubicBezTo>
                <a:cubicBezTo>
                  <a:pt x="808383" y="0"/>
                  <a:pt x="404191" y="129208"/>
                  <a:pt x="0" y="258417"/>
                </a:cubicBezTo>
              </a:path>
            </a:pathLst>
          </a:cu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8451" name="TextBox 7"/>
          <p:cNvSpPr txBox="1">
            <a:spLocks noChangeArrowheads="1"/>
          </p:cNvSpPr>
          <p:nvPr/>
        </p:nvSpPr>
        <p:spPr bwMode="auto">
          <a:xfrm>
            <a:off x="1735138" y="5508625"/>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a:t>一维情况</a:t>
            </a:r>
          </a:p>
        </p:txBody>
      </p:sp>
      <p:graphicFrame>
        <p:nvGraphicFramePr>
          <p:cNvPr id="9" name="表格 8"/>
          <p:cNvGraphicFramePr>
            <a:graphicFrameLocks noGrp="1"/>
          </p:cNvGraphicFramePr>
          <p:nvPr/>
        </p:nvGraphicFramePr>
        <p:xfrm>
          <a:off x="5003800" y="3860800"/>
          <a:ext cx="2687637" cy="1562101"/>
        </p:xfrm>
        <a:graphic>
          <a:graphicData uri="http://schemas.openxmlformats.org/drawingml/2006/table">
            <a:tbl>
              <a:tblPr firstRow="1" bandRow="1">
                <a:tableStyleId>{5C22544A-7EE6-4342-B048-85BDC9FD1C3A}</a:tableStyleId>
              </a:tblPr>
              <a:tblGrid>
                <a:gridCol w="895879"/>
                <a:gridCol w="895879"/>
                <a:gridCol w="895879"/>
              </a:tblGrid>
              <a:tr h="495750">
                <a:tc>
                  <a:txBody>
                    <a:bodyPr/>
                    <a:lstStyle/>
                    <a:p>
                      <a:pPr algn="ctr"/>
                      <a:r>
                        <a:rPr lang="en-US" altLang="zh-CN" sz="1900" b="1" dirty="0" smtClean="0">
                          <a:solidFill>
                            <a:schemeClr val="tx1"/>
                          </a:solidFill>
                        </a:rPr>
                        <a:t>……</a:t>
                      </a:r>
                      <a:endParaRPr lang="zh-CN" altLang="en-US" sz="1900" b="1" dirty="0">
                        <a:solidFill>
                          <a:schemeClr val="tx1"/>
                        </a:solidFill>
                      </a:endParaRPr>
                    </a:p>
                  </a:txBody>
                  <a:tcPr marL="91429" marR="91429" marT="43520" marB="43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1900" b="1" dirty="0" smtClean="0">
                          <a:solidFill>
                            <a:schemeClr val="tx1"/>
                          </a:solidFill>
                        </a:rPr>
                        <a:t>……</a:t>
                      </a:r>
                      <a:endParaRPr lang="zh-CN" altLang="en-US" sz="1900" b="1" dirty="0">
                        <a:solidFill>
                          <a:schemeClr val="tx1"/>
                        </a:solidFill>
                      </a:endParaRPr>
                    </a:p>
                  </a:txBody>
                  <a:tcPr marL="91429" marR="91429" marT="43520" marB="43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1900" b="1" dirty="0" smtClean="0">
                          <a:solidFill>
                            <a:schemeClr val="tx1"/>
                          </a:solidFill>
                        </a:rPr>
                        <a:t>……</a:t>
                      </a:r>
                      <a:endParaRPr lang="zh-CN" altLang="en-US" sz="1900" b="1" dirty="0">
                        <a:solidFill>
                          <a:schemeClr val="tx1"/>
                        </a:solidFill>
                      </a:endParaRPr>
                    </a:p>
                  </a:txBody>
                  <a:tcPr marL="91429" marR="91429" marT="43520" marB="43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570601">
                <a:tc>
                  <a:txBody>
                    <a:bodyPr/>
                    <a:lstStyle/>
                    <a:p>
                      <a:pPr algn="ctr"/>
                      <a:r>
                        <a:rPr lang="en-US" altLang="zh-CN" sz="1900" b="1" dirty="0" smtClean="0"/>
                        <a:t>……</a:t>
                      </a:r>
                      <a:endParaRPr lang="zh-CN" altLang="en-US" sz="1900" b="1" dirty="0"/>
                    </a:p>
                  </a:txBody>
                  <a:tcPr marL="91429" marR="91429" marT="43520" marB="43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1900" b="1" dirty="0" smtClean="0"/>
                        <a:t>a</a:t>
                      </a:r>
                      <a:r>
                        <a:rPr lang="en-US" altLang="zh-CN" sz="1900" b="1" baseline="-25000" dirty="0" smtClean="0"/>
                        <a:t>i-1,j-1</a:t>
                      </a:r>
                      <a:endParaRPr lang="zh-CN" altLang="en-US" sz="1900" b="1" baseline="-25000" dirty="0"/>
                    </a:p>
                  </a:txBody>
                  <a:tcPr marL="91429" marR="91429" marT="43520" marB="43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1900" b="1" dirty="0" smtClean="0"/>
                        <a:t>a</a:t>
                      </a:r>
                      <a:r>
                        <a:rPr lang="en-US" altLang="zh-CN" sz="1900" b="1" baseline="-25000" dirty="0" smtClean="0"/>
                        <a:t>i-1,j</a:t>
                      </a:r>
                      <a:endParaRPr lang="zh-CN" altLang="en-US" sz="1900" b="1" baseline="-25000" dirty="0"/>
                    </a:p>
                  </a:txBody>
                  <a:tcPr marL="91429" marR="91429" marT="43520" marB="43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95750">
                <a:tc>
                  <a:txBody>
                    <a:bodyPr/>
                    <a:lstStyle/>
                    <a:p>
                      <a:pPr algn="ctr"/>
                      <a:r>
                        <a:rPr lang="en-US" altLang="zh-CN" sz="1900" b="1" dirty="0" smtClean="0"/>
                        <a:t>……</a:t>
                      </a:r>
                      <a:endParaRPr lang="zh-CN" altLang="en-US" sz="1900" b="1" dirty="0"/>
                    </a:p>
                  </a:txBody>
                  <a:tcPr marL="91429" marR="91429" marT="43520" marB="43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1900" b="1" dirty="0" smtClean="0"/>
                        <a:t>a</a:t>
                      </a:r>
                      <a:r>
                        <a:rPr lang="en-US" altLang="zh-CN" sz="1900" b="1" baseline="-25000" dirty="0" smtClean="0"/>
                        <a:t>i,j-1</a:t>
                      </a:r>
                      <a:endParaRPr lang="zh-CN" altLang="en-US" sz="1900" b="1" baseline="-25000" dirty="0"/>
                    </a:p>
                  </a:txBody>
                  <a:tcPr marL="91429" marR="91429" marT="43520" marB="43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1900" b="1" dirty="0" err="1" smtClean="0">
                          <a:solidFill>
                            <a:schemeClr val="bg1"/>
                          </a:solidFill>
                        </a:rPr>
                        <a:t>a</a:t>
                      </a:r>
                      <a:r>
                        <a:rPr lang="en-US" altLang="zh-CN" sz="1900" b="1" baseline="-25000" dirty="0" err="1" smtClean="0">
                          <a:solidFill>
                            <a:schemeClr val="bg1"/>
                          </a:solidFill>
                        </a:rPr>
                        <a:t>i,j</a:t>
                      </a:r>
                      <a:endParaRPr lang="zh-CN" altLang="en-US" sz="1900" b="1" baseline="-25000" dirty="0">
                        <a:solidFill>
                          <a:schemeClr val="bg1"/>
                        </a:solidFill>
                      </a:endParaRPr>
                    </a:p>
                  </a:txBody>
                  <a:tcPr marL="91429" marR="91429" marT="43520" marB="43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bl>
          </a:graphicData>
        </a:graphic>
      </p:graphicFrame>
      <p:cxnSp>
        <p:nvCxnSpPr>
          <p:cNvPr id="11" name="直接箭头连接符 10"/>
          <p:cNvCxnSpPr/>
          <p:nvPr/>
        </p:nvCxnSpPr>
        <p:spPr>
          <a:xfrm flipV="1">
            <a:off x="7092950" y="4797425"/>
            <a:ext cx="0" cy="2714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948488" y="4243388"/>
            <a:ext cx="0" cy="7064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flipV="1">
            <a:off x="6659563" y="4797425"/>
            <a:ext cx="288925" cy="2714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flipV="1">
            <a:off x="6659563" y="5068888"/>
            <a:ext cx="288925" cy="603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flipV="1">
            <a:off x="5795963" y="5068888"/>
            <a:ext cx="1152525" cy="1190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75" name="TextBox 25"/>
          <p:cNvSpPr txBox="1">
            <a:spLocks noChangeArrowheads="1"/>
          </p:cNvSpPr>
          <p:nvPr/>
        </p:nvSpPr>
        <p:spPr bwMode="auto">
          <a:xfrm>
            <a:off x="5818188" y="5508625"/>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a:t>二维情况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451"/>
                                        </p:tgtEl>
                                        <p:attrNameLst>
                                          <p:attrName>style.visibility</p:attrName>
                                        </p:attrNameLst>
                                      </p:cBhvr>
                                      <p:to>
                                        <p:strVal val="visible"/>
                                      </p:to>
                                    </p:set>
                                    <p:animEffect transition="in" filter="fade">
                                      <p:cBhvr>
                                        <p:cTn id="32" dur="500"/>
                                        <p:tgtEl>
                                          <p:spTgt spid="18451"/>
                                        </p:tgtEl>
                                      </p:cBhvr>
                                    </p:animEffect>
                                  </p:childTnLst>
                                </p:cTn>
                              </p:par>
                              <p:par>
                                <p:cTn id="33" presetID="10"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8475"/>
                                        </p:tgtEl>
                                        <p:attrNameLst>
                                          <p:attrName>style.visibility</p:attrName>
                                        </p:attrNameLst>
                                      </p:cBhvr>
                                      <p:to>
                                        <p:strVal val="visible"/>
                                      </p:to>
                                    </p:set>
                                    <p:animEffect transition="in" filter="fade">
                                      <p:cBhvr>
                                        <p:cTn id="53" dur="500"/>
                                        <p:tgtEl>
                                          <p:spTgt spid="18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1" grpId="0"/>
      <p:bldP spid="1847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smtClean="0"/>
              <a:t>6.1 </a:t>
            </a:r>
            <a:r>
              <a:rPr lang="zh-CN" altLang="en-US" smtClean="0"/>
              <a:t>动态规划法的基本思想</a:t>
            </a:r>
          </a:p>
        </p:txBody>
      </p:sp>
      <p:sp>
        <p:nvSpPr>
          <p:cNvPr id="3" name="内容占位符 2"/>
          <p:cNvSpPr>
            <a:spLocks noGrp="1"/>
          </p:cNvSpPr>
          <p:nvPr>
            <p:ph sz="quarter" idx="1"/>
          </p:nvPr>
        </p:nvSpPr>
        <p:spPr>
          <a:xfrm>
            <a:off x="457200" y="1219200"/>
            <a:ext cx="8229600" cy="4937125"/>
          </a:xfrm>
        </p:spPr>
        <p:txBody>
          <a:bodyPr/>
          <a:lstStyle/>
          <a:p>
            <a:pPr>
              <a:defRPr/>
            </a:pPr>
            <a:r>
              <a:rPr lang="zh-CN" altLang="en-US" dirty="0" smtClean="0"/>
              <a:t>设计动态规划法算法的基本思路</a:t>
            </a:r>
            <a:endParaRPr lang="en-US" altLang="zh-CN" dirty="0" smtClean="0"/>
          </a:p>
          <a:p>
            <a:pPr marL="0" indent="0">
              <a:buFont typeface="Wingdings 3" pitchFamily="18" charset="2"/>
              <a:buNone/>
              <a:defRPr/>
            </a:pPr>
            <a:r>
              <a:rPr lang="zh-CN" altLang="en-US" dirty="0" smtClean="0"/>
              <a:t>（</a:t>
            </a:r>
            <a:r>
              <a:rPr lang="en-US" altLang="zh-CN" dirty="0" smtClean="0"/>
              <a:t>2</a:t>
            </a:r>
            <a:r>
              <a:rPr lang="zh-CN" altLang="en-US" dirty="0" smtClean="0"/>
              <a:t>）初始值</a:t>
            </a:r>
            <a:r>
              <a:rPr lang="en-US" altLang="zh-CN" dirty="0" smtClean="0"/>
              <a:t>——</a:t>
            </a:r>
            <a:r>
              <a:rPr lang="zh-CN" altLang="en-US" dirty="0" smtClean="0"/>
              <a:t>问题规模最小时的值</a:t>
            </a:r>
            <a:endParaRPr lang="en-US" altLang="zh-CN" dirty="0" smtClean="0"/>
          </a:p>
          <a:p>
            <a:pPr marL="0" indent="0">
              <a:buFont typeface="Wingdings 3" pitchFamily="18" charset="2"/>
              <a:buNone/>
              <a:defRPr/>
            </a:pPr>
            <a:r>
              <a:rPr lang="zh-CN" altLang="en-US" dirty="0" smtClean="0"/>
              <a:t>比如，问题要求</a:t>
            </a:r>
            <a:r>
              <a:rPr lang="en-US" altLang="zh-CN" dirty="0" smtClean="0"/>
              <a:t>f(n)</a:t>
            </a:r>
            <a:r>
              <a:rPr lang="zh-CN" altLang="en-US" dirty="0" smtClean="0"/>
              <a:t>，其初始值可能为</a:t>
            </a:r>
            <a:r>
              <a:rPr lang="en-US" altLang="zh-CN" dirty="0" smtClean="0"/>
              <a:t>f(0)</a:t>
            </a:r>
            <a:r>
              <a:rPr lang="zh-CN" altLang="en-US" dirty="0" smtClean="0"/>
              <a:t>或</a:t>
            </a:r>
            <a:r>
              <a:rPr lang="en-US" altLang="zh-CN" dirty="0" smtClean="0"/>
              <a:t>f(1)</a:t>
            </a:r>
            <a:r>
              <a:rPr lang="zh-CN" altLang="en-US" dirty="0" smtClean="0"/>
              <a:t>等前几个；对二维情况，可能是第一行</a:t>
            </a:r>
            <a:r>
              <a:rPr lang="en-US" altLang="zh-CN" dirty="0" smtClean="0"/>
              <a:t>f(0,*)</a:t>
            </a:r>
            <a:r>
              <a:rPr lang="zh-CN" altLang="en-US" dirty="0" smtClean="0"/>
              <a:t>和</a:t>
            </a:r>
            <a:r>
              <a:rPr lang="en-US" altLang="zh-CN" dirty="0" smtClean="0"/>
              <a:t>/</a:t>
            </a:r>
            <a:r>
              <a:rPr lang="zh-CN" altLang="en-US" dirty="0" smtClean="0"/>
              <a:t>或第一列</a:t>
            </a:r>
            <a:r>
              <a:rPr lang="en-US" altLang="zh-CN" dirty="0" smtClean="0"/>
              <a:t>f(*,0)</a:t>
            </a:r>
          </a:p>
        </p:txBody>
      </p:sp>
      <p:graphicFrame>
        <p:nvGraphicFramePr>
          <p:cNvPr id="4" name="表格 3"/>
          <p:cNvGraphicFramePr>
            <a:graphicFrameLocks noGrp="1"/>
          </p:cNvGraphicFramePr>
          <p:nvPr/>
        </p:nvGraphicFramePr>
        <p:xfrm>
          <a:off x="684213" y="4365625"/>
          <a:ext cx="3095625" cy="576263"/>
        </p:xfrm>
        <a:graphic>
          <a:graphicData uri="http://schemas.openxmlformats.org/drawingml/2006/table">
            <a:tbl>
              <a:tblPr firstRow="1" bandRow="1">
                <a:tableStyleId>{5C22544A-7EE6-4342-B048-85BDC9FD1C3A}</a:tableStyleId>
              </a:tblPr>
              <a:tblGrid>
                <a:gridCol w="619125"/>
                <a:gridCol w="619125"/>
                <a:gridCol w="619125"/>
                <a:gridCol w="619125"/>
                <a:gridCol w="619125"/>
              </a:tblGrid>
              <a:tr h="576263">
                <a:tc>
                  <a:txBody>
                    <a:bodyPr/>
                    <a:lstStyle/>
                    <a:p>
                      <a:pPr algn="ctr"/>
                      <a:r>
                        <a:rPr lang="en-US" altLang="zh-CN" sz="2000" b="1" dirty="0" smtClean="0">
                          <a:solidFill>
                            <a:schemeClr val="bg1"/>
                          </a:solidFill>
                        </a:rPr>
                        <a:t>a</a:t>
                      </a:r>
                      <a:r>
                        <a:rPr lang="en-US" altLang="zh-CN" sz="2000" b="1" baseline="-25000" dirty="0" smtClean="0">
                          <a:solidFill>
                            <a:schemeClr val="bg1"/>
                          </a:solidFill>
                        </a:rPr>
                        <a:t>0</a:t>
                      </a:r>
                      <a:endParaRPr lang="zh-CN" altLang="en-US" sz="2000" b="1" baseline="-25000" dirty="0">
                        <a:solidFill>
                          <a:schemeClr val="bg1"/>
                        </a:solidFill>
                      </a:endParaRPr>
                    </a:p>
                  </a:txBody>
                  <a:tcPr marL="91419" marR="91419" marT="45736" marB="457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sz="2000" b="1" dirty="0" smtClean="0">
                          <a:solidFill>
                            <a:schemeClr val="tx1"/>
                          </a:solidFill>
                        </a:rPr>
                        <a:t>…</a:t>
                      </a:r>
                      <a:endParaRPr lang="zh-CN" altLang="en-US" sz="2000" b="1" dirty="0">
                        <a:solidFill>
                          <a:schemeClr val="tx1"/>
                        </a:solidFill>
                      </a:endParaRPr>
                    </a:p>
                  </a:txBody>
                  <a:tcPr marL="91419" marR="91419" marT="45736" marB="457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2000" b="1" dirty="0" smtClean="0">
                          <a:solidFill>
                            <a:schemeClr val="tx1"/>
                          </a:solidFill>
                        </a:rPr>
                        <a:t>a</a:t>
                      </a:r>
                      <a:r>
                        <a:rPr lang="en-US" altLang="zh-CN" sz="2000" b="1" baseline="-25000" dirty="0" smtClean="0">
                          <a:solidFill>
                            <a:schemeClr val="tx1"/>
                          </a:solidFill>
                        </a:rPr>
                        <a:t>i-2</a:t>
                      </a:r>
                      <a:endParaRPr lang="zh-CN" altLang="en-US" sz="2000" b="1" baseline="-25000" dirty="0">
                        <a:solidFill>
                          <a:schemeClr val="tx1"/>
                        </a:solidFill>
                      </a:endParaRPr>
                    </a:p>
                  </a:txBody>
                  <a:tcPr marL="91419" marR="91419" marT="45736" marB="457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2000" b="1" dirty="0" smtClean="0">
                          <a:solidFill>
                            <a:schemeClr val="tx1"/>
                          </a:solidFill>
                        </a:rPr>
                        <a:t>a</a:t>
                      </a:r>
                      <a:r>
                        <a:rPr lang="en-US" altLang="zh-CN" sz="2000" b="1" baseline="-25000" dirty="0" smtClean="0">
                          <a:solidFill>
                            <a:schemeClr val="tx1"/>
                          </a:solidFill>
                        </a:rPr>
                        <a:t>i-1</a:t>
                      </a:r>
                      <a:endParaRPr lang="zh-CN" altLang="en-US" sz="2000" b="1" baseline="-25000" dirty="0">
                        <a:solidFill>
                          <a:schemeClr val="tx1"/>
                        </a:solidFill>
                      </a:endParaRPr>
                    </a:p>
                  </a:txBody>
                  <a:tcPr marL="91419" marR="91419" marT="45736" marB="457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2000" b="1" dirty="0" err="1" smtClean="0"/>
                        <a:t>a</a:t>
                      </a:r>
                      <a:r>
                        <a:rPr lang="en-US" altLang="zh-CN" sz="2000" b="1" baseline="-25000" dirty="0" err="1" smtClean="0"/>
                        <a:t>i</a:t>
                      </a:r>
                      <a:endParaRPr lang="zh-CN" altLang="en-US" sz="2000" b="1" baseline="-25000" dirty="0"/>
                    </a:p>
                  </a:txBody>
                  <a:tcPr marL="91419" marR="91419" marT="45736" marB="457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bl>
          </a:graphicData>
        </a:graphic>
      </p:graphicFrame>
      <p:sp>
        <p:nvSpPr>
          <p:cNvPr id="5" name="任意多边形 4"/>
          <p:cNvSpPr/>
          <p:nvPr/>
        </p:nvSpPr>
        <p:spPr>
          <a:xfrm>
            <a:off x="2843213" y="4135438"/>
            <a:ext cx="546100" cy="217487"/>
          </a:xfrm>
          <a:custGeom>
            <a:avLst/>
            <a:gdLst>
              <a:gd name="connsiteX0" fmla="*/ 735495 w 735495"/>
              <a:gd name="connsiteY0" fmla="*/ 218661 h 218661"/>
              <a:gd name="connsiteX1" fmla="*/ 367748 w 735495"/>
              <a:gd name="connsiteY1" fmla="*/ 0 h 218661"/>
              <a:gd name="connsiteX2" fmla="*/ 0 w 735495"/>
              <a:gd name="connsiteY2" fmla="*/ 218661 h 218661"/>
            </a:gdLst>
            <a:ahLst/>
            <a:cxnLst>
              <a:cxn ang="0">
                <a:pos x="connsiteX0" y="connsiteY0"/>
              </a:cxn>
              <a:cxn ang="0">
                <a:pos x="connsiteX1" y="connsiteY1"/>
              </a:cxn>
              <a:cxn ang="0">
                <a:pos x="connsiteX2" y="connsiteY2"/>
              </a:cxn>
            </a:cxnLst>
            <a:rect l="l" t="t" r="r" b="b"/>
            <a:pathLst>
              <a:path w="735495" h="218661">
                <a:moveTo>
                  <a:pt x="735495" y="218661"/>
                </a:moveTo>
                <a:cubicBezTo>
                  <a:pt x="612912" y="109330"/>
                  <a:pt x="490330" y="0"/>
                  <a:pt x="367748" y="0"/>
                </a:cubicBezTo>
                <a:cubicBezTo>
                  <a:pt x="245166" y="0"/>
                  <a:pt x="122583" y="109330"/>
                  <a:pt x="0" y="218661"/>
                </a:cubicBezTo>
              </a:path>
            </a:pathLst>
          </a:cu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6" name="任意多边形 5"/>
          <p:cNvSpPr/>
          <p:nvPr/>
        </p:nvSpPr>
        <p:spPr>
          <a:xfrm>
            <a:off x="2195513" y="4949825"/>
            <a:ext cx="1212850" cy="238125"/>
          </a:xfrm>
          <a:custGeom>
            <a:avLst/>
            <a:gdLst>
              <a:gd name="connsiteX0" fmla="*/ 1540565 w 1540565"/>
              <a:gd name="connsiteY0" fmla="*/ 0 h 238556"/>
              <a:gd name="connsiteX1" fmla="*/ 665921 w 1540565"/>
              <a:gd name="connsiteY1" fmla="*/ 238539 h 238556"/>
              <a:gd name="connsiteX2" fmla="*/ 0 w 1540565"/>
              <a:gd name="connsiteY2" fmla="*/ 9939 h 238556"/>
            </a:gdLst>
            <a:ahLst/>
            <a:cxnLst>
              <a:cxn ang="0">
                <a:pos x="connsiteX0" y="connsiteY0"/>
              </a:cxn>
              <a:cxn ang="0">
                <a:pos x="connsiteX1" y="connsiteY1"/>
              </a:cxn>
              <a:cxn ang="0">
                <a:pos x="connsiteX2" y="connsiteY2"/>
              </a:cxn>
            </a:cxnLst>
            <a:rect l="l" t="t" r="r" b="b"/>
            <a:pathLst>
              <a:path w="1540565" h="238556">
                <a:moveTo>
                  <a:pt x="1540565" y="0"/>
                </a:moveTo>
                <a:cubicBezTo>
                  <a:pt x="1231623" y="118441"/>
                  <a:pt x="922682" y="236883"/>
                  <a:pt x="665921" y="238539"/>
                </a:cubicBezTo>
                <a:cubicBezTo>
                  <a:pt x="409160" y="240195"/>
                  <a:pt x="204580" y="125067"/>
                  <a:pt x="0" y="9939"/>
                </a:cubicBezTo>
              </a:path>
            </a:pathLst>
          </a:cu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9476" name="TextBox 7"/>
          <p:cNvSpPr txBox="1">
            <a:spLocks noChangeArrowheads="1"/>
          </p:cNvSpPr>
          <p:nvPr/>
        </p:nvSpPr>
        <p:spPr bwMode="auto">
          <a:xfrm>
            <a:off x="1735138" y="5508625"/>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a:t>一维情况</a:t>
            </a:r>
          </a:p>
        </p:txBody>
      </p:sp>
      <p:graphicFrame>
        <p:nvGraphicFramePr>
          <p:cNvPr id="9" name="表格 8"/>
          <p:cNvGraphicFramePr>
            <a:graphicFrameLocks noGrp="1"/>
          </p:cNvGraphicFramePr>
          <p:nvPr/>
        </p:nvGraphicFramePr>
        <p:xfrm>
          <a:off x="5003800" y="3429000"/>
          <a:ext cx="2687640" cy="2555876"/>
        </p:xfrm>
        <a:graphic>
          <a:graphicData uri="http://schemas.openxmlformats.org/drawingml/2006/table">
            <a:tbl>
              <a:tblPr firstRow="1" bandRow="1">
                <a:tableStyleId>{5C22544A-7EE6-4342-B048-85BDC9FD1C3A}</a:tableStyleId>
              </a:tblPr>
              <a:tblGrid>
                <a:gridCol w="671910"/>
                <a:gridCol w="671910"/>
                <a:gridCol w="671910"/>
                <a:gridCol w="671910"/>
              </a:tblGrid>
              <a:tr h="63896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solidFill>
                        </a:rPr>
                        <a:t>a</a:t>
                      </a:r>
                      <a:r>
                        <a:rPr lang="en-US" altLang="zh-CN" sz="1600" b="1" baseline="-25000" dirty="0" smtClean="0">
                          <a:solidFill>
                            <a:schemeClr val="bg1"/>
                          </a:solidFill>
                        </a:rPr>
                        <a:t>0,0</a:t>
                      </a:r>
                      <a:endParaRPr lang="zh-CN" altLang="en-US" sz="1600" b="1" baseline="-25000" dirty="0" smtClean="0">
                        <a:solidFill>
                          <a:schemeClr val="bg1"/>
                        </a:solidFill>
                      </a:endParaRPr>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solidFill>
                        </a:rPr>
                        <a:t>a</a:t>
                      </a:r>
                      <a:r>
                        <a:rPr lang="en-US" altLang="zh-CN" sz="1600" b="1" baseline="-25000" dirty="0" smtClean="0">
                          <a:solidFill>
                            <a:schemeClr val="bg1"/>
                          </a:solidFill>
                        </a:rPr>
                        <a:t>0,1</a:t>
                      </a:r>
                      <a:endParaRPr lang="zh-CN" altLang="en-US" sz="1600" b="1" baseline="-25000" dirty="0" smtClean="0">
                        <a:solidFill>
                          <a:schemeClr val="bg1"/>
                        </a:solidFill>
                      </a:endParaRPr>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sz="1600" b="1" dirty="0" smtClean="0">
                          <a:solidFill>
                            <a:schemeClr val="bg1"/>
                          </a:solidFill>
                        </a:rPr>
                        <a:t>……</a:t>
                      </a:r>
                      <a:endParaRPr lang="zh-CN" altLang="en-US" sz="1600" b="1" dirty="0">
                        <a:solidFill>
                          <a:schemeClr val="bg1"/>
                        </a:solidFill>
                      </a:endParaRPr>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sz="1600" b="1" dirty="0" smtClean="0">
                          <a:solidFill>
                            <a:schemeClr val="bg1"/>
                          </a:solidFill>
                        </a:rPr>
                        <a:t>a</a:t>
                      </a:r>
                      <a:r>
                        <a:rPr lang="en-US" altLang="zh-CN" sz="1600" b="1" baseline="-25000" dirty="0" smtClean="0">
                          <a:solidFill>
                            <a:schemeClr val="bg1"/>
                          </a:solidFill>
                        </a:rPr>
                        <a:t>0,j</a:t>
                      </a:r>
                      <a:endParaRPr lang="zh-CN" altLang="en-US" sz="1600" b="1" dirty="0">
                        <a:solidFill>
                          <a:schemeClr val="bg1"/>
                        </a:solidFill>
                      </a:endParaRPr>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638969">
                <a:tc>
                  <a:txBody>
                    <a:bodyPr/>
                    <a:lstStyle/>
                    <a:p>
                      <a:pPr algn="ctr"/>
                      <a:r>
                        <a:rPr lang="en-US" altLang="zh-CN" sz="1600" b="1" dirty="0" smtClean="0">
                          <a:solidFill>
                            <a:schemeClr val="bg1"/>
                          </a:solidFill>
                        </a:rPr>
                        <a:t>a</a:t>
                      </a:r>
                      <a:r>
                        <a:rPr lang="en-US" altLang="zh-CN" sz="1600" b="1" baseline="-25000" dirty="0" smtClean="0">
                          <a:solidFill>
                            <a:schemeClr val="bg1"/>
                          </a:solidFill>
                        </a:rPr>
                        <a:t>1,0</a:t>
                      </a:r>
                      <a:endParaRPr lang="zh-CN" altLang="en-US" sz="1600" b="1" dirty="0">
                        <a:solidFill>
                          <a:schemeClr val="bg1"/>
                        </a:solidFill>
                      </a:endParaRPr>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chemeClr val="tx1"/>
                          </a:solidFill>
                        </a:rPr>
                        <a:t>……</a:t>
                      </a:r>
                      <a:endParaRPr lang="zh-CN" altLang="en-US" sz="1800" b="1" dirty="0" smtClean="0">
                        <a:solidFill>
                          <a:schemeClr val="tx1"/>
                        </a:solidFill>
                      </a:endParaRPr>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1800" b="1" dirty="0" smtClean="0">
                          <a:solidFill>
                            <a:schemeClr val="tx1"/>
                          </a:solidFill>
                        </a:rPr>
                        <a:t>……</a:t>
                      </a:r>
                      <a:endParaRPr lang="zh-CN" altLang="en-US" sz="1800" b="1" dirty="0">
                        <a:solidFill>
                          <a:schemeClr val="tx1"/>
                        </a:solidFill>
                      </a:endParaRPr>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1800" b="1" dirty="0" smtClean="0">
                          <a:solidFill>
                            <a:schemeClr val="tx1"/>
                          </a:solidFill>
                        </a:rPr>
                        <a:t>……</a:t>
                      </a:r>
                      <a:endParaRPr lang="zh-CN" altLang="en-US" sz="1800" b="1" dirty="0">
                        <a:solidFill>
                          <a:schemeClr val="tx1"/>
                        </a:solidFill>
                      </a:endParaRPr>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38969">
                <a:tc>
                  <a:txBody>
                    <a:bodyPr/>
                    <a:lstStyle/>
                    <a:p>
                      <a:pPr algn="ctr"/>
                      <a:r>
                        <a:rPr lang="en-US" altLang="zh-CN" sz="1600" b="1" dirty="0" smtClean="0">
                          <a:solidFill>
                            <a:schemeClr val="bg1"/>
                          </a:solidFill>
                        </a:rPr>
                        <a:t>……</a:t>
                      </a:r>
                      <a:endParaRPr lang="zh-CN" altLang="en-US" sz="1600" b="1" dirty="0">
                        <a:solidFill>
                          <a:schemeClr val="bg1"/>
                        </a:solidFill>
                      </a:endParaRPr>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sz="1800" b="1" dirty="0" smtClean="0"/>
                        <a:t>……</a:t>
                      </a:r>
                      <a:endParaRPr lang="zh-CN" altLang="en-US" sz="1800" b="1" dirty="0"/>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1600" b="1" dirty="0" smtClean="0"/>
                        <a:t>a</a:t>
                      </a:r>
                      <a:r>
                        <a:rPr lang="en-US" altLang="zh-CN" sz="1600" b="1" baseline="-25000" dirty="0" smtClean="0"/>
                        <a:t>i-1,j-1</a:t>
                      </a:r>
                      <a:endParaRPr lang="zh-CN" altLang="en-US" sz="1600" b="1" baseline="-25000" dirty="0"/>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1600" b="1" dirty="0" smtClean="0"/>
                        <a:t>a</a:t>
                      </a:r>
                      <a:r>
                        <a:rPr lang="en-US" altLang="zh-CN" sz="1600" b="1" baseline="-25000" dirty="0" smtClean="0"/>
                        <a:t>i-1,j</a:t>
                      </a:r>
                      <a:endParaRPr lang="zh-CN" altLang="en-US" sz="1600" b="1" baseline="-25000" dirty="0"/>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38969">
                <a:tc>
                  <a:txBody>
                    <a:bodyPr/>
                    <a:lstStyle/>
                    <a:p>
                      <a:pPr algn="ctr"/>
                      <a:r>
                        <a:rPr lang="en-US" altLang="zh-CN" sz="1600" b="1" dirty="0" smtClean="0">
                          <a:solidFill>
                            <a:schemeClr val="bg1"/>
                          </a:solidFill>
                        </a:rPr>
                        <a:t>a</a:t>
                      </a:r>
                      <a:r>
                        <a:rPr lang="en-US" altLang="zh-CN" sz="1600" b="1" baseline="-25000" dirty="0" smtClean="0">
                          <a:solidFill>
                            <a:schemeClr val="bg1"/>
                          </a:solidFill>
                        </a:rPr>
                        <a:t>i,0</a:t>
                      </a:r>
                      <a:endParaRPr lang="zh-CN" altLang="en-US" sz="1600" b="1" dirty="0">
                        <a:solidFill>
                          <a:schemeClr val="bg1"/>
                        </a:solidFill>
                      </a:endParaRPr>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sz="1800" b="1" dirty="0" smtClean="0"/>
                        <a:t>……</a:t>
                      </a:r>
                      <a:endParaRPr lang="zh-CN" altLang="en-US" sz="1800" b="1" dirty="0"/>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1600" b="1" dirty="0" smtClean="0"/>
                        <a:t>a</a:t>
                      </a:r>
                      <a:r>
                        <a:rPr lang="en-US" altLang="zh-CN" sz="1600" b="1" baseline="-25000" dirty="0" smtClean="0"/>
                        <a:t>i,j-1</a:t>
                      </a:r>
                      <a:endParaRPr lang="zh-CN" altLang="en-US" sz="1600" b="1" baseline="-25000" dirty="0"/>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1600" b="1" dirty="0" err="1" smtClean="0">
                          <a:solidFill>
                            <a:schemeClr val="bg1"/>
                          </a:solidFill>
                        </a:rPr>
                        <a:t>a</a:t>
                      </a:r>
                      <a:r>
                        <a:rPr lang="en-US" altLang="zh-CN" sz="1600" b="1" baseline="-25000" dirty="0" err="1" smtClean="0">
                          <a:solidFill>
                            <a:schemeClr val="bg1"/>
                          </a:solidFill>
                        </a:rPr>
                        <a:t>i,j</a:t>
                      </a:r>
                      <a:endParaRPr lang="zh-CN" altLang="en-US" sz="1600" b="1" baseline="-25000" dirty="0">
                        <a:solidFill>
                          <a:schemeClr val="bg1"/>
                        </a:solidFill>
                      </a:endParaRPr>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bl>
          </a:graphicData>
        </a:graphic>
      </p:graphicFrame>
      <p:cxnSp>
        <p:nvCxnSpPr>
          <p:cNvPr id="11" name="直接箭头连接符 10"/>
          <p:cNvCxnSpPr/>
          <p:nvPr/>
        </p:nvCxnSpPr>
        <p:spPr>
          <a:xfrm flipV="1">
            <a:off x="7235825" y="5162550"/>
            <a:ext cx="0" cy="2730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7092950" y="4610100"/>
            <a:ext cx="0" cy="7064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flipV="1">
            <a:off x="6804025" y="5162550"/>
            <a:ext cx="288925" cy="2730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flipV="1">
            <a:off x="6804025" y="5435600"/>
            <a:ext cx="288925" cy="587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flipV="1">
            <a:off x="5940425" y="5435600"/>
            <a:ext cx="1152525" cy="1190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509" name="TextBox 25"/>
          <p:cNvSpPr txBox="1">
            <a:spLocks noChangeArrowheads="1"/>
          </p:cNvSpPr>
          <p:nvPr/>
        </p:nvSpPr>
        <p:spPr bwMode="auto">
          <a:xfrm>
            <a:off x="5840413" y="5989638"/>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a:t>二维情况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476"/>
                                        </p:tgtEl>
                                        <p:attrNameLst>
                                          <p:attrName>style.visibility</p:attrName>
                                        </p:attrNameLst>
                                      </p:cBhvr>
                                      <p:to>
                                        <p:strVal val="visible"/>
                                      </p:to>
                                    </p:set>
                                    <p:animEffect transition="in" filter="fade">
                                      <p:cBhvr>
                                        <p:cTn id="24" dur="500"/>
                                        <p:tgtEl>
                                          <p:spTgt spid="19476"/>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509"/>
                                        </p:tgtEl>
                                        <p:attrNameLst>
                                          <p:attrName>style.visibility</p:attrName>
                                        </p:attrNameLst>
                                      </p:cBhvr>
                                      <p:to>
                                        <p:strVal val="visible"/>
                                      </p:to>
                                    </p:set>
                                    <p:animEffect transition="in" filter="fade">
                                      <p:cBhvr>
                                        <p:cTn id="45" dur="500"/>
                                        <p:tgtEl>
                                          <p:spTgt spid="19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6" grpId="0"/>
      <p:bldP spid="1950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smtClean="0"/>
              <a:t>6.1 </a:t>
            </a:r>
            <a:r>
              <a:rPr lang="zh-CN" altLang="en-US" smtClean="0"/>
              <a:t>动态规划法的基本思想</a:t>
            </a:r>
          </a:p>
        </p:txBody>
      </p:sp>
      <p:sp>
        <p:nvSpPr>
          <p:cNvPr id="3" name="内容占位符 2"/>
          <p:cNvSpPr>
            <a:spLocks noGrp="1"/>
          </p:cNvSpPr>
          <p:nvPr>
            <p:ph sz="quarter" idx="1"/>
          </p:nvPr>
        </p:nvSpPr>
        <p:spPr>
          <a:xfrm>
            <a:off x="457200" y="1219200"/>
            <a:ext cx="8229600" cy="4937125"/>
          </a:xfrm>
        </p:spPr>
        <p:txBody>
          <a:bodyPr/>
          <a:lstStyle/>
          <a:p>
            <a:pPr>
              <a:defRPr/>
            </a:pPr>
            <a:r>
              <a:rPr lang="zh-CN" altLang="en-US" dirty="0" smtClean="0"/>
              <a:t>设计动态规划法算法的基本思路</a:t>
            </a:r>
            <a:endParaRPr lang="en-US" altLang="zh-CN" dirty="0" smtClean="0"/>
          </a:p>
          <a:p>
            <a:pPr marL="0" indent="0">
              <a:buFont typeface="Wingdings 3" pitchFamily="18" charset="2"/>
              <a:buNone/>
              <a:defRPr/>
            </a:pPr>
            <a:r>
              <a:rPr lang="zh-CN" altLang="en-US" dirty="0" smtClean="0"/>
              <a:t>（</a:t>
            </a:r>
            <a:r>
              <a:rPr lang="en-US" altLang="zh-CN" dirty="0" smtClean="0"/>
              <a:t>3</a:t>
            </a:r>
            <a:r>
              <a:rPr lang="zh-CN" altLang="en-US" dirty="0" smtClean="0"/>
              <a:t>）填表</a:t>
            </a:r>
            <a:r>
              <a:rPr lang="en-US" altLang="zh-CN" dirty="0" smtClean="0"/>
              <a:t>——</a:t>
            </a:r>
            <a:r>
              <a:rPr lang="zh-CN" altLang="en-US" dirty="0" smtClean="0"/>
              <a:t>根据初始值和递推关系，填写问题的所有部分解（求解子问题过程）。表中最后一个格的结果即为原问题的最优解。</a:t>
            </a:r>
            <a:endParaRPr lang="en-US" altLang="zh-CN" dirty="0" smtClean="0"/>
          </a:p>
          <a:p>
            <a:pPr marL="0" indent="0">
              <a:buFont typeface="Wingdings 3" pitchFamily="18" charset="2"/>
              <a:buNone/>
              <a:defRPr/>
            </a:pPr>
            <a:endParaRPr lang="en-US" altLang="zh-CN" dirty="0"/>
          </a:p>
          <a:p>
            <a:pPr>
              <a:defRPr/>
            </a:pPr>
            <a:r>
              <a:rPr lang="zh-CN" altLang="en-US" dirty="0" smtClean="0">
                <a:solidFill>
                  <a:srgbClr val="FF0000"/>
                </a:solidFill>
              </a:rPr>
              <a:t>表的横纵坐标与具体问题有关</a:t>
            </a:r>
            <a:endParaRPr lang="en-US" altLang="zh-CN" dirty="0" smtClean="0">
              <a:solidFill>
                <a:srgbClr val="FF0000"/>
              </a:solidFill>
            </a:endParaRPr>
          </a:p>
        </p:txBody>
      </p:sp>
      <p:graphicFrame>
        <p:nvGraphicFramePr>
          <p:cNvPr id="16" name="表格 15"/>
          <p:cNvGraphicFramePr>
            <a:graphicFrameLocks noGrp="1"/>
          </p:cNvGraphicFramePr>
          <p:nvPr/>
        </p:nvGraphicFramePr>
        <p:xfrm>
          <a:off x="6011863" y="3429000"/>
          <a:ext cx="2687636" cy="2555876"/>
        </p:xfrm>
        <a:graphic>
          <a:graphicData uri="http://schemas.openxmlformats.org/drawingml/2006/table">
            <a:tbl>
              <a:tblPr firstRow="1" bandRow="1">
                <a:tableStyleId>{5C22544A-7EE6-4342-B048-85BDC9FD1C3A}</a:tableStyleId>
              </a:tblPr>
              <a:tblGrid>
                <a:gridCol w="671909"/>
                <a:gridCol w="671909"/>
                <a:gridCol w="671909"/>
                <a:gridCol w="671909"/>
              </a:tblGrid>
              <a:tr h="63896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1" baseline="-25000" dirty="0" smtClean="0">
                        <a:solidFill>
                          <a:schemeClr val="bg1"/>
                        </a:solidFill>
                      </a:endParaRPr>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kern="1200" dirty="0" smtClean="0">
                          <a:solidFill>
                            <a:schemeClr val="bg1"/>
                          </a:solidFill>
                          <a:latin typeface="+mn-lt"/>
                          <a:ea typeface="+mn-ea"/>
                          <a:cs typeface="+mn-cs"/>
                        </a:rPr>
                        <a:t>1</a:t>
                      </a:r>
                      <a:endParaRPr kumimoji="0" lang="zh-CN" altLang="en-US" sz="1600" b="1" kern="1200" dirty="0" smtClean="0">
                        <a:solidFill>
                          <a:schemeClr val="bg1"/>
                        </a:solidFill>
                        <a:latin typeface="+mn-lt"/>
                        <a:ea typeface="+mn-ea"/>
                        <a:cs typeface="+mn-cs"/>
                      </a:endParaRPr>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sz="1600" b="1" dirty="0" smtClean="0">
                          <a:solidFill>
                            <a:schemeClr val="bg1"/>
                          </a:solidFill>
                        </a:rPr>
                        <a:t>2</a:t>
                      </a:r>
                      <a:endParaRPr lang="zh-CN" altLang="en-US" sz="1600" b="1" dirty="0">
                        <a:solidFill>
                          <a:schemeClr val="bg1"/>
                        </a:solidFill>
                      </a:endParaRPr>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sz="1600" b="1" dirty="0" smtClean="0">
                          <a:solidFill>
                            <a:schemeClr val="bg1"/>
                          </a:solidFill>
                        </a:rPr>
                        <a:t>3</a:t>
                      </a:r>
                      <a:endParaRPr lang="zh-CN" altLang="en-US" sz="1600" b="1" dirty="0">
                        <a:solidFill>
                          <a:schemeClr val="bg1"/>
                        </a:solidFill>
                      </a:endParaRPr>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638969">
                <a:tc>
                  <a:txBody>
                    <a:bodyPr/>
                    <a:lstStyle/>
                    <a:p>
                      <a:pPr algn="ctr"/>
                      <a:r>
                        <a:rPr lang="en-US" altLang="zh-CN" sz="1600" b="1" dirty="0" smtClean="0">
                          <a:solidFill>
                            <a:schemeClr val="bg1"/>
                          </a:solidFill>
                        </a:rPr>
                        <a:t>1</a:t>
                      </a:r>
                      <a:endParaRPr lang="zh-CN" altLang="en-US" sz="1600" b="1" dirty="0">
                        <a:solidFill>
                          <a:schemeClr val="bg1"/>
                        </a:solidFill>
                      </a:endParaRPr>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chemeClr val="tx1"/>
                          </a:solidFill>
                        </a:rPr>
                        <a:t>2</a:t>
                      </a:r>
                      <a:endParaRPr lang="zh-CN" altLang="en-US" sz="1800" b="1" dirty="0" smtClean="0">
                        <a:solidFill>
                          <a:schemeClr val="tx1"/>
                        </a:solidFill>
                      </a:endParaRPr>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1800" b="1" dirty="0" smtClean="0">
                          <a:solidFill>
                            <a:schemeClr val="tx1"/>
                          </a:solidFill>
                        </a:rPr>
                        <a:t>2</a:t>
                      </a:r>
                      <a:endParaRPr lang="zh-CN" altLang="en-US" sz="1800" b="1" dirty="0">
                        <a:solidFill>
                          <a:schemeClr val="tx1"/>
                        </a:solidFill>
                      </a:endParaRPr>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1800" b="1" dirty="0" smtClean="0">
                          <a:solidFill>
                            <a:schemeClr val="tx1"/>
                          </a:solidFill>
                        </a:rPr>
                        <a:t>2</a:t>
                      </a:r>
                      <a:endParaRPr lang="zh-CN" altLang="en-US" sz="1800" b="1" dirty="0">
                        <a:solidFill>
                          <a:schemeClr val="tx1"/>
                        </a:solidFill>
                      </a:endParaRPr>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38969">
                <a:tc>
                  <a:txBody>
                    <a:bodyPr/>
                    <a:lstStyle/>
                    <a:p>
                      <a:pPr algn="ctr"/>
                      <a:r>
                        <a:rPr lang="en-US" altLang="zh-CN" sz="1600" b="1" dirty="0" smtClean="0">
                          <a:solidFill>
                            <a:schemeClr val="bg1"/>
                          </a:solidFill>
                        </a:rPr>
                        <a:t>2</a:t>
                      </a:r>
                      <a:endParaRPr lang="zh-CN" altLang="en-US" sz="1600" b="1" dirty="0">
                        <a:solidFill>
                          <a:schemeClr val="bg1"/>
                        </a:solidFill>
                      </a:endParaRPr>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sz="1800" b="1" dirty="0" smtClean="0"/>
                        <a:t>2</a:t>
                      </a:r>
                      <a:endParaRPr lang="zh-CN" altLang="en-US" sz="1800" b="1" dirty="0"/>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1800" b="1" baseline="0" dirty="0" smtClean="0"/>
                        <a:t>2</a:t>
                      </a:r>
                      <a:endParaRPr lang="zh-CN" altLang="en-US" sz="1800" b="1" baseline="0" dirty="0"/>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1800" b="1" baseline="0" dirty="0" smtClean="0"/>
                        <a:t>3</a:t>
                      </a:r>
                      <a:endParaRPr lang="zh-CN" altLang="en-US" sz="1800" b="1" baseline="0" dirty="0"/>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38969">
                <a:tc>
                  <a:txBody>
                    <a:bodyPr/>
                    <a:lstStyle/>
                    <a:p>
                      <a:pPr algn="ctr"/>
                      <a:r>
                        <a:rPr lang="en-US" altLang="zh-CN" sz="1600" b="1" dirty="0" smtClean="0">
                          <a:solidFill>
                            <a:schemeClr val="bg1"/>
                          </a:solidFill>
                        </a:rPr>
                        <a:t>3</a:t>
                      </a:r>
                      <a:endParaRPr lang="zh-CN" altLang="en-US" sz="1600" b="1" dirty="0">
                        <a:solidFill>
                          <a:schemeClr val="bg1"/>
                        </a:solidFill>
                      </a:endParaRPr>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sz="1800" b="1" dirty="0" smtClean="0"/>
                        <a:t>2</a:t>
                      </a:r>
                      <a:endParaRPr lang="zh-CN" altLang="en-US" sz="1800" b="1" dirty="0"/>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1800" b="1" baseline="0" dirty="0" smtClean="0"/>
                        <a:t>3</a:t>
                      </a:r>
                      <a:endParaRPr lang="zh-CN" altLang="en-US" sz="1800" b="1" baseline="0" dirty="0"/>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1800" b="1" baseline="0" dirty="0" smtClean="0">
                          <a:solidFill>
                            <a:schemeClr val="bg1"/>
                          </a:solidFill>
                        </a:rPr>
                        <a:t>3</a:t>
                      </a:r>
                      <a:endParaRPr lang="zh-CN" altLang="en-US" sz="1800" b="1" baseline="0" dirty="0">
                        <a:solidFill>
                          <a:schemeClr val="bg1"/>
                        </a:solidFill>
                      </a:endParaRPr>
                    </a:p>
                  </a:txBody>
                  <a:tcPr marL="91429" marR="91429" marT="45709" marB="45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bl>
          </a:graphicData>
        </a:graphic>
      </p:graphicFrame>
      <p:sp>
        <p:nvSpPr>
          <p:cNvPr id="20511" name="矩形 6"/>
          <p:cNvSpPr>
            <a:spLocks noChangeArrowheads="1"/>
          </p:cNvSpPr>
          <p:nvPr/>
        </p:nvSpPr>
        <p:spPr bwMode="auto">
          <a:xfrm>
            <a:off x="323850" y="4102100"/>
            <a:ext cx="5256213"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t>比如背包问题中，横坐标表示不同容量的背包，纵坐标表示不同数量的物品，中间每个格表示将纵坐标对应数量的物品放到横坐标对应容量的背包中所创造的最大价值。</a:t>
            </a:r>
            <a:endParaRPr lang="en-US" altLang="zh-CN" sz="2000"/>
          </a:p>
          <a:p>
            <a:r>
              <a:rPr lang="zh-CN" altLang="en-US" sz="2000"/>
              <a:t>显然，问题的解在右下角</a:t>
            </a:r>
            <a:endParaRPr lang="en-US" altLang="zh-CN" sz="2000"/>
          </a:p>
        </p:txBody>
      </p:sp>
      <p:sp>
        <p:nvSpPr>
          <p:cNvPr id="20512" name="TextBox 9"/>
          <p:cNvSpPr txBox="1">
            <a:spLocks noChangeArrowheads="1"/>
          </p:cNvSpPr>
          <p:nvPr/>
        </p:nvSpPr>
        <p:spPr bwMode="auto">
          <a:xfrm>
            <a:off x="7135813" y="30591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a:t>背包重量</a:t>
            </a:r>
          </a:p>
        </p:txBody>
      </p:sp>
      <p:sp>
        <p:nvSpPr>
          <p:cNvPr id="20513" name="TextBox 17"/>
          <p:cNvSpPr txBox="1">
            <a:spLocks noChangeArrowheads="1"/>
          </p:cNvSpPr>
          <p:nvPr/>
        </p:nvSpPr>
        <p:spPr bwMode="auto">
          <a:xfrm>
            <a:off x="5549900" y="4652963"/>
            <a:ext cx="4619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a:t>物品数量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511"/>
                                        </p:tgtEl>
                                        <p:attrNameLst>
                                          <p:attrName>style.visibility</p:attrName>
                                        </p:attrNameLst>
                                      </p:cBhvr>
                                      <p:to>
                                        <p:strVal val="visible"/>
                                      </p:to>
                                    </p:set>
                                    <p:animEffect transition="in" filter="fade">
                                      <p:cBhvr>
                                        <p:cTn id="17" dur="500"/>
                                        <p:tgtEl>
                                          <p:spTgt spid="205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0512"/>
                                        </p:tgtEl>
                                        <p:attrNameLst>
                                          <p:attrName>style.visibility</p:attrName>
                                        </p:attrNameLst>
                                      </p:cBhvr>
                                      <p:to>
                                        <p:strVal val="visible"/>
                                      </p:to>
                                    </p:set>
                                    <p:animEffect transition="in" filter="fade">
                                      <p:cBhvr>
                                        <p:cTn id="20" dur="500"/>
                                        <p:tgtEl>
                                          <p:spTgt spid="20512"/>
                                        </p:tgtEl>
                                      </p:cBhvr>
                                    </p:animEffect>
                                  </p:childTnLst>
                                </p:cTn>
                              </p:par>
                              <p:par>
                                <p:cTn id="21" presetID="10"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513"/>
                                        </p:tgtEl>
                                        <p:attrNameLst>
                                          <p:attrName>style.visibility</p:attrName>
                                        </p:attrNameLst>
                                      </p:cBhvr>
                                      <p:to>
                                        <p:strVal val="visible"/>
                                      </p:to>
                                    </p:set>
                                    <p:animEffect transition="in" filter="fade">
                                      <p:cBhvr>
                                        <p:cTn id="26" dur="500"/>
                                        <p:tgtEl>
                                          <p:spTgt spid="20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1" grpId="0"/>
      <p:bldP spid="20512" grpId="0"/>
      <p:bldP spid="205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smtClean="0"/>
              <a:t>6.1 </a:t>
            </a:r>
            <a:r>
              <a:rPr lang="zh-CN" altLang="en-US" smtClean="0"/>
              <a:t>动态规划法的基本思想</a:t>
            </a:r>
          </a:p>
        </p:txBody>
      </p:sp>
      <p:sp>
        <p:nvSpPr>
          <p:cNvPr id="3" name="内容占位符 2"/>
          <p:cNvSpPr>
            <a:spLocks noGrp="1"/>
          </p:cNvSpPr>
          <p:nvPr>
            <p:ph sz="quarter" idx="1"/>
          </p:nvPr>
        </p:nvSpPr>
        <p:spPr>
          <a:xfrm>
            <a:off x="457200" y="1219200"/>
            <a:ext cx="8229600" cy="4937125"/>
          </a:xfrm>
        </p:spPr>
        <p:txBody>
          <a:bodyPr/>
          <a:lstStyle/>
          <a:p>
            <a:pPr>
              <a:defRPr/>
            </a:pPr>
            <a:r>
              <a:rPr lang="zh-CN" altLang="en-US" dirty="0" smtClean="0"/>
              <a:t>设计动态规划法算法的基本思路</a:t>
            </a:r>
            <a:endParaRPr lang="en-US" altLang="zh-CN" dirty="0" smtClean="0"/>
          </a:p>
          <a:p>
            <a:pPr marL="0" indent="0">
              <a:buFont typeface="Wingdings 3" pitchFamily="18" charset="2"/>
              <a:buNone/>
              <a:defRPr/>
            </a:pPr>
            <a:r>
              <a:rPr lang="zh-CN" altLang="en-US" dirty="0" smtClean="0"/>
              <a:t>（</a:t>
            </a:r>
            <a:r>
              <a:rPr lang="en-US" altLang="zh-CN" dirty="0" smtClean="0"/>
              <a:t>4</a:t>
            </a:r>
            <a:r>
              <a:rPr lang="zh-CN" altLang="en-US" dirty="0" smtClean="0"/>
              <a:t>）回溯</a:t>
            </a:r>
            <a:r>
              <a:rPr lang="en-US" altLang="zh-CN" dirty="0" smtClean="0"/>
              <a:t>——</a:t>
            </a:r>
            <a:r>
              <a:rPr lang="zh-CN" altLang="en-US" dirty="0" smtClean="0"/>
              <a:t>由于递推式中的量通常是衡量问题的一些指标，比如最短路径中的路径长度，背包问题中的价值。若要得到具体解（最短的路径或物品的选择），需要一个回溯过程</a:t>
            </a:r>
            <a:endParaRPr lang="en-US" altLang="zh-CN" dirty="0" smtClean="0"/>
          </a:p>
          <a:p>
            <a:pPr marL="0" indent="0">
              <a:buFont typeface="Wingdings 3" pitchFamily="18" charset="2"/>
              <a:buNone/>
              <a:defRPr/>
            </a:pPr>
            <a:endParaRPr lang="en-US" altLang="zh-CN" dirty="0"/>
          </a:p>
          <a:p>
            <a:pPr marL="0" indent="0">
              <a:buFont typeface="Wingdings 3" pitchFamily="18" charset="2"/>
              <a:buNone/>
              <a:defRPr/>
            </a:pPr>
            <a:r>
              <a:rPr lang="zh-CN" altLang="en-US" dirty="0" smtClean="0"/>
              <a:t>总结：</a:t>
            </a:r>
            <a:endParaRPr lang="en-US" altLang="zh-CN" dirty="0" smtClean="0"/>
          </a:p>
          <a:p>
            <a:pPr>
              <a:defRPr/>
            </a:pPr>
            <a:r>
              <a:rPr lang="zh-CN" altLang="en-US" dirty="0" smtClean="0"/>
              <a:t>递推式</a:t>
            </a:r>
            <a:endParaRPr lang="en-US" altLang="zh-CN" dirty="0" smtClean="0"/>
          </a:p>
          <a:p>
            <a:pPr>
              <a:defRPr/>
            </a:pPr>
            <a:r>
              <a:rPr lang="zh-CN" altLang="en-US" dirty="0" smtClean="0"/>
              <a:t>初始解</a:t>
            </a:r>
            <a:endParaRPr lang="en-US" altLang="zh-CN" dirty="0" smtClean="0"/>
          </a:p>
          <a:p>
            <a:pPr>
              <a:defRPr/>
            </a:pPr>
            <a:r>
              <a:rPr lang="zh-CN" altLang="en-US" dirty="0" smtClean="0"/>
              <a:t>填表</a:t>
            </a:r>
            <a:endParaRPr lang="en-US" altLang="zh-CN" dirty="0" smtClean="0"/>
          </a:p>
          <a:p>
            <a:pPr>
              <a:defRPr/>
            </a:pPr>
            <a:r>
              <a:rPr lang="zh-CN" altLang="en-US" dirty="0" smtClean="0"/>
              <a:t>回溯</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smtClean="0"/>
              <a:t>6.2 </a:t>
            </a:r>
            <a:r>
              <a:rPr lang="zh-CN" altLang="en-US" smtClean="0"/>
              <a:t>数塔问题</a:t>
            </a:r>
          </a:p>
        </p:txBody>
      </p:sp>
      <p:sp>
        <p:nvSpPr>
          <p:cNvPr id="22531" name="内容占位符 2"/>
          <p:cNvSpPr>
            <a:spLocks noGrp="1"/>
          </p:cNvSpPr>
          <p:nvPr>
            <p:ph sz="quarter" idx="1"/>
          </p:nvPr>
        </p:nvSpPr>
        <p:spPr>
          <a:xfrm>
            <a:off x="457200" y="1219200"/>
            <a:ext cx="8229600" cy="4937125"/>
          </a:xfrm>
        </p:spPr>
        <p:txBody>
          <a:bodyPr/>
          <a:lstStyle/>
          <a:p>
            <a:pPr marL="0" indent="0">
              <a:buFont typeface="Wingdings 3" pitchFamily="18" charset="2"/>
              <a:buNone/>
            </a:pPr>
            <a:r>
              <a:rPr lang="zh-CN" altLang="en-US" smtClean="0"/>
              <a:t>问题描述：设数塔结构如下，要求从塔顶出发，寻找一条到塔底的路径，使得该条路径上数字的和是所有路径中最大。</a:t>
            </a:r>
          </a:p>
        </p:txBody>
      </p:sp>
      <p:grpSp>
        <p:nvGrpSpPr>
          <p:cNvPr id="22532" name="Group 8"/>
          <p:cNvGrpSpPr>
            <a:grpSpLocks/>
          </p:cNvGrpSpPr>
          <p:nvPr/>
        </p:nvGrpSpPr>
        <p:grpSpPr bwMode="auto">
          <a:xfrm>
            <a:off x="2441575" y="2781300"/>
            <a:ext cx="4146550" cy="3022600"/>
            <a:chOff x="2621" y="9972"/>
            <a:chExt cx="2384" cy="2184"/>
          </a:xfrm>
        </p:grpSpPr>
        <p:sp>
          <p:nvSpPr>
            <p:cNvPr id="22533" name="Text Box 9"/>
            <p:cNvSpPr txBox="1">
              <a:spLocks noChangeArrowheads="1"/>
            </p:cNvSpPr>
            <p:nvPr/>
          </p:nvSpPr>
          <p:spPr bwMode="auto">
            <a:xfrm>
              <a:off x="3657" y="997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8</a:t>
              </a:r>
            </a:p>
          </p:txBody>
        </p:sp>
        <p:sp>
          <p:nvSpPr>
            <p:cNvPr id="22534" name="Text Box 10"/>
            <p:cNvSpPr txBox="1">
              <a:spLocks noChangeArrowheads="1"/>
            </p:cNvSpPr>
            <p:nvPr/>
          </p:nvSpPr>
          <p:spPr bwMode="auto">
            <a:xfrm>
              <a:off x="3407" y="10444"/>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12</a:t>
              </a:r>
            </a:p>
          </p:txBody>
        </p:sp>
        <p:sp>
          <p:nvSpPr>
            <p:cNvPr id="22535" name="Text Box 11"/>
            <p:cNvSpPr txBox="1">
              <a:spLocks noChangeArrowheads="1"/>
            </p:cNvSpPr>
            <p:nvPr/>
          </p:nvSpPr>
          <p:spPr bwMode="auto">
            <a:xfrm>
              <a:off x="3151"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3</a:t>
              </a:r>
            </a:p>
          </p:txBody>
        </p:sp>
        <p:sp>
          <p:nvSpPr>
            <p:cNvPr id="22536" name="Text Box 12"/>
            <p:cNvSpPr txBox="1">
              <a:spLocks noChangeArrowheads="1"/>
            </p:cNvSpPr>
            <p:nvPr/>
          </p:nvSpPr>
          <p:spPr bwMode="auto">
            <a:xfrm>
              <a:off x="3680"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9</a:t>
              </a:r>
            </a:p>
          </p:txBody>
        </p:sp>
        <p:sp>
          <p:nvSpPr>
            <p:cNvPr id="22537" name="Text Box 13"/>
            <p:cNvSpPr txBox="1">
              <a:spLocks noChangeArrowheads="1"/>
            </p:cNvSpPr>
            <p:nvPr/>
          </p:nvSpPr>
          <p:spPr bwMode="auto">
            <a:xfrm>
              <a:off x="3928" y="1044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15</a:t>
              </a:r>
            </a:p>
          </p:txBody>
        </p:sp>
        <p:sp>
          <p:nvSpPr>
            <p:cNvPr id="22538" name="Text Box 14"/>
            <p:cNvSpPr txBox="1">
              <a:spLocks noChangeArrowheads="1"/>
            </p:cNvSpPr>
            <p:nvPr/>
          </p:nvSpPr>
          <p:spPr bwMode="auto">
            <a:xfrm>
              <a:off x="4174"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6</a:t>
              </a:r>
            </a:p>
          </p:txBody>
        </p:sp>
        <p:sp>
          <p:nvSpPr>
            <p:cNvPr id="22539" name="Text Box 15"/>
            <p:cNvSpPr txBox="1">
              <a:spLocks noChangeArrowheads="1"/>
            </p:cNvSpPr>
            <p:nvPr/>
          </p:nvSpPr>
          <p:spPr bwMode="auto">
            <a:xfrm>
              <a:off x="2868" y="1140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8</a:t>
              </a:r>
            </a:p>
          </p:txBody>
        </p:sp>
        <p:sp>
          <p:nvSpPr>
            <p:cNvPr id="22540" name="Text Box 16"/>
            <p:cNvSpPr txBox="1">
              <a:spLocks noChangeArrowheads="1"/>
            </p:cNvSpPr>
            <p:nvPr/>
          </p:nvSpPr>
          <p:spPr bwMode="auto">
            <a:xfrm>
              <a:off x="3398"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10</a:t>
              </a:r>
            </a:p>
          </p:txBody>
        </p:sp>
        <p:sp>
          <p:nvSpPr>
            <p:cNvPr id="22541" name="Text Box 17"/>
            <p:cNvSpPr txBox="1">
              <a:spLocks noChangeArrowheads="1"/>
            </p:cNvSpPr>
            <p:nvPr/>
          </p:nvSpPr>
          <p:spPr bwMode="auto">
            <a:xfrm>
              <a:off x="3925" y="1140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5</a:t>
              </a:r>
            </a:p>
          </p:txBody>
        </p:sp>
        <p:sp>
          <p:nvSpPr>
            <p:cNvPr id="22542" name="Text Box 18"/>
            <p:cNvSpPr txBox="1">
              <a:spLocks noChangeArrowheads="1"/>
            </p:cNvSpPr>
            <p:nvPr/>
          </p:nvSpPr>
          <p:spPr bwMode="auto">
            <a:xfrm>
              <a:off x="4445"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12</a:t>
              </a:r>
            </a:p>
          </p:txBody>
        </p:sp>
        <p:sp>
          <p:nvSpPr>
            <p:cNvPr id="22543" name="Text Box 19"/>
            <p:cNvSpPr txBox="1">
              <a:spLocks noChangeArrowheads="1"/>
            </p:cNvSpPr>
            <p:nvPr/>
          </p:nvSpPr>
          <p:spPr bwMode="auto">
            <a:xfrm>
              <a:off x="4693" y="1187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9</a:t>
              </a:r>
            </a:p>
          </p:txBody>
        </p:sp>
        <p:sp>
          <p:nvSpPr>
            <p:cNvPr id="22544" name="Text Box 20"/>
            <p:cNvSpPr txBox="1">
              <a:spLocks noChangeArrowheads="1"/>
            </p:cNvSpPr>
            <p:nvPr/>
          </p:nvSpPr>
          <p:spPr bwMode="auto">
            <a:xfrm>
              <a:off x="4185" y="1187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10</a:t>
              </a:r>
            </a:p>
          </p:txBody>
        </p:sp>
        <p:sp>
          <p:nvSpPr>
            <p:cNvPr id="22545" name="Text Box 21"/>
            <p:cNvSpPr txBox="1">
              <a:spLocks noChangeArrowheads="1"/>
            </p:cNvSpPr>
            <p:nvPr/>
          </p:nvSpPr>
          <p:spPr bwMode="auto">
            <a:xfrm>
              <a:off x="3656" y="11871"/>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18</a:t>
              </a:r>
            </a:p>
          </p:txBody>
        </p:sp>
        <p:sp>
          <p:nvSpPr>
            <p:cNvPr id="22546" name="Text Box 22"/>
            <p:cNvSpPr txBox="1">
              <a:spLocks noChangeArrowheads="1"/>
            </p:cNvSpPr>
            <p:nvPr/>
          </p:nvSpPr>
          <p:spPr bwMode="auto">
            <a:xfrm>
              <a:off x="3138"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4</a:t>
              </a:r>
            </a:p>
          </p:txBody>
        </p:sp>
        <p:sp>
          <p:nvSpPr>
            <p:cNvPr id="22547" name="Text Box 23"/>
            <p:cNvSpPr txBox="1">
              <a:spLocks noChangeArrowheads="1"/>
            </p:cNvSpPr>
            <p:nvPr/>
          </p:nvSpPr>
          <p:spPr bwMode="auto">
            <a:xfrm>
              <a:off x="2621"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16</a:t>
              </a:r>
            </a:p>
          </p:txBody>
        </p:sp>
        <p:sp>
          <p:nvSpPr>
            <p:cNvPr id="22548" name="Line 24"/>
            <p:cNvSpPr>
              <a:spLocks noChangeShapeType="1"/>
            </p:cNvSpPr>
            <p:nvPr/>
          </p:nvSpPr>
          <p:spPr bwMode="auto">
            <a:xfrm flipH="1">
              <a:off x="3655" y="10260"/>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9" name="Line 25"/>
            <p:cNvSpPr>
              <a:spLocks noChangeShapeType="1"/>
            </p:cNvSpPr>
            <p:nvPr/>
          </p:nvSpPr>
          <p:spPr bwMode="auto">
            <a:xfrm>
              <a:off x="3889" y="10260"/>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Line 26"/>
            <p:cNvSpPr>
              <a:spLocks noChangeShapeType="1"/>
            </p:cNvSpPr>
            <p:nvPr/>
          </p:nvSpPr>
          <p:spPr bwMode="auto">
            <a:xfrm flipH="1">
              <a:off x="3409"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Line 27"/>
            <p:cNvSpPr>
              <a:spLocks noChangeShapeType="1"/>
            </p:cNvSpPr>
            <p:nvPr/>
          </p:nvSpPr>
          <p:spPr bwMode="auto">
            <a:xfrm>
              <a:off x="3643"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2" name="Line 28"/>
            <p:cNvSpPr>
              <a:spLocks noChangeShapeType="1"/>
            </p:cNvSpPr>
            <p:nvPr/>
          </p:nvSpPr>
          <p:spPr bwMode="auto">
            <a:xfrm flipH="1">
              <a:off x="3927" y="10732"/>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3" name="Line 29"/>
            <p:cNvSpPr>
              <a:spLocks noChangeShapeType="1"/>
            </p:cNvSpPr>
            <p:nvPr/>
          </p:nvSpPr>
          <p:spPr bwMode="auto">
            <a:xfrm>
              <a:off x="4161"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4" name="Line 30"/>
            <p:cNvSpPr>
              <a:spLocks noChangeShapeType="1"/>
            </p:cNvSpPr>
            <p:nvPr/>
          </p:nvSpPr>
          <p:spPr bwMode="auto">
            <a:xfrm flipH="1">
              <a:off x="3151"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5" name="Line 31"/>
            <p:cNvSpPr>
              <a:spLocks noChangeShapeType="1"/>
            </p:cNvSpPr>
            <p:nvPr/>
          </p:nvSpPr>
          <p:spPr bwMode="auto">
            <a:xfrm>
              <a:off x="338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6" name="Line 32"/>
            <p:cNvSpPr>
              <a:spLocks noChangeShapeType="1"/>
            </p:cNvSpPr>
            <p:nvPr/>
          </p:nvSpPr>
          <p:spPr bwMode="auto">
            <a:xfrm flipH="1">
              <a:off x="3681" y="11214"/>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7" name="Line 33"/>
            <p:cNvSpPr>
              <a:spLocks noChangeShapeType="1"/>
            </p:cNvSpPr>
            <p:nvPr/>
          </p:nvSpPr>
          <p:spPr bwMode="auto">
            <a:xfrm>
              <a:off x="391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8" name="Line 34"/>
            <p:cNvSpPr>
              <a:spLocks noChangeShapeType="1"/>
            </p:cNvSpPr>
            <p:nvPr/>
          </p:nvSpPr>
          <p:spPr bwMode="auto">
            <a:xfrm flipH="1">
              <a:off x="416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9" name="Line 35"/>
            <p:cNvSpPr>
              <a:spLocks noChangeShapeType="1"/>
            </p:cNvSpPr>
            <p:nvPr/>
          </p:nvSpPr>
          <p:spPr bwMode="auto">
            <a:xfrm>
              <a:off x="4399"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0" name="Line 36"/>
            <p:cNvSpPr>
              <a:spLocks noChangeShapeType="1"/>
            </p:cNvSpPr>
            <p:nvPr/>
          </p:nvSpPr>
          <p:spPr bwMode="auto">
            <a:xfrm flipH="1">
              <a:off x="2859"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1" name="Line 37"/>
            <p:cNvSpPr>
              <a:spLocks noChangeShapeType="1"/>
            </p:cNvSpPr>
            <p:nvPr/>
          </p:nvSpPr>
          <p:spPr bwMode="auto">
            <a:xfrm>
              <a:off x="3093"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2" name="Line 38"/>
            <p:cNvSpPr>
              <a:spLocks noChangeShapeType="1"/>
            </p:cNvSpPr>
            <p:nvPr/>
          </p:nvSpPr>
          <p:spPr bwMode="auto">
            <a:xfrm flipH="1">
              <a:off x="339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3" name="Line 39"/>
            <p:cNvSpPr>
              <a:spLocks noChangeShapeType="1"/>
            </p:cNvSpPr>
            <p:nvPr/>
          </p:nvSpPr>
          <p:spPr bwMode="auto">
            <a:xfrm>
              <a:off x="3633" y="11687"/>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4" name="Line 40"/>
            <p:cNvSpPr>
              <a:spLocks noChangeShapeType="1"/>
            </p:cNvSpPr>
            <p:nvPr/>
          </p:nvSpPr>
          <p:spPr bwMode="auto">
            <a:xfrm flipH="1">
              <a:off x="3917"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5" name="Line 41"/>
            <p:cNvSpPr>
              <a:spLocks noChangeShapeType="1"/>
            </p:cNvSpPr>
            <p:nvPr/>
          </p:nvSpPr>
          <p:spPr bwMode="auto">
            <a:xfrm>
              <a:off x="4151"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6" name="Line 42"/>
            <p:cNvSpPr>
              <a:spLocks noChangeShapeType="1"/>
            </p:cNvSpPr>
            <p:nvPr/>
          </p:nvSpPr>
          <p:spPr bwMode="auto">
            <a:xfrm flipH="1">
              <a:off x="4435"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7" name="Line 43"/>
            <p:cNvSpPr>
              <a:spLocks noChangeShapeType="1"/>
            </p:cNvSpPr>
            <p:nvPr/>
          </p:nvSpPr>
          <p:spPr bwMode="auto">
            <a:xfrm>
              <a:off x="466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wipe(left)">
                                      <p:cBhvr>
                                        <p:cTn id="7" dur="500"/>
                                        <p:tgtEl>
                                          <p:spTgt spid="2253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532"/>
                                        </p:tgtEl>
                                        <p:attrNameLst>
                                          <p:attrName>style.visibility</p:attrName>
                                        </p:attrNameLst>
                                      </p:cBhvr>
                                      <p:to>
                                        <p:strVal val="visible"/>
                                      </p:to>
                                    </p:set>
                                    <p:animEffect transition="in" filter="fade">
                                      <p:cBhvr>
                                        <p:cTn id="10"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smtClean="0"/>
              <a:t>6.2 </a:t>
            </a:r>
            <a:r>
              <a:rPr lang="zh-CN" altLang="en-US" smtClean="0"/>
              <a:t>数塔问题</a:t>
            </a:r>
          </a:p>
        </p:txBody>
      </p:sp>
      <p:sp>
        <p:nvSpPr>
          <p:cNvPr id="23555" name="内容占位符 2"/>
          <p:cNvSpPr>
            <a:spLocks noGrp="1"/>
          </p:cNvSpPr>
          <p:nvPr>
            <p:ph sz="quarter" idx="1"/>
          </p:nvPr>
        </p:nvSpPr>
        <p:spPr>
          <a:xfrm>
            <a:off x="457200" y="1219200"/>
            <a:ext cx="8229600" cy="4937125"/>
          </a:xfrm>
        </p:spPr>
        <p:txBody>
          <a:bodyPr/>
          <a:lstStyle/>
          <a:p>
            <a:pPr marL="0" indent="0">
              <a:buFont typeface="Wingdings 3" pitchFamily="18" charset="2"/>
              <a:buNone/>
            </a:pPr>
            <a:r>
              <a:rPr lang="zh-CN" altLang="en-US" smtClean="0"/>
              <a:t>问题描述：设数塔结构如下，要求从塔顶出发，寻找一条到塔底的路径，使得该条路径上数字的和是所有路径中最大。</a:t>
            </a:r>
          </a:p>
        </p:txBody>
      </p:sp>
      <p:grpSp>
        <p:nvGrpSpPr>
          <p:cNvPr id="23556" name="Group 8"/>
          <p:cNvGrpSpPr>
            <a:grpSpLocks/>
          </p:cNvGrpSpPr>
          <p:nvPr/>
        </p:nvGrpSpPr>
        <p:grpSpPr bwMode="auto">
          <a:xfrm>
            <a:off x="2441575" y="2781300"/>
            <a:ext cx="4146550" cy="3022600"/>
            <a:chOff x="2621" y="9972"/>
            <a:chExt cx="2384" cy="2184"/>
          </a:xfrm>
        </p:grpSpPr>
        <p:sp>
          <p:nvSpPr>
            <p:cNvPr id="23558" name="Text Box 9"/>
            <p:cNvSpPr txBox="1">
              <a:spLocks noChangeArrowheads="1"/>
            </p:cNvSpPr>
            <p:nvPr/>
          </p:nvSpPr>
          <p:spPr bwMode="auto">
            <a:xfrm>
              <a:off x="3657" y="997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8</a:t>
              </a:r>
            </a:p>
          </p:txBody>
        </p:sp>
        <p:sp>
          <p:nvSpPr>
            <p:cNvPr id="23559" name="Text Box 10"/>
            <p:cNvSpPr txBox="1">
              <a:spLocks noChangeArrowheads="1"/>
            </p:cNvSpPr>
            <p:nvPr/>
          </p:nvSpPr>
          <p:spPr bwMode="auto">
            <a:xfrm>
              <a:off x="3407" y="10444"/>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12</a:t>
              </a:r>
            </a:p>
          </p:txBody>
        </p:sp>
        <p:sp>
          <p:nvSpPr>
            <p:cNvPr id="23560" name="Text Box 11"/>
            <p:cNvSpPr txBox="1">
              <a:spLocks noChangeArrowheads="1"/>
            </p:cNvSpPr>
            <p:nvPr/>
          </p:nvSpPr>
          <p:spPr bwMode="auto">
            <a:xfrm>
              <a:off x="3151"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3</a:t>
              </a:r>
            </a:p>
          </p:txBody>
        </p:sp>
        <p:sp>
          <p:nvSpPr>
            <p:cNvPr id="23561" name="Text Box 12"/>
            <p:cNvSpPr txBox="1">
              <a:spLocks noChangeArrowheads="1"/>
            </p:cNvSpPr>
            <p:nvPr/>
          </p:nvSpPr>
          <p:spPr bwMode="auto">
            <a:xfrm>
              <a:off x="3680"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9</a:t>
              </a:r>
            </a:p>
          </p:txBody>
        </p:sp>
        <p:sp>
          <p:nvSpPr>
            <p:cNvPr id="23562" name="Text Box 13"/>
            <p:cNvSpPr txBox="1">
              <a:spLocks noChangeArrowheads="1"/>
            </p:cNvSpPr>
            <p:nvPr/>
          </p:nvSpPr>
          <p:spPr bwMode="auto">
            <a:xfrm>
              <a:off x="3928" y="1044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15</a:t>
              </a:r>
            </a:p>
          </p:txBody>
        </p:sp>
        <p:sp>
          <p:nvSpPr>
            <p:cNvPr id="23563" name="Text Box 14"/>
            <p:cNvSpPr txBox="1">
              <a:spLocks noChangeArrowheads="1"/>
            </p:cNvSpPr>
            <p:nvPr/>
          </p:nvSpPr>
          <p:spPr bwMode="auto">
            <a:xfrm>
              <a:off x="4174"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6</a:t>
              </a:r>
            </a:p>
          </p:txBody>
        </p:sp>
        <p:sp>
          <p:nvSpPr>
            <p:cNvPr id="23564" name="Text Box 15"/>
            <p:cNvSpPr txBox="1">
              <a:spLocks noChangeArrowheads="1"/>
            </p:cNvSpPr>
            <p:nvPr/>
          </p:nvSpPr>
          <p:spPr bwMode="auto">
            <a:xfrm>
              <a:off x="2868" y="1140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8</a:t>
              </a:r>
            </a:p>
          </p:txBody>
        </p:sp>
        <p:sp>
          <p:nvSpPr>
            <p:cNvPr id="23565" name="Text Box 16"/>
            <p:cNvSpPr txBox="1">
              <a:spLocks noChangeArrowheads="1"/>
            </p:cNvSpPr>
            <p:nvPr/>
          </p:nvSpPr>
          <p:spPr bwMode="auto">
            <a:xfrm>
              <a:off x="3398"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10</a:t>
              </a:r>
            </a:p>
          </p:txBody>
        </p:sp>
        <p:sp>
          <p:nvSpPr>
            <p:cNvPr id="23566" name="Text Box 17"/>
            <p:cNvSpPr txBox="1">
              <a:spLocks noChangeArrowheads="1"/>
            </p:cNvSpPr>
            <p:nvPr/>
          </p:nvSpPr>
          <p:spPr bwMode="auto">
            <a:xfrm>
              <a:off x="3925" y="1140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5</a:t>
              </a:r>
            </a:p>
          </p:txBody>
        </p:sp>
        <p:sp>
          <p:nvSpPr>
            <p:cNvPr id="23567" name="Text Box 18"/>
            <p:cNvSpPr txBox="1">
              <a:spLocks noChangeArrowheads="1"/>
            </p:cNvSpPr>
            <p:nvPr/>
          </p:nvSpPr>
          <p:spPr bwMode="auto">
            <a:xfrm>
              <a:off x="4445"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12</a:t>
              </a:r>
            </a:p>
          </p:txBody>
        </p:sp>
        <p:sp>
          <p:nvSpPr>
            <p:cNvPr id="23568" name="Text Box 19"/>
            <p:cNvSpPr txBox="1">
              <a:spLocks noChangeArrowheads="1"/>
            </p:cNvSpPr>
            <p:nvPr/>
          </p:nvSpPr>
          <p:spPr bwMode="auto">
            <a:xfrm>
              <a:off x="4693" y="1187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9</a:t>
              </a:r>
            </a:p>
          </p:txBody>
        </p:sp>
        <p:sp>
          <p:nvSpPr>
            <p:cNvPr id="23569" name="Text Box 20"/>
            <p:cNvSpPr txBox="1">
              <a:spLocks noChangeArrowheads="1"/>
            </p:cNvSpPr>
            <p:nvPr/>
          </p:nvSpPr>
          <p:spPr bwMode="auto">
            <a:xfrm>
              <a:off x="4185" y="1187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10</a:t>
              </a:r>
            </a:p>
          </p:txBody>
        </p:sp>
        <p:sp>
          <p:nvSpPr>
            <p:cNvPr id="23570" name="Text Box 21"/>
            <p:cNvSpPr txBox="1">
              <a:spLocks noChangeArrowheads="1"/>
            </p:cNvSpPr>
            <p:nvPr/>
          </p:nvSpPr>
          <p:spPr bwMode="auto">
            <a:xfrm>
              <a:off x="3656" y="11871"/>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18</a:t>
              </a:r>
            </a:p>
          </p:txBody>
        </p:sp>
        <p:sp>
          <p:nvSpPr>
            <p:cNvPr id="23571" name="Text Box 22"/>
            <p:cNvSpPr txBox="1">
              <a:spLocks noChangeArrowheads="1"/>
            </p:cNvSpPr>
            <p:nvPr/>
          </p:nvSpPr>
          <p:spPr bwMode="auto">
            <a:xfrm>
              <a:off x="3138"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4</a:t>
              </a:r>
            </a:p>
          </p:txBody>
        </p:sp>
        <p:sp>
          <p:nvSpPr>
            <p:cNvPr id="23572" name="Text Box 23"/>
            <p:cNvSpPr txBox="1">
              <a:spLocks noChangeArrowheads="1"/>
            </p:cNvSpPr>
            <p:nvPr/>
          </p:nvSpPr>
          <p:spPr bwMode="auto">
            <a:xfrm>
              <a:off x="2621"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16</a:t>
              </a:r>
            </a:p>
          </p:txBody>
        </p:sp>
        <p:sp>
          <p:nvSpPr>
            <p:cNvPr id="23573" name="Line 24"/>
            <p:cNvSpPr>
              <a:spLocks noChangeShapeType="1"/>
            </p:cNvSpPr>
            <p:nvPr/>
          </p:nvSpPr>
          <p:spPr bwMode="auto">
            <a:xfrm flipH="1">
              <a:off x="3655" y="10260"/>
              <a:ext cx="92" cy="1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4" name="Line 25"/>
            <p:cNvSpPr>
              <a:spLocks noChangeShapeType="1"/>
            </p:cNvSpPr>
            <p:nvPr/>
          </p:nvSpPr>
          <p:spPr bwMode="auto">
            <a:xfrm>
              <a:off x="3889" y="10260"/>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5" name="Line 26"/>
            <p:cNvSpPr>
              <a:spLocks noChangeShapeType="1"/>
            </p:cNvSpPr>
            <p:nvPr/>
          </p:nvSpPr>
          <p:spPr bwMode="auto">
            <a:xfrm flipH="1">
              <a:off x="3409" y="10732"/>
              <a:ext cx="92" cy="1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6" name="Line 27"/>
            <p:cNvSpPr>
              <a:spLocks noChangeShapeType="1"/>
            </p:cNvSpPr>
            <p:nvPr/>
          </p:nvSpPr>
          <p:spPr bwMode="auto">
            <a:xfrm>
              <a:off x="3643"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7" name="Line 28"/>
            <p:cNvSpPr>
              <a:spLocks noChangeShapeType="1"/>
            </p:cNvSpPr>
            <p:nvPr/>
          </p:nvSpPr>
          <p:spPr bwMode="auto">
            <a:xfrm flipH="1">
              <a:off x="3927" y="10732"/>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8" name="Line 29"/>
            <p:cNvSpPr>
              <a:spLocks noChangeShapeType="1"/>
            </p:cNvSpPr>
            <p:nvPr/>
          </p:nvSpPr>
          <p:spPr bwMode="auto">
            <a:xfrm>
              <a:off x="4161"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9" name="Line 30"/>
            <p:cNvSpPr>
              <a:spLocks noChangeShapeType="1"/>
            </p:cNvSpPr>
            <p:nvPr/>
          </p:nvSpPr>
          <p:spPr bwMode="auto">
            <a:xfrm flipH="1">
              <a:off x="3151"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0" name="Line 31"/>
            <p:cNvSpPr>
              <a:spLocks noChangeShapeType="1"/>
            </p:cNvSpPr>
            <p:nvPr/>
          </p:nvSpPr>
          <p:spPr bwMode="auto">
            <a:xfrm>
              <a:off x="3385" y="11214"/>
              <a:ext cx="92" cy="1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1" name="Line 32"/>
            <p:cNvSpPr>
              <a:spLocks noChangeShapeType="1"/>
            </p:cNvSpPr>
            <p:nvPr/>
          </p:nvSpPr>
          <p:spPr bwMode="auto">
            <a:xfrm flipH="1">
              <a:off x="3681" y="11214"/>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2" name="Line 33"/>
            <p:cNvSpPr>
              <a:spLocks noChangeShapeType="1"/>
            </p:cNvSpPr>
            <p:nvPr/>
          </p:nvSpPr>
          <p:spPr bwMode="auto">
            <a:xfrm>
              <a:off x="391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3" name="Line 34"/>
            <p:cNvSpPr>
              <a:spLocks noChangeShapeType="1"/>
            </p:cNvSpPr>
            <p:nvPr/>
          </p:nvSpPr>
          <p:spPr bwMode="auto">
            <a:xfrm flipH="1">
              <a:off x="416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4" name="Line 35"/>
            <p:cNvSpPr>
              <a:spLocks noChangeShapeType="1"/>
            </p:cNvSpPr>
            <p:nvPr/>
          </p:nvSpPr>
          <p:spPr bwMode="auto">
            <a:xfrm>
              <a:off x="4399"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5" name="Line 36"/>
            <p:cNvSpPr>
              <a:spLocks noChangeShapeType="1"/>
            </p:cNvSpPr>
            <p:nvPr/>
          </p:nvSpPr>
          <p:spPr bwMode="auto">
            <a:xfrm flipH="1">
              <a:off x="2859"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6" name="Line 37"/>
            <p:cNvSpPr>
              <a:spLocks noChangeShapeType="1"/>
            </p:cNvSpPr>
            <p:nvPr/>
          </p:nvSpPr>
          <p:spPr bwMode="auto">
            <a:xfrm>
              <a:off x="3093"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7" name="Line 38"/>
            <p:cNvSpPr>
              <a:spLocks noChangeShapeType="1"/>
            </p:cNvSpPr>
            <p:nvPr/>
          </p:nvSpPr>
          <p:spPr bwMode="auto">
            <a:xfrm flipH="1">
              <a:off x="339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8" name="Line 39"/>
            <p:cNvSpPr>
              <a:spLocks noChangeShapeType="1"/>
            </p:cNvSpPr>
            <p:nvPr/>
          </p:nvSpPr>
          <p:spPr bwMode="auto">
            <a:xfrm>
              <a:off x="3633" y="11687"/>
              <a:ext cx="92" cy="1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9" name="Line 40"/>
            <p:cNvSpPr>
              <a:spLocks noChangeShapeType="1"/>
            </p:cNvSpPr>
            <p:nvPr/>
          </p:nvSpPr>
          <p:spPr bwMode="auto">
            <a:xfrm flipH="1">
              <a:off x="3917"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0" name="Line 41"/>
            <p:cNvSpPr>
              <a:spLocks noChangeShapeType="1"/>
            </p:cNvSpPr>
            <p:nvPr/>
          </p:nvSpPr>
          <p:spPr bwMode="auto">
            <a:xfrm>
              <a:off x="4151"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1" name="Line 42"/>
            <p:cNvSpPr>
              <a:spLocks noChangeShapeType="1"/>
            </p:cNvSpPr>
            <p:nvPr/>
          </p:nvSpPr>
          <p:spPr bwMode="auto">
            <a:xfrm flipH="1">
              <a:off x="4435"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2" name="Line 43"/>
            <p:cNvSpPr>
              <a:spLocks noChangeShapeType="1"/>
            </p:cNvSpPr>
            <p:nvPr/>
          </p:nvSpPr>
          <p:spPr bwMode="auto">
            <a:xfrm>
              <a:off x="466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57" name="TextBox 39"/>
          <p:cNvSpPr txBox="1">
            <a:spLocks noChangeArrowheads="1"/>
          </p:cNvSpPr>
          <p:nvPr/>
        </p:nvSpPr>
        <p:spPr bwMode="auto">
          <a:xfrm>
            <a:off x="4297363" y="5876925"/>
            <a:ext cx="495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400" b="1">
                <a:solidFill>
                  <a:srgbClr val="FF0000"/>
                </a:solidFill>
              </a:rPr>
              <a:t>51</a:t>
            </a:r>
            <a:endParaRPr lang="zh-CN" altLang="en-US" sz="2400" b="1">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smtClean="0"/>
              <a:t>6.2 </a:t>
            </a:r>
            <a:r>
              <a:rPr lang="zh-CN" altLang="en-US" smtClean="0"/>
              <a:t>数塔问题</a:t>
            </a:r>
          </a:p>
        </p:txBody>
      </p:sp>
      <p:sp>
        <p:nvSpPr>
          <p:cNvPr id="24579" name="内容占位符 2"/>
          <p:cNvSpPr>
            <a:spLocks noGrp="1"/>
          </p:cNvSpPr>
          <p:nvPr>
            <p:ph sz="quarter" idx="1"/>
          </p:nvPr>
        </p:nvSpPr>
        <p:spPr>
          <a:xfrm>
            <a:off x="457200" y="1219200"/>
            <a:ext cx="8229600" cy="4937125"/>
          </a:xfrm>
        </p:spPr>
        <p:txBody>
          <a:bodyPr/>
          <a:lstStyle/>
          <a:p>
            <a:pPr marL="0" indent="0">
              <a:buFont typeface="Wingdings 3" pitchFamily="18" charset="2"/>
              <a:buNone/>
            </a:pPr>
            <a:r>
              <a:rPr lang="zh-CN" altLang="en-US" smtClean="0"/>
              <a:t>问题描述：设数塔结构如下，要求从塔顶出发，寻找一条到塔底的路径，使得该条路径上数字的和是所有路径中最大。</a:t>
            </a:r>
          </a:p>
        </p:txBody>
      </p:sp>
      <p:grpSp>
        <p:nvGrpSpPr>
          <p:cNvPr id="24580" name="Group 8"/>
          <p:cNvGrpSpPr>
            <a:grpSpLocks/>
          </p:cNvGrpSpPr>
          <p:nvPr/>
        </p:nvGrpSpPr>
        <p:grpSpPr bwMode="auto">
          <a:xfrm>
            <a:off x="2441575" y="2781300"/>
            <a:ext cx="4146550" cy="3022600"/>
            <a:chOff x="2621" y="9972"/>
            <a:chExt cx="2384" cy="2184"/>
          </a:xfrm>
        </p:grpSpPr>
        <p:sp>
          <p:nvSpPr>
            <p:cNvPr id="24582" name="Text Box 9"/>
            <p:cNvSpPr txBox="1">
              <a:spLocks noChangeArrowheads="1"/>
            </p:cNvSpPr>
            <p:nvPr/>
          </p:nvSpPr>
          <p:spPr bwMode="auto">
            <a:xfrm>
              <a:off x="3657" y="997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8</a:t>
              </a:r>
            </a:p>
          </p:txBody>
        </p:sp>
        <p:sp>
          <p:nvSpPr>
            <p:cNvPr id="24583" name="Text Box 10"/>
            <p:cNvSpPr txBox="1">
              <a:spLocks noChangeArrowheads="1"/>
            </p:cNvSpPr>
            <p:nvPr/>
          </p:nvSpPr>
          <p:spPr bwMode="auto">
            <a:xfrm>
              <a:off x="3407" y="10444"/>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12</a:t>
              </a:r>
            </a:p>
          </p:txBody>
        </p:sp>
        <p:sp>
          <p:nvSpPr>
            <p:cNvPr id="24584" name="Text Box 11"/>
            <p:cNvSpPr txBox="1">
              <a:spLocks noChangeArrowheads="1"/>
            </p:cNvSpPr>
            <p:nvPr/>
          </p:nvSpPr>
          <p:spPr bwMode="auto">
            <a:xfrm>
              <a:off x="3151"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3</a:t>
              </a:r>
            </a:p>
          </p:txBody>
        </p:sp>
        <p:sp>
          <p:nvSpPr>
            <p:cNvPr id="24585" name="Text Box 12"/>
            <p:cNvSpPr txBox="1">
              <a:spLocks noChangeArrowheads="1"/>
            </p:cNvSpPr>
            <p:nvPr/>
          </p:nvSpPr>
          <p:spPr bwMode="auto">
            <a:xfrm>
              <a:off x="3680"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9</a:t>
              </a:r>
            </a:p>
          </p:txBody>
        </p:sp>
        <p:sp>
          <p:nvSpPr>
            <p:cNvPr id="24586" name="Text Box 13"/>
            <p:cNvSpPr txBox="1">
              <a:spLocks noChangeArrowheads="1"/>
            </p:cNvSpPr>
            <p:nvPr/>
          </p:nvSpPr>
          <p:spPr bwMode="auto">
            <a:xfrm>
              <a:off x="3928" y="1044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15</a:t>
              </a:r>
            </a:p>
          </p:txBody>
        </p:sp>
        <p:sp>
          <p:nvSpPr>
            <p:cNvPr id="24587" name="Text Box 14"/>
            <p:cNvSpPr txBox="1">
              <a:spLocks noChangeArrowheads="1"/>
            </p:cNvSpPr>
            <p:nvPr/>
          </p:nvSpPr>
          <p:spPr bwMode="auto">
            <a:xfrm>
              <a:off x="4174"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6</a:t>
              </a:r>
            </a:p>
          </p:txBody>
        </p:sp>
        <p:sp>
          <p:nvSpPr>
            <p:cNvPr id="24588" name="Text Box 15"/>
            <p:cNvSpPr txBox="1">
              <a:spLocks noChangeArrowheads="1"/>
            </p:cNvSpPr>
            <p:nvPr/>
          </p:nvSpPr>
          <p:spPr bwMode="auto">
            <a:xfrm>
              <a:off x="2868" y="1140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8</a:t>
              </a:r>
            </a:p>
          </p:txBody>
        </p:sp>
        <p:sp>
          <p:nvSpPr>
            <p:cNvPr id="24589" name="Text Box 16"/>
            <p:cNvSpPr txBox="1">
              <a:spLocks noChangeArrowheads="1"/>
            </p:cNvSpPr>
            <p:nvPr/>
          </p:nvSpPr>
          <p:spPr bwMode="auto">
            <a:xfrm>
              <a:off x="3398"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10</a:t>
              </a:r>
            </a:p>
          </p:txBody>
        </p:sp>
        <p:sp>
          <p:nvSpPr>
            <p:cNvPr id="24590" name="Text Box 17"/>
            <p:cNvSpPr txBox="1">
              <a:spLocks noChangeArrowheads="1"/>
            </p:cNvSpPr>
            <p:nvPr/>
          </p:nvSpPr>
          <p:spPr bwMode="auto">
            <a:xfrm>
              <a:off x="3925" y="1140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5</a:t>
              </a:r>
            </a:p>
          </p:txBody>
        </p:sp>
        <p:sp>
          <p:nvSpPr>
            <p:cNvPr id="24591" name="Text Box 18"/>
            <p:cNvSpPr txBox="1">
              <a:spLocks noChangeArrowheads="1"/>
            </p:cNvSpPr>
            <p:nvPr/>
          </p:nvSpPr>
          <p:spPr bwMode="auto">
            <a:xfrm>
              <a:off x="4445"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12</a:t>
              </a:r>
            </a:p>
          </p:txBody>
        </p:sp>
        <p:sp>
          <p:nvSpPr>
            <p:cNvPr id="24592" name="Text Box 19"/>
            <p:cNvSpPr txBox="1">
              <a:spLocks noChangeArrowheads="1"/>
            </p:cNvSpPr>
            <p:nvPr/>
          </p:nvSpPr>
          <p:spPr bwMode="auto">
            <a:xfrm>
              <a:off x="4693" y="1187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9</a:t>
              </a:r>
            </a:p>
          </p:txBody>
        </p:sp>
        <p:sp>
          <p:nvSpPr>
            <p:cNvPr id="24593" name="Text Box 20"/>
            <p:cNvSpPr txBox="1">
              <a:spLocks noChangeArrowheads="1"/>
            </p:cNvSpPr>
            <p:nvPr/>
          </p:nvSpPr>
          <p:spPr bwMode="auto">
            <a:xfrm>
              <a:off x="4185" y="1187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10</a:t>
              </a:r>
            </a:p>
          </p:txBody>
        </p:sp>
        <p:sp>
          <p:nvSpPr>
            <p:cNvPr id="24594" name="Text Box 21"/>
            <p:cNvSpPr txBox="1">
              <a:spLocks noChangeArrowheads="1"/>
            </p:cNvSpPr>
            <p:nvPr/>
          </p:nvSpPr>
          <p:spPr bwMode="auto">
            <a:xfrm>
              <a:off x="3656" y="11871"/>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18</a:t>
              </a:r>
            </a:p>
          </p:txBody>
        </p:sp>
        <p:sp>
          <p:nvSpPr>
            <p:cNvPr id="24595" name="Text Box 22"/>
            <p:cNvSpPr txBox="1">
              <a:spLocks noChangeArrowheads="1"/>
            </p:cNvSpPr>
            <p:nvPr/>
          </p:nvSpPr>
          <p:spPr bwMode="auto">
            <a:xfrm>
              <a:off x="3138"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4</a:t>
              </a:r>
            </a:p>
          </p:txBody>
        </p:sp>
        <p:sp>
          <p:nvSpPr>
            <p:cNvPr id="24596" name="Text Box 23"/>
            <p:cNvSpPr txBox="1">
              <a:spLocks noChangeArrowheads="1"/>
            </p:cNvSpPr>
            <p:nvPr/>
          </p:nvSpPr>
          <p:spPr bwMode="auto">
            <a:xfrm>
              <a:off x="2621"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16</a:t>
              </a:r>
            </a:p>
          </p:txBody>
        </p:sp>
        <p:sp>
          <p:nvSpPr>
            <p:cNvPr id="24597" name="Line 24"/>
            <p:cNvSpPr>
              <a:spLocks noChangeShapeType="1"/>
            </p:cNvSpPr>
            <p:nvPr/>
          </p:nvSpPr>
          <p:spPr bwMode="auto">
            <a:xfrm flipH="1">
              <a:off x="3655" y="10260"/>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8" name="Line 25"/>
            <p:cNvSpPr>
              <a:spLocks noChangeShapeType="1"/>
            </p:cNvSpPr>
            <p:nvPr/>
          </p:nvSpPr>
          <p:spPr bwMode="auto">
            <a:xfrm>
              <a:off x="3889" y="10260"/>
              <a:ext cx="92" cy="1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9" name="Line 26"/>
            <p:cNvSpPr>
              <a:spLocks noChangeShapeType="1"/>
            </p:cNvSpPr>
            <p:nvPr/>
          </p:nvSpPr>
          <p:spPr bwMode="auto">
            <a:xfrm flipH="1">
              <a:off x="3409"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0" name="Line 27"/>
            <p:cNvSpPr>
              <a:spLocks noChangeShapeType="1"/>
            </p:cNvSpPr>
            <p:nvPr/>
          </p:nvSpPr>
          <p:spPr bwMode="auto">
            <a:xfrm>
              <a:off x="3643"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1" name="Line 28"/>
            <p:cNvSpPr>
              <a:spLocks noChangeShapeType="1"/>
            </p:cNvSpPr>
            <p:nvPr/>
          </p:nvSpPr>
          <p:spPr bwMode="auto">
            <a:xfrm flipH="1">
              <a:off x="3927" y="10732"/>
              <a:ext cx="92" cy="1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2" name="Line 29"/>
            <p:cNvSpPr>
              <a:spLocks noChangeShapeType="1"/>
            </p:cNvSpPr>
            <p:nvPr/>
          </p:nvSpPr>
          <p:spPr bwMode="auto">
            <a:xfrm>
              <a:off x="4161"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3" name="Line 30"/>
            <p:cNvSpPr>
              <a:spLocks noChangeShapeType="1"/>
            </p:cNvSpPr>
            <p:nvPr/>
          </p:nvSpPr>
          <p:spPr bwMode="auto">
            <a:xfrm flipH="1">
              <a:off x="3151"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4" name="Line 31"/>
            <p:cNvSpPr>
              <a:spLocks noChangeShapeType="1"/>
            </p:cNvSpPr>
            <p:nvPr/>
          </p:nvSpPr>
          <p:spPr bwMode="auto">
            <a:xfrm>
              <a:off x="338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5" name="Line 32"/>
            <p:cNvSpPr>
              <a:spLocks noChangeShapeType="1"/>
            </p:cNvSpPr>
            <p:nvPr/>
          </p:nvSpPr>
          <p:spPr bwMode="auto">
            <a:xfrm flipH="1">
              <a:off x="3681" y="11214"/>
              <a:ext cx="92" cy="1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6" name="Line 33"/>
            <p:cNvSpPr>
              <a:spLocks noChangeShapeType="1"/>
            </p:cNvSpPr>
            <p:nvPr/>
          </p:nvSpPr>
          <p:spPr bwMode="auto">
            <a:xfrm>
              <a:off x="391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7" name="Line 34"/>
            <p:cNvSpPr>
              <a:spLocks noChangeShapeType="1"/>
            </p:cNvSpPr>
            <p:nvPr/>
          </p:nvSpPr>
          <p:spPr bwMode="auto">
            <a:xfrm flipH="1">
              <a:off x="416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8" name="Line 35"/>
            <p:cNvSpPr>
              <a:spLocks noChangeShapeType="1"/>
            </p:cNvSpPr>
            <p:nvPr/>
          </p:nvSpPr>
          <p:spPr bwMode="auto">
            <a:xfrm>
              <a:off x="4399"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9" name="Line 36"/>
            <p:cNvSpPr>
              <a:spLocks noChangeShapeType="1"/>
            </p:cNvSpPr>
            <p:nvPr/>
          </p:nvSpPr>
          <p:spPr bwMode="auto">
            <a:xfrm flipH="1">
              <a:off x="2859"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0" name="Line 37"/>
            <p:cNvSpPr>
              <a:spLocks noChangeShapeType="1"/>
            </p:cNvSpPr>
            <p:nvPr/>
          </p:nvSpPr>
          <p:spPr bwMode="auto">
            <a:xfrm>
              <a:off x="3093"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1" name="Line 38"/>
            <p:cNvSpPr>
              <a:spLocks noChangeShapeType="1"/>
            </p:cNvSpPr>
            <p:nvPr/>
          </p:nvSpPr>
          <p:spPr bwMode="auto">
            <a:xfrm flipH="1">
              <a:off x="3399" y="11687"/>
              <a:ext cx="92" cy="1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2" name="Line 39"/>
            <p:cNvSpPr>
              <a:spLocks noChangeShapeType="1"/>
            </p:cNvSpPr>
            <p:nvPr/>
          </p:nvSpPr>
          <p:spPr bwMode="auto">
            <a:xfrm>
              <a:off x="3633" y="11687"/>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3" name="Line 40"/>
            <p:cNvSpPr>
              <a:spLocks noChangeShapeType="1"/>
            </p:cNvSpPr>
            <p:nvPr/>
          </p:nvSpPr>
          <p:spPr bwMode="auto">
            <a:xfrm flipH="1">
              <a:off x="3917"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4" name="Line 41"/>
            <p:cNvSpPr>
              <a:spLocks noChangeShapeType="1"/>
            </p:cNvSpPr>
            <p:nvPr/>
          </p:nvSpPr>
          <p:spPr bwMode="auto">
            <a:xfrm>
              <a:off x="4151"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5" name="Line 42"/>
            <p:cNvSpPr>
              <a:spLocks noChangeShapeType="1"/>
            </p:cNvSpPr>
            <p:nvPr/>
          </p:nvSpPr>
          <p:spPr bwMode="auto">
            <a:xfrm flipH="1">
              <a:off x="4435"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6" name="Line 43"/>
            <p:cNvSpPr>
              <a:spLocks noChangeShapeType="1"/>
            </p:cNvSpPr>
            <p:nvPr/>
          </p:nvSpPr>
          <p:spPr bwMode="auto">
            <a:xfrm>
              <a:off x="466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581" name="TextBox 39"/>
          <p:cNvSpPr txBox="1">
            <a:spLocks noChangeArrowheads="1"/>
          </p:cNvSpPr>
          <p:nvPr/>
        </p:nvSpPr>
        <p:spPr bwMode="auto">
          <a:xfrm>
            <a:off x="3378200" y="5876925"/>
            <a:ext cx="495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400" b="1">
                <a:solidFill>
                  <a:srgbClr val="FF0000"/>
                </a:solidFill>
              </a:rPr>
              <a:t>46</a:t>
            </a:r>
            <a:endParaRPr lang="zh-CN" altLang="en-US" sz="2400" b="1">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altLang="zh-CN" smtClean="0"/>
              <a:t>6.2 </a:t>
            </a:r>
            <a:r>
              <a:rPr lang="zh-CN" altLang="en-US" smtClean="0"/>
              <a:t>数塔问题</a:t>
            </a:r>
          </a:p>
        </p:txBody>
      </p:sp>
      <p:sp>
        <p:nvSpPr>
          <p:cNvPr id="25603" name="内容占位符 2"/>
          <p:cNvSpPr>
            <a:spLocks noGrp="1"/>
          </p:cNvSpPr>
          <p:nvPr>
            <p:ph sz="quarter" idx="1"/>
          </p:nvPr>
        </p:nvSpPr>
        <p:spPr>
          <a:xfrm>
            <a:off x="457200" y="1219200"/>
            <a:ext cx="8229600" cy="4937125"/>
          </a:xfrm>
        </p:spPr>
        <p:txBody>
          <a:bodyPr/>
          <a:lstStyle/>
          <a:p>
            <a:pPr marL="0" indent="0">
              <a:buFont typeface="Wingdings 3" pitchFamily="18" charset="2"/>
              <a:buNone/>
            </a:pPr>
            <a:r>
              <a:rPr lang="en-US" altLang="zh-CN" smtClean="0"/>
              <a:t>Before </a:t>
            </a:r>
            <a:r>
              <a:rPr lang="zh-CN" altLang="en-US" smtClean="0"/>
              <a:t>求解</a:t>
            </a:r>
            <a:endParaRPr lang="en-US" altLang="zh-CN" smtClean="0"/>
          </a:p>
          <a:p>
            <a:pPr marL="0" indent="0">
              <a:buFont typeface="Wingdings 3" pitchFamily="18" charset="2"/>
              <a:buNone/>
            </a:pPr>
            <a:r>
              <a:rPr lang="zh-CN" altLang="en-US" smtClean="0"/>
              <a:t>（</a:t>
            </a:r>
            <a:r>
              <a:rPr lang="en-US" altLang="zh-CN" smtClean="0"/>
              <a:t>0</a:t>
            </a:r>
            <a:r>
              <a:rPr lang="zh-CN" altLang="en-US" smtClean="0"/>
              <a:t>）数塔的存储方式</a:t>
            </a:r>
            <a:endParaRPr lang="en-US" altLang="zh-CN" smtClean="0"/>
          </a:p>
          <a:p>
            <a:pPr marL="0" indent="0">
              <a:buFont typeface="Wingdings 3" pitchFamily="18" charset="2"/>
              <a:buNone/>
            </a:pPr>
            <a:endParaRPr lang="zh-CN" altLang="en-US" smtClean="0"/>
          </a:p>
        </p:txBody>
      </p:sp>
      <p:grpSp>
        <p:nvGrpSpPr>
          <p:cNvPr id="25604" name="Group 8"/>
          <p:cNvGrpSpPr>
            <a:grpSpLocks/>
          </p:cNvGrpSpPr>
          <p:nvPr/>
        </p:nvGrpSpPr>
        <p:grpSpPr bwMode="auto">
          <a:xfrm>
            <a:off x="407988" y="2790825"/>
            <a:ext cx="4148137" cy="3024188"/>
            <a:chOff x="2621" y="9972"/>
            <a:chExt cx="2384" cy="2184"/>
          </a:xfrm>
        </p:grpSpPr>
        <p:sp>
          <p:nvSpPr>
            <p:cNvPr id="25646" name="Text Box 9"/>
            <p:cNvSpPr txBox="1">
              <a:spLocks noChangeArrowheads="1"/>
            </p:cNvSpPr>
            <p:nvPr/>
          </p:nvSpPr>
          <p:spPr bwMode="auto">
            <a:xfrm>
              <a:off x="3657" y="997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8</a:t>
              </a:r>
            </a:p>
          </p:txBody>
        </p:sp>
        <p:sp>
          <p:nvSpPr>
            <p:cNvPr id="25647" name="Text Box 10"/>
            <p:cNvSpPr txBox="1">
              <a:spLocks noChangeArrowheads="1"/>
            </p:cNvSpPr>
            <p:nvPr/>
          </p:nvSpPr>
          <p:spPr bwMode="auto">
            <a:xfrm>
              <a:off x="3407" y="10444"/>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12</a:t>
              </a:r>
            </a:p>
          </p:txBody>
        </p:sp>
        <p:sp>
          <p:nvSpPr>
            <p:cNvPr id="25648" name="Text Box 11"/>
            <p:cNvSpPr txBox="1">
              <a:spLocks noChangeArrowheads="1"/>
            </p:cNvSpPr>
            <p:nvPr/>
          </p:nvSpPr>
          <p:spPr bwMode="auto">
            <a:xfrm>
              <a:off x="3151"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3</a:t>
              </a:r>
            </a:p>
          </p:txBody>
        </p:sp>
        <p:sp>
          <p:nvSpPr>
            <p:cNvPr id="25649" name="Text Box 12"/>
            <p:cNvSpPr txBox="1">
              <a:spLocks noChangeArrowheads="1"/>
            </p:cNvSpPr>
            <p:nvPr/>
          </p:nvSpPr>
          <p:spPr bwMode="auto">
            <a:xfrm>
              <a:off x="3680"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9</a:t>
              </a:r>
            </a:p>
          </p:txBody>
        </p:sp>
        <p:sp>
          <p:nvSpPr>
            <p:cNvPr id="25650" name="Text Box 13"/>
            <p:cNvSpPr txBox="1">
              <a:spLocks noChangeArrowheads="1"/>
            </p:cNvSpPr>
            <p:nvPr/>
          </p:nvSpPr>
          <p:spPr bwMode="auto">
            <a:xfrm>
              <a:off x="3928" y="1044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15</a:t>
              </a:r>
            </a:p>
          </p:txBody>
        </p:sp>
        <p:sp>
          <p:nvSpPr>
            <p:cNvPr id="25651" name="Text Box 14"/>
            <p:cNvSpPr txBox="1">
              <a:spLocks noChangeArrowheads="1"/>
            </p:cNvSpPr>
            <p:nvPr/>
          </p:nvSpPr>
          <p:spPr bwMode="auto">
            <a:xfrm>
              <a:off x="4174"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6</a:t>
              </a:r>
            </a:p>
          </p:txBody>
        </p:sp>
        <p:sp>
          <p:nvSpPr>
            <p:cNvPr id="25652" name="Text Box 15"/>
            <p:cNvSpPr txBox="1">
              <a:spLocks noChangeArrowheads="1"/>
            </p:cNvSpPr>
            <p:nvPr/>
          </p:nvSpPr>
          <p:spPr bwMode="auto">
            <a:xfrm>
              <a:off x="2868" y="1140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8</a:t>
              </a:r>
            </a:p>
          </p:txBody>
        </p:sp>
        <p:sp>
          <p:nvSpPr>
            <p:cNvPr id="25653" name="Text Box 16"/>
            <p:cNvSpPr txBox="1">
              <a:spLocks noChangeArrowheads="1"/>
            </p:cNvSpPr>
            <p:nvPr/>
          </p:nvSpPr>
          <p:spPr bwMode="auto">
            <a:xfrm>
              <a:off x="3398"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10</a:t>
              </a:r>
            </a:p>
          </p:txBody>
        </p:sp>
        <p:sp>
          <p:nvSpPr>
            <p:cNvPr id="25654" name="Text Box 17"/>
            <p:cNvSpPr txBox="1">
              <a:spLocks noChangeArrowheads="1"/>
            </p:cNvSpPr>
            <p:nvPr/>
          </p:nvSpPr>
          <p:spPr bwMode="auto">
            <a:xfrm>
              <a:off x="3925" y="1140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5</a:t>
              </a:r>
            </a:p>
          </p:txBody>
        </p:sp>
        <p:sp>
          <p:nvSpPr>
            <p:cNvPr id="25655" name="Text Box 18"/>
            <p:cNvSpPr txBox="1">
              <a:spLocks noChangeArrowheads="1"/>
            </p:cNvSpPr>
            <p:nvPr/>
          </p:nvSpPr>
          <p:spPr bwMode="auto">
            <a:xfrm>
              <a:off x="4445"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12</a:t>
              </a:r>
            </a:p>
          </p:txBody>
        </p:sp>
        <p:sp>
          <p:nvSpPr>
            <p:cNvPr id="25656" name="Text Box 19"/>
            <p:cNvSpPr txBox="1">
              <a:spLocks noChangeArrowheads="1"/>
            </p:cNvSpPr>
            <p:nvPr/>
          </p:nvSpPr>
          <p:spPr bwMode="auto">
            <a:xfrm>
              <a:off x="4693" y="1187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9</a:t>
              </a:r>
            </a:p>
          </p:txBody>
        </p:sp>
        <p:sp>
          <p:nvSpPr>
            <p:cNvPr id="25657" name="Text Box 20"/>
            <p:cNvSpPr txBox="1">
              <a:spLocks noChangeArrowheads="1"/>
            </p:cNvSpPr>
            <p:nvPr/>
          </p:nvSpPr>
          <p:spPr bwMode="auto">
            <a:xfrm>
              <a:off x="4185" y="1187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10</a:t>
              </a:r>
            </a:p>
          </p:txBody>
        </p:sp>
        <p:sp>
          <p:nvSpPr>
            <p:cNvPr id="25658" name="Text Box 21"/>
            <p:cNvSpPr txBox="1">
              <a:spLocks noChangeArrowheads="1"/>
            </p:cNvSpPr>
            <p:nvPr/>
          </p:nvSpPr>
          <p:spPr bwMode="auto">
            <a:xfrm>
              <a:off x="3656" y="11871"/>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18</a:t>
              </a:r>
            </a:p>
          </p:txBody>
        </p:sp>
        <p:sp>
          <p:nvSpPr>
            <p:cNvPr id="25659" name="Text Box 22"/>
            <p:cNvSpPr txBox="1">
              <a:spLocks noChangeArrowheads="1"/>
            </p:cNvSpPr>
            <p:nvPr/>
          </p:nvSpPr>
          <p:spPr bwMode="auto">
            <a:xfrm>
              <a:off x="3138"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4</a:t>
              </a:r>
            </a:p>
          </p:txBody>
        </p:sp>
        <p:sp>
          <p:nvSpPr>
            <p:cNvPr id="25660" name="Text Box 23"/>
            <p:cNvSpPr txBox="1">
              <a:spLocks noChangeArrowheads="1"/>
            </p:cNvSpPr>
            <p:nvPr/>
          </p:nvSpPr>
          <p:spPr bwMode="auto">
            <a:xfrm>
              <a:off x="2621"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16</a:t>
              </a:r>
            </a:p>
          </p:txBody>
        </p:sp>
        <p:sp>
          <p:nvSpPr>
            <p:cNvPr id="25661" name="Line 24"/>
            <p:cNvSpPr>
              <a:spLocks noChangeShapeType="1"/>
            </p:cNvSpPr>
            <p:nvPr/>
          </p:nvSpPr>
          <p:spPr bwMode="auto">
            <a:xfrm flipH="1">
              <a:off x="3655" y="10260"/>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2" name="Line 25"/>
            <p:cNvSpPr>
              <a:spLocks noChangeShapeType="1"/>
            </p:cNvSpPr>
            <p:nvPr/>
          </p:nvSpPr>
          <p:spPr bwMode="auto">
            <a:xfrm>
              <a:off x="3889" y="10260"/>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3" name="Line 26"/>
            <p:cNvSpPr>
              <a:spLocks noChangeShapeType="1"/>
            </p:cNvSpPr>
            <p:nvPr/>
          </p:nvSpPr>
          <p:spPr bwMode="auto">
            <a:xfrm flipH="1">
              <a:off x="3409"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4" name="Line 27"/>
            <p:cNvSpPr>
              <a:spLocks noChangeShapeType="1"/>
            </p:cNvSpPr>
            <p:nvPr/>
          </p:nvSpPr>
          <p:spPr bwMode="auto">
            <a:xfrm>
              <a:off x="3643"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5" name="Line 28"/>
            <p:cNvSpPr>
              <a:spLocks noChangeShapeType="1"/>
            </p:cNvSpPr>
            <p:nvPr/>
          </p:nvSpPr>
          <p:spPr bwMode="auto">
            <a:xfrm flipH="1">
              <a:off x="3927" y="10732"/>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6" name="Line 29"/>
            <p:cNvSpPr>
              <a:spLocks noChangeShapeType="1"/>
            </p:cNvSpPr>
            <p:nvPr/>
          </p:nvSpPr>
          <p:spPr bwMode="auto">
            <a:xfrm>
              <a:off x="4161"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7" name="Line 30"/>
            <p:cNvSpPr>
              <a:spLocks noChangeShapeType="1"/>
            </p:cNvSpPr>
            <p:nvPr/>
          </p:nvSpPr>
          <p:spPr bwMode="auto">
            <a:xfrm flipH="1">
              <a:off x="3151"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8" name="Line 31"/>
            <p:cNvSpPr>
              <a:spLocks noChangeShapeType="1"/>
            </p:cNvSpPr>
            <p:nvPr/>
          </p:nvSpPr>
          <p:spPr bwMode="auto">
            <a:xfrm>
              <a:off x="338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9" name="Line 32"/>
            <p:cNvSpPr>
              <a:spLocks noChangeShapeType="1"/>
            </p:cNvSpPr>
            <p:nvPr/>
          </p:nvSpPr>
          <p:spPr bwMode="auto">
            <a:xfrm flipH="1">
              <a:off x="3681" y="11214"/>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0" name="Line 33"/>
            <p:cNvSpPr>
              <a:spLocks noChangeShapeType="1"/>
            </p:cNvSpPr>
            <p:nvPr/>
          </p:nvSpPr>
          <p:spPr bwMode="auto">
            <a:xfrm>
              <a:off x="391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1" name="Line 34"/>
            <p:cNvSpPr>
              <a:spLocks noChangeShapeType="1"/>
            </p:cNvSpPr>
            <p:nvPr/>
          </p:nvSpPr>
          <p:spPr bwMode="auto">
            <a:xfrm flipH="1">
              <a:off x="416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2" name="Line 35"/>
            <p:cNvSpPr>
              <a:spLocks noChangeShapeType="1"/>
            </p:cNvSpPr>
            <p:nvPr/>
          </p:nvSpPr>
          <p:spPr bwMode="auto">
            <a:xfrm>
              <a:off x="4399"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3" name="Line 36"/>
            <p:cNvSpPr>
              <a:spLocks noChangeShapeType="1"/>
            </p:cNvSpPr>
            <p:nvPr/>
          </p:nvSpPr>
          <p:spPr bwMode="auto">
            <a:xfrm flipH="1">
              <a:off x="2859"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4" name="Line 37"/>
            <p:cNvSpPr>
              <a:spLocks noChangeShapeType="1"/>
            </p:cNvSpPr>
            <p:nvPr/>
          </p:nvSpPr>
          <p:spPr bwMode="auto">
            <a:xfrm>
              <a:off x="3093"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5" name="Line 38"/>
            <p:cNvSpPr>
              <a:spLocks noChangeShapeType="1"/>
            </p:cNvSpPr>
            <p:nvPr/>
          </p:nvSpPr>
          <p:spPr bwMode="auto">
            <a:xfrm flipH="1">
              <a:off x="339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6" name="Line 39"/>
            <p:cNvSpPr>
              <a:spLocks noChangeShapeType="1"/>
            </p:cNvSpPr>
            <p:nvPr/>
          </p:nvSpPr>
          <p:spPr bwMode="auto">
            <a:xfrm>
              <a:off x="3633" y="11687"/>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7" name="Line 40"/>
            <p:cNvSpPr>
              <a:spLocks noChangeShapeType="1"/>
            </p:cNvSpPr>
            <p:nvPr/>
          </p:nvSpPr>
          <p:spPr bwMode="auto">
            <a:xfrm flipH="1">
              <a:off x="3917"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8" name="Line 41"/>
            <p:cNvSpPr>
              <a:spLocks noChangeShapeType="1"/>
            </p:cNvSpPr>
            <p:nvPr/>
          </p:nvSpPr>
          <p:spPr bwMode="auto">
            <a:xfrm>
              <a:off x="4151"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9" name="Line 42"/>
            <p:cNvSpPr>
              <a:spLocks noChangeShapeType="1"/>
            </p:cNvSpPr>
            <p:nvPr/>
          </p:nvSpPr>
          <p:spPr bwMode="auto">
            <a:xfrm flipH="1">
              <a:off x="4435"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0" name="Line 43"/>
            <p:cNvSpPr>
              <a:spLocks noChangeShapeType="1"/>
            </p:cNvSpPr>
            <p:nvPr/>
          </p:nvSpPr>
          <p:spPr bwMode="auto">
            <a:xfrm>
              <a:off x="466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40" name="表格 39"/>
          <p:cNvGraphicFramePr>
            <a:graphicFrameLocks noGrp="1"/>
          </p:cNvGraphicFramePr>
          <p:nvPr/>
        </p:nvGraphicFramePr>
        <p:xfrm>
          <a:off x="5003800" y="2801938"/>
          <a:ext cx="3671890" cy="3051175"/>
        </p:xfrm>
        <a:graphic>
          <a:graphicData uri="http://schemas.openxmlformats.org/drawingml/2006/table">
            <a:tbl>
              <a:tblPr firstRow="1" bandRow="1">
                <a:tableStyleId>{5C22544A-7EE6-4342-B048-85BDC9FD1C3A}</a:tableStyleId>
              </a:tblPr>
              <a:tblGrid>
                <a:gridCol w="734378"/>
                <a:gridCol w="734378"/>
                <a:gridCol w="734378"/>
                <a:gridCol w="734378"/>
                <a:gridCol w="734378"/>
              </a:tblGrid>
              <a:tr h="610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kern="1200" dirty="0" smtClean="0">
                          <a:solidFill>
                            <a:schemeClr val="tx1"/>
                          </a:solidFill>
                          <a:latin typeface="+mn-lt"/>
                          <a:ea typeface="+mn-ea"/>
                          <a:cs typeface="+mn-cs"/>
                        </a:rPr>
                        <a:t>8</a:t>
                      </a:r>
                      <a:endParaRPr kumimoji="0" lang="zh-CN" altLang="en-US" sz="2800" b="0" kern="1200" dirty="0" smtClean="0">
                        <a:solidFill>
                          <a:schemeClr val="tx1"/>
                        </a:solidFill>
                        <a:latin typeface="+mn-lt"/>
                        <a:ea typeface="+mn-ea"/>
                        <a:cs typeface="+mn-cs"/>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kern="1200" dirty="0" smtClean="0">
                        <a:solidFill>
                          <a:schemeClr val="tx1"/>
                        </a:solidFill>
                        <a:latin typeface="+mn-lt"/>
                        <a:ea typeface="+mn-ea"/>
                        <a:cs typeface="+mn-cs"/>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0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kern="1200" dirty="0" smtClean="0">
                          <a:solidFill>
                            <a:schemeClr val="tx1"/>
                          </a:solidFill>
                          <a:latin typeface="+mn-lt"/>
                          <a:ea typeface="+mn-ea"/>
                          <a:cs typeface="+mn-cs"/>
                        </a:rPr>
                        <a:t>12</a:t>
                      </a:r>
                      <a:endParaRPr kumimoji="0" lang="zh-CN" altLang="en-US" sz="2800" b="0" kern="1200" dirty="0" smtClean="0">
                        <a:solidFill>
                          <a:schemeClr val="tx1"/>
                        </a:solidFill>
                        <a:latin typeface="+mn-lt"/>
                        <a:ea typeface="+mn-ea"/>
                        <a:cs typeface="+mn-cs"/>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kern="1200" dirty="0" smtClean="0">
                          <a:solidFill>
                            <a:schemeClr val="tx1"/>
                          </a:solidFill>
                          <a:latin typeface="+mn-lt"/>
                          <a:ea typeface="+mn-ea"/>
                          <a:cs typeface="+mn-cs"/>
                        </a:rPr>
                        <a:t>15</a:t>
                      </a:r>
                      <a:endParaRPr kumimoji="0" lang="zh-CN" altLang="en-US" sz="2800" b="0" kern="1200" dirty="0" smtClean="0">
                        <a:solidFill>
                          <a:schemeClr val="tx1"/>
                        </a:solidFill>
                        <a:latin typeface="+mn-lt"/>
                        <a:ea typeface="+mn-ea"/>
                        <a:cs typeface="+mn-cs"/>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0235">
                <a:tc>
                  <a:txBody>
                    <a:bodyPr/>
                    <a:lstStyle/>
                    <a:p>
                      <a:pPr algn="ctr"/>
                      <a:r>
                        <a:rPr lang="en-US" altLang="zh-CN" sz="2800" b="0" dirty="0" smtClean="0">
                          <a:solidFill>
                            <a:schemeClr val="tx1"/>
                          </a:solidFill>
                        </a:rPr>
                        <a:t>3</a:t>
                      </a: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0" dirty="0" smtClean="0">
                          <a:solidFill>
                            <a:schemeClr val="tx1"/>
                          </a:solidFill>
                        </a:rPr>
                        <a:t>9</a:t>
                      </a:r>
                      <a:endParaRPr lang="zh-CN" altLang="en-US" sz="2800" b="0" dirty="0" smtClean="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b="0" dirty="0" smtClean="0">
                          <a:solidFill>
                            <a:schemeClr val="tx1"/>
                          </a:solidFill>
                        </a:rPr>
                        <a:t>6</a:t>
                      </a: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0235">
                <a:tc>
                  <a:txBody>
                    <a:bodyPr/>
                    <a:lstStyle/>
                    <a:p>
                      <a:pPr algn="ctr"/>
                      <a:r>
                        <a:rPr lang="en-US" altLang="zh-CN" sz="2800" b="0" dirty="0" smtClean="0">
                          <a:solidFill>
                            <a:schemeClr val="tx1"/>
                          </a:solidFill>
                        </a:rPr>
                        <a:t>8</a:t>
                      </a: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b="0" dirty="0" smtClean="0">
                          <a:solidFill>
                            <a:schemeClr val="tx1"/>
                          </a:solidFill>
                        </a:rPr>
                        <a:t>10</a:t>
                      </a: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b="0" baseline="0" dirty="0" smtClean="0">
                          <a:solidFill>
                            <a:schemeClr val="tx1"/>
                          </a:solidFill>
                        </a:rPr>
                        <a:t>5</a:t>
                      </a:r>
                      <a:endParaRPr lang="zh-CN" altLang="en-US" sz="2800" b="0" baseline="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b="0" baseline="0" dirty="0" smtClean="0">
                          <a:solidFill>
                            <a:schemeClr val="tx1"/>
                          </a:solidFill>
                        </a:rPr>
                        <a:t>12</a:t>
                      </a:r>
                      <a:endParaRPr lang="zh-CN" altLang="en-US" sz="2800" b="0" baseline="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baseline="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0235">
                <a:tc>
                  <a:txBody>
                    <a:bodyPr/>
                    <a:lstStyle/>
                    <a:p>
                      <a:pPr algn="ctr"/>
                      <a:r>
                        <a:rPr lang="en-US" altLang="zh-CN" sz="2800" b="0" dirty="0" smtClean="0">
                          <a:solidFill>
                            <a:schemeClr val="tx1"/>
                          </a:solidFill>
                        </a:rPr>
                        <a:t>16</a:t>
                      </a: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b="0" dirty="0" smtClean="0">
                          <a:solidFill>
                            <a:schemeClr val="tx1"/>
                          </a:solidFill>
                        </a:rPr>
                        <a:t>4</a:t>
                      </a: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b="0" baseline="0" dirty="0" smtClean="0">
                          <a:solidFill>
                            <a:schemeClr val="tx1"/>
                          </a:solidFill>
                        </a:rPr>
                        <a:t>18</a:t>
                      </a:r>
                      <a:endParaRPr lang="zh-CN" altLang="en-US" sz="2800" b="0" baseline="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b="0" baseline="0" dirty="0" smtClean="0">
                          <a:solidFill>
                            <a:schemeClr val="tx1"/>
                          </a:solidFill>
                        </a:rPr>
                        <a:t>10</a:t>
                      </a:r>
                      <a:endParaRPr lang="zh-CN" altLang="en-US" sz="2800" b="0" baseline="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b="0" baseline="0" dirty="0" smtClean="0">
                          <a:solidFill>
                            <a:schemeClr val="tx1"/>
                          </a:solidFill>
                        </a:rPr>
                        <a:t>9</a:t>
                      </a:r>
                      <a:endParaRPr lang="zh-CN" altLang="en-US" sz="2800" b="0" baseline="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5643" name="TextBox 40"/>
          <p:cNvSpPr txBox="1">
            <a:spLocks noChangeArrowheads="1"/>
          </p:cNvSpPr>
          <p:nvPr/>
        </p:nvSpPr>
        <p:spPr bwMode="auto">
          <a:xfrm>
            <a:off x="4643438" y="4005263"/>
            <a:ext cx="2841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i="1">
                <a:latin typeface="Times New Roman" pitchFamily="18" charset="0"/>
                <a:cs typeface="Times New Roman" pitchFamily="18" charset="0"/>
              </a:rPr>
              <a:t>i</a:t>
            </a:r>
            <a:endParaRPr lang="zh-CN" altLang="en-US" sz="2800" i="1">
              <a:latin typeface="Times New Roman" pitchFamily="18" charset="0"/>
              <a:cs typeface="Times New Roman" pitchFamily="18" charset="0"/>
            </a:endParaRPr>
          </a:p>
        </p:txBody>
      </p:sp>
      <p:sp>
        <p:nvSpPr>
          <p:cNvPr id="25644" name="TextBox 41"/>
          <p:cNvSpPr txBox="1">
            <a:spLocks noChangeArrowheads="1"/>
          </p:cNvSpPr>
          <p:nvPr/>
        </p:nvSpPr>
        <p:spPr bwMode="auto">
          <a:xfrm>
            <a:off x="6804025" y="2205038"/>
            <a:ext cx="2841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i="1">
                <a:latin typeface="Times New Roman" pitchFamily="18" charset="0"/>
                <a:cs typeface="Times New Roman" pitchFamily="18" charset="0"/>
              </a:rPr>
              <a:t>j</a:t>
            </a:r>
            <a:endParaRPr lang="zh-CN" altLang="en-US" sz="2800" i="1">
              <a:latin typeface="Times New Roman" pitchFamily="18" charset="0"/>
              <a:cs typeface="Times New Roman" pitchFamily="18" charset="0"/>
            </a:endParaRPr>
          </a:p>
        </p:txBody>
      </p:sp>
      <p:sp>
        <p:nvSpPr>
          <p:cNvPr id="25645" name="TextBox 42"/>
          <p:cNvSpPr txBox="1">
            <a:spLocks noChangeArrowheads="1"/>
          </p:cNvSpPr>
          <p:nvPr/>
        </p:nvSpPr>
        <p:spPr bwMode="auto">
          <a:xfrm>
            <a:off x="4675188" y="2349500"/>
            <a:ext cx="3651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i="1">
                <a:latin typeface="Times New Roman" pitchFamily="18" charset="0"/>
                <a:cs typeface="Times New Roman" pitchFamily="18" charset="0"/>
              </a:rPr>
              <a:t>d</a:t>
            </a:r>
            <a:endParaRPr lang="zh-CN" altLang="en-US" sz="2800" i="1">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wipe(left)">
                                      <p:cBhvr>
                                        <p:cTn id="7" dur="500"/>
                                        <p:tgtEl>
                                          <p:spTgt spid="2560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wipe(left)">
                                      <p:cBhvr>
                                        <p:cTn id="10" dur="500"/>
                                        <p:tgtEl>
                                          <p:spTgt spid="2560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5604"/>
                                        </p:tgtEl>
                                        <p:attrNameLst>
                                          <p:attrName>style.visibility</p:attrName>
                                        </p:attrNameLst>
                                      </p:cBhvr>
                                      <p:to>
                                        <p:strVal val="visible"/>
                                      </p:to>
                                    </p:set>
                                    <p:animEffect transition="in" filter="fade">
                                      <p:cBhvr>
                                        <p:cTn id="15" dur="500"/>
                                        <p:tgtEl>
                                          <p:spTgt spid="25604"/>
                                        </p:tgtEl>
                                      </p:cBhvr>
                                    </p:animEffect>
                                  </p:childTnLst>
                                </p:cTn>
                              </p:par>
                              <p:par>
                                <p:cTn id="16" presetID="10" presetClass="entr" presetSubtype="0" fill="hold"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643"/>
                                        </p:tgtEl>
                                        <p:attrNameLst>
                                          <p:attrName>style.visibility</p:attrName>
                                        </p:attrNameLst>
                                      </p:cBhvr>
                                      <p:to>
                                        <p:strVal val="visible"/>
                                      </p:to>
                                    </p:set>
                                    <p:animEffect transition="in" filter="fade">
                                      <p:cBhvr>
                                        <p:cTn id="21" dur="500"/>
                                        <p:tgtEl>
                                          <p:spTgt spid="2564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644"/>
                                        </p:tgtEl>
                                        <p:attrNameLst>
                                          <p:attrName>style.visibility</p:attrName>
                                        </p:attrNameLst>
                                      </p:cBhvr>
                                      <p:to>
                                        <p:strVal val="visible"/>
                                      </p:to>
                                    </p:set>
                                    <p:animEffect transition="in" filter="fade">
                                      <p:cBhvr>
                                        <p:cTn id="24" dur="500"/>
                                        <p:tgtEl>
                                          <p:spTgt spid="2564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645"/>
                                        </p:tgtEl>
                                        <p:attrNameLst>
                                          <p:attrName>style.visibility</p:attrName>
                                        </p:attrNameLst>
                                      </p:cBhvr>
                                      <p:to>
                                        <p:strVal val="visible"/>
                                      </p:to>
                                    </p:set>
                                    <p:animEffect transition="in" filter="fade">
                                      <p:cBhvr>
                                        <p:cTn id="27" dur="500"/>
                                        <p:tgtEl>
                                          <p:spTgt spid="25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43" grpId="0"/>
      <p:bldP spid="25644" grpId="0"/>
      <p:bldP spid="256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mtClean="0"/>
              <a:t>6.2 </a:t>
            </a:r>
            <a:r>
              <a:rPr lang="zh-CN" altLang="en-US" smtClean="0"/>
              <a:t>数塔问题</a:t>
            </a:r>
          </a:p>
        </p:txBody>
      </p:sp>
      <p:sp>
        <p:nvSpPr>
          <p:cNvPr id="26627" name="内容占位符 2"/>
          <p:cNvSpPr>
            <a:spLocks noGrp="1"/>
          </p:cNvSpPr>
          <p:nvPr>
            <p:ph sz="quarter" idx="1"/>
          </p:nvPr>
        </p:nvSpPr>
        <p:spPr>
          <a:xfrm>
            <a:off x="457200" y="1219200"/>
            <a:ext cx="8229600" cy="4937125"/>
          </a:xfrm>
        </p:spPr>
        <p:txBody>
          <a:bodyPr/>
          <a:lstStyle/>
          <a:p>
            <a:pPr marL="0" indent="0">
              <a:buFont typeface="Wingdings 3" pitchFamily="18" charset="2"/>
              <a:buNone/>
            </a:pPr>
            <a:r>
              <a:rPr lang="zh-CN" altLang="en-US" smtClean="0"/>
              <a:t>（</a:t>
            </a:r>
            <a:r>
              <a:rPr lang="en-US" altLang="zh-CN" smtClean="0"/>
              <a:t>1</a:t>
            </a:r>
            <a:r>
              <a:rPr lang="zh-CN" altLang="en-US" smtClean="0"/>
              <a:t>）寻找递推关系</a:t>
            </a:r>
            <a:endParaRPr lang="en-US" altLang="zh-CN" smtClean="0"/>
          </a:p>
          <a:p>
            <a:pPr marL="0" indent="0">
              <a:buFont typeface="Wingdings 3" pitchFamily="18" charset="2"/>
              <a:buNone/>
            </a:pPr>
            <a:r>
              <a:rPr lang="zh-CN" altLang="en-US" smtClean="0"/>
              <a:t>定义</a:t>
            </a:r>
            <a:r>
              <a:rPr lang="en-US" altLang="zh-CN" smtClean="0"/>
              <a:t>MaxAdd[i][j]</a:t>
            </a:r>
            <a:r>
              <a:rPr lang="zh-CN" altLang="en-US" smtClean="0"/>
              <a:t>表示从第</a:t>
            </a:r>
            <a:r>
              <a:rPr lang="en-US" altLang="zh-CN" smtClean="0"/>
              <a:t>i</a:t>
            </a:r>
            <a:r>
              <a:rPr lang="zh-CN" altLang="en-US" smtClean="0"/>
              <a:t>行第</a:t>
            </a:r>
            <a:r>
              <a:rPr lang="en-US" altLang="zh-CN" smtClean="0"/>
              <a:t>j</a:t>
            </a:r>
            <a:r>
              <a:rPr lang="zh-CN" altLang="en-US" smtClean="0"/>
              <a:t>列结点出发往下走所得到的最大和，研究部分解即如何根据之前的值计算</a:t>
            </a:r>
            <a:r>
              <a:rPr lang="en-US" altLang="zh-CN" smtClean="0"/>
              <a:t>MaxAdd[i][j]</a:t>
            </a:r>
          </a:p>
          <a:p>
            <a:pPr marL="0" indent="0">
              <a:buFont typeface="Wingdings 3" pitchFamily="18" charset="2"/>
              <a:buNone/>
            </a:pPr>
            <a:endParaRPr lang="zh-CN" altLang="en-US" smtClean="0"/>
          </a:p>
        </p:txBody>
      </p:sp>
      <p:grpSp>
        <p:nvGrpSpPr>
          <p:cNvPr id="26628" name="Group 8"/>
          <p:cNvGrpSpPr>
            <a:grpSpLocks/>
          </p:cNvGrpSpPr>
          <p:nvPr/>
        </p:nvGrpSpPr>
        <p:grpSpPr bwMode="auto">
          <a:xfrm>
            <a:off x="407988" y="3248025"/>
            <a:ext cx="4148137" cy="3022600"/>
            <a:chOff x="2621" y="9972"/>
            <a:chExt cx="2384" cy="2184"/>
          </a:xfrm>
        </p:grpSpPr>
        <p:sp>
          <p:nvSpPr>
            <p:cNvPr id="26677" name="Text Box 9"/>
            <p:cNvSpPr txBox="1">
              <a:spLocks noChangeArrowheads="1"/>
            </p:cNvSpPr>
            <p:nvPr/>
          </p:nvSpPr>
          <p:spPr bwMode="auto">
            <a:xfrm>
              <a:off x="3657" y="997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8</a:t>
              </a:r>
            </a:p>
          </p:txBody>
        </p:sp>
        <p:sp>
          <p:nvSpPr>
            <p:cNvPr id="26678" name="Text Box 10"/>
            <p:cNvSpPr txBox="1">
              <a:spLocks noChangeArrowheads="1"/>
            </p:cNvSpPr>
            <p:nvPr/>
          </p:nvSpPr>
          <p:spPr bwMode="auto">
            <a:xfrm>
              <a:off x="3407" y="10444"/>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12</a:t>
              </a:r>
            </a:p>
          </p:txBody>
        </p:sp>
        <p:sp>
          <p:nvSpPr>
            <p:cNvPr id="26679" name="Text Box 11"/>
            <p:cNvSpPr txBox="1">
              <a:spLocks noChangeArrowheads="1"/>
            </p:cNvSpPr>
            <p:nvPr/>
          </p:nvSpPr>
          <p:spPr bwMode="auto">
            <a:xfrm>
              <a:off x="3151"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3</a:t>
              </a:r>
            </a:p>
          </p:txBody>
        </p:sp>
        <p:sp>
          <p:nvSpPr>
            <p:cNvPr id="26680" name="Text Box 12"/>
            <p:cNvSpPr txBox="1">
              <a:spLocks noChangeArrowheads="1"/>
            </p:cNvSpPr>
            <p:nvPr/>
          </p:nvSpPr>
          <p:spPr bwMode="auto">
            <a:xfrm>
              <a:off x="3680" y="10930"/>
              <a:ext cx="312" cy="283"/>
            </a:xfrm>
            <a:prstGeom prst="rect">
              <a:avLst/>
            </a:prstGeom>
            <a:solidFill>
              <a:srgbClr val="FFFFFF"/>
            </a:solidFill>
            <a:ln w="38100">
              <a:solidFill>
                <a:srgbClr val="FF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9</a:t>
              </a:r>
            </a:p>
          </p:txBody>
        </p:sp>
        <p:sp>
          <p:nvSpPr>
            <p:cNvPr id="26681" name="Text Box 13"/>
            <p:cNvSpPr txBox="1">
              <a:spLocks noChangeArrowheads="1"/>
            </p:cNvSpPr>
            <p:nvPr/>
          </p:nvSpPr>
          <p:spPr bwMode="auto">
            <a:xfrm>
              <a:off x="3928" y="1044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15</a:t>
              </a:r>
            </a:p>
          </p:txBody>
        </p:sp>
        <p:sp>
          <p:nvSpPr>
            <p:cNvPr id="26682" name="Text Box 14"/>
            <p:cNvSpPr txBox="1">
              <a:spLocks noChangeArrowheads="1"/>
            </p:cNvSpPr>
            <p:nvPr/>
          </p:nvSpPr>
          <p:spPr bwMode="auto">
            <a:xfrm>
              <a:off x="4174"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6</a:t>
              </a:r>
            </a:p>
          </p:txBody>
        </p:sp>
        <p:sp>
          <p:nvSpPr>
            <p:cNvPr id="26683" name="Text Box 15"/>
            <p:cNvSpPr txBox="1">
              <a:spLocks noChangeArrowheads="1"/>
            </p:cNvSpPr>
            <p:nvPr/>
          </p:nvSpPr>
          <p:spPr bwMode="auto">
            <a:xfrm>
              <a:off x="2868" y="1140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8</a:t>
              </a:r>
            </a:p>
          </p:txBody>
        </p:sp>
        <p:sp>
          <p:nvSpPr>
            <p:cNvPr id="26684" name="Text Box 16"/>
            <p:cNvSpPr txBox="1">
              <a:spLocks noChangeArrowheads="1"/>
            </p:cNvSpPr>
            <p:nvPr/>
          </p:nvSpPr>
          <p:spPr bwMode="auto">
            <a:xfrm>
              <a:off x="3398"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10</a:t>
              </a:r>
            </a:p>
          </p:txBody>
        </p:sp>
        <p:sp>
          <p:nvSpPr>
            <p:cNvPr id="26685" name="Text Box 17"/>
            <p:cNvSpPr txBox="1">
              <a:spLocks noChangeArrowheads="1"/>
            </p:cNvSpPr>
            <p:nvPr/>
          </p:nvSpPr>
          <p:spPr bwMode="auto">
            <a:xfrm>
              <a:off x="3925" y="1140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5</a:t>
              </a:r>
            </a:p>
          </p:txBody>
        </p:sp>
        <p:sp>
          <p:nvSpPr>
            <p:cNvPr id="26686" name="Text Box 18"/>
            <p:cNvSpPr txBox="1">
              <a:spLocks noChangeArrowheads="1"/>
            </p:cNvSpPr>
            <p:nvPr/>
          </p:nvSpPr>
          <p:spPr bwMode="auto">
            <a:xfrm>
              <a:off x="4445"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12</a:t>
              </a:r>
            </a:p>
          </p:txBody>
        </p:sp>
        <p:sp>
          <p:nvSpPr>
            <p:cNvPr id="26687" name="Text Box 19"/>
            <p:cNvSpPr txBox="1">
              <a:spLocks noChangeArrowheads="1"/>
            </p:cNvSpPr>
            <p:nvPr/>
          </p:nvSpPr>
          <p:spPr bwMode="auto">
            <a:xfrm>
              <a:off x="4693" y="1187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9</a:t>
              </a:r>
            </a:p>
          </p:txBody>
        </p:sp>
        <p:sp>
          <p:nvSpPr>
            <p:cNvPr id="26688" name="Text Box 20"/>
            <p:cNvSpPr txBox="1">
              <a:spLocks noChangeArrowheads="1"/>
            </p:cNvSpPr>
            <p:nvPr/>
          </p:nvSpPr>
          <p:spPr bwMode="auto">
            <a:xfrm>
              <a:off x="4185" y="1187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10</a:t>
              </a:r>
            </a:p>
          </p:txBody>
        </p:sp>
        <p:sp>
          <p:nvSpPr>
            <p:cNvPr id="26689" name="Text Box 21"/>
            <p:cNvSpPr txBox="1">
              <a:spLocks noChangeArrowheads="1"/>
            </p:cNvSpPr>
            <p:nvPr/>
          </p:nvSpPr>
          <p:spPr bwMode="auto">
            <a:xfrm>
              <a:off x="3656" y="11871"/>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18</a:t>
              </a:r>
            </a:p>
          </p:txBody>
        </p:sp>
        <p:sp>
          <p:nvSpPr>
            <p:cNvPr id="26690" name="Text Box 22"/>
            <p:cNvSpPr txBox="1">
              <a:spLocks noChangeArrowheads="1"/>
            </p:cNvSpPr>
            <p:nvPr/>
          </p:nvSpPr>
          <p:spPr bwMode="auto">
            <a:xfrm>
              <a:off x="3138"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4</a:t>
              </a:r>
            </a:p>
          </p:txBody>
        </p:sp>
        <p:sp>
          <p:nvSpPr>
            <p:cNvPr id="26691" name="Text Box 23"/>
            <p:cNvSpPr txBox="1">
              <a:spLocks noChangeArrowheads="1"/>
            </p:cNvSpPr>
            <p:nvPr/>
          </p:nvSpPr>
          <p:spPr bwMode="auto">
            <a:xfrm>
              <a:off x="2621"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16</a:t>
              </a:r>
            </a:p>
          </p:txBody>
        </p:sp>
        <p:sp>
          <p:nvSpPr>
            <p:cNvPr id="26692" name="Line 24"/>
            <p:cNvSpPr>
              <a:spLocks noChangeShapeType="1"/>
            </p:cNvSpPr>
            <p:nvPr/>
          </p:nvSpPr>
          <p:spPr bwMode="auto">
            <a:xfrm flipH="1">
              <a:off x="3655" y="10260"/>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93" name="Line 25"/>
            <p:cNvSpPr>
              <a:spLocks noChangeShapeType="1"/>
            </p:cNvSpPr>
            <p:nvPr/>
          </p:nvSpPr>
          <p:spPr bwMode="auto">
            <a:xfrm>
              <a:off x="3889" y="10260"/>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94" name="Line 26"/>
            <p:cNvSpPr>
              <a:spLocks noChangeShapeType="1"/>
            </p:cNvSpPr>
            <p:nvPr/>
          </p:nvSpPr>
          <p:spPr bwMode="auto">
            <a:xfrm flipH="1">
              <a:off x="3409"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95" name="Line 27"/>
            <p:cNvSpPr>
              <a:spLocks noChangeShapeType="1"/>
            </p:cNvSpPr>
            <p:nvPr/>
          </p:nvSpPr>
          <p:spPr bwMode="auto">
            <a:xfrm>
              <a:off x="3643"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96" name="Line 28"/>
            <p:cNvSpPr>
              <a:spLocks noChangeShapeType="1"/>
            </p:cNvSpPr>
            <p:nvPr/>
          </p:nvSpPr>
          <p:spPr bwMode="auto">
            <a:xfrm flipH="1">
              <a:off x="3927" y="10732"/>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97" name="Line 29"/>
            <p:cNvSpPr>
              <a:spLocks noChangeShapeType="1"/>
            </p:cNvSpPr>
            <p:nvPr/>
          </p:nvSpPr>
          <p:spPr bwMode="auto">
            <a:xfrm>
              <a:off x="4161"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98" name="Line 30"/>
            <p:cNvSpPr>
              <a:spLocks noChangeShapeType="1"/>
            </p:cNvSpPr>
            <p:nvPr/>
          </p:nvSpPr>
          <p:spPr bwMode="auto">
            <a:xfrm flipH="1">
              <a:off x="3151"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99" name="Line 31"/>
            <p:cNvSpPr>
              <a:spLocks noChangeShapeType="1"/>
            </p:cNvSpPr>
            <p:nvPr/>
          </p:nvSpPr>
          <p:spPr bwMode="auto">
            <a:xfrm>
              <a:off x="338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00" name="Line 32"/>
            <p:cNvSpPr>
              <a:spLocks noChangeShapeType="1"/>
            </p:cNvSpPr>
            <p:nvPr/>
          </p:nvSpPr>
          <p:spPr bwMode="auto">
            <a:xfrm flipH="1">
              <a:off x="3681" y="11214"/>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01" name="Line 33"/>
            <p:cNvSpPr>
              <a:spLocks noChangeShapeType="1"/>
            </p:cNvSpPr>
            <p:nvPr/>
          </p:nvSpPr>
          <p:spPr bwMode="auto">
            <a:xfrm>
              <a:off x="391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02" name="Line 34"/>
            <p:cNvSpPr>
              <a:spLocks noChangeShapeType="1"/>
            </p:cNvSpPr>
            <p:nvPr/>
          </p:nvSpPr>
          <p:spPr bwMode="auto">
            <a:xfrm flipH="1">
              <a:off x="416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03" name="Line 35"/>
            <p:cNvSpPr>
              <a:spLocks noChangeShapeType="1"/>
            </p:cNvSpPr>
            <p:nvPr/>
          </p:nvSpPr>
          <p:spPr bwMode="auto">
            <a:xfrm>
              <a:off x="4399"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04" name="Line 36"/>
            <p:cNvSpPr>
              <a:spLocks noChangeShapeType="1"/>
            </p:cNvSpPr>
            <p:nvPr/>
          </p:nvSpPr>
          <p:spPr bwMode="auto">
            <a:xfrm flipH="1">
              <a:off x="2859"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05" name="Line 37"/>
            <p:cNvSpPr>
              <a:spLocks noChangeShapeType="1"/>
            </p:cNvSpPr>
            <p:nvPr/>
          </p:nvSpPr>
          <p:spPr bwMode="auto">
            <a:xfrm>
              <a:off x="3093"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06" name="Line 38"/>
            <p:cNvSpPr>
              <a:spLocks noChangeShapeType="1"/>
            </p:cNvSpPr>
            <p:nvPr/>
          </p:nvSpPr>
          <p:spPr bwMode="auto">
            <a:xfrm flipH="1">
              <a:off x="339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07" name="Line 39"/>
            <p:cNvSpPr>
              <a:spLocks noChangeShapeType="1"/>
            </p:cNvSpPr>
            <p:nvPr/>
          </p:nvSpPr>
          <p:spPr bwMode="auto">
            <a:xfrm>
              <a:off x="3633" y="11687"/>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08" name="Line 40"/>
            <p:cNvSpPr>
              <a:spLocks noChangeShapeType="1"/>
            </p:cNvSpPr>
            <p:nvPr/>
          </p:nvSpPr>
          <p:spPr bwMode="auto">
            <a:xfrm flipH="1">
              <a:off x="3917"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09" name="Line 41"/>
            <p:cNvSpPr>
              <a:spLocks noChangeShapeType="1"/>
            </p:cNvSpPr>
            <p:nvPr/>
          </p:nvSpPr>
          <p:spPr bwMode="auto">
            <a:xfrm>
              <a:off x="4151"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10" name="Line 42"/>
            <p:cNvSpPr>
              <a:spLocks noChangeShapeType="1"/>
            </p:cNvSpPr>
            <p:nvPr/>
          </p:nvSpPr>
          <p:spPr bwMode="auto">
            <a:xfrm flipH="1">
              <a:off x="4435"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11" name="Line 43"/>
            <p:cNvSpPr>
              <a:spLocks noChangeShapeType="1"/>
            </p:cNvSpPr>
            <p:nvPr/>
          </p:nvSpPr>
          <p:spPr bwMode="auto">
            <a:xfrm>
              <a:off x="466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40" name="表格 39"/>
          <p:cNvGraphicFramePr>
            <a:graphicFrameLocks noGrp="1"/>
          </p:cNvGraphicFramePr>
          <p:nvPr/>
        </p:nvGraphicFramePr>
        <p:xfrm>
          <a:off x="5003800" y="3257550"/>
          <a:ext cx="3671890" cy="3051175"/>
        </p:xfrm>
        <a:graphic>
          <a:graphicData uri="http://schemas.openxmlformats.org/drawingml/2006/table">
            <a:tbl>
              <a:tblPr firstRow="1" bandRow="1">
                <a:tableStyleId>{5C22544A-7EE6-4342-B048-85BDC9FD1C3A}</a:tableStyleId>
              </a:tblPr>
              <a:tblGrid>
                <a:gridCol w="734378"/>
                <a:gridCol w="734378"/>
                <a:gridCol w="734378"/>
                <a:gridCol w="734378"/>
                <a:gridCol w="734378"/>
              </a:tblGrid>
              <a:tr h="610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kern="1200" dirty="0" smtClean="0">
                          <a:solidFill>
                            <a:schemeClr val="tx1"/>
                          </a:solidFill>
                          <a:latin typeface="+mn-lt"/>
                          <a:ea typeface="+mn-ea"/>
                          <a:cs typeface="+mn-cs"/>
                        </a:rPr>
                        <a:t>8</a:t>
                      </a:r>
                      <a:endParaRPr kumimoji="0" lang="zh-CN" altLang="en-US" sz="2800" b="0" kern="1200" dirty="0" smtClean="0">
                        <a:solidFill>
                          <a:schemeClr val="tx1"/>
                        </a:solidFill>
                        <a:latin typeface="+mn-lt"/>
                        <a:ea typeface="+mn-ea"/>
                        <a:cs typeface="+mn-cs"/>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kern="1200" dirty="0" smtClean="0">
                        <a:solidFill>
                          <a:schemeClr val="tx1"/>
                        </a:solidFill>
                        <a:latin typeface="+mn-lt"/>
                        <a:ea typeface="+mn-ea"/>
                        <a:cs typeface="+mn-cs"/>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0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kern="1200" dirty="0" smtClean="0">
                          <a:solidFill>
                            <a:schemeClr val="tx1"/>
                          </a:solidFill>
                          <a:latin typeface="+mn-lt"/>
                          <a:ea typeface="+mn-ea"/>
                          <a:cs typeface="+mn-cs"/>
                        </a:rPr>
                        <a:t>12</a:t>
                      </a:r>
                      <a:endParaRPr kumimoji="0" lang="zh-CN" altLang="en-US" sz="2800" b="0" kern="1200" dirty="0" smtClean="0">
                        <a:solidFill>
                          <a:schemeClr val="tx1"/>
                        </a:solidFill>
                        <a:latin typeface="+mn-lt"/>
                        <a:ea typeface="+mn-ea"/>
                        <a:cs typeface="+mn-cs"/>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kern="1200" dirty="0" smtClean="0">
                          <a:solidFill>
                            <a:schemeClr val="tx1"/>
                          </a:solidFill>
                          <a:latin typeface="+mn-lt"/>
                          <a:ea typeface="+mn-ea"/>
                          <a:cs typeface="+mn-cs"/>
                        </a:rPr>
                        <a:t>15</a:t>
                      </a:r>
                      <a:endParaRPr kumimoji="0" lang="zh-CN" altLang="en-US" sz="2800" b="0" kern="1200" dirty="0" smtClean="0">
                        <a:solidFill>
                          <a:schemeClr val="tx1"/>
                        </a:solidFill>
                        <a:latin typeface="+mn-lt"/>
                        <a:ea typeface="+mn-ea"/>
                        <a:cs typeface="+mn-cs"/>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0235">
                <a:tc>
                  <a:txBody>
                    <a:bodyPr/>
                    <a:lstStyle/>
                    <a:p>
                      <a:pPr algn="ctr"/>
                      <a:r>
                        <a:rPr lang="en-US" altLang="zh-CN" sz="2800" b="0" dirty="0" smtClean="0">
                          <a:solidFill>
                            <a:schemeClr val="tx1"/>
                          </a:solidFill>
                        </a:rPr>
                        <a:t>3</a:t>
                      </a: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0" dirty="0" smtClean="0">
                          <a:solidFill>
                            <a:schemeClr val="tx1"/>
                          </a:solidFill>
                        </a:rPr>
                        <a:t>9</a:t>
                      </a:r>
                      <a:endParaRPr lang="zh-CN" altLang="en-US" sz="2800" b="0" dirty="0" smtClean="0">
                        <a:solidFill>
                          <a:schemeClr val="tx1"/>
                        </a:solidFill>
                      </a:endParaRPr>
                    </a:p>
                  </a:txBody>
                  <a:tcPr marL="91427" marR="91427" anchor="ct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bg1"/>
                    </a:solidFill>
                  </a:tcPr>
                </a:tc>
                <a:tc>
                  <a:txBody>
                    <a:bodyPr/>
                    <a:lstStyle/>
                    <a:p>
                      <a:pPr algn="ctr"/>
                      <a:r>
                        <a:rPr lang="en-US" altLang="zh-CN" sz="2800" b="0" dirty="0" smtClean="0">
                          <a:solidFill>
                            <a:schemeClr val="tx1"/>
                          </a:solidFill>
                        </a:rPr>
                        <a:t>6</a:t>
                      </a:r>
                      <a:endParaRPr lang="zh-CN" altLang="en-US" sz="2800" b="0" dirty="0">
                        <a:solidFill>
                          <a:schemeClr val="tx1"/>
                        </a:solidFill>
                      </a:endParaRPr>
                    </a:p>
                  </a:txBody>
                  <a:tcPr marL="91427" marR="91427" anchor="ctr">
                    <a:lnL w="28575"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0235">
                <a:tc>
                  <a:txBody>
                    <a:bodyPr/>
                    <a:lstStyle/>
                    <a:p>
                      <a:pPr algn="ctr"/>
                      <a:r>
                        <a:rPr lang="en-US" altLang="zh-CN" sz="2800" b="0" dirty="0" smtClean="0">
                          <a:solidFill>
                            <a:schemeClr val="tx1"/>
                          </a:solidFill>
                        </a:rPr>
                        <a:t>8</a:t>
                      </a: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b="0" dirty="0" smtClean="0">
                          <a:solidFill>
                            <a:schemeClr val="tx1"/>
                          </a:solidFill>
                        </a:rPr>
                        <a:t>10</a:t>
                      </a: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b="0" baseline="0" dirty="0" smtClean="0">
                          <a:solidFill>
                            <a:schemeClr val="tx1"/>
                          </a:solidFill>
                        </a:rPr>
                        <a:t>5</a:t>
                      </a:r>
                      <a:endParaRPr lang="zh-CN" altLang="en-US" sz="2800" b="0" baseline="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b="0" baseline="0" dirty="0" smtClean="0">
                          <a:solidFill>
                            <a:schemeClr val="tx1"/>
                          </a:solidFill>
                        </a:rPr>
                        <a:t>12</a:t>
                      </a:r>
                      <a:endParaRPr lang="zh-CN" altLang="en-US" sz="2800" b="0" baseline="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baseline="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0235">
                <a:tc>
                  <a:txBody>
                    <a:bodyPr/>
                    <a:lstStyle/>
                    <a:p>
                      <a:pPr algn="ctr"/>
                      <a:r>
                        <a:rPr lang="en-US" altLang="zh-CN" sz="2800" b="0" dirty="0" smtClean="0">
                          <a:solidFill>
                            <a:schemeClr val="tx1"/>
                          </a:solidFill>
                        </a:rPr>
                        <a:t>16</a:t>
                      </a: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b="0" dirty="0" smtClean="0">
                          <a:solidFill>
                            <a:schemeClr val="tx1"/>
                          </a:solidFill>
                        </a:rPr>
                        <a:t>4</a:t>
                      </a: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b="0" baseline="0" dirty="0" smtClean="0">
                          <a:solidFill>
                            <a:schemeClr val="tx1"/>
                          </a:solidFill>
                        </a:rPr>
                        <a:t>18</a:t>
                      </a:r>
                      <a:endParaRPr lang="zh-CN" altLang="en-US" sz="2800" b="0" baseline="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b="0" baseline="0" dirty="0" smtClean="0">
                          <a:solidFill>
                            <a:schemeClr val="tx1"/>
                          </a:solidFill>
                        </a:rPr>
                        <a:t>10</a:t>
                      </a:r>
                      <a:endParaRPr lang="zh-CN" altLang="en-US" sz="2800" b="0" baseline="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b="0" baseline="0" dirty="0" smtClean="0">
                          <a:solidFill>
                            <a:schemeClr val="tx1"/>
                          </a:solidFill>
                        </a:rPr>
                        <a:t>9</a:t>
                      </a:r>
                      <a:endParaRPr lang="zh-CN" altLang="en-US" sz="2800" b="0" baseline="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6675" name="TextBox 40"/>
          <p:cNvSpPr txBox="1">
            <a:spLocks noChangeArrowheads="1"/>
          </p:cNvSpPr>
          <p:nvPr/>
        </p:nvSpPr>
        <p:spPr bwMode="auto">
          <a:xfrm>
            <a:off x="4643438" y="4460875"/>
            <a:ext cx="2841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i="1">
                <a:latin typeface="Times New Roman" pitchFamily="18" charset="0"/>
                <a:cs typeface="Times New Roman" pitchFamily="18" charset="0"/>
              </a:rPr>
              <a:t>i</a:t>
            </a:r>
            <a:endParaRPr lang="zh-CN" altLang="en-US" sz="2800" i="1">
              <a:latin typeface="Times New Roman" pitchFamily="18" charset="0"/>
              <a:cs typeface="Times New Roman" pitchFamily="18" charset="0"/>
            </a:endParaRPr>
          </a:p>
        </p:txBody>
      </p:sp>
      <p:sp>
        <p:nvSpPr>
          <p:cNvPr id="26676" name="TextBox 41"/>
          <p:cNvSpPr txBox="1">
            <a:spLocks noChangeArrowheads="1"/>
          </p:cNvSpPr>
          <p:nvPr/>
        </p:nvSpPr>
        <p:spPr bwMode="auto">
          <a:xfrm>
            <a:off x="6804025" y="2660650"/>
            <a:ext cx="284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i="1">
                <a:latin typeface="Times New Roman" pitchFamily="18" charset="0"/>
                <a:cs typeface="Times New Roman" pitchFamily="18" charset="0"/>
              </a:rPr>
              <a:t>j</a:t>
            </a:r>
            <a:endParaRPr lang="zh-CN" altLang="en-US" sz="2800" i="1">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wipe(left)">
                                      <p:cBhvr>
                                        <p:cTn id="7" dur="500"/>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wipe(left)">
                                      <p:cBhvr>
                                        <p:cTn id="12" dur="500"/>
                                        <p:tgtEl>
                                          <p:spTgt spid="2662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6628"/>
                                        </p:tgtEl>
                                        <p:attrNameLst>
                                          <p:attrName>style.visibility</p:attrName>
                                        </p:attrNameLst>
                                      </p:cBhvr>
                                      <p:to>
                                        <p:strVal val="visible"/>
                                      </p:to>
                                    </p:set>
                                    <p:animEffect transition="in" filter="fade">
                                      <p:cBhvr>
                                        <p:cTn id="15" dur="500"/>
                                        <p:tgtEl>
                                          <p:spTgt spid="26628"/>
                                        </p:tgtEl>
                                      </p:cBhvr>
                                    </p:animEffect>
                                  </p:childTnLst>
                                </p:cTn>
                              </p:par>
                              <p:par>
                                <p:cTn id="16" presetID="10" presetClass="entr" presetSubtype="0" fill="hold"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675"/>
                                        </p:tgtEl>
                                        <p:attrNameLst>
                                          <p:attrName>style.visibility</p:attrName>
                                        </p:attrNameLst>
                                      </p:cBhvr>
                                      <p:to>
                                        <p:strVal val="visible"/>
                                      </p:to>
                                    </p:set>
                                    <p:animEffect transition="in" filter="fade">
                                      <p:cBhvr>
                                        <p:cTn id="21" dur="500"/>
                                        <p:tgtEl>
                                          <p:spTgt spid="2667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76"/>
                                        </p:tgtEl>
                                        <p:attrNameLst>
                                          <p:attrName>style.visibility</p:attrName>
                                        </p:attrNameLst>
                                      </p:cBhvr>
                                      <p:to>
                                        <p:strVal val="visible"/>
                                      </p:to>
                                    </p:set>
                                    <p:animEffect transition="in" filter="fade">
                                      <p:cBhvr>
                                        <p:cTn id="24" dur="500"/>
                                        <p:tgtEl>
                                          <p:spTgt spid="26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75" grpId="0"/>
      <p:bldP spid="2667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smtClean="0"/>
              <a:t>6.2 </a:t>
            </a:r>
            <a:r>
              <a:rPr lang="zh-CN" altLang="en-US" smtClean="0"/>
              <a:t>数塔问题</a:t>
            </a:r>
          </a:p>
        </p:txBody>
      </p:sp>
      <p:sp>
        <p:nvSpPr>
          <p:cNvPr id="27651" name="内容占位符 2"/>
          <p:cNvSpPr>
            <a:spLocks noGrp="1"/>
          </p:cNvSpPr>
          <p:nvPr>
            <p:ph sz="quarter" idx="1"/>
          </p:nvPr>
        </p:nvSpPr>
        <p:spPr>
          <a:xfrm>
            <a:off x="457200" y="1219200"/>
            <a:ext cx="8229600" cy="4937125"/>
          </a:xfrm>
        </p:spPr>
        <p:txBody>
          <a:bodyPr/>
          <a:lstStyle/>
          <a:p>
            <a:r>
              <a:rPr lang="zh-CN" altLang="en-US" smtClean="0"/>
              <a:t>找出跟计算</a:t>
            </a:r>
            <a:r>
              <a:rPr lang="en-US" altLang="zh-CN" smtClean="0"/>
              <a:t>MaxAdd[i][j]</a:t>
            </a:r>
            <a:r>
              <a:rPr lang="zh-CN" altLang="en-US" smtClean="0"/>
              <a:t>有关的值</a:t>
            </a:r>
          </a:p>
        </p:txBody>
      </p:sp>
      <p:grpSp>
        <p:nvGrpSpPr>
          <p:cNvPr id="27652" name="Group 8"/>
          <p:cNvGrpSpPr>
            <a:grpSpLocks/>
          </p:cNvGrpSpPr>
          <p:nvPr/>
        </p:nvGrpSpPr>
        <p:grpSpPr bwMode="auto">
          <a:xfrm>
            <a:off x="407988" y="2790825"/>
            <a:ext cx="4148137" cy="3024188"/>
            <a:chOff x="2621" y="9972"/>
            <a:chExt cx="2384" cy="2184"/>
          </a:xfrm>
        </p:grpSpPr>
        <p:sp>
          <p:nvSpPr>
            <p:cNvPr id="5" name="Text Box 9"/>
            <p:cNvSpPr txBox="1">
              <a:spLocks noChangeArrowheads="1"/>
            </p:cNvSpPr>
            <p:nvPr/>
          </p:nvSpPr>
          <p:spPr bwMode="auto">
            <a:xfrm>
              <a:off x="3657" y="9972"/>
              <a:ext cx="307" cy="283"/>
            </a:xfrm>
            <a:prstGeom prst="rect">
              <a:avLst/>
            </a:prstGeom>
            <a:solidFill>
              <a:srgbClr val="FFFFFF"/>
            </a:solidFill>
            <a:ln w="9525">
              <a:solidFill>
                <a:schemeClr val="bg1">
                  <a:lumMod val="75000"/>
                </a:schemeClr>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defRPr/>
              </a:pPr>
              <a:r>
                <a:rPr lang="en-US" altLang="zh-CN" sz="2800" b="1" smtClean="0">
                  <a:solidFill>
                    <a:schemeClr val="bg1">
                      <a:lumMod val="75000"/>
                    </a:schemeClr>
                  </a:solidFill>
                </a:rPr>
                <a:t>8</a:t>
              </a:r>
            </a:p>
          </p:txBody>
        </p:sp>
        <p:sp>
          <p:nvSpPr>
            <p:cNvPr id="6" name="Text Box 10"/>
            <p:cNvSpPr txBox="1">
              <a:spLocks noChangeArrowheads="1"/>
            </p:cNvSpPr>
            <p:nvPr/>
          </p:nvSpPr>
          <p:spPr bwMode="auto">
            <a:xfrm>
              <a:off x="3407" y="10444"/>
              <a:ext cx="307" cy="283"/>
            </a:xfrm>
            <a:prstGeom prst="rect">
              <a:avLst/>
            </a:prstGeom>
            <a:solidFill>
              <a:srgbClr val="FFFFFF"/>
            </a:solidFill>
            <a:ln w="9525">
              <a:solidFill>
                <a:schemeClr val="bg1">
                  <a:lumMod val="75000"/>
                </a:schemeClr>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defRPr/>
              </a:pPr>
              <a:r>
                <a:rPr lang="en-US" altLang="zh-CN" sz="2800" b="1" smtClean="0">
                  <a:solidFill>
                    <a:schemeClr val="bg1">
                      <a:lumMod val="75000"/>
                    </a:schemeClr>
                  </a:solidFill>
                </a:rPr>
                <a:t>12</a:t>
              </a:r>
            </a:p>
          </p:txBody>
        </p:sp>
        <p:sp>
          <p:nvSpPr>
            <p:cNvPr id="7" name="Text Box 11"/>
            <p:cNvSpPr txBox="1">
              <a:spLocks noChangeArrowheads="1"/>
            </p:cNvSpPr>
            <p:nvPr/>
          </p:nvSpPr>
          <p:spPr bwMode="auto">
            <a:xfrm>
              <a:off x="3151" y="10930"/>
              <a:ext cx="312" cy="282"/>
            </a:xfrm>
            <a:prstGeom prst="rect">
              <a:avLst/>
            </a:prstGeom>
            <a:solidFill>
              <a:srgbClr val="FFFFFF"/>
            </a:solidFill>
            <a:ln w="9525">
              <a:solidFill>
                <a:schemeClr val="bg1">
                  <a:lumMod val="75000"/>
                </a:schemeClr>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defRPr/>
              </a:pPr>
              <a:r>
                <a:rPr lang="en-US" altLang="zh-CN" sz="2800" b="1" smtClean="0">
                  <a:solidFill>
                    <a:schemeClr val="bg1">
                      <a:lumMod val="75000"/>
                    </a:schemeClr>
                  </a:solidFill>
                </a:rPr>
                <a:t>3</a:t>
              </a:r>
            </a:p>
          </p:txBody>
        </p:sp>
        <p:sp>
          <p:nvSpPr>
            <p:cNvPr id="27710" name="Text Box 12"/>
            <p:cNvSpPr txBox="1">
              <a:spLocks noChangeArrowheads="1"/>
            </p:cNvSpPr>
            <p:nvPr/>
          </p:nvSpPr>
          <p:spPr bwMode="auto">
            <a:xfrm>
              <a:off x="3680" y="10930"/>
              <a:ext cx="312" cy="283"/>
            </a:xfrm>
            <a:prstGeom prst="rect">
              <a:avLst/>
            </a:prstGeom>
            <a:solidFill>
              <a:srgbClr val="FFFFFF"/>
            </a:solidFill>
            <a:ln w="38100">
              <a:solidFill>
                <a:srgbClr val="FF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9</a:t>
              </a:r>
            </a:p>
          </p:txBody>
        </p:sp>
        <p:sp>
          <p:nvSpPr>
            <p:cNvPr id="9" name="Text Box 13"/>
            <p:cNvSpPr txBox="1">
              <a:spLocks noChangeArrowheads="1"/>
            </p:cNvSpPr>
            <p:nvPr/>
          </p:nvSpPr>
          <p:spPr bwMode="auto">
            <a:xfrm>
              <a:off x="3928" y="10443"/>
              <a:ext cx="312" cy="283"/>
            </a:xfrm>
            <a:prstGeom prst="rect">
              <a:avLst/>
            </a:prstGeom>
            <a:solidFill>
              <a:srgbClr val="FFFFFF"/>
            </a:solidFill>
            <a:ln w="9525">
              <a:solidFill>
                <a:schemeClr val="bg1">
                  <a:lumMod val="75000"/>
                </a:schemeClr>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defRPr/>
              </a:pPr>
              <a:r>
                <a:rPr lang="en-US" altLang="zh-CN" sz="2800" b="1" dirty="0" smtClean="0">
                  <a:solidFill>
                    <a:schemeClr val="bg1">
                      <a:lumMod val="75000"/>
                    </a:schemeClr>
                  </a:solidFill>
                </a:rPr>
                <a:t>15</a:t>
              </a:r>
            </a:p>
          </p:txBody>
        </p:sp>
        <p:sp>
          <p:nvSpPr>
            <p:cNvPr id="10" name="Text Box 14"/>
            <p:cNvSpPr txBox="1">
              <a:spLocks noChangeArrowheads="1"/>
            </p:cNvSpPr>
            <p:nvPr/>
          </p:nvSpPr>
          <p:spPr bwMode="auto">
            <a:xfrm>
              <a:off x="4174" y="10930"/>
              <a:ext cx="312" cy="282"/>
            </a:xfrm>
            <a:prstGeom prst="rect">
              <a:avLst/>
            </a:prstGeom>
            <a:solidFill>
              <a:srgbClr val="FFFFFF"/>
            </a:solidFill>
            <a:ln w="9525">
              <a:solidFill>
                <a:schemeClr val="bg1">
                  <a:lumMod val="75000"/>
                </a:schemeClr>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defRPr/>
              </a:pPr>
              <a:r>
                <a:rPr lang="en-US" altLang="zh-CN" sz="2800" b="1" smtClean="0">
                  <a:solidFill>
                    <a:schemeClr val="bg1">
                      <a:lumMod val="75000"/>
                    </a:schemeClr>
                  </a:solidFill>
                </a:rPr>
                <a:t>6</a:t>
              </a:r>
            </a:p>
          </p:txBody>
        </p:sp>
        <p:sp>
          <p:nvSpPr>
            <p:cNvPr id="11" name="Text Box 15"/>
            <p:cNvSpPr txBox="1">
              <a:spLocks noChangeArrowheads="1"/>
            </p:cNvSpPr>
            <p:nvPr/>
          </p:nvSpPr>
          <p:spPr bwMode="auto">
            <a:xfrm>
              <a:off x="2868" y="11400"/>
              <a:ext cx="312" cy="282"/>
            </a:xfrm>
            <a:prstGeom prst="rect">
              <a:avLst/>
            </a:prstGeom>
            <a:solidFill>
              <a:srgbClr val="FFFFFF"/>
            </a:solidFill>
            <a:ln w="9525">
              <a:solidFill>
                <a:schemeClr val="bg1">
                  <a:lumMod val="75000"/>
                </a:schemeClr>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defRPr/>
              </a:pPr>
              <a:r>
                <a:rPr lang="en-US" altLang="zh-CN" sz="2800" b="1" smtClean="0">
                  <a:solidFill>
                    <a:schemeClr val="bg1">
                      <a:lumMod val="75000"/>
                    </a:schemeClr>
                  </a:solidFill>
                </a:rPr>
                <a:t>8</a:t>
              </a:r>
            </a:p>
          </p:txBody>
        </p:sp>
        <p:sp>
          <p:nvSpPr>
            <p:cNvPr id="27714" name="Text Box 16"/>
            <p:cNvSpPr txBox="1">
              <a:spLocks noChangeArrowheads="1"/>
            </p:cNvSpPr>
            <p:nvPr/>
          </p:nvSpPr>
          <p:spPr bwMode="auto">
            <a:xfrm>
              <a:off x="3398" y="11401"/>
              <a:ext cx="312" cy="283"/>
            </a:xfrm>
            <a:prstGeom prst="rect">
              <a:avLst/>
            </a:prstGeom>
            <a:solidFill>
              <a:srgbClr val="FFFFFF"/>
            </a:solidFill>
            <a:ln w="19050">
              <a:solidFill>
                <a:srgbClr val="0000FF"/>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10</a:t>
              </a:r>
            </a:p>
          </p:txBody>
        </p:sp>
        <p:sp>
          <p:nvSpPr>
            <p:cNvPr id="27715" name="Text Box 17"/>
            <p:cNvSpPr txBox="1">
              <a:spLocks noChangeArrowheads="1"/>
            </p:cNvSpPr>
            <p:nvPr/>
          </p:nvSpPr>
          <p:spPr bwMode="auto">
            <a:xfrm>
              <a:off x="3925" y="11402"/>
              <a:ext cx="312" cy="283"/>
            </a:xfrm>
            <a:prstGeom prst="rect">
              <a:avLst/>
            </a:prstGeom>
            <a:solidFill>
              <a:srgbClr val="FFFFFF"/>
            </a:solidFill>
            <a:ln w="19050">
              <a:solidFill>
                <a:srgbClr val="0000FF"/>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5</a:t>
              </a:r>
            </a:p>
          </p:txBody>
        </p:sp>
        <p:sp>
          <p:nvSpPr>
            <p:cNvPr id="14" name="Text Box 18"/>
            <p:cNvSpPr txBox="1">
              <a:spLocks noChangeArrowheads="1"/>
            </p:cNvSpPr>
            <p:nvPr/>
          </p:nvSpPr>
          <p:spPr bwMode="auto">
            <a:xfrm>
              <a:off x="4445" y="11400"/>
              <a:ext cx="312" cy="282"/>
            </a:xfrm>
            <a:prstGeom prst="rect">
              <a:avLst/>
            </a:prstGeom>
            <a:solidFill>
              <a:srgbClr val="FFFFFF"/>
            </a:solidFill>
            <a:ln w="9525">
              <a:solidFill>
                <a:schemeClr val="bg1">
                  <a:lumMod val="75000"/>
                </a:schemeClr>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defRPr/>
              </a:pPr>
              <a:r>
                <a:rPr lang="en-US" altLang="zh-CN" sz="2800" b="1" smtClean="0">
                  <a:solidFill>
                    <a:schemeClr val="bg1">
                      <a:lumMod val="75000"/>
                    </a:schemeClr>
                  </a:solidFill>
                </a:rPr>
                <a:t>12</a:t>
              </a:r>
            </a:p>
          </p:txBody>
        </p:sp>
        <p:sp>
          <p:nvSpPr>
            <p:cNvPr id="15" name="Text Box 19"/>
            <p:cNvSpPr txBox="1">
              <a:spLocks noChangeArrowheads="1"/>
            </p:cNvSpPr>
            <p:nvPr/>
          </p:nvSpPr>
          <p:spPr bwMode="auto">
            <a:xfrm>
              <a:off x="4693" y="11873"/>
              <a:ext cx="312" cy="283"/>
            </a:xfrm>
            <a:prstGeom prst="rect">
              <a:avLst/>
            </a:prstGeom>
            <a:solidFill>
              <a:srgbClr val="FFFFFF"/>
            </a:solidFill>
            <a:ln w="9525">
              <a:solidFill>
                <a:schemeClr val="bg1">
                  <a:lumMod val="75000"/>
                </a:schemeClr>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defRPr/>
              </a:pPr>
              <a:r>
                <a:rPr lang="en-US" altLang="zh-CN" sz="2800" b="1" smtClean="0">
                  <a:solidFill>
                    <a:schemeClr val="bg1">
                      <a:lumMod val="75000"/>
                    </a:schemeClr>
                  </a:solidFill>
                </a:rPr>
                <a:t>9</a:t>
              </a:r>
            </a:p>
          </p:txBody>
        </p:sp>
        <p:sp>
          <p:nvSpPr>
            <p:cNvPr id="27718" name="Text Box 20"/>
            <p:cNvSpPr txBox="1">
              <a:spLocks noChangeArrowheads="1"/>
            </p:cNvSpPr>
            <p:nvPr/>
          </p:nvSpPr>
          <p:spPr bwMode="auto">
            <a:xfrm>
              <a:off x="4185" y="11871"/>
              <a:ext cx="312" cy="283"/>
            </a:xfrm>
            <a:prstGeom prst="rect">
              <a:avLst/>
            </a:prstGeom>
            <a:solidFill>
              <a:srgbClr val="FFFFFF"/>
            </a:solidFill>
            <a:ln w="19050">
              <a:solidFill>
                <a:srgbClr val="0000FF"/>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10</a:t>
              </a:r>
            </a:p>
          </p:txBody>
        </p:sp>
        <p:sp>
          <p:nvSpPr>
            <p:cNvPr id="27719" name="Text Box 21"/>
            <p:cNvSpPr txBox="1">
              <a:spLocks noChangeArrowheads="1"/>
            </p:cNvSpPr>
            <p:nvPr/>
          </p:nvSpPr>
          <p:spPr bwMode="auto">
            <a:xfrm>
              <a:off x="3656" y="11871"/>
              <a:ext cx="312" cy="282"/>
            </a:xfrm>
            <a:prstGeom prst="rect">
              <a:avLst/>
            </a:prstGeom>
            <a:solidFill>
              <a:srgbClr val="FFFFFF"/>
            </a:solidFill>
            <a:ln w="19050">
              <a:solidFill>
                <a:srgbClr val="0000FF"/>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18</a:t>
              </a:r>
            </a:p>
          </p:txBody>
        </p:sp>
        <p:sp>
          <p:nvSpPr>
            <p:cNvPr id="27720" name="Text Box 22"/>
            <p:cNvSpPr txBox="1">
              <a:spLocks noChangeArrowheads="1"/>
            </p:cNvSpPr>
            <p:nvPr/>
          </p:nvSpPr>
          <p:spPr bwMode="auto">
            <a:xfrm>
              <a:off x="3138" y="11870"/>
              <a:ext cx="312" cy="282"/>
            </a:xfrm>
            <a:prstGeom prst="rect">
              <a:avLst/>
            </a:prstGeom>
            <a:solidFill>
              <a:srgbClr val="FFFFFF"/>
            </a:solidFill>
            <a:ln w="19050">
              <a:solidFill>
                <a:srgbClr val="0000FF"/>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4</a:t>
              </a:r>
            </a:p>
          </p:txBody>
        </p:sp>
        <p:sp>
          <p:nvSpPr>
            <p:cNvPr id="19" name="Text Box 23"/>
            <p:cNvSpPr txBox="1">
              <a:spLocks noChangeArrowheads="1"/>
            </p:cNvSpPr>
            <p:nvPr/>
          </p:nvSpPr>
          <p:spPr bwMode="auto">
            <a:xfrm>
              <a:off x="2621" y="11871"/>
              <a:ext cx="312" cy="282"/>
            </a:xfrm>
            <a:prstGeom prst="rect">
              <a:avLst/>
            </a:prstGeom>
            <a:solidFill>
              <a:srgbClr val="FFFFFF"/>
            </a:solidFill>
            <a:ln w="9525">
              <a:solidFill>
                <a:schemeClr val="bg1">
                  <a:lumMod val="75000"/>
                </a:schemeClr>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defRPr/>
              </a:pPr>
              <a:r>
                <a:rPr lang="en-US" altLang="zh-CN" sz="2800" b="1" smtClean="0">
                  <a:solidFill>
                    <a:schemeClr val="bg1">
                      <a:lumMod val="75000"/>
                    </a:schemeClr>
                  </a:solidFill>
                </a:rPr>
                <a:t>16</a:t>
              </a:r>
            </a:p>
          </p:txBody>
        </p:sp>
        <p:sp>
          <p:nvSpPr>
            <p:cNvPr id="20" name="Line 24"/>
            <p:cNvSpPr>
              <a:spLocks noChangeShapeType="1"/>
            </p:cNvSpPr>
            <p:nvPr/>
          </p:nvSpPr>
          <p:spPr bwMode="auto">
            <a:xfrm flipH="1">
              <a:off x="3655" y="10260"/>
              <a:ext cx="92" cy="180"/>
            </a:xfrm>
            <a:prstGeom prst="line">
              <a:avLst/>
            </a:prstGeom>
            <a:noFill/>
            <a:ln w="9525">
              <a:solidFill>
                <a:schemeClr val="bg1">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21" name="Line 25"/>
            <p:cNvSpPr>
              <a:spLocks noChangeShapeType="1"/>
            </p:cNvSpPr>
            <p:nvPr/>
          </p:nvSpPr>
          <p:spPr bwMode="auto">
            <a:xfrm>
              <a:off x="3889" y="10260"/>
              <a:ext cx="92" cy="180"/>
            </a:xfrm>
            <a:prstGeom prst="line">
              <a:avLst/>
            </a:prstGeom>
            <a:noFill/>
            <a:ln w="19050">
              <a:solidFill>
                <a:schemeClr val="bg1">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22" name="Line 26"/>
            <p:cNvSpPr>
              <a:spLocks noChangeShapeType="1"/>
            </p:cNvSpPr>
            <p:nvPr/>
          </p:nvSpPr>
          <p:spPr bwMode="auto">
            <a:xfrm flipH="1">
              <a:off x="3409" y="10732"/>
              <a:ext cx="92" cy="180"/>
            </a:xfrm>
            <a:prstGeom prst="line">
              <a:avLst/>
            </a:prstGeom>
            <a:noFill/>
            <a:ln w="9525">
              <a:solidFill>
                <a:schemeClr val="bg1">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23" name="Line 27"/>
            <p:cNvSpPr>
              <a:spLocks noChangeShapeType="1"/>
            </p:cNvSpPr>
            <p:nvPr/>
          </p:nvSpPr>
          <p:spPr bwMode="auto">
            <a:xfrm>
              <a:off x="3643" y="10732"/>
              <a:ext cx="92" cy="180"/>
            </a:xfrm>
            <a:prstGeom prst="line">
              <a:avLst/>
            </a:prstGeom>
            <a:noFill/>
            <a:ln w="9525">
              <a:solidFill>
                <a:schemeClr val="bg1">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24" name="Line 28"/>
            <p:cNvSpPr>
              <a:spLocks noChangeShapeType="1"/>
            </p:cNvSpPr>
            <p:nvPr/>
          </p:nvSpPr>
          <p:spPr bwMode="auto">
            <a:xfrm flipH="1">
              <a:off x="3927" y="10732"/>
              <a:ext cx="92" cy="180"/>
            </a:xfrm>
            <a:prstGeom prst="line">
              <a:avLst/>
            </a:prstGeom>
            <a:noFill/>
            <a:ln w="19050">
              <a:solidFill>
                <a:schemeClr val="bg1">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25" name="Line 29"/>
            <p:cNvSpPr>
              <a:spLocks noChangeShapeType="1"/>
            </p:cNvSpPr>
            <p:nvPr/>
          </p:nvSpPr>
          <p:spPr bwMode="auto">
            <a:xfrm>
              <a:off x="4161" y="10732"/>
              <a:ext cx="92" cy="180"/>
            </a:xfrm>
            <a:prstGeom prst="line">
              <a:avLst/>
            </a:prstGeom>
            <a:noFill/>
            <a:ln w="9525">
              <a:solidFill>
                <a:schemeClr val="bg1">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26" name="Line 30"/>
            <p:cNvSpPr>
              <a:spLocks noChangeShapeType="1"/>
            </p:cNvSpPr>
            <p:nvPr/>
          </p:nvSpPr>
          <p:spPr bwMode="auto">
            <a:xfrm flipH="1">
              <a:off x="3151" y="11214"/>
              <a:ext cx="92" cy="180"/>
            </a:xfrm>
            <a:prstGeom prst="line">
              <a:avLst/>
            </a:prstGeom>
            <a:noFill/>
            <a:ln w="9525">
              <a:solidFill>
                <a:schemeClr val="bg1">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27" name="Line 31"/>
            <p:cNvSpPr>
              <a:spLocks noChangeShapeType="1"/>
            </p:cNvSpPr>
            <p:nvPr/>
          </p:nvSpPr>
          <p:spPr bwMode="auto">
            <a:xfrm>
              <a:off x="3385" y="11214"/>
              <a:ext cx="92" cy="180"/>
            </a:xfrm>
            <a:prstGeom prst="line">
              <a:avLst/>
            </a:prstGeom>
            <a:noFill/>
            <a:ln w="9525">
              <a:solidFill>
                <a:schemeClr val="bg1">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27730" name="Line 32"/>
            <p:cNvSpPr>
              <a:spLocks noChangeShapeType="1"/>
            </p:cNvSpPr>
            <p:nvPr/>
          </p:nvSpPr>
          <p:spPr bwMode="auto">
            <a:xfrm flipH="1">
              <a:off x="3681" y="11214"/>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1" name="Line 33"/>
            <p:cNvSpPr>
              <a:spLocks noChangeShapeType="1"/>
            </p:cNvSpPr>
            <p:nvPr/>
          </p:nvSpPr>
          <p:spPr bwMode="auto">
            <a:xfrm>
              <a:off x="391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34"/>
            <p:cNvSpPr>
              <a:spLocks noChangeShapeType="1"/>
            </p:cNvSpPr>
            <p:nvPr/>
          </p:nvSpPr>
          <p:spPr bwMode="auto">
            <a:xfrm flipH="1">
              <a:off x="4165" y="11214"/>
              <a:ext cx="92" cy="180"/>
            </a:xfrm>
            <a:prstGeom prst="line">
              <a:avLst/>
            </a:prstGeom>
            <a:noFill/>
            <a:ln w="9525">
              <a:solidFill>
                <a:schemeClr val="bg1">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31" name="Line 35"/>
            <p:cNvSpPr>
              <a:spLocks noChangeShapeType="1"/>
            </p:cNvSpPr>
            <p:nvPr/>
          </p:nvSpPr>
          <p:spPr bwMode="auto">
            <a:xfrm>
              <a:off x="4399" y="11214"/>
              <a:ext cx="92" cy="180"/>
            </a:xfrm>
            <a:prstGeom prst="line">
              <a:avLst/>
            </a:prstGeom>
            <a:noFill/>
            <a:ln w="9525">
              <a:solidFill>
                <a:schemeClr val="bg1">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32" name="Line 36"/>
            <p:cNvSpPr>
              <a:spLocks noChangeShapeType="1"/>
            </p:cNvSpPr>
            <p:nvPr/>
          </p:nvSpPr>
          <p:spPr bwMode="auto">
            <a:xfrm flipH="1">
              <a:off x="2859" y="11688"/>
              <a:ext cx="92" cy="180"/>
            </a:xfrm>
            <a:prstGeom prst="line">
              <a:avLst/>
            </a:prstGeom>
            <a:noFill/>
            <a:ln w="9525">
              <a:solidFill>
                <a:schemeClr val="bg1">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33" name="Line 37"/>
            <p:cNvSpPr>
              <a:spLocks noChangeShapeType="1"/>
            </p:cNvSpPr>
            <p:nvPr/>
          </p:nvSpPr>
          <p:spPr bwMode="auto">
            <a:xfrm>
              <a:off x="3093" y="11688"/>
              <a:ext cx="92" cy="180"/>
            </a:xfrm>
            <a:prstGeom prst="line">
              <a:avLst/>
            </a:prstGeom>
            <a:noFill/>
            <a:ln w="9525">
              <a:solidFill>
                <a:schemeClr val="bg1">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27736" name="Line 38"/>
            <p:cNvSpPr>
              <a:spLocks noChangeShapeType="1"/>
            </p:cNvSpPr>
            <p:nvPr/>
          </p:nvSpPr>
          <p:spPr bwMode="auto">
            <a:xfrm flipH="1">
              <a:off x="339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7" name="Line 39"/>
            <p:cNvSpPr>
              <a:spLocks noChangeShapeType="1"/>
            </p:cNvSpPr>
            <p:nvPr/>
          </p:nvSpPr>
          <p:spPr bwMode="auto">
            <a:xfrm>
              <a:off x="3633" y="11687"/>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8" name="Line 40"/>
            <p:cNvSpPr>
              <a:spLocks noChangeShapeType="1"/>
            </p:cNvSpPr>
            <p:nvPr/>
          </p:nvSpPr>
          <p:spPr bwMode="auto">
            <a:xfrm flipH="1">
              <a:off x="3917"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9" name="Line 41"/>
            <p:cNvSpPr>
              <a:spLocks noChangeShapeType="1"/>
            </p:cNvSpPr>
            <p:nvPr/>
          </p:nvSpPr>
          <p:spPr bwMode="auto">
            <a:xfrm>
              <a:off x="4151"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42"/>
            <p:cNvSpPr>
              <a:spLocks noChangeShapeType="1"/>
            </p:cNvSpPr>
            <p:nvPr/>
          </p:nvSpPr>
          <p:spPr bwMode="auto">
            <a:xfrm flipH="1">
              <a:off x="4435" y="11687"/>
              <a:ext cx="92" cy="180"/>
            </a:xfrm>
            <a:prstGeom prst="line">
              <a:avLst/>
            </a:prstGeom>
            <a:noFill/>
            <a:ln w="9525">
              <a:solidFill>
                <a:schemeClr val="bg1">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39" name="Line 43"/>
            <p:cNvSpPr>
              <a:spLocks noChangeShapeType="1"/>
            </p:cNvSpPr>
            <p:nvPr/>
          </p:nvSpPr>
          <p:spPr bwMode="auto">
            <a:xfrm>
              <a:off x="4669" y="11687"/>
              <a:ext cx="92" cy="180"/>
            </a:xfrm>
            <a:prstGeom prst="line">
              <a:avLst/>
            </a:prstGeom>
            <a:noFill/>
            <a:ln w="9525">
              <a:solidFill>
                <a:schemeClr val="bg1">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grpSp>
      <p:graphicFrame>
        <p:nvGraphicFramePr>
          <p:cNvPr id="40" name="表格 39"/>
          <p:cNvGraphicFramePr>
            <a:graphicFrameLocks noGrp="1"/>
          </p:cNvGraphicFramePr>
          <p:nvPr/>
        </p:nvGraphicFramePr>
        <p:xfrm>
          <a:off x="5003800" y="2801938"/>
          <a:ext cx="3671890" cy="3051175"/>
        </p:xfrm>
        <a:graphic>
          <a:graphicData uri="http://schemas.openxmlformats.org/drawingml/2006/table">
            <a:tbl>
              <a:tblPr firstRow="1" bandRow="1">
                <a:tableStyleId>{5C22544A-7EE6-4342-B048-85BDC9FD1C3A}</a:tableStyleId>
              </a:tblPr>
              <a:tblGrid>
                <a:gridCol w="734378"/>
                <a:gridCol w="734378"/>
                <a:gridCol w="734378"/>
                <a:gridCol w="734378"/>
                <a:gridCol w="734378"/>
              </a:tblGrid>
              <a:tr h="610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kern="1200" dirty="0" smtClean="0">
                          <a:solidFill>
                            <a:schemeClr val="bg1">
                              <a:lumMod val="75000"/>
                            </a:schemeClr>
                          </a:solidFill>
                          <a:latin typeface="+mn-lt"/>
                          <a:ea typeface="+mn-ea"/>
                          <a:cs typeface="+mn-cs"/>
                        </a:rPr>
                        <a:t>8</a:t>
                      </a:r>
                      <a:endParaRPr kumimoji="0" lang="zh-CN" altLang="en-US" sz="2800" b="0" kern="1200" dirty="0" smtClean="0">
                        <a:solidFill>
                          <a:schemeClr val="bg1">
                            <a:lumMod val="75000"/>
                          </a:schemeClr>
                        </a:solidFill>
                        <a:latin typeface="+mn-lt"/>
                        <a:ea typeface="+mn-ea"/>
                        <a:cs typeface="+mn-cs"/>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kern="1200" dirty="0" smtClean="0">
                        <a:solidFill>
                          <a:schemeClr val="tx1"/>
                        </a:solidFill>
                        <a:latin typeface="+mn-lt"/>
                        <a:ea typeface="+mn-ea"/>
                        <a:cs typeface="+mn-cs"/>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0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kern="1200" dirty="0" smtClean="0">
                          <a:solidFill>
                            <a:schemeClr val="bg1">
                              <a:lumMod val="75000"/>
                            </a:schemeClr>
                          </a:solidFill>
                          <a:latin typeface="+mn-lt"/>
                          <a:ea typeface="+mn-ea"/>
                          <a:cs typeface="+mn-cs"/>
                        </a:rPr>
                        <a:t>12</a:t>
                      </a:r>
                      <a:endParaRPr kumimoji="0" lang="zh-CN" altLang="en-US" sz="2800" b="0" kern="1200" dirty="0" smtClean="0">
                        <a:solidFill>
                          <a:schemeClr val="bg1">
                            <a:lumMod val="75000"/>
                          </a:schemeClr>
                        </a:solidFill>
                        <a:latin typeface="+mn-lt"/>
                        <a:ea typeface="+mn-ea"/>
                        <a:cs typeface="+mn-cs"/>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kern="1200" dirty="0" smtClean="0">
                          <a:solidFill>
                            <a:schemeClr val="bg1">
                              <a:lumMod val="75000"/>
                            </a:schemeClr>
                          </a:solidFill>
                          <a:latin typeface="+mn-lt"/>
                          <a:ea typeface="+mn-ea"/>
                          <a:cs typeface="+mn-cs"/>
                        </a:rPr>
                        <a:t>15</a:t>
                      </a:r>
                      <a:endParaRPr kumimoji="0" lang="zh-CN" altLang="en-US" sz="2800" b="0" kern="1200" dirty="0" smtClean="0">
                        <a:solidFill>
                          <a:schemeClr val="bg1">
                            <a:lumMod val="75000"/>
                          </a:schemeClr>
                        </a:solidFill>
                        <a:latin typeface="+mn-lt"/>
                        <a:ea typeface="+mn-ea"/>
                        <a:cs typeface="+mn-cs"/>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0235">
                <a:tc>
                  <a:txBody>
                    <a:bodyPr/>
                    <a:lstStyle/>
                    <a:p>
                      <a:pPr algn="ctr"/>
                      <a:r>
                        <a:rPr lang="en-US" altLang="zh-CN" sz="2800" b="0" dirty="0" smtClean="0">
                          <a:solidFill>
                            <a:schemeClr val="bg1">
                              <a:lumMod val="75000"/>
                            </a:schemeClr>
                          </a:solidFill>
                        </a:rPr>
                        <a:t>3</a:t>
                      </a:r>
                      <a:endParaRPr lang="zh-CN" altLang="en-US" sz="2800" b="0" dirty="0">
                        <a:solidFill>
                          <a:schemeClr val="bg1">
                            <a:lumMod val="75000"/>
                          </a:schemeClr>
                        </a:solidFill>
                      </a:endParaRPr>
                    </a:p>
                  </a:txBody>
                  <a:tcPr marL="91427" marR="91427" anchor="ctr">
                    <a:lnL w="12700"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0" dirty="0" smtClean="0">
                          <a:solidFill>
                            <a:schemeClr val="tx1"/>
                          </a:solidFill>
                        </a:rPr>
                        <a:t>9</a:t>
                      </a:r>
                      <a:endParaRPr lang="zh-CN" altLang="en-US" sz="2800" b="0" dirty="0" smtClean="0">
                        <a:solidFill>
                          <a:schemeClr val="tx1"/>
                        </a:solidFill>
                      </a:endParaRPr>
                    </a:p>
                  </a:txBody>
                  <a:tcPr marL="91427" marR="91427" anchor="ct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altLang="zh-CN" sz="2800" b="0" dirty="0" smtClean="0">
                          <a:solidFill>
                            <a:schemeClr val="bg1">
                              <a:lumMod val="75000"/>
                            </a:schemeClr>
                          </a:solidFill>
                        </a:rPr>
                        <a:t>6</a:t>
                      </a:r>
                      <a:endParaRPr lang="zh-CN" altLang="en-US" sz="2800" b="0" dirty="0">
                        <a:solidFill>
                          <a:schemeClr val="bg1">
                            <a:lumMod val="75000"/>
                          </a:schemeClr>
                        </a:solidFill>
                      </a:endParaRPr>
                    </a:p>
                  </a:txBody>
                  <a:tcPr marL="91427" marR="91427" anchor="ctr">
                    <a:lnL w="28575"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0235">
                <a:tc>
                  <a:txBody>
                    <a:bodyPr/>
                    <a:lstStyle/>
                    <a:p>
                      <a:pPr algn="ctr"/>
                      <a:r>
                        <a:rPr lang="en-US" altLang="zh-CN" sz="2800" b="0" dirty="0" smtClean="0">
                          <a:solidFill>
                            <a:schemeClr val="bg1">
                              <a:lumMod val="75000"/>
                            </a:schemeClr>
                          </a:solidFill>
                        </a:rPr>
                        <a:t>8</a:t>
                      </a:r>
                      <a:endParaRPr lang="zh-CN" altLang="en-US" sz="2800" b="0" dirty="0">
                        <a:solidFill>
                          <a:schemeClr val="bg1">
                            <a:lumMod val="75000"/>
                          </a:schemeClr>
                        </a:solidFill>
                      </a:endParaRPr>
                    </a:p>
                  </a:txBody>
                  <a:tcPr marL="91427" marR="91427" anchor="ctr">
                    <a:lnL w="12700" cap="flat" cmpd="sng" algn="ctr">
                      <a:solidFill>
                        <a:schemeClr val="tx1"/>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b="0" dirty="0" smtClean="0">
                          <a:solidFill>
                            <a:schemeClr val="tx1"/>
                          </a:solidFill>
                        </a:rPr>
                        <a:t>10</a:t>
                      </a:r>
                      <a:endParaRPr lang="zh-CN" altLang="en-US" sz="2800" b="0" dirty="0">
                        <a:solidFill>
                          <a:schemeClr val="tx1"/>
                        </a:solidFill>
                      </a:endParaRPr>
                    </a:p>
                  </a:txBody>
                  <a:tcPr marL="91427" marR="91427"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altLang="zh-CN" sz="2800" b="0" baseline="0" dirty="0" smtClean="0">
                          <a:solidFill>
                            <a:schemeClr val="tx1"/>
                          </a:solidFill>
                        </a:rPr>
                        <a:t>5</a:t>
                      </a:r>
                      <a:endParaRPr lang="zh-CN" altLang="en-US" sz="2800" b="0" baseline="0" dirty="0">
                        <a:solidFill>
                          <a:schemeClr val="tx1"/>
                        </a:solidFill>
                      </a:endParaRPr>
                    </a:p>
                  </a:txBody>
                  <a:tcPr marL="91427" marR="91427"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altLang="zh-CN" sz="2800" b="0" baseline="0" dirty="0" smtClean="0">
                          <a:solidFill>
                            <a:schemeClr val="bg1">
                              <a:lumMod val="75000"/>
                            </a:schemeClr>
                          </a:solidFill>
                        </a:rPr>
                        <a:t>12</a:t>
                      </a:r>
                      <a:endParaRPr lang="zh-CN" altLang="en-US" sz="2800" b="0" baseline="0" dirty="0">
                        <a:solidFill>
                          <a:schemeClr val="bg1">
                            <a:lumMod val="75000"/>
                          </a:schemeClr>
                        </a:solidFill>
                      </a:endParaRPr>
                    </a:p>
                  </a:txBody>
                  <a:tcPr marL="91427" marR="91427" anchor="ctr">
                    <a:lnL w="28575" cap="flat" cmpd="sng" algn="ctr">
                      <a:solidFill>
                        <a:srgbClr val="0000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zh-CN" altLang="en-US" sz="2800" b="0" baseline="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0235">
                <a:tc>
                  <a:txBody>
                    <a:bodyPr/>
                    <a:lstStyle/>
                    <a:p>
                      <a:pPr algn="ctr"/>
                      <a:r>
                        <a:rPr lang="en-US" altLang="zh-CN" sz="2800" b="0" dirty="0" smtClean="0">
                          <a:solidFill>
                            <a:schemeClr val="bg1">
                              <a:lumMod val="75000"/>
                            </a:schemeClr>
                          </a:solidFill>
                        </a:rPr>
                        <a:t>16</a:t>
                      </a:r>
                      <a:endParaRPr lang="zh-CN" altLang="en-US" sz="2800" b="0" dirty="0">
                        <a:solidFill>
                          <a:schemeClr val="bg1">
                            <a:lumMod val="75000"/>
                          </a:schemeClr>
                        </a:solidFill>
                      </a:endParaRPr>
                    </a:p>
                  </a:txBody>
                  <a:tcPr marL="91427" marR="91427" anchor="ctr">
                    <a:lnL w="12700" cap="flat" cmpd="sng" algn="ctr">
                      <a:solidFill>
                        <a:schemeClr val="tx1"/>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b="0" dirty="0" smtClean="0">
                          <a:solidFill>
                            <a:schemeClr val="tx1"/>
                          </a:solidFill>
                        </a:rPr>
                        <a:t>4</a:t>
                      </a:r>
                      <a:endParaRPr lang="zh-CN" altLang="en-US" sz="2800" b="0" dirty="0">
                        <a:solidFill>
                          <a:schemeClr val="tx1"/>
                        </a:solidFill>
                      </a:endParaRPr>
                    </a:p>
                  </a:txBody>
                  <a:tcPr marL="91427" marR="91427"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altLang="zh-CN" sz="2800" b="0" baseline="0" dirty="0" smtClean="0">
                          <a:solidFill>
                            <a:schemeClr val="tx1"/>
                          </a:solidFill>
                        </a:rPr>
                        <a:t>18</a:t>
                      </a:r>
                      <a:endParaRPr lang="zh-CN" altLang="en-US" sz="2800" b="0" baseline="0" dirty="0">
                        <a:solidFill>
                          <a:schemeClr val="tx1"/>
                        </a:solidFill>
                      </a:endParaRPr>
                    </a:p>
                  </a:txBody>
                  <a:tcPr marL="91427" marR="91427"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altLang="zh-CN" sz="2800" b="0" baseline="0" dirty="0" smtClean="0">
                          <a:solidFill>
                            <a:schemeClr val="tx1"/>
                          </a:solidFill>
                        </a:rPr>
                        <a:t>10</a:t>
                      </a:r>
                      <a:endParaRPr lang="zh-CN" altLang="en-US" sz="2800" b="0" baseline="0" dirty="0">
                        <a:solidFill>
                          <a:schemeClr val="tx1"/>
                        </a:solidFill>
                      </a:endParaRPr>
                    </a:p>
                  </a:txBody>
                  <a:tcPr marL="91427" marR="91427"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altLang="zh-CN" sz="2800" b="0" baseline="0" dirty="0" smtClean="0">
                          <a:solidFill>
                            <a:schemeClr val="bg1">
                              <a:lumMod val="75000"/>
                            </a:schemeClr>
                          </a:solidFill>
                        </a:rPr>
                        <a:t>9</a:t>
                      </a:r>
                      <a:endParaRPr lang="zh-CN" altLang="en-US" sz="2800" b="0" baseline="0" dirty="0">
                        <a:solidFill>
                          <a:schemeClr val="bg1">
                            <a:lumMod val="75000"/>
                          </a:schemeClr>
                        </a:solidFill>
                      </a:endParaRPr>
                    </a:p>
                  </a:txBody>
                  <a:tcPr marL="91427" marR="91427" anchor="ctr">
                    <a:lnL w="28575" cap="flat" cmpd="sng" algn="ctr">
                      <a:solidFill>
                        <a:srgbClr val="0000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7705" name="TextBox 40"/>
          <p:cNvSpPr txBox="1">
            <a:spLocks noChangeArrowheads="1"/>
          </p:cNvSpPr>
          <p:nvPr/>
        </p:nvSpPr>
        <p:spPr bwMode="auto">
          <a:xfrm>
            <a:off x="4643438" y="4005263"/>
            <a:ext cx="2841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i="1">
                <a:latin typeface="Times New Roman" pitchFamily="18" charset="0"/>
                <a:cs typeface="Times New Roman" pitchFamily="18" charset="0"/>
              </a:rPr>
              <a:t>i</a:t>
            </a:r>
            <a:endParaRPr lang="zh-CN" altLang="en-US" sz="2800" i="1">
              <a:latin typeface="Times New Roman" pitchFamily="18" charset="0"/>
              <a:cs typeface="Times New Roman" pitchFamily="18" charset="0"/>
            </a:endParaRPr>
          </a:p>
        </p:txBody>
      </p:sp>
      <p:sp>
        <p:nvSpPr>
          <p:cNvPr id="27706" name="TextBox 41"/>
          <p:cNvSpPr txBox="1">
            <a:spLocks noChangeArrowheads="1"/>
          </p:cNvSpPr>
          <p:nvPr/>
        </p:nvSpPr>
        <p:spPr bwMode="auto">
          <a:xfrm>
            <a:off x="6804025" y="2205038"/>
            <a:ext cx="2841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i="1">
                <a:latin typeface="Times New Roman" pitchFamily="18" charset="0"/>
                <a:cs typeface="Times New Roman" pitchFamily="18" charset="0"/>
              </a:rPr>
              <a:t>j</a:t>
            </a:r>
            <a:endParaRPr lang="zh-CN" altLang="en-US" sz="2800" i="1">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内容</a:t>
            </a:r>
          </a:p>
        </p:txBody>
      </p:sp>
      <p:graphicFrame>
        <p:nvGraphicFramePr>
          <p:cNvPr id="4" name="内容占位符 3"/>
          <p:cNvGraphicFramePr>
            <a:graphicFrameLocks noGrp="1"/>
          </p:cNvGraphicFramePr>
          <p:nvPr>
            <p:ph sz="quarter" idx="1"/>
          </p:nvPr>
        </p:nvGraphicFramePr>
        <p:xfrm>
          <a:off x="0" y="1219200"/>
          <a:ext cx="9144000" cy="5378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smtClean="0"/>
              <a:t>6.2 </a:t>
            </a:r>
            <a:r>
              <a:rPr lang="zh-CN" altLang="en-US" smtClean="0"/>
              <a:t>数塔问题</a:t>
            </a:r>
          </a:p>
        </p:txBody>
      </p:sp>
      <p:sp>
        <p:nvSpPr>
          <p:cNvPr id="28675" name="内容占位符 2"/>
          <p:cNvSpPr>
            <a:spLocks noGrp="1"/>
          </p:cNvSpPr>
          <p:nvPr>
            <p:ph sz="quarter" idx="1"/>
          </p:nvPr>
        </p:nvSpPr>
        <p:spPr>
          <a:xfrm>
            <a:off x="457200" y="1219200"/>
            <a:ext cx="8229600" cy="4937125"/>
          </a:xfrm>
        </p:spPr>
        <p:txBody>
          <a:bodyPr/>
          <a:lstStyle/>
          <a:p>
            <a:r>
              <a:rPr lang="zh-CN" altLang="en-US" smtClean="0"/>
              <a:t>分析：从</a:t>
            </a:r>
            <a:r>
              <a:rPr lang="en-US" altLang="zh-CN" smtClean="0"/>
              <a:t>[i][j]</a:t>
            </a:r>
            <a:r>
              <a:rPr lang="zh-CN" altLang="en-US" smtClean="0"/>
              <a:t>点往下走有两条路，一条走向</a:t>
            </a:r>
            <a:r>
              <a:rPr lang="en-US" altLang="zh-CN" smtClean="0"/>
              <a:t>[i+1][j]</a:t>
            </a:r>
            <a:r>
              <a:rPr lang="zh-CN" altLang="en-US" smtClean="0"/>
              <a:t>点，另一条走向</a:t>
            </a:r>
            <a:r>
              <a:rPr lang="en-US" altLang="zh-CN" smtClean="0"/>
              <a:t>[i+1][j+1]</a:t>
            </a:r>
            <a:r>
              <a:rPr lang="zh-CN" altLang="en-US" smtClean="0"/>
              <a:t>点</a:t>
            </a:r>
            <a:endParaRPr lang="en-US" altLang="zh-CN" smtClean="0"/>
          </a:p>
          <a:p>
            <a:r>
              <a:rPr lang="zh-CN" altLang="en-US" smtClean="0"/>
              <a:t>问题：哪条最优？</a:t>
            </a:r>
          </a:p>
        </p:txBody>
      </p:sp>
      <p:grpSp>
        <p:nvGrpSpPr>
          <p:cNvPr id="28676" name="Group 8"/>
          <p:cNvGrpSpPr>
            <a:grpSpLocks/>
          </p:cNvGrpSpPr>
          <p:nvPr/>
        </p:nvGrpSpPr>
        <p:grpSpPr bwMode="auto">
          <a:xfrm>
            <a:off x="407988" y="2790825"/>
            <a:ext cx="4148137" cy="3024188"/>
            <a:chOff x="2621" y="9972"/>
            <a:chExt cx="2384" cy="2184"/>
          </a:xfrm>
        </p:grpSpPr>
        <p:sp>
          <p:nvSpPr>
            <p:cNvPr id="5" name="Text Box 9"/>
            <p:cNvSpPr txBox="1">
              <a:spLocks noChangeArrowheads="1"/>
            </p:cNvSpPr>
            <p:nvPr/>
          </p:nvSpPr>
          <p:spPr bwMode="auto">
            <a:xfrm>
              <a:off x="3657" y="9972"/>
              <a:ext cx="307" cy="283"/>
            </a:xfrm>
            <a:prstGeom prst="rect">
              <a:avLst/>
            </a:prstGeom>
            <a:solidFill>
              <a:srgbClr val="FFFFFF"/>
            </a:solidFill>
            <a:ln w="9525">
              <a:solidFill>
                <a:schemeClr val="bg1">
                  <a:lumMod val="75000"/>
                </a:schemeClr>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defRPr/>
              </a:pPr>
              <a:r>
                <a:rPr lang="en-US" altLang="zh-CN" sz="2800" b="1" smtClean="0">
                  <a:solidFill>
                    <a:schemeClr val="bg1">
                      <a:lumMod val="75000"/>
                    </a:schemeClr>
                  </a:solidFill>
                </a:rPr>
                <a:t>8</a:t>
              </a:r>
            </a:p>
          </p:txBody>
        </p:sp>
        <p:sp>
          <p:nvSpPr>
            <p:cNvPr id="6" name="Text Box 10"/>
            <p:cNvSpPr txBox="1">
              <a:spLocks noChangeArrowheads="1"/>
            </p:cNvSpPr>
            <p:nvPr/>
          </p:nvSpPr>
          <p:spPr bwMode="auto">
            <a:xfrm>
              <a:off x="3407" y="10444"/>
              <a:ext cx="307" cy="283"/>
            </a:xfrm>
            <a:prstGeom prst="rect">
              <a:avLst/>
            </a:prstGeom>
            <a:solidFill>
              <a:srgbClr val="FFFFFF"/>
            </a:solidFill>
            <a:ln w="9525">
              <a:solidFill>
                <a:schemeClr val="bg1">
                  <a:lumMod val="75000"/>
                </a:schemeClr>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defRPr/>
              </a:pPr>
              <a:r>
                <a:rPr lang="en-US" altLang="zh-CN" sz="2800" b="1" smtClean="0">
                  <a:solidFill>
                    <a:schemeClr val="bg1">
                      <a:lumMod val="75000"/>
                    </a:schemeClr>
                  </a:solidFill>
                </a:rPr>
                <a:t>12</a:t>
              </a:r>
            </a:p>
          </p:txBody>
        </p:sp>
        <p:sp>
          <p:nvSpPr>
            <p:cNvPr id="7" name="Text Box 11"/>
            <p:cNvSpPr txBox="1">
              <a:spLocks noChangeArrowheads="1"/>
            </p:cNvSpPr>
            <p:nvPr/>
          </p:nvSpPr>
          <p:spPr bwMode="auto">
            <a:xfrm>
              <a:off x="3151" y="10930"/>
              <a:ext cx="312" cy="282"/>
            </a:xfrm>
            <a:prstGeom prst="rect">
              <a:avLst/>
            </a:prstGeom>
            <a:solidFill>
              <a:srgbClr val="FFFFFF"/>
            </a:solidFill>
            <a:ln w="9525">
              <a:solidFill>
                <a:schemeClr val="bg1">
                  <a:lumMod val="75000"/>
                </a:schemeClr>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defRPr/>
              </a:pPr>
              <a:r>
                <a:rPr lang="en-US" altLang="zh-CN" sz="2800" b="1" smtClean="0">
                  <a:solidFill>
                    <a:schemeClr val="bg1">
                      <a:lumMod val="75000"/>
                    </a:schemeClr>
                  </a:solidFill>
                </a:rPr>
                <a:t>3</a:t>
              </a:r>
            </a:p>
          </p:txBody>
        </p:sp>
        <p:sp>
          <p:nvSpPr>
            <p:cNvPr id="28740" name="Text Box 12"/>
            <p:cNvSpPr txBox="1">
              <a:spLocks noChangeArrowheads="1"/>
            </p:cNvSpPr>
            <p:nvPr/>
          </p:nvSpPr>
          <p:spPr bwMode="auto">
            <a:xfrm>
              <a:off x="3680" y="10930"/>
              <a:ext cx="312" cy="283"/>
            </a:xfrm>
            <a:prstGeom prst="rect">
              <a:avLst/>
            </a:prstGeom>
            <a:solidFill>
              <a:srgbClr val="FFFFFF"/>
            </a:solidFill>
            <a:ln w="38100">
              <a:solidFill>
                <a:srgbClr val="FF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9</a:t>
              </a:r>
            </a:p>
          </p:txBody>
        </p:sp>
        <p:sp>
          <p:nvSpPr>
            <p:cNvPr id="9" name="Text Box 13"/>
            <p:cNvSpPr txBox="1">
              <a:spLocks noChangeArrowheads="1"/>
            </p:cNvSpPr>
            <p:nvPr/>
          </p:nvSpPr>
          <p:spPr bwMode="auto">
            <a:xfrm>
              <a:off x="3928" y="10443"/>
              <a:ext cx="312" cy="283"/>
            </a:xfrm>
            <a:prstGeom prst="rect">
              <a:avLst/>
            </a:prstGeom>
            <a:solidFill>
              <a:srgbClr val="FFFFFF"/>
            </a:solidFill>
            <a:ln w="9525">
              <a:solidFill>
                <a:schemeClr val="bg1">
                  <a:lumMod val="75000"/>
                </a:schemeClr>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defRPr/>
              </a:pPr>
              <a:r>
                <a:rPr lang="en-US" altLang="zh-CN" sz="2800" b="1" dirty="0" smtClean="0">
                  <a:solidFill>
                    <a:schemeClr val="bg1">
                      <a:lumMod val="75000"/>
                    </a:schemeClr>
                  </a:solidFill>
                </a:rPr>
                <a:t>15</a:t>
              </a:r>
            </a:p>
          </p:txBody>
        </p:sp>
        <p:sp>
          <p:nvSpPr>
            <p:cNvPr id="10" name="Text Box 14"/>
            <p:cNvSpPr txBox="1">
              <a:spLocks noChangeArrowheads="1"/>
            </p:cNvSpPr>
            <p:nvPr/>
          </p:nvSpPr>
          <p:spPr bwMode="auto">
            <a:xfrm>
              <a:off x="4174" y="10930"/>
              <a:ext cx="312" cy="282"/>
            </a:xfrm>
            <a:prstGeom prst="rect">
              <a:avLst/>
            </a:prstGeom>
            <a:solidFill>
              <a:srgbClr val="FFFFFF"/>
            </a:solidFill>
            <a:ln w="9525">
              <a:solidFill>
                <a:schemeClr val="bg1">
                  <a:lumMod val="75000"/>
                </a:schemeClr>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defRPr/>
              </a:pPr>
              <a:r>
                <a:rPr lang="en-US" altLang="zh-CN" sz="2800" b="1" smtClean="0">
                  <a:solidFill>
                    <a:schemeClr val="bg1">
                      <a:lumMod val="75000"/>
                    </a:schemeClr>
                  </a:solidFill>
                </a:rPr>
                <a:t>6</a:t>
              </a:r>
            </a:p>
          </p:txBody>
        </p:sp>
        <p:sp>
          <p:nvSpPr>
            <p:cNvPr id="11" name="Text Box 15"/>
            <p:cNvSpPr txBox="1">
              <a:spLocks noChangeArrowheads="1"/>
            </p:cNvSpPr>
            <p:nvPr/>
          </p:nvSpPr>
          <p:spPr bwMode="auto">
            <a:xfrm>
              <a:off x="2868" y="11400"/>
              <a:ext cx="312" cy="282"/>
            </a:xfrm>
            <a:prstGeom prst="rect">
              <a:avLst/>
            </a:prstGeom>
            <a:solidFill>
              <a:srgbClr val="FFFFFF"/>
            </a:solidFill>
            <a:ln w="9525">
              <a:solidFill>
                <a:schemeClr val="bg1">
                  <a:lumMod val="75000"/>
                </a:schemeClr>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defRPr/>
              </a:pPr>
              <a:r>
                <a:rPr lang="en-US" altLang="zh-CN" sz="2800" b="1" smtClean="0">
                  <a:solidFill>
                    <a:schemeClr val="bg1">
                      <a:lumMod val="75000"/>
                    </a:schemeClr>
                  </a:solidFill>
                </a:rPr>
                <a:t>8</a:t>
              </a:r>
            </a:p>
          </p:txBody>
        </p:sp>
        <p:sp>
          <p:nvSpPr>
            <p:cNvPr id="28744" name="Text Box 16"/>
            <p:cNvSpPr txBox="1">
              <a:spLocks noChangeArrowheads="1"/>
            </p:cNvSpPr>
            <p:nvPr/>
          </p:nvSpPr>
          <p:spPr bwMode="auto">
            <a:xfrm>
              <a:off x="3398" y="11401"/>
              <a:ext cx="312" cy="283"/>
            </a:xfrm>
            <a:prstGeom prst="rect">
              <a:avLst/>
            </a:prstGeom>
            <a:solidFill>
              <a:srgbClr val="FFFFFF"/>
            </a:solidFill>
            <a:ln w="19050">
              <a:solidFill>
                <a:srgbClr val="0000FF"/>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10</a:t>
              </a:r>
            </a:p>
          </p:txBody>
        </p:sp>
        <p:sp>
          <p:nvSpPr>
            <p:cNvPr id="28745" name="Text Box 17"/>
            <p:cNvSpPr txBox="1">
              <a:spLocks noChangeArrowheads="1"/>
            </p:cNvSpPr>
            <p:nvPr/>
          </p:nvSpPr>
          <p:spPr bwMode="auto">
            <a:xfrm>
              <a:off x="3925" y="11402"/>
              <a:ext cx="312" cy="283"/>
            </a:xfrm>
            <a:prstGeom prst="rect">
              <a:avLst/>
            </a:prstGeom>
            <a:solidFill>
              <a:srgbClr val="FFFFFF"/>
            </a:solidFill>
            <a:ln w="19050">
              <a:solidFill>
                <a:srgbClr val="0000FF"/>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5</a:t>
              </a:r>
            </a:p>
          </p:txBody>
        </p:sp>
        <p:sp>
          <p:nvSpPr>
            <p:cNvPr id="14" name="Text Box 18"/>
            <p:cNvSpPr txBox="1">
              <a:spLocks noChangeArrowheads="1"/>
            </p:cNvSpPr>
            <p:nvPr/>
          </p:nvSpPr>
          <p:spPr bwMode="auto">
            <a:xfrm>
              <a:off x="4445" y="11400"/>
              <a:ext cx="312" cy="282"/>
            </a:xfrm>
            <a:prstGeom prst="rect">
              <a:avLst/>
            </a:prstGeom>
            <a:solidFill>
              <a:srgbClr val="FFFFFF"/>
            </a:solidFill>
            <a:ln w="9525">
              <a:solidFill>
                <a:schemeClr val="bg1">
                  <a:lumMod val="75000"/>
                </a:schemeClr>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defRPr/>
              </a:pPr>
              <a:r>
                <a:rPr lang="en-US" altLang="zh-CN" sz="2800" b="1" smtClean="0">
                  <a:solidFill>
                    <a:schemeClr val="bg1">
                      <a:lumMod val="75000"/>
                    </a:schemeClr>
                  </a:solidFill>
                </a:rPr>
                <a:t>12</a:t>
              </a:r>
            </a:p>
          </p:txBody>
        </p:sp>
        <p:sp>
          <p:nvSpPr>
            <p:cNvPr id="15" name="Text Box 19"/>
            <p:cNvSpPr txBox="1">
              <a:spLocks noChangeArrowheads="1"/>
            </p:cNvSpPr>
            <p:nvPr/>
          </p:nvSpPr>
          <p:spPr bwMode="auto">
            <a:xfrm>
              <a:off x="4693" y="11873"/>
              <a:ext cx="312" cy="283"/>
            </a:xfrm>
            <a:prstGeom prst="rect">
              <a:avLst/>
            </a:prstGeom>
            <a:solidFill>
              <a:srgbClr val="FFFFFF"/>
            </a:solidFill>
            <a:ln w="9525">
              <a:solidFill>
                <a:schemeClr val="bg1">
                  <a:lumMod val="75000"/>
                </a:schemeClr>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defRPr/>
              </a:pPr>
              <a:r>
                <a:rPr lang="en-US" altLang="zh-CN" sz="2800" b="1" smtClean="0">
                  <a:solidFill>
                    <a:schemeClr val="bg1">
                      <a:lumMod val="75000"/>
                    </a:schemeClr>
                  </a:solidFill>
                </a:rPr>
                <a:t>9</a:t>
              </a:r>
            </a:p>
          </p:txBody>
        </p:sp>
        <p:sp>
          <p:nvSpPr>
            <p:cNvPr id="28748" name="Text Box 20"/>
            <p:cNvSpPr txBox="1">
              <a:spLocks noChangeArrowheads="1"/>
            </p:cNvSpPr>
            <p:nvPr/>
          </p:nvSpPr>
          <p:spPr bwMode="auto">
            <a:xfrm>
              <a:off x="4185" y="11871"/>
              <a:ext cx="312" cy="283"/>
            </a:xfrm>
            <a:prstGeom prst="rect">
              <a:avLst/>
            </a:prstGeom>
            <a:solidFill>
              <a:srgbClr val="FFFFFF"/>
            </a:solidFill>
            <a:ln w="19050">
              <a:solidFill>
                <a:srgbClr val="0000FF"/>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10</a:t>
              </a:r>
            </a:p>
          </p:txBody>
        </p:sp>
        <p:sp>
          <p:nvSpPr>
            <p:cNvPr id="28749" name="Text Box 21"/>
            <p:cNvSpPr txBox="1">
              <a:spLocks noChangeArrowheads="1"/>
            </p:cNvSpPr>
            <p:nvPr/>
          </p:nvSpPr>
          <p:spPr bwMode="auto">
            <a:xfrm>
              <a:off x="3656" y="11871"/>
              <a:ext cx="312" cy="282"/>
            </a:xfrm>
            <a:prstGeom prst="rect">
              <a:avLst/>
            </a:prstGeom>
            <a:solidFill>
              <a:srgbClr val="FFFFFF"/>
            </a:solidFill>
            <a:ln w="19050">
              <a:solidFill>
                <a:srgbClr val="0000FF"/>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18</a:t>
              </a:r>
            </a:p>
          </p:txBody>
        </p:sp>
        <p:sp>
          <p:nvSpPr>
            <p:cNvPr id="28750" name="Text Box 22"/>
            <p:cNvSpPr txBox="1">
              <a:spLocks noChangeArrowheads="1"/>
            </p:cNvSpPr>
            <p:nvPr/>
          </p:nvSpPr>
          <p:spPr bwMode="auto">
            <a:xfrm>
              <a:off x="3138" y="11870"/>
              <a:ext cx="312" cy="282"/>
            </a:xfrm>
            <a:prstGeom prst="rect">
              <a:avLst/>
            </a:prstGeom>
            <a:solidFill>
              <a:srgbClr val="FFFFFF"/>
            </a:solidFill>
            <a:ln w="19050">
              <a:solidFill>
                <a:srgbClr val="0000FF"/>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4</a:t>
              </a:r>
            </a:p>
          </p:txBody>
        </p:sp>
        <p:sp>
          <p:nvSpPr>
            <p:cNvPr id="19" name="Text Box 23"/>
            <p:cNvSpPr txBox="1">
              <a:spLocks noChangeArrowheads="1"/>
            </p:cNvSpPr>
            <p:nvPr/>
          </p:nvSpPr>
          <p:spPr bwMode="auto">
            <a:xfrm>
              <a:off x="2621" y="11871"/>
              <a:ext cx="312" cy="282"/>
            </a:xfrm>
            <a:prstGeom prst="rect">
              <a:avLst/>
            </a:prstGeom>
            <a:solidFill>
              <a:srgbClr val="FFFFFF"/>
            </a:solidFill>
            <a:ln w="9525">
              <a:solidFill>
                <a:schemeClr val="bg1">
                  <a:lumMod val="75000"/>
                </a:schemeClr>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defRPr/>
              </a:pPr>
              <a:r>
                <a:rPr lang="en-US" altLang="zh-CN" sz="2800" b="1" smtClean="0">
                  <a:solidFill>
                    <a:schemeClr val="bg1">
                      <a:lumMod val="75000"/>
                    </a:schemeClr>
                  </a:solidFill>
                </a:rPr>
                <a:t>16</a:t>
              </a:r>
            </a:p>
          </p:txBody>
        </p:sp>
        <p:sp>
          <p:nvSpPr>
            <p:cNvPr id="20" name="Line 24"/>
            <p:cNvSpPr>
              <a:spLocks noChangeShapeType="1"/>
            </p:cNvSpPr>
            <p:nvPr/>
          </p:nvSpPr>
          <p:spPr bwMode="auto">
            <a:xfrm flipH="1">
              <a:off x="3655" y="10260"/>
              <a:ext cx="92" cy="180"/>
            </a:xfrm>
            <a:prstGeom prst="line">
              <a:avLst/>
            </a:prstGeom>
            <a:noFill/>
            <a:ln w="9525">
              <a:solidFill>
                <a:schemeClr val="bg1">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21" name="Line 25"/>
            <p:cNvSpPr>
              <a:spLocks noChangeShapeType="1"/>
            </p:cNvSpPr>
            <p:nvPr/>
          </p:nvSpPr>
          <p:spPr bwMode="auto">
            <a:xfrm>
              <a:off x="3889" y="10260"/>
              <a:ext cx="92" cy="180"/>
            </a:xfrm>
            <a:prstGeom prst="line">
              <a:avLst/>
            </a:prstGeom>
            <a:noFill/>
            <a:ln w="19050">
              <a:solidFill>
                <a:schemeClr val="bg1">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22" name="Line 26"/>
            <p:cNvSpPr>
              <a:spLocks noChangeShapeType="1"/>
            </p:cNvSpPr>
            <p:nvPr/>
          </p:nvSpPr>
          <p:spPr bwMode="auto">
            <a:xfrm flipH="1">
              <a:off x="3409" y="10732"/>
              <a:ext cx="92" cy="180"/>
            </a:xfrm>
            <a:prstGeom prst="line">
              <a:avLst/>
            </a:prstGeom>
            <a:noFill/>
            <a:ln w="9525">
              <a:solidFill>
                <a:schemeClr val="bg1">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23" name="Line 27"/>
            <p:cNvSpPr>
              <a:spLocks noChangeShapeType="1"/>
            </p:cNvSpPr>
            <p:nvPr/>
          </p:nvSpPr>
          <p:spPr bwMode="auto">
            <a:xfrm>
              <a:off x="3643" y="10732"/>
              <a:ext cx="92" cy="180"/>
            </a:xfrm>
            <a:prstGeom prst="line">
              <a:avLst/>
            </a:prstGeom>
            <a:noFill/>
            <a:ln w="9525">
              <a:solidFill>
                <a:schemeClr val="bg1">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24" name="Line 28"/>
            <p:cNvSpPr>
              <a:spLocks noChangeShapeType="1"/>
            </p:cNvSpPr>
            <p:nvPr/>
          </p:nvSpPr>
          <p:spPr bwMode="auto">
            <a:xfrm flipH="1">
              <a:off x="3927" y="10732"/>
              <a:ext cx="92" cy="180"/>
            </a:xfrm>
            <a:prstGeom prst="line">
              <a:avLst/>
            </a:prstGeom>
            <a:noFill/>
            <a:ln w="19050">
              <a:solidFill>
                <a:schemeClr val="bg1">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25" name="Line 29"/>
            <p:cNvSpPr>
              <a:spLocks noChangeShapeType="1"/>
            </p:cNvSpPr>
            <p:nvPr/>
          </p:nvSpPr>
          <p:spPr bwMode="auto">
            <a:xfrm>
              <a:off x="4161" y="10732"/>
              <a:ext cx="92" cy="180"/>
            </a:xfrm>
            <a:prstGeom prst="line">
              <a:avLst/>
            </a:prstGeom>
            <a:noFill/>
            <a:ln w="9525">
              <a:solidFill>
                <a:schemeClr val="bg1">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26" name="Line 30"/>
            <p:cNvSpPr>
              <a:spLocks noChangeShapeType="1"/>
            </p:cNvSpPr>
            <p:nvPr/>
          </p:nvSpPr>
          <p:spPr bwMode="auto">
            <a:xfrm flipH="1">
              <a:off x="3151" y="11214"/>
              <a:ext cx="92" cy="180"/>
            </a:xfrm>
            <a:prstGeom prst="line">
              <a:avLst/>
            </a:prstGeom>
            <a:noFill/>
            <a:ln w="9525">
              <a:solidFill>
                <a:schemeClr val="bg1">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27" name="Line 31"/>
            <p:cNvSpPr>
              <a:spLocks noChangeShapeType="1"/>
            </p:cNvSpPr>
            <p:nvPr/>
          </p:nvSpPr>
          <p:spPr bwMode="auto">
            <a:xfrm>
              <a:off x="3385" y="11214"/>
              <a:ext cx="92" cy="180"/>
            </a:xfrm>
            <a:prstGeom prst="line">
              <a:avLst/>
            </a:prstGeom>
            <a:noFill/>
            <a:ln w="9525">
              <a:solidFill>
                <a:schemeClr val="bg1">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28760" name="Line 32"/>
            <p:cNvSpPr>
              <a:spLocks noChangeShapeType="1"/>
            </p:cNvSpPr>
            <p:nvPr/>
          </p:nvSpPr>
          <p:spPr bwMode="auto">
            <a:xfrm flipH="1">
              <a:off x="3681" y="11214"/>
              <a:ext cx="92" cy="180"/>
            </a:xfrm>
            <a:prstGeom prst="line">
              <a:avLst/>
            </a:prstGeom>
            <a:noFill/>
            <a:ln w="38100">
              <a:solidFill>
                <a:srgbClr val="00B05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61" name="Line 33"/>
            <p:cNvSpPr>
              <a:spLocks noChangeShapeType="1"/>
            </p:cNvSpPr>
            <p:nvPr/>
          </p:nvSpPr>
          <p:spPr bwMode="auto">
            <a:xfrm>
              <a:off x="3915" y="11214"/>
              <a:ext cx="92" cy="180"/>
            </a:xfrm>
            <a:prstGeom prst="line">
              <a:avLst/>
            </a:prstGeom>
            <a:noFill/>
            <a:ln w="38100">
              <a:solidFill>
                <a:srgbClr val="7030A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34"/>
            <p:cNvSpPr>
              <a:spLocks noChangeShapeType="1"/>
            </p:cNvSpPr>
            <p:nvPr/>
          </p:nvSpPr>
          <p:spPr bwMode="auto">
            <a:xfrm flipH="1">
              <a:off x="4165" y="11214"/>
              <a:ext cx="92" cy="180"/>
            </a:xfrm>
            <a:prstGeom prst="line">
              <a:avLst/>
            </a:prstGeom>
            <a:noFill/>
            <a:ln w="9525">
              <a:solidFill>
                <a:schemeClr val="bg1">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31" name="Line 35"/>
            <p:cNvSpPr>
              <a:spLocks noChangeShapeType="1"/>
            </p:cNvSpPr>
            <p:nvPr/>
          </p:nvSpPr>
          <p:spPr bwMode="auto">
            <a:xfrm>
              <a:off x="4399" y="11214"/>
              <a:ext cx="92" cy="180"/>
            </a:xfrm>
            <a:prstGeom prst="line">
              <a:avLst/>
            </a:prstGeom>
            <a:noFill/>
            <a:ln w="9525">
              <a:solidFill>
                <a:schemeClr val="bg1">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32" name="Line 36"/>
            <p:cNvSpPr>
              <a:spLocks noChangeShapeType="1"/>
            </p:cNvSpPr>
            <p:nvPr/>
          </p:nvSpPr>
          <p:spPr bwMode="auto">
            <a:xfrm flipH="1">
              <a:off x="2859" y="11688"/>
              <a:ext cx="92" cy="180"/>
            </a:xfrm>
            <a:prstGeom prst="line">
              <a:avLst/>
            </a:prstGeom>
            <a:noFill/>
            <a:ln w="9525">
              <a:solidFill>
                <a:schemeClr val="bg1">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33" name="Line 37"/>
            <p:cNvSpPr>
              <a:spLocks noChangeShapeType="1"/>
            </p:cNvSpPr>
            <p:nvPr/>
          </p:nvSpPr>
          <p:spPr bwMode="auto">
            <a:xfrm>
              <a:off x="3093" y="11688"/>
              <a:ext cx="92" cy="180"/>
            </a:xfrm>
            <a:prstGeom prst="line">
              <a:avLst/>
            </a:prstGeom>
            <a:noFill/>
            <a:ln w="9525">
              <a:solidFill>
                <a:schemeClr val="bg1">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28766" name="Line 38"/>
            <p:cNvSpPr>
              <a:spLocks noChangeShapeType="1"/>
            </p:cNvSpPr>
            <p:nvPr/>
          </p:nvSpPr>
          <p:spPr bwMode="auto">
            <a:xfrm flipH="1">
              <a:off x="339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67" name="Line 39"/>
            <p:cNvSpPr>
              <a:spLocks noChangeShapeType="1"/>
            </p:cNvSpPr>
            <p:nvPr/>
          </p:nvSpPr>
          <p:spPr bwMode="auto">
            <a:xfrm>
              <a:off x="3633" y="11687"/>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68" name="Line 40"/>
            <p:cNvSpPr>
              <a:spLocks noChangeShapeType="1"/>
            </p:cNvSpPr>
            <p:nvPr/>
          </p:nvSpPr>
          <p:spPr bwMode="auto">
            <a:xfrm flipH="1">
              <a:off x="3917"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69" name="Line 41"/>
            <p:cNvSpPr>
              <a:spLocks noChangeShapeType="1"/>
            </p:cNvSpPr>
            <p:nvPr/>
          </p:nvSpPr>
          <p:spPr bwMode="auto">
            <a:xfrm>
              <a:off x="4151"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42"/>
            <p:cNvSpPr>
              <a:spLocks noChangeShapeType="1"/>
            </p:cNvSpPr>
            <p:nvPr/>
          </p:nvSpPr>
          <p:spPr bwMode="auto">
            <a:xfrm flipH="1">
              <a:off x="4435" y="11687"/>
              <a:ext cx="92" cy="180"/>
            </a:xfrm>
            <a:prstGeom prst="line">
              <a:avLst/>
            </a:prstGeom>
            <a:noFill/>
            <a:ln w="9525">
              <a:solidFill>
                <a:schemeClr val="bg1">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39" name="Line 43"/>
            <p:cNvSpPr>
              <a:spLocks noChangeShapeType="1"/>
            </p:cNvSpPr>
            <p:nvPr/>
          </p:nvSpPr>
          <p:spPr bwMode="auto">
            <a:xfrm>
              <a:off x="4669" y="11687"/>
              <a:ext cx="92" cy="180"/>
            </a:xfrm>
            <a:prstGeom prst="line">
              <a:avLst/>
            </a:prstGeom>
            <a:noFill/>
            <a:ln w="9525">
              <a:solidFill>
                <a:schemeClr val="bg1">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grpSp>
      <p:graphicFrame>
        <p:nvGraphicFramePr>
          <p:cNvPr id="40" name="表格 39"/>
          <p:cNvGraphicFramePr>
            <a:graphicFrameLocks noGrp="1"/>
          </p:cNvGraphicFramePr>
          <p:nvPr/>
        </p:nvGraphicFramePr>
        <p:xfrm>
          <a:off x="5003800" y="2801938"/>
          <a:ext cx="3671890" cy="3051175"/>
        </p:xfrm>
        <a:graphic>
          <a:graphicData uri="http://schemas.openxmlformats.org/drawingml/2006/table">
            <a:tbl>
              <a:tblPr firstRow="1" bandRow="1">
                <a:tableStyleId>{5C22544A-7EE6-4342-B048-85BDC9FD1C3A}</a:tableStyleId>
              </a:tblPr>
              <a:tblGrid>
                <a:gridCol w="734378"/>
                <a:gridCol w="734378"/>
                <a:gridCol w="734378"/>
                <a:gridCol w="734378"/>
                <a:gridCol w="734378"/>
              </a:tblGrid>
              <a:tr h="610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kern="1200" dirty="0" smtClean="0">
                          <a:solidFill>
                            <a:schemeClr val="bg1">
                              <a:lumMod val="75000"/>
                            </a:schemeClr>
                          </a:solidFill>
                          <a:latin typeface="+mn-lt"/>
                          <a:ea typeface="+mn-ea"/>
                          <a:cs typeface="+mn-cs"/>
                        </a:rPr>
                        <a:t>8</a:t>
                      </a:r>
                      <a:endParaRPr kumimoji="0" lang="zh-CN" altLang="en-US" sz="2800" b="0" kern="1200" dirty="0" smtClean="0">
                        <a:solidFill>
                          <a:schemeClr val="bg1">
                            <a:lumMod val="75000"/>
                          </a:schemeClr>
                        </a:solidFill>
                        <a:latin typeface="+mn-lt"/>
                        <a:ea typeface="+mn-ea"/>
                        <a:cs typeface="+mn-cs"/>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kern="1200" dirty="0" smtClean="0">
                        <a:solidFill>
                          <a:schemeClr val="tx1"/>
                        </a:solidFill>
                        <a:latin typeface="+mn-lt"/>
                        <a:ea typeface="+mn-ea"/>
                        <a:cs typeface="+mn-cs"/>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0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kern="1200" dirty="0" smtClean="0">
                          <a:solidFill>
                            <a:schemeClr val="bg1">
                              <a:lumMod val="75000"/>
                            </a:schemeClr>
                          </a:solidFill>
                          <a:latin typeface="+mn-lt"/>
                          <a:ea typeface="+mn-ea"/>
                          <a:cs typeface="+mn-cs"/>
                        </a:rPr>
                        <a:t>12</a:t>
                      </a:r>
                      <a:endParaRPr kumimoji="0" lang="zh-CN" altLang="en-US" sz="2800" b="0" kern="1200" dirty="0" smtClean="0">
                        <a:solidFill>
                          <a:schemeClr val="bg1">
                            <a:lumMod val="75000"/>
                          </a:schemeClr>
                        </a:solidFill>
                        <a:latin typeface="+mn-lt"/>
                        <a:ea typeface="+mn-ea"/>
                        <a:cs typeface="+mn-cs"/>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kern="1200" dirty="0" smtClean="0">
                          <a:solidFill>
                            <a:schemeClr val="bg1">
                              <a:lumMod val="75000"/>
                            </a:schemeClr>
                          </a:solidFill>
                          <a:latin typeface="+mn-lt"/>
                          <a:ea typeface="+mn-ea"/>
                          <a:cs typeface="+mn-cs"/>
                        </a:rPr>
                        <a:t>15</a:t>
                      </a:r>
                      <a:endParaRPr kumimoji="0" lang="zh-CN" altLang="en-US" sz="2800" b="0" kern="1200" dirty="0" smtClean="0">
                        <a:solidFill>
                          <a:schemeClr val="bg1">
                            <a:lumMod val="75000"/>
                          </a:schemeClr>
                        </a:solidFill>
                        <a:latin typeface="+mn-lt"/>
                        <a:ea typeface="+mn-ea"/>
                        <a:cs typeface="+mn-cs"/>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0235">
                <a:tc>
                  <a:txBody>
                    <a:bodyPr/>
                    <a:lstStyle/>
                    <a:p>
                      <a:pPr algn="ctr"/>
                      <a:r>
                        <a:rPr lang="en-US" altLang="zh-CN" sz="2800" b="0" dirty="0" smtClean="0">
                          <a:solidFill>
                            <a:schemeClr val="bg1">
                              <a:lumMod val="75000"/>
                            </a:schemeClr>
                          </a:solidFill>
                        </a:rPr>
                        <a:t>3</a:t>
                      </a:r>
                      <a:endParaRPr lang="zh-CN" altLang="en-US" sz="2800" b="0" dirty="0">
                        <a:solidFill>
                          <a:schemeClr val="bg1">
                            <a:lumMod val="75000"/>
                          </a:schemeClr>
                        </a:solidFill>
                      </a:endParaRPr>
                    </a:p>
                  </a:txBody>
                  <a:tcPr marL="91427" marR="91427" anchor="ctr">
                    <a:lnL w="12700"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0" dirty="0" smtClean="0">
                          <a:solidFill>
                            <a:schemeClr val="tx1"/>
                          </a:solidFill>
                        </a:rPr>
                        <a:t>9</a:t>
                      </a:r>
                      <a:endParaRPr lang="zh-CN" altLang="en-US" sz="2800" b="0" dirty="0" smtClean="0">
                        <a:solidFill>
                          <a:schemeClr val="tx1"/>
                        </a:solidFill>
                      </a:endParaRPr>
                    </a:p>
                  </a:txBody>
                  <a:tcPr marL="91427" marR="91427" anchor="ct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solidFill>
                  </a:tcPr>
                </a:tc>
                <a:tc>
                  <a:txBody>
                    <a:bodyPr/>
                    <a:lstStyle/>
                    <a:p>
                      <a:pPr algn="ctr"/>
                      <a:r>
                        <a:rPr lang="en-US" altLang="zh-CN" sz="2800" b="0" dirty="0" smtClean="0">
                          <a:solidFill>
                            <a:schemeClr val="bg1">
                              <a:lumMod val="75000"/>
                            </a:schemeClr>
                          </a:solidFill>
                        </a:rPr>
                        <a:t>6</a:t>
                      </a:r>
                      <a:endParaRPr lang="zh-CN" altLang="en-US" sz="2800" b="0" dirty="0">
                        <a:solidFill>
                          <a:schemeClr val="bg1">
                            <a:lumMod val="75000"/>
                          </a:schemeClr>
                        </a:solidFill>
                      </a:endParaRPr>
                    </a:p>
                  </a:txBody>
                  <a:tcPr marL="91427" marR="91427" anchor="ctr">
                    <a:lnL w="28575"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7030A0"/>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0235">
                <a:tc>
                  <a:txBody>
                    <a:bodyPr/>
                    <a:lstStyle/>
                    <a:p>
                      <a:pPr algn="ctr"/>
                      <a:r>
                        <a:rPr lang="en-US" altLang="zh-CN" sz="2800" b="0" dirty="0" smtClean="0">
                          <a:solidFill>
                            <a:schemeClr val="bg1">
                              <a:lumMod val="75000"/>
                            </a:schemeClr>
                          </a:solidFill>
                        </a:rPr>
                        <a:t>8</a:t>
                      </a:r>
                      <a:endParaRPr lang="zh-CN" altLang="en-US" sz="2800" b="0" dirty="0">
                        <a:solidFill>
                          <a:schemeClr val="bg1">
                            <a:lumMod val="75000"/>
                          </a:schemeClr>
                        </a:solidFill>
                      </a:endParaRPr>
                    </a:p>
                  </a:txBody>
                  <a:tcPr marL="91427" marR="91427" anchor="ctr">
                    <a:lnL w="12700" cap="flat" cmpd="sng" algn="ctr">
                      <a:solidFill>
                        <a:schemeClr val="tx1"/>
                      </a:solidFill>
                      <a:prstDash val="solid"/>
                      <a:round/>
                      <a:headEnd type="none" w="med" len="med"/>
                      <a:tailEnd type="none" w="med" len="med"/>
                    </a:lnL>
                    <a:lnR w="28575" cap="flat" cmpd="sng" algn="ctr">
                      <a:solidFill>
                        <a:srgbClr val="00B05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b="0" dirty="0" smtClean="0">
                          <a:solidFill>
                            <a:schemeClr val="tx1"/>
                          </a:solidFill>
                        </a:rPr>
                        <a:t>10</a:t>
                      </a:r>
                      <a:endParaRPr lang="zh-CN" altLang="en-US" sz="2800" b="0" dirty="0">
                        <a:solidFill>
                          <a:schemeClr val="tx1"/>
                        </a:solidFill>
                      </a:endParaRPr>
                    </a:p>
                  </a:txBody>
                  <a:tcPr marL="91427" marR="91427" anchor="ctr">
                    <a:lnL w="28575" cap="flat" cmpd="sng" algn="ctr">
                      <a:solidFill>
                        <a:srgbClr val="00B050"/>
                      </a:solidFill>
                      <a:prstDash val="solid"/>
                      <a:round/>
                      <a:headEnd type="none" w="med" len="med"/>
                      <a:tailEnd type="none" w="med" len="med"/>
                    </a:lnL>
                    <a:lnR w="28575" cap="flat" cmpd="sng" algn="ctr">
                      <a:solidFill>
                        <a:srgbClr val="7030A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solidFill>
                  </a:tcPr>
                </a:tc>
                <a:tc>
                  <a:txBody>
                    <a:bodyPr/>
                    <a:lstStyle/>
                    <a:p>
                      <a:pPr algn="ctr"/>
                      <a:r>
                        <a:rPr lang="en-US" altLang="zh-CN" sz="2800" b="0" baseline="0" dirty="0" smtClean="0">
                          <a:solidFill>
                            <a:schemeClr val="tx1"/>
                          </a:solidFill>
                        </a:rPr>
                        <a:t>5</a:t>
                      </a:r>
                      <a:endParaRPr lang="zh-CN" altLang="en-US" sz="2800" b="0" baseline="0" dirty="0">
                        <a:solidFill>
                          <a:schemeClr val="tx1"/>
                        </a:solidFill>
                      </a:endParaRPr>
                    </a:p>
                  </a:txBody>
                  <a:tcPr marL="91427" marR="91427" anchor="ctr">
                    <a:lnL w="28575" cap="flat" cmpd="sng" algn="ctr">
                      <a:solidFill>
                        <a:srgbClr val="7030A0"/>
                      </a:solidFill>
                      <a:prstDash val="solid"/>
                      <a:round/>
                      <a:headEnd type="none" w="med" len="med"/>
                      <a:tailEnd type="none" w="med" len="med"/>
                    </a:lnL>
                    <a:lnR w="28575" cap="flat" cmpd="sng" algn="ctr">
                      <a:solidFill>
                        <a:srgbClr val="7030A0"/>
                      </a:solidFill>
                      <a:prstDash val="solid"/>
                      <a:round/>
                      <a:headEnd type="none" w="med" len="med"/>
                      <a:tailEnd type="none" w="med" len="med"/>
                    </a:lnR>
                    <a:lnT w="28575" cap="flat" cmpd="sng" algn="ctr">
                      <a:solidFill>
                        <a:srgbClr val="7030A0"/>
                      </a:solidFill>
                      <a:prstDash val="solid"/>
                      <a:round/>
                      <a:headEnd type="none" w="med" len="med"/>
                      <a:tailEnd type="none" w="med" len="med"/>
                    </a:lnT>
                    <a:lnB w="28575" cap="flat" cmpd="sng" algn="ctr">
                      <a:solidFill>
                        <a:srgbClr val="7030A0"/>
                      </a:solidFill>
                      <a:prstDash val="solid"/>
                      <a:round/>
                      <a:headEnd type="none" w="med" len="med"/>
                      <a:tailEnd type="none" w="med" len="med"/>
                    </a:lnB>
                    <a:solidFill>
                      <a:schemeClr val="bg1"/>
                    </a:solidFill>
                  </a:tcPr>
                </a:tc>
                <a:tc>
                  <a:txBody>
                    <a:bodyPr/>
                    <a:lstStyle/>
                    <a:p>
                      <a:pPr algn="ctr"/>
                      <a:r>
                        <a:rPr lang="en-US" altLang="zh-CN" sz="2800" b="0" baseline="0" dirty="0" smtClean="0">
                          <a:solidFill>
                            <a:schemeClr val="bg1">
                              <a:lumMod val="75000"/>
                            </a:schemeClr>
                          </a:solidFill>
                        </a:rPr>
                        <a:t>12</a:t>
                      </a:r>
                      <a:endParaRPr lang="zh-CN" altLang="en-US" sz="2800" b="0" baseline="0" dirty="0">
                        <a:solidFill>
                          <a:schemeClr val="bg1">
                            <a:lumMod val="75000"/>
                          </a:schemeClr>
                        </a:solidFill>
                      </a:endParaRPr>
                    </a:p>
                  </a:txBody>
                  <a:tcPr marL="91427" marR="91427" anchor="ctr">
                    <a:lnL w="28575" cap="flat" cmpd="sng" algn="ctr">
                      <a:solidFill>
                        <a:srgbClr val="7030A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zh-CN" altLang="en-US" sz="2800" b="0" baseline="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0235">
                <a:tc>
                  <a:txBody>
                    <a:bodyPr/>
                    <a:lstStyle/>
                    <a:p>
                      <a:pPr algn="ctr"/>
                      <a:r>
                        <a:rPr lang="en-US" altLang="zh-CN" sz="2800" b="0" dirty="0" smtClean="0">
                          <a:solidFill>
                            <a:schemeClr val="bg1">
                              <a:lumMod val="75000"/>
                            </a:schemeClr>
                          </a:solidFill>
                        </a:rPr>
                        <a:t>16</a:t>
                      </a:r>
                      <a:endParaRPr lang="zh-CN" altLang="en-US" sz="2800" b="0" dirty="0">
                        <a:solidFill>
                          <a:schemeClr val="bg1">
                            <a:lumMod val="75000"/>
                          </a:schemeClr>
                        </a:solidFill>
                      </a:endParaRPr>
                    </a:p>
                  </a:txBody>
                  <a:tcPr marL="91427" marR="91427" anchor="ctr">
                    <a:lnL w="12700" cap="flat" cmpd="sng" algn="ctr">
                      <a:solidFill>
                        <a:schemeClr val="tx1"/>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b="0" dirty="0" smtClean="0">
                          <a:solidFill>
                            <a:schemeClr val="tx1"/>
                          </a:solidFill>
                        </a:rPr>
                        <a:t>4</a:t>
                      </a:r>
                      <a:endParaRPr lang="zh-CN" altLang="en-US" sz="2800" b="0" dirty="0">
                        <a:solidFill>
                          <a:schemeClr val="tx1"/>
                        </a:solidFill>
                      </a:endParaRPr>
                    </a:p>
                  </a:txBody>
                  <a:tcPr marL="91427" marR="91427"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altLang="zh-CN" sz="2800" b="0" baseline="0" dirty="0" smtClean="0">
                          <a:solidFill>
                            <a:schemeClr val="tx1"/>
                          </a:solidFill>
                        </a:rPr>
                        <a:t>18</a:t>
                      </a:r>
                      <a:endParaRPr lang="zh-CN" altLang="en-US" sz="2800" b="0" baseline="0" dirty="0">
                        <a:solidFill>
                          <a:schemeClr val="tx1"/>
                        </a:solidFill>
                      </a:endParaRPr>
                    </a:p>
                  </a:txBody>
                  <a:tcPr marL="91427" marR="91427"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7030A0"/>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altLang="zh-CN" sz="2800" b="0" baseline="0" dirty="0" smtClean="0">
                          <a:solidFill>
                            <a:schemeClr val="tx1"/>
                          </a:solidFill>
                        </a:rPr>
                        <a:t>10</a:t>
                      </a:r>
                      <a:endParaRPr lang="zh-CN" altLang="en-US" sz="2800" b="0" baseline="0" dirty="0">
                        <a:solidFill>
                          <a:schemeClr val="tx1"/>
                        </a:solidFill>
                      </a:endParaRPr>
                    </a:p>
                  </a:txBody>
                  <a:tcPr marL="91427" marR="91427"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altLang="zh-CN" sz="2800" b="0" baseline="0" dirty="0" smtClean="0">
                          <a:solidFill>
                            <a:schemeClr val="bg1">
                              <a:lumMod val="75000"/>
                            </a:schemeClr>
                          </a:solidFill>
                        </a:rPr>
                        <a:t>9</a:t>
                      </a:r>
                      <a:endParaRPr lang="zh-CN" altLang="en-US" sz="2800" b="0" baseline="0" dirty="0">
                        <a:solidFill>
                          <a:schemeClr val="bg1">
                            <a:lumMod val="75000"/>
                          </a:schemeClr>
                        </a:solidFill>
                      </a:endParaRPr>
                    </a:p>
                  </a:txBody>
                  <a:tcPr marL="91427" marR="91427" anchor="ctr">
                    <a:lnL w="28575" cap="flat" cmpd="sng" algn="ctr">
                      <a:solidFill>
                        <a:srgbClr val="0000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8735" name="TextBox 40"/>
          <p:cNvSpPr txBox="1">
            <a:spLocks noChangeArrowheads="1"/>
          </p:cNvSpPr>
          <p:nvPr/>
        </p:nvSpPr>
        <p:spPr bwMode="auto">
          <a:xfrm>
            <a:off x="4643438" y="4005263"/>
            <a:ext cx="2841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i="1">
                <a:latin typeface="Times New Roman" pitchFamily="18" charset="0"/>
                <a:cs typeface="Times New Roman" pitchFamily="18" charset="0"/>
              </a:rPr>
              <a:t>i</a:t>
            </a:r>
            <a:endParaRPr lang="zh-CN" altLang="en-US" sz="2800" i="1">
              <a:latin typeface="Times New Roman" pitchFamily="18" charset="0"/>
              <a:cs typeface="Times New Roman" pitchFamily="18" charset="0"/>
            </a:endParaRPr>
          </a:p>
        </p:txBody>
      </p:sp>
      <p:sp>
        <p:nvSpPr>
          <p:cNvPr id="28736" name="TextBox 41"/>
          <p:cNvSpPr txBox="1">
            <a:spLocks noChangeArrowheads="1"/>
          </p:cNvSpPr>
          <p:nvPr/>
        </p:nvSpPr>
        <p:spPr bwMode="auto">
          <a:xfrm>
            <a:off x="6804025" y="2205038"/>
            <a:ext cx="2841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i="1">
                <a:latin typeface="Times New Roman" pitchFamily="18" charset="0"/>
                <a:cs typeface="Times New Roman" pitchFamily="18" charset="0"/>
              </a:rPr>
              <a:t>j</a:t>
            </a:r>
            <a:endParaRPr lang="zh-CN" altLang="en-US" sz="2800" i="1">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left)">
                                      <p:cBhvr>
                                        <p:cTn id="7" dur="500"/>
                                        <p:tgtEl>
                                          <p:spTgt spid="28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wipe(left)">
                                      <p:cBhvr>
                                        <p:cTn id="12" dur="500"/>
                                        <p:tgtEl>
                                          <p:spTgt spid="286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smtClean="0"/>
              <a:t>6.2 </a:t>
            </a:r>
            <a:r>
              <a:rPr lang="zh-CN" altLang="en-US" smtClean="0"/>
              <a:t>数塔问题</a:t>
            </a:r>
          </a:p>
        </p:txBody>
      </p:sp>
      <p:sp>
        <p:nvSpPr>
          <p:cNvPr id="29699" name="内容占位符 2"/>
          <p:cNvSpPr>
            <a:spLocks noGrp="1"/>
          </p:cNvSpPr>
          <p:nvPr>
            <p:ph sz="quarter" idx="1"/>
          </p:nvPr>
        </p:nvSpPr>
        <p:spPr>
          <a:xfrm>
            <a:off x="457200" y="1219200"/>
            <a:ext cx="8229600" cy="4937125"/>
          </a:xfrm>
        </p:spPr>
        <p:txBody>
          <a:bodyPr/>
          <a:lstStyle/>
          <a:p>
            <a:r>
              <a:rPr lang="zh-CN" altLang="en-US" smtClean="0"/>
              <a:t>问题：哪条最优？如果从之前的结果中知道从</a:t>
            </a:r>
            <a:r>
              <a:rPr lang="en-US" altLang="zh-CN" smtClean="0"/>
              <a:t>[i+1][j]</a:t>
            </a:r>
            <a:r>
              <a:rPr lang="zh-CN" altLang="en-US" smtClean="0"/>
              <a:t>点出发的最大和</a:t>
            </a:r>
            <a:r>
              <a:rPr lang="en-US" altLang="zh-CN" smtClean="0"/>
              <a:t>(MaxAdd[i+1][j])</a:t>
            </a:r>
            <a:r>
              <a:rPr lang="zh-CN" altLang="en-US" smtClean="0"/>
              <a:t>以及从</a:t>
            </a:r>
            <a:r>
              <a:rPr lang="en-US" altLang="zh-CN" smtClean="0"/>
              <a:t>[i+1][j+1]</a:t>
            </a:r>
            <a:r>
              <a:rPr lang="zh-CN" altLang="en-US" smtClean="0"/>
              <a:t>点出发的最大和</a:t>
            </a:r>
            <a:r>
              <a:rPr lang="en-US" altLang="zh-CN" smtClean="0"/>
              <a:t>(MaxAdd[i+1][j+1]</a:t>
            </a:r>
            <a:r>
              <a:rPr lang="zh-CN" altLang="en-US" smtClean="0"/>
              <a:t>，则从</a:t>
            </a:r>
            <a:r>
              <a:rPr lang="en-US" altLang="zh-CN" smtClean="0"/>
              <a:t>[i][j]</a:t>
            </a:r>
            <a:r>
              <a:rPr lang="zh-CN" altLang="en-US" smtClean="0"/>
              <a:t>点出发的最大和是上述两个和的最大值加上</a:t>
            </a:r>
            <a:r>
              <a:rPr lang="en-US" altLang="zh-CN" smtClean="0"/>
              <a:t>[i][j]</a:t>
            </a:r>
            <a:r>
              <a:rPr lang="zh-CN" altLang="en-US" smtClean="0"/>
              <a:t>的值，即</a:t>
            </a:r>
          </a:p>
        </p:txBody>
      </p:sp>
      <p:grpSp>
        <p:nvGrpSpPr>
          <p:cNvPr id="29700" name="Group 8"/>
          <p:cNvGrpSpPr>
            <a:grpSpLocks/>
          </p:cNvGrpSpPr>
          <p:nvPr/>
        </p:nvGrpSpPr>
        <p:grpSpPr bwMode="auto">
          <a:xfrm>
            <a:off x="900113" y="4614863"/>
            <a:ext cx="3095625" cy="1693862"/>
            <a:chOff x="2904" y="10930"/>
            <a:chExt cx="1779" cy="1224"/>
          </a:xfrm>
        </p:grpSpPr>
        <p:sp>
          <p:nvSpPr>
            <p:cNvPr id="29766" name="Text Box 12"/>
            <p:cNvSpPr txBox="1">
              <a:spLocks noChangeArrowheads="1"/>
            </p:cNvSpPr>
            <p:nvPr/>
          </p:nvSpPr>
          <p:spPr bwMode="auto">
            <a:xfrm>
              <a:off x="3680" y="10930"/>
              <a:ext cx="312" cy="283"/>
            </a:xfrm>
            <a:prstGeom prst="rect">
              <a:avLst/>
            </a:prstGeom>
            <a:solidFill>
              <a:srgbClr val="FFFFFF"/>
            </a:solidFill>
            <a:ln w="38100">
              <a:solidFill>
                <a:srgbClr val="FF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9</a:t>
              </a:r>
            </a:p>
          </p:txBody>
        </p:sp>
        <p:sp>
          <p:nvSpPr>
            <p:cNvPr id="29767" name="Text Box 16"/>
            <p:cNvSpPr txBox="1">
              <a:spLocks noChangeArrowheads="1"/>
            </p:cNvSpPr>
            <p:nvPr/>
          </p:nvSpPr>
          <p:spPr bwMode="auto">
            <a:xfrm>
              <a:off x="3164" y="11401"/>
              <a:ext cx="312" cy="283"/>
            </a:xfrm>
            <a:prstGeom prst="rect">
              <a:avLst/>
            </a:prstGeom>
            <a:solidFill>
              <a:srgbClr val="FFFFFF"/>
            </a:solidFill>
            <a:ln w="28575">
              <a:solidFill>
                <a:srgbClr val="00B05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10</a:t>
              </a:r>
            </a:p>
          </p:txBody>
        </p:sp>
        <p:sp>
          <p:nvSpPr>
            <p:cNvPr id="29768" name="Text Box 17"/>
            <p:cNvSpPr txBox="1">
              <a:spLocks noChangeArrowheads="1"/>
            </p:cNvSpPr>
            <p:nvPr/>
          </p:nvSpPr>
          <p:spPr bwMode="auto">
            <a:xfrm>
              <a:off x="4111" y="11402"/>
              <a:ext cx="312" cy="283"/>
            </a:xfrm>
            <a:prstGeom prst="rect">
              <a:avLst/>
            </a:prstGeom>
            <a:solidFill>
              <a:srgbClr val="FFFFFF"/>
            </a:solidFill>
            <a:ln w="28575">
              <a:solidFill>
                <a:srgbClr val="7030A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5</a:t>
              </a:r>
            </a:p>
          </p:txBody>
        </p:sp>
        <p:sp>
          <p:nvSpPr>
            <p:cNvPr id="29769" name="Text Box 20"/>
            <p:cNvSpPr txBox="1">
              <a:spLocks noChangeArrowheads="1"/>
            </p:cNvSpPr>
            <p:nvPr/>
          </p:nvSpPr>
          <p:spPr bwMode="auto">
            <a:xfrm>
              <a:off x="4371" y="11871"/>
              <a:ext cx="312" cy="283"/>
            </a:xfrm>
            <a:prstGeom prst="rect">
              <a:avLst/>
            </a:prstGeom>
            <a:solidFill>
              <a:srgbClr val="FFFFFF"/>
            </a:solidFill>
            <a:ln w="28575">
              <a:solidFill>
                <a:srgbClr val="7030A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10</a:t>
              </a:r>
            </a:p>
          </p:txBody>
        </p:sp>
        <p:sp>
          <p:nvSpPr>
            <p:cNvPr id="29770" name="Text Box 21"/>
            <p:cNvSpPr txBox="1">
              <a:spLocks noChangeArrowheads="1"/>
            </p:cNvSpPr>
            <p:nvPr/>
          </p:nvSpPr>
          <p:spPr bwMode="auto">
            <a:xfrm>
              <a:off x="3422" y="11871"/>
              <a:ext cx="312" cy="282"/>
            </a:xfrm>
            <a:prstGeom prst="rect">
              <a:avLst/>
            </a:prstGeom>
            <a:solidFill>
              <a:srgbClr val="FFFFFF"/>
            </a:solidFill>
            <a:ln w="28575">
              <a:solidFill>
                <a:srgbClr val="00B05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18</a:t>
              </a:r>
            </a:p>
          </p:txBody>
        </p:sp>
        <p:sp>
          <p:nvSpPr>
            <p:cNvPr id="29771" name="Text Box 22"/>
            <p:cNvSpPr txBox="1">
              <a:spLocks noChangeArrowheads="1"/>
            </p:cNvSpPr>
            <p:nvPr/>
          </p:nvSpPr>
          <p:spPr bwMode="auto">
            <a:xfrm>
              <a:off x="2904" y="11870"/>
              <a:ext cx="312" cy="282"/>
            </a:xfrm>
            <a:prstGeom prst="rect">
              <a:avLst/>
            </a:prstGeom>
            <a:solidFill>
              <a:srgbClr val="FFFFFF"/>
            </a:solidFill>
            <a:ln w="28575">
              <a:solidFill>
                <a:srgbClr val="00B05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4</a:t>
              </a:r>
            </a:p>
          </p:txBody>
        </p:sp>
        <p:sp>
          <p:nvSpPr>
            <p:cNvPr id="29772" name="Line 32"/>
            <p:cNvSpPr>
              <a:spLocks noChangeShapeType="1"/>
            </p:cNvSpPr>
            <p:nvPr/>
          </p:nvSpPr>
          <p:spPr bwMode="auto">
            <a:xfrm flipH="1">
              <a:off x="3320" y="11214"/>
              <a:ext cx="453" cy="180"/>
            </a:xfrm>
            <a:prstGeom prst="line">
              <a:avLst/>
            </a:prstGeom>
            <a:noFill/>
            <a:ln w="38100">
              <a:solidFill>
                <a:srgbClr val="00B05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3" name="Line 33"/>
            <p:cNvSpPr>
              <a:spLocks noChangeShapeType="1"/>
            </p:cNvSpPr>
            <p:nvPr/>
          </p:nvSpPr>
          <p:spPr bwMode="auto">
            <a:xfrm>
              <a:off x="3915" y="11214"/>
              <a:ext cx="352" cy="180"/>
            </a:xfrm>
            <a:prstGeom prst="line">
              <a:avLst/>
            </a:prstGeom>
            <a:noFill/>
            <a:ln w="38100">
              <a:solidFill>
                <a:srgbClr val="7030A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4" name="Line 38"/>
            <p:cNvSpPr>
              <a:spLocks noChangeShapeType="1"/>
            </p:cNvSpPr>
            <p:nvPr/>
          </p:nvSpPr>
          <p:spPr bwMode="auto">
            <a:xfrm flipH="1">
              <a:off x="3165"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5" name="Line 39"/>
            <p:cNvSpPr>
              <a:spLocks noChangeShapeType="1"/>
            </p:cNvSpPr>
            <p:nvPr/>
          </p:nvSpPr>
          <p:spPr bwMode="auto">
            <a:xfrm>
              <a:off x="3399" y="11687"/>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6" name="Line 40"/>
            <p:cNvSpPr>
              <a:spLocks noChangeShapeType="1"/>
            </p:cNvSpPr>
            <p:nvPr/>
          </p:nvSpPr>
          <p:spPr bwMode="auto">
            <a:xfrm flipH="1">
              <a:off x="4103"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7" name="Line 41"/>
            <p:cNvSpPr>
              <a:spLocks noChangeShapeType="1"/>
            </p:cNvSpPr>
            <p:nvPr/>
          </p:nvSpPr>
          <p:spPr bwMode="auto">
            <a:xfrm>
              <a:off x="4337"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40" name="表格 39"/>
          <p:cNvGraphicFramePr>
            <a:graphicFrameLocks noGrp="1"/>
          </p:cNvGraphicFramePr>
          <p:nvPr/>
        </p:nvGraphicFramePr>
        <p:xfrm>
          <a:off x="5003800" y="3690938"/>
          <a:ext cx="3671890" cy="3051175"/>
        </p:xfrm>
        <a:graphic>
          <a:graphicData uri="http://schemas.openxmlformats.org/drawingml/2006/table">
            <a:tbl>
              <a:tblPr firstRow="1" bandRow="1">
                <a:tableStyleId>{5C22544A-7EE6-4342-B048-85BDC9FD1C3A}</a:tableStyleId>
              </a:tblPr>
              <a:tblGrid>
                <a:gridCol w="734378"/>
                <a:gridCol w="734378"/>
                <a:gridCol w="734378"/>
                <a:gridCol w="734378"/>
                <a:gridCol w="734378"/>
              </a:tblGrid>
              <a:tr h="610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kern="1200" dirty="0" smtClean="0">
                          <a:solidFill>
                            <a:schemeClr val="bg1">
                              <a:lumMod val="75000"/>
                            </a:schemeClr>
                          </a:solidFill>
                          <a:latin typeface="+mn-lt"/>
                          <a:ea typeface="+mn-ea"/>
                          <a:cs typeface="+mn-cs"/>
                        </a:rPr>
                        <a:t>8</a:t>
                      </a:r>
                      <a:endParaRPr kumimoji="0" lang="zh-CN" altLang="en-US" sz="2800" b="0" kern="1200" dirty="0" smtClean="0">
                        <a:solidFill>
                          <a:schemeClr val="bg1">
                            <a:lumMod val="75000"/>
                          </a:schemeClr>
                        </a:solidFill>
                        <a:latin typeface="+mn-lt"/>
                        <a:ea typeface="+mn-ea"/>
                        <a:cs typeface="+mn-cs"/>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kern="1200" dirty="0" smtClean="0">
                        <a:solidFill>
                          <a:schemeClr val="tx1"/>
                        </a:solidFill>
                        <a:latin typeface="+mn-lt"/>
                        <a:ea typeface="+mn-ea"/>
                        <a:cs typeface="+mn-cs"/>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0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kern="1200" dirty="0" smtClean="0">
                          <a:solidFill>
                            <a:schemeClr val="bg1">
                              <a:lumMod val="75000"/>
                            </a:schemeClr>
                          </a:solidFill>
                          <a:latin typeface="+mn-lt"/>
                          <a:ea typeface="+mn-ea"/>
                          <a:cs typeface="+mn-cs"/>
                        </a:rPr>
                        <a:t>12</a:t>
                      </a:r>
                      <a:endParaRPr kumimoji="0" lang="zh-CN" altLang="en-US" sz="2800" b="0" kern="1200" dirty="0" smtClean="0">
                        <a:solidFill>
                          <a:schemeClr val="bg1">
                            <a:lumMod val="75000"/>
                          </a:schemeClr>
                        </a:solidFill>
                        <a:latin typeface="+mn-lt"/>
                        <a:ea typeface="+mn-ea"/>
                        <a:cs typeface="+mn-cs"/>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kern="1200" dirty="0" smtClean="0">
                          <a:solidFill>
                            <a:schemeClr val="bg1">
                              <a:lumMod val="75000"/>
                            </a:schemeClr>
                          </a:solidFill>
                          <a:latin typeface="+mn-lt"/>
                          <a:ea typeface="+mn-ea"/>
                          <a:cs typeface="+mn-cs"/>
                        </a:rPr>
                        <a:t>15</a:t>
                      </a:r>
                      <a:endParaRPr kumimoji="0" lang="zh-CN" altLang="en-US" sz="2800" b="0" kern="1200" dirty="0" smtClean="0">
                        <a:solidFill>
                          <a:schemeClr val="bg1">
                            <a:lumMod val="75000"/>
                          </a:schemeClr>
                        </a:solidFill>
                        <a:latin typeface="+mn-lt"/>
                        <a:ea typeface="+mn-ea"/>
                        <a:cs typeface="+mn-cs"/>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0235">
                <a:tc>
                  <a:txBody>
                    <a:bodyPr/>
                    <a:lstStyle/>
                    <a:p>
                      <a:pPr algn="ctr"/>
                      <a:r>
                        <a:rPr lang="en-US" altLang="zh-CN" sz="2800" b="0" dirty="0" smtClean="0">
                          <a:solidFill>
                            <a:schemeClr val="bg1">
                              <a:lumMod val="75000"/>
                            </a:schemeClr>
                          </a:solidFill>
                        </a:rPr>
                        <a:t>3</a:t>
                      </a:r>
                      <a:endParaRPr lang="zh-CN" altLang="en-US" sz="2800" b="0" dirty="0">
                        <a:solidFill>
                          <a:schemeClr val="bg1">
                            <a:lumMod val="75000"/>
                          </a:schemeClr>
                        </a:solidFill>
                      </a:endParaRPr>
                    </a:p>
                  </a:txBody>
                  <a:tcPr marL="91427" marR="91427" anchor="ctr">
                    <a:lnL w="12700"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0" dirty="0" smtClean="0">
                          <a:solidFill>
                            <a:schemeClr val="tx1"/>
                          </a:solidFill>
                        </a:rPr>
                        <a:t>9</a:t>
                      </a:r>
                      <a:endParaRPr lang="zh-CN" altLang="en-US" sz="2800" b="0" dirty="0" smtClean="0">
                        <a:solidFill>
                          <a:schemeClr val="tx1"/>
                        </a:solidFill>
                      </a:endParaRPr>
                    </a:p>
                  </a:txBody>
                  <a:tcPr marL="91427" marR="91427" anchor="ct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solidFill>
                  </a:tcPr>
                </a:tc>
                <a:tc>
                  <a:txBody>
                    <a:bodyPr/>
                    <a:lstStyle/>
                    <a:p>
                      <a:pPr algn="ctr"/>
                      <a:r>
                        <a:rPr lang="en-US" altLang="zh-CN" sz="2800" b="0" dirty="0" smtClean="0">
                          <a:solidFill>
                            <a:schemeClr val="bg1">
                              <a:lumMod val="75000"/>
                            </a:schemeClr>
                          </a:solidFill>
                        </a:rPr>
                        <a:t>6</a:t>
                      </a:r>
                      <a:endParaRPr lang="zh-CN" altLang="en-US" sz="2800" b="0" dirty="0">
                        <a:solidFill>
                          <a:schemeClr val="bg1">
                            <a:lumMod val="75000"/>
                          </a:schemeClr>
                        </a:solidFill>
                      </a:endParaRPr>
                    </a:p>
                  </a:txBody>
                  <a:tcPr marL="91427" marR="91427" anchor="ctr">
                    <a:lnL w="28575"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7030A0"/>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0235">
                <a:tc>
                  <a:txBody>
                    <a:bodyPr/>
                    <a:lstStyle/>
                    <a:p>
                      <a:pPr algn="ctr"/>
                      <a:r>
                        <a:rPr lang="en-US" altLang="zh-CN" sz="2800" b="0" dirty="0" smtClean="0">
                          <a:solidFill>
                            <a:schemeClr val="bg1">
                              <a:lumMod val="75000"/>
                            </a:schemeClr>
                          </a:solidFill>
                        </a:rPr>
                        <a:t>8</a:t>
                      </a:r>
                      <a:endParaRPr lang="zh-CN" altLang="en-US" sz="2800" b="0" dirty="0">
                        <a:solidFill>
                          <a:schemeClr val="bg1">
                            <a:lumMod val="75000"/>
                          </a:schemeClr>
                        </a:solidFill>
                      </a:endParaRPr>
                    </a:p>
                  </a:txBody>
                  <a:tcPr marL="91427" marR="91427" anchor="ctr">
                    <a:lnL w="12700" cap="flat" cmpd="sng" algn="ctr">
                      <a:solidFill>
                        <a:schemeClr val="tx1"/>
                      </a:solidFill>
                      <a:prstDash val="solid"/>
                      <a:round/>
                      <a:headEnd type="none" w="med" len="med"/>
                      <a:tailEnd type="none" w="med" len="med"/>
                    </a:lnL>
                    <a:lnR w="28575" cap="flat" cmpd="sng" algn="ctr">
                      <a:solidFill>
                        <a:srgbClr val="00B05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b="0" dirty="0" smtClean="0">
                          <a:solidFill>
                            <a:schemeClr val="tx1"/>
                          </a:solidFill>
                        </a:rPr>
                        <a:t>10</a:t>
                      </a:r>
                      <a:endParaRPr lang="zh-CN" altLang="en-US" sz="2800" b="0" dirty="0">
                        <a:solidFill>
                          <a:schemeClr val="tx1"/>
                        </a:solidFill>
                      </a:endParaRPr>
                    </a:p>
                  </a:txBody>
                  <a:tcPr marL="91427" marR="91427" anchor="ctr">
                    <a:lnL w="28575" cap="flat" cmpd="sng" algn="ctr">
                      <a:solidFill>
                        <a:srgbClr val="00B050"/>
                      </a:solidFill>
                      <a:prstDash val="solid"/>
                      <a:round/>
                      <a:headEnd type="none" w="med" len="med"/>
                      <a:tailEnd type="none" w="med" len="med"/>
                    </a:lnL>
                    <a:lnR w="28575" cap="flat" cmpd="sng" algn="ctr">
                      <a:solidFill>
                        <a:srgbClr val="7030A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solidFill>
                  </a:tcPr>
                </a:tc>
                <a:tc>
                  <a:txBody>
                    <a:bodyPr/>
                    <a:lstStyle/>
                    <a:p>
                      <a:pPr algn="ctr"/>
                      <a:r>
                        <a:rPr lang="en-US" altLang="zh-CN" sz="2800" b="0" baseline="0" dirty="0" smtClean="0">
                          <a:solidFill>
                            <a:schemeClr val="tx1"/>
                          </a:solidFill>
                        </a:rPr>
                        <a:t>5</a:t>
                      </a:r>
                      <a:endParaRPr lang="zh-CN" altLang="en-US" sz="2800" b="0" baseline="0" dirty="0">
                        <a:solidFill>
                          <a:schemeClr val="tx1"/>
                        </a:solidFill>
                      </a:endParaRPr>
                    </a:p>
                  </a:txBody>
                  <a:tcPr marL="91427" marR="91427" anchor="ctr">
                    <a:lnL w="28575" cap="flat" cmpd="sng" algn="ctr">
                      <a:solidFill>
                        <a:srgbClr val="7030A0"/>
                      </a:solidFill>
                      <a:prstDash val="solid"/>
                      <a:round/>
                      <a:headEnd type="none" w="med" len="med"/>
                      <a:tailEnd type="none" w="med" len="med"/>
                    </a:lnL>
                    <a:lnR w="28575" cap="flat" cmpd="sng" algn="ctr">
                      <a:solidFill>
                        <a:srgbClr val="7030A0"/>
                      </a:solidFill>
                      <a:prstDash val="solid"/>
                      <a:round/>
                      <a:headEnd type="none" w="med" len="med"/>
                      <a:tailEnd type="none" w="med" len="med"/>
                    </a:lnR>
                    <a:lnT w="28575" cap="flat" cmpd="sng" algn="ctr">
                      <a:solidFill>
                        <a:srgbClr val="7030A0"/>
                      </a:solidFill>
                      <a:prstDash val="solid"/>
                      <a:round/>
                      <a:headEnd type="none" w="med" len="med"/>
                      <a:tailEnd type="none" w="med" len="med"/>
                    </a:lnT>
                    <a:lnB w="28575" cap="flat" cmpd="sng" algn="ctr">
                      <a:solidFill>
                        <a:srgbClr val="7030A0"/>
                      </a:solidFill>
                      <a:prstDash val="solid"/>
                      <a:round/>
                      <a:headEnd type="none" w="med" len="med"/>
                      <a:tailEnd type="none" w="med" len="med"/>
                    </a:lnB>
                    <a:solidFill>
                      <a:schemeClr val="bg1"/>
                    </a:solidFill>
                  </a:tcPr>
                </a:tc>
                <a:tc>
                  <a:txBody>
                    <a:bodyPr/>
                    <a:lstStyle/>
                    <a:p>
                      <a:pPr algn="ctr"/>
                      <a:r>
                        <a:rPr lang="en-US" altLang="zh-CN" sz="2800" b="0" baseline="0" dirty="0" smtClean="0">
                          <a:solidFill>
                            <a:schemeClr val="bg1">
                              <a:lumMod val="75000"/>
                            </a:schemeClr>
                          </a:solidFill>
                        </a:rPr>
                        <a:t>12</a:t>
                      </a:r>
                      <a:endParaRPr lang="zh-CN" altLang="en-US" sz="2800" b="0" baseline="0" dirty="0">
                        <a:solidFill>
                          <a:schemeClr val="bg1">
                            <a:lumMod val="75000"/>
                          </a:schemeClr>
                        </a:solidFill>
                      </a:endParaRPr>
                    </a:p>
                  </a:txBody>
                  <a:tcPr marL="91427" marR="91427" anchor="ctr">
                    <a:lnL w="28575" cap="flat" cmpd="sng" algn="ctr">
                      <a:solidFill>
                        <a:srgbClr val="7030A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zh-CN" altLang="en-US" sz="2800" b="0" baseline="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0235">
                <a:tc>
                  <a:txBody>
                    <a:bodyPr/>
                    <a:lstStyle/>
                    <a:p>
                      <a:pPr algn="ctr"/>
                      <a:r>
                        <a:rPr lang="en-US" altLang="zh-CN" sz="2800" b="0" dirty="0" smtClean="0">
                          <a:solidFill>
                            <a:schemeClr val="bg1">
                              <a:lumMod val="75000"/>
                            </a:schemeClr>
                          </a:solidFill>
                        </a:rPr>
                        <a:t>16</a:t>
                      </a:r>
                      <a:endParaRPr lang="zh-CN" altLang="en-US" sz="2800" b="0" dirty="0">
                        <a:solidFill>
                          <a:schemeClr val="bg1">
                            <a:lumMod val="75000"/>
                          </a:schemeClr>
                        </a:solidFill>
                      </a:endParaRPr>
                    </a:p>
                  </a:txBody>
                  <a:tcPr marL="91427" marR="91427" anchor="ctr">
                    <a:lnL w="12700" cap="flat" cmpd="sng" algn="ctr">
                      <a:solidFill>
                        <a:schemeClr val="tx1"/>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b="0" dirty="0" smtClean="0">
                          <a:solidFill>
                            <a:schemeClr val="tx1"/>
                          </a:solidFill>
                        </a:rPr>
                        <a:t>4</a:t>
                      </a:r>
                      <a:endParaRPr lang="zh-CN" altLang="en-US" sz="2800" b="0" dirty="0">
                        <a:solidFill>
                          <a:schemeClr val="tx1"/>
                        </a:solidFill>
                      </a:endParaRPr>
                    </a:p>
                  </a:txBody>
                  <a:tcPr marL="91427" marR="91427"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altLang="zh-CN" sz="2800" b="0" baseline="0" dirty="0" smtClean="0">
                          <a:solidFill>
                            <a:schemeClr val="tx1"/>
                          </a:solidFill>
                        </a:rPr>
                        <a:t>18</a:t>
                      </a:r>
                      <a:endParaRPr lang="zh-CN" altLang="en-US" sz="2800" b="0" baseline="0" dirty="0">
                        <a:solidFill>
                          <a:schemeClr val="tx1"/>
                        </a:solidFill>
                      </a:endParaRPr>
                    </a:p>
                  </a:txBody>
                  <a:tcPr marL="91427" marR="91427"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7030A0"/>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altLang="zh-CN" sz="2800" b="0" baseline="0" dirty="0" smtClean="0">
                          <a:solidFill>
                            <a:schemeClr val="tx1"/>
                          </a:solidFill>
                        </a:rPr>
                        <a:t>10</a:t>
                      </a:r>
                      <a:endParaRPr lang="zh-CN" altLang="en-US" sz="2800" b="0" baseline="0" dirty="0">
                        <a:solidFill>
                          <a:schemeClr val="tx1"/>
                        </a:solidFill>
                      </a:endParaRPr>
                    </a:p>
                  </a:txBody>
                  <a:tcPr marL="91427" marR="91427"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altLang="zh-CN" sz="2800" b="0" baseline="0" dirty="0" smtClean="0">
                          <a:solidFill>
                            <a:schemeClr val="bg1">
                              <a:lumMod val="75000"/>
                            </a:schemeClr>
                          </a:solidFill>
                        </a:rPr>
                        <a:t>9</a:t>
                      </a:r>
                      <a:endParaRPr lang="zh-CN" altLang="en-US" sz="2800" b="0" baseline="0" dirty="0">
                        <a:solidFill>
                          <a:schemeClr val="bg1">
                            <a:lumMod val="75000"/>
                          </a:schemeClr>
                        </a:solidFill>
                      </a:endParaRPr>
                    </a:p>
                  </a:txBody>
                  <a:tcPr marL="91427" marR="91427" anchor="ctr">
                    <a:lnL w="28575" cap="flat" cmpd="sng" algn="ctr">
                      <a:solidFill>
                        <a:srgbClr val="0000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9759" name="TextBox 40"/>
          <p:cNvSpPr txBox="1">
            <a:spLocks noChangeArrowheads="1"/>
          </p:cNvSpPr>
          <p:nvPr/>
        </p:nvSpPr>
        <p:spPr bwMode="auto">
          <a:xfrm>
            <a:off x="4630738" y="5211763"/>
            <a:ext cx="284162"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i="1">
                <a:latin typeface="Times New Roman" pitchFamily="18" charset="0"/>
                <a:cs typeface="Times New Roman" pitchFamily="18" charset="0"/>
              </a:rPr>
              <a:t>i</a:t>
            </a:r>
            <a:endParaRPr lang="zh-CN" altLang="en-US" sz="2800" i="1">
              <a:latin typeface="Times New Roman" pitchFamily="18" charset="0"/>
              <a:cs typeface="Times New Roman" pitchFamily="18" charset="0"/>
            </a:endParaRPr>
          </a:p>
        </p:txBody>
      </p:sp>
      <p:sp>
        <p:nvSpPr>
          <p:cNvPr id="29760" name="TextBox 41"/>
          <p:cNvSpPr txBox="1">
            <a:spLocks noChangeArrowheads="1"/>
          </p:cNvSpPr>
          <p:nvPr/>
        </p:nvSpPr>
        <p:spPr bwMode="auto">
          <a:xfrm>
            <a:off x="8748713" y="6275388"/>
            <a:ext cx="2841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i="1">
                <a:latin typeface="Times New Roman" pitchFamily="18" charset="0"/>
                <a:cs typeface="Times New Roman" pitchFamily="18" charset="0"/>
              </a:rPr>
              <a:t>j</a:t>
            </a:r>
            <a:endParaRPr lang="zh-CN" altLang="en-US" sz="2800" i="1">
              <a:latin typeface="Times New Roman" pitchFamily="18" charset="0"/>
              <a:cs typeface="Times New Roman" pitchFamily="18" charset="0"/>
            </a:endParaRPr>
          </a:p>
        </p:txBody>
      </p:sp>
      <p:sp>
        <p:nvSpPr>
          <p:cNvPr id="29761" name="Text Box 21"/>
          <p:cNvSpPr txBox="1">
            <a:spLocks noChangeArrowheads="1"/>
          </p:cNvSpPr>
          <p:nvPr/>
        </p:nvSpPr>
        <p:spPr bwMode="auto">
          <a:xfrm>
            <a:off x="2660650" y="5911850"/>
            <a:ext cx="542925" cy="390525"/>
          </a:xfrm>
          <a:prstGeom prst="rect">
            <a:avLst/>
          </a:prstGeom>
          <a:solidFill>
            <a:srgbClr val="FFFFFF"/>
          </a:solidFill>
          <a:ln w="28575">
            <a:solidFill>
              <a:srgbClr val="7030A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18</a:t>
            </a:r>
          </a:p>
        </p:txBody>
      </p:sp>
      <p:sp>
        <p:nvSpPr>
          <p:cNvPr id="29762" name="TextBox 43"/>
          <p:cNvSpPr txBox="1">
            <a:spLocks noChangeArrowheads="1"/>
          </p:cNvSpPr>
          <p:nvPr/>
        </p:nvSpPr>
        <p:spPr bwMode="auto">
          <a:xfrm>
            <a:off x="88900" y="4789488"/>
            <a:ext cx="174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t>MaxAdd[i+1][j]</a:t>
            </a:r>
            <a:endParaRPr lang="zh-CN" altLang="en-US" sz="2000"/>
          </a:p>
        </p:txBody>
      </p:sp>
      <p:sp>
        <p:nvSpPr>
          <p:cNvPr id="29763" name="TextBox 44"/>
          <p:cNvSpPr txBox="1">
            <a:spLocks noChangeArrowheads="1"/>
          </p:cNvSpPr>
          <p:nvPr/>
        </p:nvSpPr>
        <p:spPr bwMode="auto">
          <a:xfrm>
            <a:off x="2909888" y="4789488"/>
            <a:ext cx="20050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t>MaxAdd[i+1][j+1]</a:t>
            </a:r>
            <a:endParaRPr lang="zh-CN" altLang="en-US" sz="2000"/>
          </a:p>
        </p:txBody>
      </p:sp>
      <p:graphicFrame>
        <p:nvGraphicFramePr>
          <p:cNvPr id="29764" name="对象 45"/>
          <p:cNvGraphicFramePr>
            <a:graphicFrameLocks noChangeAspect="1"/>
          </p:cNvGraphicFramePr>
          <p:nvPr/>
        </p:nvGraphicFramePr>
        <p:xfrm>
          <a:off x="425450" y="3208338"/>
          <a:ext cx="8467725" cy="1012825"/>
        </p:xfrm>
        <a:graphic>
          <a:graphicData uri="http://schemas.openxmlformats.org/presentationml/2006/ole">
            <mc:AlternateContent xmlns:mc="http://schemas.openxmlformats.org/markup-compatibility/2006">
              <mc:Choice xmlns:v="urn:schemas-microsoft-com:vml" Requires="v">
                <p:oleObj spid="_x0000_s29795" name="Equation" r:id="rId3" imgW="4241800" imgH="508000" progId="Equation.DSMT4">
                  <p:embed/>
                </p:oleObj>
              </mc:Choice>
              <mc:Fallback>
                <p:oleObj name="Equation" r:id="rId3" imgW="4241800" imgH="508000" progId="Equation.DSMT4">
                  <p:embed/>
                  <p:pic>
                    <p:nvPicPr>
                      <p:cNvPr id="0" name="对象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450" y="3208338"/>
                        <a:ext cx="8467725"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圆角矩形标注 46"/>
          <p:cNvSpPr/>
          <p:nvPr/>
        </p:nvSpPr>
        <p:spPr>
          <a:xfrm>
            <a:off x="395288" y="3789363"/>
            <a:ext cx="1728787" cy="720725"/>
          </a:xfrm>
          <a:prstGeom prst="wedgeRoundRectCallout">
            <a:avLst>
              <a:gd name="adj1" fmla="val 34938"/>
              <a:gd name="adj2" fmla="val -7828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动态规划函数</a:t>
            </a:r>
            <a:endParaRPr lang="en-US" altLang="zh-CN" dirty="0">
              <a:solidFill>
                <a:schemeClr val="tx1"/>
              </a:solidFill>
            </a:endParaRPr>
          </a:p>
          <a:p>
            <a:pPr algn="ctr">
              <a:defRPr/>
            </a:pPr>
            <a:r>
              <a:rPr lang="zh-CN" altLang="en-US" dirty="0">
                <a:solidFill>
                  <a:schemeClr val="tx1"/>
                </a:solidFill>
              </a:rPr>
              <a:t>递推式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wipe(left)">
                                      <p:cBhvr>
                                        <p:cTn id="7" dur="500"/>
                                        <p:tgtEl>
                                          <p:spTgt spid="296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764"/>
                                        </p:tgtEl>
                                        <p:attrNameLst>
                                          <p:attrName>style.visibility</p:attrName>
                                        </p:attrNameLst>
                                      </p:cBhvr>
                                      <p:to>
                                        <p:strVal val="visible"/>
                                      </p:to>
                                    </p:set>
                                    <p:animEffect transition="in" filter="fade">
                                      <p:cBhvr>
                                        <p:cTn id="10" dur="500"/>
                                        <p:tgtEl>
                                          <p:spTgt spid="2976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9700"/>
                                        </p:tgtEl>
                                        <p:attrNameLst>
                                          <p:attrName>style.visibility</p:attrName>
                                        </p:attrNameLst>
                                      </p:cBhvr>
                                      <p:to>
                                        <p:strVal val="visible"/>
                                      </p:to>
                                    </p:set>
                                    <p:animEffect transition="in" filter="fade">
                                      <p:cBhvr>
                                        <p:cTn id="15" dur="500"/>
                                        <p:tgtEl>
                                          <p:spTgt spid="2970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762"/>
                                        </p:tgtEl>
                                        <p:attrNameLst>
                                          <p:attrName>style.visibility</p:attrName>
                                        </p:attrNameLst>
                                      </p:cBhvr>
                                      <p:to>
                                        <p:strVal val="visible"/>
                                      </p:to>
                                    </p:set>
                                    <p:animEffect transition="in" filter="fade">
                                      <p:cBhvr>
                                        <p:cTn id="18" dur="500"/>
                                        <p:tgtEl>
                                          <p:spTgt spid="2976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763"/>
                                        </p:tgtEl>
                                        <p:attrNameLst>
                                          <p:attrName>style.visibility</p:attrName>
                                        </p:attrNameLst>
                                      </p:cBhvr>
                                      <p:to>
                                        <p:strVal val="visible"/>
                                      </p:to>
                                    </p:set>
                                    <p:animEffect transition="in" filter="fade">
                                      <p:cBhvr>
                                        <p:cTn id="21" dur="500"/>
                                        <p:tgtEl>
                                          <p:spTgt spid="29763"/>
                                        </p:tgtEl>
                                      </p:cBhvr>
                                    </p:animEffect>
                                  </p:childTnLst>
                                </p:cTn>
                              </p:par>
                              <p:par>
                                <p:cTn id="22" presetID="10" presetClass="entr" presetSubtype="0" fill="hold"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759"/>
                                        </p:tgtEl>
                                        <p:attrNameLst>
                                          <p:attrName>style.visibility</p:attrName>
                                        </p:attrNameLst>
                                      </p:cBhvr>
                                      <p:to>
                                        <p:strVal val="visible"/>
                                      </p:to>
                                    </p:set>
                                    <p:animEffect transition="in" filter="fade">
                                      <p:cBhvr>
                                        <p:cTn id="27" dur="500"/>
                                        <p:tgtEl>
                                          <p:spTgt spid="2975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760"/>
                                        </p:tgtEl>
                                        <p:attrNameLst>
                                          <p:attrName>style.visibility</p:attrName>
                                        </p:attrNameLst>
                                      </p:cBhvr>
                                      <p:to>
                                        <p:strVal val="visible"/>
                                      </p:to>
                                    </p:set>
                                    <p:animEffect transition="in" filter="fade">
                                      <p:cBhvr>
                                        <p:cTn id="30" dur="500"/>
                                        <p:tgtEl>
                                          <p:spTgt spid="2976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9761"/>
                                        </p:tgtEl>
                                        <p:attrNameLst>
                                          <p:attrName>style.visibility</p:attrName>
                                        </p:attrNameLst>
                                      </p:cBhvr>
                                      <p:to>
                                        <p:strVal val="visible"/>
                                      </p:to>
                                    </p:set>
                                    <p:animEffect transition="in" filter="fade">
                                      <p:cBhvr>
                                        <p:cTn id="33" dur="500"/>
                                        <p:tgtEl>
                                          <p:spTgt spid="2976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wipe(up)">
                                      <p:cBhvr>
                                        <p:cTn id="3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59" grpId="0"/>
      <p:bldP spid="29760" grpId="0"/>
      <p:bldP spid="29761" grpId="0" animBg="1"/>
      <p:bldP spid="29762" grpId="0"/>
      <p:bldP spid="29763" grpId="0"/>
      <p:bldP spid="4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smtClean="0"/>
              <a:t>6.2 </a:t>
            </a:r>
            <a:r>
              <a:rPr lang="zh-CN" altLang="en-US" smtClean="0"/>
              <a:t>数塔问题</a:t>
            </a:r>
          </a:p>
        </p:txBody>
      </p:sp>
      <p:sp>
        <p:nvSpPr>
          <p:cNvPr id="30723" name="内容占位符 2"/>
          <p:cNvSpPr>
            <a:spLocks noGrp="1"/>
          </p:cNvSpPr>
          <p:nvPr>
            <p:ph sz="quarter" idx="1"/>
          </p:nvPr>
        </p:nvSpPr>
        <p:spPr>
          <a:xfrm>
            <a:off x="457200" y="1219200"/>
            <a:ext cx="8229600" cy="4937125"/>
          </a:xfrm>
        </p:spPr>
        <p:txBody>
          <a:bodyPr/>
          <a:lstStyle/>
          <a:p>
            <a:pPr marL="0" indent="0">
              <a:buFont typeface="Wingdings 3" pitchFamily="18" charset="2"/>
              <a:buNone/>
            </a:pPr>
            <a:r>
              <a:rPr lang="zh-CN" altLang="en-US" smtClean="0"/>
              <a:t>（</a:t>
            </a:r>
            <a:r>
              <a:rPr lang="en-US" altLang="zh-CN" smtClean="0"/>
              <a:t>2</a:t>
            </a:r>
            <a:r>
              <a:rPr lang="zh-CN" altLang="en-US" smtClean="0"/>
              <a:t>）初始值</a:t>
            </a:r>
            <a:endParaRPr lang="en-US" altLang="zh-CN" smtClean="0"/>
          </a:p>
          <a:p>
            <a:pPr marL="0" indent="0">
              <a:buFont typeface="Wingdings 3" pitchFamily="18" charset="2"/>
              <a:buNone/>
            </a:pPr>
            <a:r>
              <a:rPr lang="zh-CN" altLang="en-US" smtClean="0"/>
              <a:t>只有一个元素的数塔</a:t>
            </a:r>
            <a:r>
              <a:rPr lang="en-US" altLang="zh-CN" smtClean="0">
                <a:sym typeface="Wingdings" pitchFamily="2" charset="2"/>
              </a:rPr>
              <a:t></a:t>
            </a:r>
            <a:r>
              <a:rPr lang="zh-CN" altLang="en-US" smtClean="0">
                <a:sym typeface="Wingdings" pitchFamily="2" charset="2"/>
              </a:rPr>
              <a:t>底层元素</a:t>
            </a:r>
            <a:r>
              <a:rPr lang="en-US" altLang="zh-CN" smtClean="0">
                <a:sym typeface="Wingdings" pitchFamily="2" charset="2"/>
              </a:rPr>
              <a:t>MaxAdd[n-1][j]</a:t>
            </a:r>
            <a:r>
              <a:rPr lang="zh-CN" altLang="en-US" smtClean="0">
                <a:sym typeface="Wingdings" pitchFamily="2" charset="2"/>
              </a:rPr>
              <a:t>，其往下走的最大和即自己，因此有</a:t>
            </a:r>
            <a:endParaRPr lang="en-US" altLang="zh-CN" smtClean="0"/>
          </a:p>
        </p:txBody>
      </p:sp>
      <p:grpSp>
        <p:nvGrpSpPr>
          <p:cNvPr id="30724" name="Group 8"/>
          <p:cNvGrpSpPr>
            <a:grpSpLocks/>
          </p:cNvGrpSpPr>
          <p:nvPr/>
        </p:nvGrpSpPr>
        <p:grpSpPr bwMode="auto">
          <a:xfrm>
            <a:off x="407988" y="3248025"/>
            <a:ext cx="4148137" cy="3022600"/>
            <a:chOff x="2621" y="9972"/>
            <a:chExt cx="2384" cy="2184"/>
          </a:xfrm>
        </p:grpSpPr>
        <p:sp>
          <p:nvSpPr>
            <p:cNvPr id="30773" name="Text Box 9"/>
            <p:cNvSpPr txBox="1">
              <a:spLocks noChangeArrowheads="1"/>
            </p:cNvSpPr>
            <p:nvPr/>
          </p:nvSpPr>
          <p:spPr bwMode="auto">
            <a:xfrm>
              <a:off x="3657" y="997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8</a:t>
              </a:r>
            </a:p>
          </p:txBody>
        </p:sp>
        <p:sp>
          <p:nvSpPr>
            <p:cNvPr id="30774" name="Text Box 10"/>
            <p:cNvSpPr txBox="1">
              <a:spLocks noChangeArrowheads="1"/>
            </p:cNvSpPr>
            <p:nvPr/>
          </p:nvSpPr>
          <p:spPr bwMode="auto">
            <a:xfrm>
              <a:off x="3407" y="10444"/>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12</a:t>
              </a:r>
            </a:p>
          </p:txBody>
        </p:sp>
        <p:sp>
          <p:nvSpPr>
            <p:cNvPr id="30775" name="Text Box 11"/>
            <p:cNvSpPr txBox="1">
              <a:spLocks noChangeArrowheads="1"/>
            </p:cNvSpPr>
            <p:nvPr/>
          </p:nvSpPr>
          <p:spPr bwMode="auto">
            <a:xfrm>
              <a:off x="3151"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3</a:t>
              </a:r>
            </a:p>
          </p:txBody>
        </p:sp>
        <p:sp>
          <p:nvSpPr>
            <p:cNvPr id="30776" name="Text Box 12"/>
            <p:cNvSpPr txBox="1">
              <a:spLocks noChangeArrowheads="1"/>
            </p:cNvSpPr>
            <p:nvPr/>
          </p:nvSpPr>
          <p:spPr bwMode="auto">
            <a:xfrm>
              <a:off x="3680"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9</a:t>
              </a:r>
            </a:p>
          </p:txBody>
        </p:sp>
        <p:sp>
          <p:nvSpPr>
            <p:cNvPr id="30777" name="Text Box 13"/>
            <p:cNvSpPr txBox="1">
              <a:spLocks noChangeArrowheads="1"/>
            </p:cNvSpPr>
            <p:nvPr/>
          </p:nvSpPr>
          <p:spPr bwMode="auto">
            <a:xfrm>
              <a:off x="3928" y="1044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15</a:t>
              </a:r>
            </a:p>
          </p:txBody>
        </p:sp>
        <p:sp>
          <p:nvSpPr>
            <p:cNvPr id="30778" name="Text Box 14"/>
            <p:cNvSpPr txBox="1">
              <a:spLocks noChangeArrowheads="1"/>
            </p:cNvSpPr>
            <p:nvPr/>
          </p:nvSpPr>
          <p:spPr bwMode="auto">
            <a:xfrm>
              <a:off x="4174"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6</a:t>
              </a:r>
            </a:p>
          </p:txBody>
        </p:sp>
        <p:sp>
          <p:nvSpPr>
            <p:cNvPr id="30779" name="Text Box 15"/>
            <p:cNvSpPr txBox="1">
              <a:spLocks noChangeArrowheads="1"/>
            </p:cNvSpPr>
            <p:nvPr/>
          </p:nvSpPr>
          <p:spPr bwMode="auto">
            <a:xfrm>
              <a:off x="2868" y="1140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8</a:t>
              </a:r>
            </a:p>
          </p:txBody>
        </p:sp>
        <p:sp>
          <p:nvSpPr>
            <p:cNvPr id="30780" name="Text Box 16"/>
            <p:cNvSpPr txBox="1">
              <a:spLocks noChangeArrowheads="1"/>
            </p:cNvSpPr>
            <p:nvPr/>
          </p:nvSpPr>
          <p:spPr bwMode="auto">
            <a:xfrm>
              <a:off x="3398"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10</a:t>
              </a:r>
            </a:p>
          </p:txBody>
        </p:sp>
        <p:sp>
          <p:nvSpPr>
            <p:cNvPr id="30781" name="Text Box 17"/>
            <p:cNvSpPr txBox="1">
              <a:spLocks noChangeArrowheads="1"/>
            </p:cNvSpPr>
            <p:nvPr/>
          </p:nvSpPr>
          <p:spPr bwMode="auto">
            <a:xfrm>
              <a:off x="3925" y="1140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5</a:t>
              </a:r>
            </a:p>
          </p:txBody>
        </p:sp>
        <p:sp>
          <p:nvSpPr>
            <p:cNvPr id="30782" name="Text Box 18"/>
            <p:cNvSpPr txBox="1">
              <a:spLocks noChangeArrowheads="1"/>
            </p:cNvSpPr>
            <p:nvPr/>
          </p:nvSpPr>
          <p:spPr bwMode="auto">
            <a:xfrm>
              <a:off x="4445"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12</a:t>
              </a:r>
            </a:p>
          </p:txBody>
        </p:sp>
        <p:sp>
          <p:nvSpPr>
            <p:cNvPr id="30783" name="Text Box 19"/>
            <p:cNvSpPr txBox="1">
              <a:spLocks noChangeArrowheads="1"/>
            </p:cNvSpPr>
            <p:nvPr/>
          </p:nvSpPr>
          <p:spPr bwMode="auto">
            <a:xfrm>
              <a:off x="4693" y="11873"/>
              <a:ext cx="312" cy="283"/>
            </a:xfrm>
            <a:prstGeom prst="rect">
              <a:avLst/>
            </a:prstGeom>
            <a:solidFill>
              <a:srgbClr val="FFFFFF"/>
            </a:solidFill>
            <a:ln w="28575">
              <a:solidFill>
                <a:srgbClr val="FF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9</a:t>
              </a:r>
            </a:p>
          </p:txBody>
        </p:sp>
        <p:sp>
          <p:nvSpPr>
            <p:cNvPr id="30784" name="Text Box 20"/>
            <p:cNvSpPr txBox="1">
              <a:spLocks noChangeArrowheads="1"/>
            </p:cNvSpPr>
            <p:nvPr/>
          </p:nvSpPr>
          <p:spPr bwMode="auto">
            <a:xfrm>
              <a:off x="4185" y="11871"/>
              <a:ext cx="312" cy="283"/>
            </a:xfrm>
            <a:prstGeom prst="rect">
              <a:avLst/>
            </a:prstGeom>
            <a:solidFill>
              <a:srgbClr val="FFFFFF"/>
            </a:solidFill>
            <a:ln w="28575">
              <a:solidFill>
                <a:srgbClr val="FF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10</a:t>
              </a:r>
            </a:p>
          </p:txBody>
        </p:sp>
        <p:sp>
          <p:nvSpPr>
            <p:cNvPr id="30785" name="Text Box 21"/>
            <p:cNvSpPr txBox="1">
              <a:spLocks noChangeArrowheads="1"/>
            </p:cNvSpPr>
            <p:nvPr/>
          </p:nvSpPr>
          <p:spPr bwMode="auto">
            <a:xfrm>
              <a:off x="3656" y="11871"/>
              <a:ext cx="312" cy="282"/>
            </a:xfrm>
            <a:prstGeom prst="rect">
              <a:avLst/>
            </a:prstGeom>
            <a:solidFill>
              <a:srgbClr val="FFFFFF"/>
            </a:solidFill>
            <a:ln w="28575">
              <a:solidFill>
                <a:srgbClr val="FF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18</a:t>
              </a:r>
            </a:p>
          </p:txBody>
        </p:sp>
        <p:sp>
          <p:nvSpPr>
            <p:cNvPr id="30786" name="Text Box 22"/>
            <p:cNvSpPr txBox="1">
              <a:spLocks noChangeArrowheads="1"/>
            </p:cNvSpPr>
            <p:nvPr/>
          </p:nvSpPr>
          <p:spPr bwMode="auto">
            <a:xfrm>
              <a:off x="3138" y="11870"/>
              <a:ext cx="312" cy="282"/>
            </a:xfrm>
            <a:prstGeom prst="rect">
              <a:avLst/>
            </a:prstGeom>
            <a:solidFill>
              <a:srgbClr val="FFFFFF"/>
            </a:solidFill>
            <a:ln w="28575">
              <a:solidFill>
                <a:srgbClr val="FF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4</a:t>
              </a:r>
            </a:p>
          </p:txBody>
        </p:sp>
        <p:sp>
          <p:nvSpPr>
            <p:cNvPr id="30787" name="Text Box 23"/>
            <p:cNvSpPr txBox="1">
              <a:spLocks noChangeArrowheads="1"/>
            </p:cNvSpPr>
            <p:nvPr/>
          </p:nvSpPr>
          <p:spPr bwMode="auto">
            <a:xfrm>
              <a:off x="2621" y="11870"/>
              <a:ext cx="312" cy="282"/>
            </a:xfrm>
            <a:prstGeom prst="rect">
              <a:avLst/>
            </a:prstGeom>
            <a:solidFill>
              <a:srgbClr val="FFFFFF"/>
            </a:solidFill>
            <a:ln w="28575">
              <a:solidFill>
                <a:srgbClr val="FF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16</a:t>
              </a:r>
            </a:p>
          </p:txBody>
        </p:sp>
        <p:sp>
          <p:nvSpPr>
            <p:cNvPr id="30788" name="Line 24"/>
            <p:cNvSpPr>
              <a:spLocks noChangeShapeType="1"/>
            </p:cNvSpPr>
            <p:nvPr/>
          </p:nvSpPr>
          <p:spPr bwMode="auto">
            <a:xfrm flipH="1">
              <a:off x="3655" y="10260"/>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9" name="Line 25"/>
            <p:cNvSpPr>
              <a:spLocks noChangeShapeType="1"/>
            </p:cNvSpPr>
            <p:nvPr/>
          </p:nvSpPr>
          <p:spPr bwMode="auto">
            <a:xfrm>
              <a:off x="3889" y="10260"/>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0" name="Line 26"/>
            <p:cNvSpPr>
              <a:spLocks noChangeShapeType="1"/>
            </p:cNvSpPr>
            <p:nvPr/>
          </p:nvSpPr>
          <p:spPr bwMode="auto">
            <a:xfrm flipH="1">
              <a:off x="3409"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1" name="Line 27"/>
            <p:cNvSpPr>
              <a:spLocks noChangeShapeType="1"/>
            </p:cNvSpPr>
            <p:nvPr/>
          </p:nvSpPr>
          <p:spPr bwMode="auto">
            <a:xfrm>
              <a:off x="3643"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2" name="Line 28"/>
            <p:cNvSpPr>
              <a:spLocks noChangeShapeType="1"/>
            </p:cNvSpPr>
            <p:nvPr/>
          </p:nvSpPr>
          <p:spPr bwMode="auto">
            <a:xfrm flipH="1">
              <a:off x="3927" y="10732"/>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3" name="Line 29"/>
            <p:cNvSpPr>
              <a:spLocks noChangeShapeType="1"/>
            </p:cNvSpPr>
            <p:nvPr/>
          </p:nvSpPr>
          <p:spPr bwMode="auto">
            <a:xfrm>
              <a:off x="4161"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4" name="Line 30"/>
            <p:cNvSpPr>
              <a:spLocks noChangeShapeType="1"/>
            </p:cNvSpPr>
            <p:nvPr/>
          </p:nvSpPr>
          <p:spPr bwMode="auto">
            <a:xfrm flipH="1">
              <a:off x="3151"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5" name="Line 31"/>
            <p:cNvSpPr>
              <a:spLocks noChangeShapeType="1"/>
            </p:cNvSpPr>
            <p:nvPr/>
          </p:nvSpPr>
          <p:spPr bwMode="auto">
            <a:xfrm>
              <a:off x="338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6" name="Line 32"/>
            <p:cNvSpPr>
              <a:spLocks noChangeShapeType="1"/>
            </p:cNvSpPr>
            <p:nvPr/>
          </p:nvSpPr>
          <p:spPr bwMode="auto">
            <a:xfrm flipH="1">
              <a:off x="3681" y="11214"/>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7" name="Line 33"/>
            <p:cNvSpPr>
              <a:spLocks noChangeShapeType="1"/>
            </p:cNvSpPr>
            <p:nvPr/>
          </p:nvSpPr>
          <p:spPr bwMode="auto">
            <a:xfrm>
              <a:off x="391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8" name="Line 34"/>
            <p:cNvSpPr>
              <a:spLocks noChangeShapeType="1"/>
            </p:cNvSpPr>
            <p:nvPr/>
          </p:nvSpPr>
          <p:spPr bwMode="auto">
            <a:xfrm flipH="1">
              <a:off x="416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9" name="Line 35"/>
            <p:cNvSpPr>
              <a:spLocks noChangeShapeType="1"/>
            </p:cNvSpPr>
            <p:nvPr/>
          </p:nvSpPr>
          <p:spPr bwMode="auto">
            <a:xfrm>
              <a:off x="4399"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0" name="Line 36"/>
            <p:cNvSpPr>
              <a:spLocks noChangeShapeType="1"/>
            </p:cNvSpPr>
            <p:nvPr/>
          </p:nvSpPr>
          <p:spPr bwMode="auto">
            <a:xfrm flipH="1">
              <a:off x="2859"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1" name="Line 37"/>
            <p:cNvSpPr>
              <a:spLocks noChangeShapeType="1"/>
            </p:cNvSpPr>
            <p:nvPr/>
          </p:nvSpPr>
          <p:spPr bwMode="auto">
            <a:xfrm>
              <a:off x="3093"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2" name="Line 38"/>
            <p:cNvSpPr>
              <a:spLocks noChangeShapeType="1"/>
            </p:cNvSpPr>
            <p:nvPr/>
          </p:nvSpPr>
          <p:spPr bwMode="auto">
            <a:xfrm flipH="1">
              <a:off x="339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3" name="Line 39"/>
            <p:cNvSpPr>
              <a:spLocks noChangeShapeType="1"/>
            </p:cNvSpPr>
            <p:nvPr/>
          </p:nvSpPr>
          <p:spPr bwMode="auto">
            <a:xfrm>
              <a:off x="3633" y="11687"/>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4" name="Line 40"/>
            <p:cNvSpPr>
              <a:spLocks noChangeShapeType="1"/>
            </p:cNvSpPr>
            <p:nvPr/>
          </p:nvSpPr>
          <p:spPr bwMode="auto">
            <a:xfrm flipH="1">
              <a:off x="3917"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5" name="Line 41"/>
            <p:cNvSpPr>
              <a:spLocks noChangeShapeType="1"/>
            </p:cNvSpPr>
            <p:nvPr/>
          </p:nvSpPr>
          <p:spPr bwMode="auto">
            <a:xfrm>
              <a:off x="4151"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6" name="Line 42"/>
            <p:cNvSpPr>
              <a:spLocks noChangeShapeType="1"/>
            </p:cNvSpPr>
            <p:nvPr/>
          </p:nvSpPr>
          <p:spPr bwMode="auto">
            <a:xfrm flipH="1">
              <a:off x="4435"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7" name="Line 43"/>
            <p:cNvSpPr>
              <a:spLocks noChangeShapeType="1"/>
            </p:cNvSpPr>
            <p:nvPr/>
          </p:nvSpPr>
          <p:spPr bwMode="auto">
            <a:xfrm>
              <a:off x="466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40" name="表格 39"/>
          <p:cNvGraphicFramePr>
            <a:graphicFrameLocks noGrp="1"/>
          </p:cNvGraphicFramePr>
          <p:nvPr/>
        </p:nvGraphicFramePr>
        <p:xfrm>
          <a:off x="5003800" y="3257550"/>
          <a:ext cx="3671890" cy="3051175"/>
        </p:xfrm>
        <a:graphic>
          <a:graphicData uri="http://schemas.openxmlformats.org/drawingml/2006/table">
            <a:tbl>
              <a:tblPr firstRow="1" bandRow="1">
                <a:tableStyleId>{5C22544A-7EE6-4342-B048-85BDC9FD1C3A}</a:tableStyleId>
              </a:tblPr>
              <a:tblGrid>
                <a:gridCol w="734378"/>
                <a:gridCol w="734378"/>
                <a:gridCol w="734378"/>
                <a:gridCol w="734378"/>
                <a:gridCol w="734378"/>
              </a:tblGrid>
              <a:tr h="610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kern="1200" dirty="0" smtClean="0">
                          <a:solidFill>
                            <a:schemeClr val="tx1"/>
                          </a:solidFill>
                          <a:latin typeface="+mn-lt"/>
                          <a:ea typeface="+mn-ea"/>
                          <a:cs typeface="+mn-cs"/>
                        </a:rPr>
                        <a:t>8</a:t>
                      </a:r>
                      <a:endParaRPr kumimoji="0" lang="zh-CN" altLang="en-US" sz="2800" b="0" kern="1200" dirty="0" smtClean="0">
                        <a:solidFill>
                          <a:schemeClr val="tx1"/>
                        </a:solidFill>
                        <a:latin typeface="+mn-lt"/>
                        <a:ea typeface="+mn-ea"/>
                        <a:cs typeface="+mn-cs"/>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kern="1200" dirty="0" smtClean="0">
                        <a:solidFill>
                          <a:schemeClr val="tx1"/>
                        </a:solidFill>
                        <a:latin typeface="+mn-lt"/>
                        <a:ea typeface="+mn-ea"/>
                        <a:cs typeface="+mn-cs"/>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0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kern="1200" dirty="0" smtClean="0">
                          <a:solidFill>
                            <a:schemeClr val="tx1"/>
                          </a:solidFill>
                          <a:latin typeface="+mn-lt"/>
                          <a:ea typeface="+mn-ea"/>
                          <a:cs typeface="+mn-cs"/>
                        </a:rPr>
                        <a:t>12</a:t>
                      </a:r>
                      <a:endParaRPr kumimoji="0" lang="zh-CN" altLang="en-US" sz="2800" b="0" kern="1200" dirty="0" smtClean="0">
                        <a:solidFill>
                          <a:schemeClr val="tx1"/>
                        </a:solidFill>
                        <a:latin typeface="+mn-lt"/>
                        <a:ea typeface="+mn-ea"/>
                        <a:cs typeface="+mn-cs"/>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kern="1200" dirty="0" smtClean="0">
                          <a:solidFill>
                            <a:schemeClr val="tx1"/>
                          </a:solidFill>
                          <a:latin typeface="+mn-lt"/>
                          <a:ea typeface="+mn-ea"/>
                          <a:cs typeface="+mn-cs"/>
                        </a:rPr>
                        <a:t>15</a:t>
                      </a:r>
                      <a:endParaRPr kumimoji="0" lang="zh-CN" altLang="en-US" sz="2800" b="0" kern="1200" dirty="0" smtClean="0">
                        <a:solidFill>
                          <a:schemeClr val="tx1"/>
                        </a:solidFill>
                        <a:latin typeface="+mn-lt"/>
                        <a:ea typeface="+mn-ea"/>
                        <a:cs typeface="+mn-cs"/>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0235">
                <a:tc>
                  <a:txBody>
                    <a:bodyPr/>
                    <a:lstStyle/>
                    <a:p>
                      <a:pPr algn="ctr"/>
                      <a:r>
                        <a:rPr lang="en-US" altLang="zh-CN" sz="2800" b="0" dirty="0" smtClean="0">
                          <a:solidFill>
                            <a:schemeClr val="tx1"/>
                          </a:solidFill>
                        </a:rPr>
                        <a:t>3</a:t>
                      </a: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0" dirty="0" smtClean="0">
                          <a:solidFill>
                            <a:schemeClr val="tx1"/>
                          </a:solidFill>
                        </a:rPr>
                        <a:t>9</a:t>
                      </a:r>
                      <a:endParaRPr lang="zh-CN" altLang="en-US" sz="2800" b="0" dirty="0" smtClean="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b="0" dirty="0" smtClean="0">
                          <a:solidFill>
                            <a:schemeClr val="tx1"/>
                          </a:solidFill>
                        </a:rPr>
                        <a:t>6</a:t>
                      </a: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0235">
                <a:tc>
                  <a:txBody>
                    <a:bodyPr/>
                    <a:lstStyle/>
                    <a:p>
                      <a:pPr algn="ctr"/>
                      <a:r>
                        <a:rPr lang="en-US" altLang="zh-CN" sz="2800" b="0" dirty="0" smtClean="0">
                          <a:solidFill>
                            <a:schemeClr val="tx1"/>
                          </a:solidFill>
                        </a:rPr>
                        <a:t>8</a:t>
                      </a: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bg1"/>
                    </a:solidFill>
                  </a:tcPr>
                </a:tc>
                <a:tc>
                  <a:txBody>
                    <a:bodyPr/>
                    <a:lstStyle/>
                    <a:p>
                      <a:pPr algn="ctr"/>
                      <a:r>
                        <a:rPr lang="en-US" altLang="zh-CN" sz="2800" b="0" dirty="0" smtClean="0">
                          <a:solidFill>
                            <a:schemeClr val="tx1"/>
                          </a:solidFill>
                        </a:rPr>
                        <a:t>10</a:t>
                      </a:r>
                      <a:endParaRPr lang="zh-CN" altLang="en-US" sz="2800" b="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bg1"/>
                    </a:solidFill>
                  </a:tcPr>
                </a:tc>
                <a:tc>
                  <a:txBody>
                    <a:bodyPr/>
                    <a:lstStyle/>
                    <a:p>
                      <a:pPr algn="ctr"/>
                      <a:r>
                        <a:rPr lang="en-US" altLang="zh-CN" sz="2800" b="0" baseline="0" dirty="0" smtClean="0">
                          <a:solidFill>
                            <a:schemeClr val="tx1"/>
                          </a:solidFill>
                        </a:rPr>
                        <a:t>5</a:t>
                      </a:r>
                      <a:endParaRPr lang="zh-CN" altLang="en-US" sz="2800" b="0" baseline="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bg1"/>
                    </a:solidFill>
                  </a:tcPr>
                </a:tc>
                <a:tc>
                  <a:txBody>
                    <a:bodyPr/>
                    <a:lstStyle/>
                    <a:p>
                      <a:pPr algn="ctr"/>
                      <a:r>
                        <a:rPr lang="en-US" altLang="zh-CN" sz="2800" b="0" baseline="0" dirty="0" smtClean="0">
                          <a:solidFill>
                            <a:schemeClr val="tx1"/>
                          </a:solidFill>
                        </a:rPr>
                        <a:t>12</a:t>
                      </a:r>
                      <a:endParaRPr lang="zh-CN" altLang="en-US" sz="2800" b="0" baseline="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bg1"/>
                    </a:solidFill>
                  </a:tcPr>
                </a:tc>
                <a:tc>
                  <a:txBody>
                    <a:bodyPr/>
                    <a:lstStyle/>
                    <a:p>
                      <a:pPr algn="ctr"/>
                      <a:endParaRPr lang="zh-CN" altLang="en-US" sz="2800" b="0" baseline="0" dirty="0">
                        <a:solidFill>
                          <a:schemeClr val="tx1"/>
                        </a:solidFill>
                      </a:endParaRPr>
                    </a:p>
                  </a:txBody>
                  <a:tcPr marL="91427" marR="91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bg1"/>
                    </a:solidFill>
                  </a:tcPr>
                </a:tc>
              </a:tr>
              <a:tr h="610235">
                <a:tc>
                  <a:txBody>
                    <a:bodyPr/>
                    <a:lstStyle/>
                    <a:p>
                      <a:pPr algn="ctr"/>
                      <a:r>
                        <a:rPr lang="en-US" altLang="zh-CN" sz="2800" b="0" dirty="0" smtClean="0">
                          <a:solidFill>
                            <a:schemeClr val="tx1"/>
                          </a:solidFill>
                        </a:rPr>
                        <a:t>16</a:t>
                      </a:r>
                      <a:endParaRPr lang="zh-CN" altLang="en-US" sz="2800" b="0" dirty="0">
                        <a:solidFill>
                          <a:schemeClr val="tx1"/>
                        </a:solidFill>
                      </a:endParaRPr>
                    </a:p>
                  </a:txBody>
                  <a:tcPr marL="91427" marR="91427" anchor="ct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bg1"/>
                    </a:solidFill>
                  </a:tcPr>
                </a:tc>
                <a:tc>
                  <a:txBody>
                    <a:bodyPr/>
                    <a:lstStyle/>
                    <a:p>
                      <a:pPr algn="ctr"/>
                      <a:r>
                        <a:rPr lang="en-US" altLang="zh-CN" sz="2800" b="0" dirty="0" smtClean="0">
                          <a:solidFill>
                            <a:schemeClr val="tx1"/>
                          </a:solidFill>
                        </a:rPr>
                        <a:t>4</a:t>
                      </a:r>
                      <a:endParaRPr lang="zh-CN" altLang="en-US" sz="2800" b="0" dirty="0">
                        <a:solidFill>
                          <a:schemeClr val="tx1"/>
                        </a:solidFill>
                      </a:endParaRPr>
                    </a:p>
                  </a:txBody>
                  <a:tcPr marL="91427" marR="91427" anchor="ct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bg1"/>
                    </a:solidFill>
                  </a:tcPr>
                </a:tc>
                <a:tc>
                  <a:txBody>
                    <a:bodyPr/>
                    <a:lstStyle/>
                    <a:p>
                      <a:pPr algn="ctr"/>
                      <a:r>
                        <a:rPr lang="en-US" altLang="zh-CN" sz="2800" b="0" baseline="0" dirty="0" smtClean="0">
                          <a:solidFill>
                            <a:schemeClr val="tx1"/>
                          </a:solidFill>
                        </a:rPr>
                        <a:t>18</a:t>
                      </a:r>
                      <a:endParaRPr lang="zh-CN" altLang="en-US" sz="2800" b="0" baseline="0" dirty="0">
                        <a:solidFill>
                          <a:schemeClr val="tx1"/>
                        </a:solidFill>
                      </a:endParaRPr>
                    </a:p>
                  </a:txBody>
                  <a:tcPr marL="91427" marR="91427" anchor="ct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bg1"/>
                    </a:solidFill>
                  </a:tcPr>
                </a:tc>
                <a:tc>
                  <a:txBody>
                    <a:bodyPr/>
                    <a:lstStyle/>
                    <a:p>
                      <a:pPr algn="ctr"/>
                      <a:r>
                        <a:rPr lang="en-US" altLang="zh-CN" sz="2800" b="0" baseline="0" dirty="0" smtClean="0">
                          <a:solidFill>
                            <a:schemeClr val="tx1"/>
                          </a:solidFill>
                        </a:rPr>
                        <a:t>10</a:t>
                      </a:r>
                      <a:endParaRPr lang="zh-CN" altLang="en-US" sz="2800" b="0" baseline="0" dirty="0">
                        <a:solidFill>
                          <a:schemeClr val="tx1"/>
                        </a:solidFill>
                      </a:endParaRPr>
                    </a:p>
                  </a:txBody>
                  <a:tcPr marL="91427" marR="91427" anchor="ct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bg1"/>
                    </a:solidFill>
                  </a:tcPr>
                </a:tc>
                <a:tc>
                  <a:txBody>
                    <a:bodyPr/>
                    <a:lstStyle/>
                    <a:p>
                      <a:pPr algn="ctr"/>
                      <a:r>
                        <a:rPr lang="en-US" altLang="zh-CN" sz="2800" b="0" baseline="0" dirty="0" smtClean="0">
                          <a:solidFill>
                            <a:schemeClr val="tx1"/>
                          </a:solidFill>
                        </a:rPr>
                        <a:t>9</a:t>
                      </a:r>
                      <a:endParaRPr lang="zh-CN" altLang="en-US" sz="2800" b="0" baseline="0" dirty="0">
                        <a:solidFill>
                          <a:schemeClr val="tx1"/>
                        </a:solidFill>
                      </a:endParaRPr>
                    </a:p>
                  </a:txBody>
                  <a:tcPr marL="91427" marR="91427" anchor="ct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bg1"/>
                    </a:solidFill>
                  </a:tcPr>
                </a:tc>
              </a:tr>
            </a:tbl>
          </a:graphicData>
        </a:graphic>
      </p:graphicFrame>
      <p:sp>
        <p:nvSpPr>
          <p:cNvPr id="30769" name="TextBox 40"/>
          <p:cNvSpPr txBox="1">
            <a:spLocks noChangeArrowheads="1"/>
          </p:cNvSpPr>
          <p:nvPr/>
        </p:nvSpPr>
        <p:spPr bwMode="auto">
          <a:xfrm>
            <a:off x="4643438" y="4460875"/>
            <a:ext cx="2841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i="1">
                <a:latin typeface="Times New Roman" pitchFamily="18" charset="0"/>
                <a:cs typeface="Times New Roman" pitchFamily="18" charset="0"/>
              </a:rPr>
              <a:t>i</a:t>
            </a:r>
            <a:endParaRPr lang="zh-CN" altLang="en-US" sz="2800" i="1">
              <a:latin typeface="Times New Roman" pitchFamily="18" charset="0"/>
              <a:cs typeface="Times New Roman" pitchFamily="18" charset="0"/>
            </a:endParaRPr>
          </a:p>
        </p:txBody>
      </p:sp>
      <p:sp>
        <p:nvSpPr>
          <p:cNvPr id="30770" name="TextBox 41"/>
          <p:cNvSpPr txBox="1">
            <a:spLocks noChangeArrowheads="1"/>
          </p:cNvSpPr>
          <p:nvPr/>
        </p:nvSpPr>
        <p:spPr bwMode="auto">
          <a:xfrm>
            <a:off x="6804025" y="2660650"/>
            <a:ext cx="284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i="1">
                <a:latin typeface="Times New Roman" pitchFamily="18" charset="0"/>
                <a:cs typeface="Times New Roman" pitchFamily="18" charset="0"/>
              </a:rPr>
              <a:t>j</a:t>
            </a:r>
            <a:endParaRPr lang="zh-CN" altLang="en-US" sz="2800" i="1">
              <a:latin typeface="Times New Roman" pitchFamily="18" charset="0"/>
              <a:cs typeface="Times New Roman" pitchFamily="18" charset="0"/>
            </a:endParaRPr>
          </a:p>
        </p:txBody>
      </p:sp>
      <p:sp>
        <p:nvSpPr>
          <p:cNvPr id="30771" name="TextBox 42"/>
          <p:cNvSpPr txBox="1">
            <a:spLocks noChangeArrowheads="1"/>
          </p:cNvSpPr>
          <p:nvPr/>
        </p:nvSpPr>
        <p:spPr bwMode="auto">
          <a:xfrm>
            <a:off x="4675188" y="2852738"/>
            <a:ext cx="365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i="1">
                <a:latin typeface="Times New Roman" pitchFamily="18" charset="0"/>
                <a:cs typeface="Times New Roman" pitchFamily="18" charset="0"/>
              </a:rPr>
              <a:t>d</a:t>
            </a:r>
            <a:endParaRPr lang="zh-CN" altLang="en-US" sz="2800" i="1">
              <a:latin typeface="Times New Roman" pitchFamily="18" charset="0"/>
              <a:cs typeface="Times New Roman" pitchFamily="18" charset="0"/>
            </a:endParaRPr>
          </a:p>
        </p:txBody>
      </p:sp>
      <p:graphicFrame>
        <p:nvGraphicFramePr>
          <p:cNvPr id="30772" name="对象 43"/>
          <p:cNvGraphicFramePr>
            <a:graphicFrameLocks noChangeAspect="1"/>
          </p:cNvGraphicFramePr>
          <p:nvPr/>
        </p:nvGraphicFramePr>
        <p:xfrm>
          <a:off x="539750" y="2565400"/>
          <a:ext cx="4437063" cy="431800"/>
        </p:xfrm>
        <a:graphic>
          <a:graphicData uri="http://schemas.openxmlformats.org/presentationml/2006/ole">
            <mc:AlternateContent xmlns:mc="http://schemas.openxmlformats.org/markup-compatibility/2006">
              <mc:Choice xmlns:v="urn:schemas-microsoft-com:vml" Requires="v">
                <p:oleObj spid="_x0000_s30825" name="Equation" r:id="rId3" imgW="2222500" imgH="215900" progId="Equation.DSMT4">
                  <p:embed/>
                </p:oleObj>
              </mc:Choice>
              <mc:Fallback>
                <p:oleObj name="Equation" r:id="rId3" imgW="2222500" imgH="215900" progId="Equation.DSMT4">
                  <p:embed/>
                  <p:pic>
                    <p:nvPicPr>
                      <p:cNvPr id="0" name="对象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565400"/>
                        <a:ext cx="44370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wipe(left)">
                                      <p:cBhvr>
                                        <p:cTn id="7" dur="500"/>
                                        <p:tgtEl>
                                          <p:spTgt spid="30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fade">
                                      <p:cBhvr>
                                        <p:cTn id="12" dur="500"/>
                                        <p:tgtEl>
                                          <p:spTgt spid="3072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0772"/>
                                        </p:tgtEl>
                                        <p:attrNameLst>
                                          <p:attrName>style.visibility</p:attrName>
                                        </p:attrNameLst>
                                      </p:cBhvr>
                                      <p:to>
                                        <p:strVal val="visible"/>
                                      </p:to>
                                    </p:set>
                                    <p:animEffect transition="in" filter="fade">
                                      <p:cBhvr>
                                        <p:cTn id="15" dur="500"/>
                                        <p:tgtEl>
                                          <p:spTgt spid="30772"/>
                                        </p:tgtEl>
                                      </p:cBhvr>
                                    </p:animEffect>
                                  </p:childTnLst>
                                </p:cTn>
                              </p:par>
                              <p:par>
                                <p:cTn id="16" presetID="10" presetClass="entr" presetSubtype="0" fill="hold" nodeType="withEffect">
                                  <p:stCondLst>
                                    <p:cond delay="0"/>
                                  </p:stCondLst>
                                  <p:childTnLst>
                                    <p:set>
                                      <p:cBhvr>
                                        <p:cTn id="17" dur="1" fill="hold">
                                          <p:stCondLst>
                                            <p:cond delay="0"/>
                                          </p:stCondLst>
                                        </p:cTn>
                                        <p:tgtEl>
                                          <p:spTgt spid="30724"/>
                                        </p:tgtEl>
                                        <p:attrNameLst>
                                          <p:attrName>style.visibility</p:attrName>
                                        </p:attrNameLst>
                                      </p:cBhvr>
                                      <p:to>
                                        <p:strVal val="visible"/>
                                      </p:to>
                                    </p:set>
                                    <p:animEffect transition="in" filter="fade">
                                      <p:cBhvr>
                                        <p:cTn id="18" dur="500"/>
                                        <p:tgtEl>
                                          <p:spTgt spid="3072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769"/>
                                        </p:tgtEl>
                                        <p:attrNameLst>
                                          <p:attrName>style.visibility</p:attrName>
                                        </p:attrNameLst>
                                      </p:cBhvr>
                                      <p:to>
                                        <p:strVal val="visible"/>
                                      </p:to>
                                    </p:set>
                                    <p:animEffect transition="in" filter="fade">
                                      <p:cBhvr>
                                        <p:cTn id="21" dur="500"/>
                                        <p:tgtEl>
                                          <p:spTgt spid="3076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770"/>
                                        </p:tgtEl>
                                        <p:attrNameLst>
                                          <p:attrName>style.visibility</p:attrName>
                                        </p:attrNameLst>
                                      </p:cBhvr>
                                      <p:to>
                                        <p:strVal val="visible"/>
                                      </p:to>
                                    </p:set>
                                    <p:animEffect transition="in" filter="fade">
                                      <p:cBhvr>
                                        <p:cTn id="24" dur="500"/>
                                        <p:tgtEl>
                                          <p:spTgt spid="30770"/>
                                        </p:tgtEl>
                                      </p:cBhvr>
                                    </p:animEffect>
                                  </p:childTnLst>
                                </p:cTn>
                              </p:par>
                              <p:par>
                                <p:cTn id="25" presetID="10"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71"/>
                                        </p:tgtEl>
                                        <p:attrNameLst>
                                          <p:attrName>style.visibility</p:attrName>
                                        </p:attrNameLst>
                                      </p:cBhvr>
                                      <p:to>
                                        <p:strVal val="visible"/>
                                      </p:to>
                                    </p:set>
                                    <p:animEffect transition="in" filter="fade">
                                      <p:cBhvr>
                                        <p:cTn id="30" dur="500"/>
                                        <p:tgtEl>
                                          <p:spTgt spid="30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9" grpId="0"/>
      <p:bldP spid="30770" grpId="0"/>
      <p:bldP spid="3077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smtClean="0"/>
              <a:t>6.2 </a:t>
            </a:r>
            <a:r>
              <a:rPr lang="zh-CN" altLang="en-US" smtClean="0"/>
              <a:t>数塔问题</a:t>
            </a:r>
          </a:p>
        </p:txBody>
      </p:sp>
      <p:sp>
        <p:nvSpPr>
          <p:cNvPr id="31747" name="内容占位符 2"/>
          <p:cNvSpPr>
            <a:spLocks noGrp="1"/>
          </p:cNvSpPr>
          <p:nvPr>
            <p:ph sz="quarter" idx="1"/>
          </p:nvPr>
        </p:nvSpPr>
        <p:spPr>
          <a:xfrm>
            <a:off x="457200" y="1219200"/>
            <a:ext cx="8229600" cy="4937125"/>
          </a:xfrm>
        </p:spPr>
        <p:txBody>
          <a:bodyPr/>
          <a:lstStyle/>
          <a:p>
            <a:r>
              <a:rPr lang="zh-CN" altLang="en-US" smtClean="0"/>
              <a:t>数塔的动态规划函数为：</a:t>
            </a: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从下</a:t>
            </a:r>
            <a:r>
              <a:rPr lang="en-US" altLang="zh-CN" smtClean="0"/>
              <a:t>(n-1)</a:t>
            </a:r>
            <a:r>
              <a:rPr lang="zh-CN" altLang="en-US" smtClean="0"/>
              <a:t>往上</a:t>
            </a:r>
            <a:r>
              <a:rPr lang="en-US" altLang="zh-CN" smtClean="0"/>
              <a:t>(0)</a:t>
            </a:r>
            <a:r>
              <a:rPr lang="zh-CN" altLang="en-US" smtClean="0"/>
              <a:t>计算</a:t>
            </a:r>
            <a:r>
              <a:rPr lang="en-US" altLang="zh-CN" smtClean="0"/>
              <a:t>MaxAdd</a:t>
            </a:r>
            <a:r>
              <a:rPr lang="zh-CN" altLang="en-US" smtClean="0"/>
              <a:t>，最终解为</a:t>
            </a:r>
            <a:r>
              <a:rPr lang="en-US" altLang="zh-CN" smtClean="0"/>
              <a:t>MaxAdd[0][0]</a:t>
            </a:r>
            <a:endParaRPr lang="zh-CN" altLang="en-US" smtClean="0"/>
          </a:p>
        </p:txBody>
      </p:sp>
      <p:graphicFrame>
        <p:nvGraphicFramePr>
          <p:cNvPr id="31748" name="对象 3"/>
          <p:cNvGraphicFramePr>
            <a:graphicFrameLocks noChangeAspect="1"/>
          </p:cNvGraphicFramePr>
          <p:nvPr/>
        </p:nvGraphicFramePr>
        <p:xfrm>
          <a:off x="250825" y="2060575"/>
          <a:ext cx="8642350" cy="1295400"/>
        </p:xfrm>
        <a:graphic>
          <a:graphicData uri="http://schemas.openxmlformats.org/presentationml/2006/ole">
            <mc:AlternateContent xmlns:mc="http://schemas.openxmlformats.org/markup-compatibility/2006">
              <mc:Choice xmlns:v="urn:schemas-microsoft-com:vml" Requires="v">
                <p:oleObj spid="_x0000_s31766" name="Equation" r:id="rId3" imgW="5080000" imgH="762000" progId="Equation.DSMT4">
                  <p:embed/>
                </p:oleObj>
              </mc:Choice>
              <mc:Fallback>
                <p:oleObj name="Equation" r:id="rId3" imgW="5080000" imgH="7620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060575"/>
                        <a:ext cx="86423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747">
                                            <p:txEl>
                                              <p:pRg st="6" end="6"/>
                                            </p:txEl>
                                          </p:spTgt>
                                        </p:tgtEl>
                                        <p:attrNameLst>
                                          <p:attrName>style.visibility</p:attrName>
                                        </p:attrNameLst>
                                      </p:cBhvr>
                                      <p:to>
                                        <p:strVal val="visible"/>
                                      </p:to>
                                    </p:set>
                                    <p:animEffect transition="in" filter="wipe(left)">
                                      <p:cBhvr>
                                        <p:cTn id="7" dur="500"/>
                                        <p:tgtEl>
                                          <p:spTgt spid="317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smtClean="0"/>
              <a:t>6.2 </a:t>
            </a:r>
            <a:r>
              <a:rPr lang="zh-CN" altLang="en-US" smtClean="0"/>
              <a:t>数塔问题</a:t>
            </a:r>
          </a:p>
        </p:txBody>
      </p:sp>
      <p:sp>
        <p:nvSpPr>
          <p:cNvPr id="3" name="内容占位符 2"/>
          <p:cNvSpPr>
            <a:spLocks noGrp="1"/>
          </p:cNvSpPr>
          <p:nvPr>
            <p:ph sz="quarter" idx="1"/>
          </p:nvPr>
        </p:nvSpPr>
        <p:spPr>
          <a:xfrm>
            <a:off x="457200" y="1219200"/>
            <a:ext cx="8229600" cy="4937125"/>
          </a:xfrm>
        </p:spPr>
        <p:txBody>
          <a:bodyPr/>
          <a:lstStyle/>
          <a:p>
            <a:pPr marL="0" indent="0">
              <a:buFont typeface="Wingdings 3" pitchFamily="18" charset="2"/>
              <a:buNone/>
              <a:defRPr/>
            </a:pPr>
            <a:r>
              <a:rPr lang="zh-CN" altLang="en-US" dirty="0" smtClean="0"/>
              <a:t>（</a:t>
            </a:r>
            <a:r>
              <a:rPr lang="en-US" altLang="zh-CN" dirty="0" smtClean="0"/>
              <a:t>3</a:t>
            </a:r>
            <a:r>
              <a:rPr lang="zh-CN" altLang="en-US" dirty="0" smtClean="0"/>
              <a:t>）填表</a:t>
            </a:r>
            <a:endParaRPr lang="en-US" altLang="zh-CN" dirty="0"/>
          </a:p>
          <a:p>
            <a:pPr>
              <a:defRPr/>
            </a:pPr>
            <a:endParaRPr lang="en-US" altLang="zh-CN" dirty="0" smtClean="0"/>
          </a:p>
          <a:p>
            <a:pPr>
              <a:defRPr/>
            </a:pPr>
            <a:endParaRPr lang="en-US" altLang="zh-CN" dirty="0"/>
          </a:p>
          <a:p>
            <a:pPr>
              <a:defRPr/>
            </a:pPr>
            <a:endParaRPr lang="en-US" altLang="zh-CN" dirty="0" smtClean="0"/>
          </a:p>
          <a:p>
            <a:pPr marL="0" indent="0">
              <a:buFont typeface="Wingdings 3" pitchFamily="18" charset="2"/>
              <a:buNone/>
              <a:defRPr/>
            </a:pPr>
            <a:endParaRPr lang="en-US" altLang="zh-CN" dirty="0"/>
          </a:p>
        </p:txBody>
      </p:sp>
      <p:graphicFrame>
        <p:nvGraphicFramePr>
          <p:cNvPr id="5" name="表格 4"/>
          <p:cNvGraphicFramePr>
            <a:graphicFrameLocks noGrp="1"/>
          </p:cNvGraphicFramePr>
          <p:nvPr/>
        </p:nvGraphicFramePr>
        <p:xfrm>
          <a:off x="2616200" y="3068638"/>
          <a:ext cx="3900490" cy="3240085"/>
        </p:xfrm>
        <a:graphic>
          <a:graphicData uri="http://schemas.openxmlformats.org/drawingml/2006/table">
            <a:tbl>
              <a:tblPr firstRow="1" bandRow="1">
                <a:tableStyleId>{5C22544A-7EE6-4342-B048-85BDC9FD1C3A}</a:tableStyleId>
              </a:tblPr>
              <a:tblGrid>
                <a:gridCol w="780098"/>
                <a:gridCol w="780098"/>
                <a:gridCol w="780098"/>
                <a:gridCol w="780098"/>
                <a:gridCol w="780098"/>
              </a:tblGrid>
              <a:tr h="6480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kern="1200" dirty="0" smtClean="0">
                        <a:solidFill>
                          <a:schemeClr val="bg1">
                            <a:lumMod val="75000"/>
                          </a:schemeClr>
                        </a:solidFill>
                        <a:latin typeface="+mn-lt"/>
                        <a:ea typeface="+mn-ea"/>
                        <a:cs typeface="+mn-cs"/>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kern="1200" dirty="0" smtClean="0">
                        <a:solidFill>
                          <a:schemeClr val="tx1"/>
                        </a:solidFill>
                        <a:latin typeface="+mn-lt"/>
                        <a:ea typeface="+mn-ea"/>
                        <a:cs typeface="+mn-cs"/>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80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kern="1200" dirty="0" smtClean="0">
                        <a:solidFill>
                          <a:schemeClr val="bg1">
                            <a:lumMod val="75000"/>
                          </a:schemeClr>
                        </a:solidFill>
                        <a:latin typeface="+mn-lt"/>
                        <a:ea typeface="+mn-ea"/>
                        <a:cs typeface="+mn-cs"/>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kern="1200" dirty="0" smtClean="0">
                        <a:solidFill>
                          <a:schemeClr val="bg1">
                            <a:lumMod val="75000"/>
                          </a:schemeClr>
                        </a:solidFill>
                        <a:latin typeface="+mn-lt"/>
                        <a:ea typeface="+mn-ea"/>
                        <a:cs typeface="+mn-cs"/>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017">
                <a:tc>
                  <a:txBody>
                    <a:bodyPr/>
                    <a:lstStyle/>
                    <a:p>
                      <a:pPr algn="ctr"/>
                      <a:endParaRPr lang="zh-CN" altLang="en-US" sz="3000" b="0" dirty="0">
                        <a:solidFill>
                          <a:schemeClr val="bg1">
                            <a:lumMod val="75000"/>
                          </a:schemeClr>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3000" b="0" dirty="0" smtClean="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bg1">
                            <a:lumMod val="75000"/>
                          </a:schemeClr>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017">
                <a:tc>
                  <a:txBody>
                    <a:bodyPr/>
                    <a:lstStyle/>
                    <a:p>
                      <a:pPr algn="ctr"/>
                      <a:endParaRPr lang="zh-CN" altLang="en-US" sz="3000" b="0" dirty="0">
                        <a:solidFill>
                          <a:schemeClr val="bg1">
                            <a:lumMod val="75000"/>
                          </a:schemeClr>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baseline="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baseline="0" dirty="0">
                        <a:solidFill>
                          <a:schemeClr val="bg1">
                            <a:lumMod val="75000"/>
                          </a:schemeClr>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baseline="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017">
                <a:tc>
                  <a:txBody>
                    <a:bodyPr/>
                    <a:lstStyle/>
                    <a:p>
                      <a:pPr algn="ctr"/>
                      <a:r>
                        <a:rPr lang="en-US" altLang="zh-CN" sz="3000" b="0" dirty="0" smtClean="0">
                          <a:solidFill>
                            <a:schemeClr val="tx1"/>
                          </a:solidFill>
                        </a:rPr>
                        <a:t>16</a:t>
                      </a: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dirty="0" smtClean="0">
                          <a:solidFill>
                            <a:schemeClr val="tx1"/>
                          </a:solidFill>
                        </a:rPr>
                        <a:t>4</a:t>
                      </a: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18</a:t>
                      </a:r>
                      <a:endParaRPr lang="zh-CN" altLang="en-US" sz="3000" b="0" baseline="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10</a:t>
                      </a:r>
                      <a:endParaRPr lang="zh-CN" altLang="en-US" sz="3000" b="0" baseline="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9</a:t>
                      </a:r>
                      <a:endParaRPr lang="zh-CN" altLang="en-US" sz="3000" b="0" baseline="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2816" name="对象 5"/>
          <p:cNvGraphicFramePr>
            <a:graphicFrameLocks noChangeAspect="1"/>
          </p:cNvGraphicFramePr>
          <p:nvPr/>
        </p:nvGraphicFramePr>
        <p:xfrm>
          <a:off x="250825" y="1700213"/>
          <a:ext cx="8642350" cy="1295400"/>
        </p:xfrm>
        <a:graphic>
          <a:graphicData uri="http://schemas.openxmlformats.org/presentationml/2006/ole">
            <mc:AlternateContent xmlns:mc="http://schemas.openxmlformats.org/markup-compatibility/2006">
              <mc:Choice xmlns:v="urn:schemas-microsoft-com:vml" Requires="v">
                <p:oleObj spid="_x0000_s32835" name="Equation" r:id="rId3" imgW="5080000" imgH="762000" progId="Equation.DSMT4">
                  <p:embed/>
                </p:oleObj>
              </mc:Choice>
              <mc:Fallback>
                <p:oleObj name="Equation" r:id="rId3" imgW="5080000" imgH="762000" progId="Equation.DSMT4">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700213"/>
                        <a:ext cx="86423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817" name="TextBox 6"/>
          <p:cNvSpPr txBox="1">
            <a:spLocks noChangeArrowheads="1"/>
          </p:cNvSpPr>
          <p:nvPr/>
        </p:nvSpPr>
        <p:spPr bwMode="auto">
          <a:xfrm>
            <a:off x="3995738" y="6381750"/>
            <a:ext cx="12684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a:t>① 初始化</a:t>
            </a:r>
          </a:p>
        </p:txBody>
      </p:sp>
      <p:grpSp>
        <p:nvGrpSpPr>
          <p:cNvPr id="7" name="Group 8"/>
          <p:cNvGrpSpPr>
            <a:grpSpLocks/>
          </p:cNvGrpSpPr>
          <p:nvPr/>
        </p:nvGrpSpPr>
        <p:grpSpPr bwMode="auto">
          <a:xfrm>
            <a:off x="4556125" y="116632"/>
            <a:ext cx="2696986" cy="1966230"/>
            <a:chOff x="2621" y="9972"/>
            <a:chExt cx="2384" cy="2184"/>
          </a:xfrm>
        </p:grpSpPr>
        <p:sp>
          <p:nvSpPr>
            <p:cNvPr id="8" name="Text Box 9"/>
            <p:cNvSpPr txBox="1">
              <a:spLocks noChangeArrowheads="1"/>
            </p:cNvSpPr>
            <p:nvPr/>
          </p:nvSpPr>
          <p:spPr bwMode="auto">
            <a:xfrm>
              <a:off x="3657" y="997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8</a:t>
              </a:r>
            </a:p>
          </p:txBody>
        </p:sp>
        <p:sp>
          <p:nvSpPr>
            <p:cNvPr id="9" name="Text Box 10"/>
            <p:cNvSpPr txBox="1">
              <a:spLocks noChangeArrowheads="1"/>
            </p:cNvSpPr>
            <p:nvPr/>
          </p:nvSpPr>
          <p:spPr bwMode="auto">
            <a:xfrm>
              <a:off x="3407" y="10444"/>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12</a:t>
              </a:r>
            </a:p>
          </p:txBody>
        </p:sp>
        <p:sp>
          <p:nvSpPr>
            <p:cNvPr id="10" name="Text Box 11"/>
            <p:cNvSpPr txBox="1">
              <a:spLocks noChangeArrowheads="1"/>
            </p:cNvSpPr>
            <p:nvPr/>
          </p:nvSpPr>
          <p:spPr bwMode="auto">
            <a:xfrm>
              <a:off x="3151"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3</a:t>
              </a:r>
            </a:p>
          </p:txBody>
        </p:sp>
        <p:sp>
          <p:nvSpPr>
            <p:cNvPr id="11" name="Text Box 12"/>
            <p:cNvSpPr txBox="1">
              <a:spLocks noChangeArrowheads="1"/>
            </p:cNvSpPr>
            <p:nvPr/>
          </p:nvSpPr>
          <p:spPr bwMode="auto">
            <a:xfrm>
              <a:off x="3680"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9</a:t>
              </a:r>
            </a:p>
          </p:txBody>
        </p:sp>
        <p:sp>
          <p:nvSpPr>
            <p:cNvPr id="12" name="Text Box 13"/>
            <p:cNvSpPr txBox="1">
              <a:spLocks noChangeArrowheads="1"/>
            </p:cNvSpPr>
            <p:nvPr/>
          </p:nvSpPr>
          <p:spPr bwMode="auto">
            <a:xfrm>
              <a:off x="3928" y="1044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15</a:t>
              </a:r>
            </a:p>
          </p:txBody>
        </p:sp>
        <p:sp>
          <p:nvSpPr>
            <p:cNvPr id="13" name="Text Box 14"/>
            <p:cNvSpPr txBox="1">
              <a:spLocks noChangeArrowheads="1"/>
            </p:cNvSpPr>
            <p:nvPr/>
          </p:nvSpPr>
          <p:spPr bwMode="auto">
            <a:xfrm>
              <a:off x="4174"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6</a:t>
              </a:r>
            </a:p>
          </p:txBody>
        </p:sp>
        <p:sp>
          <p:nvSpPr>
            <p:cNvPr id="14" name="Text Box 15"/>
            <p:cNvSpPr txBox="1">
              <a:spLocks noChangeArrowheads="1"/>
            </p:cNvSpPr>
            <p:nvPr/>
          </p:nvSpPr>
          <p:spPr bwMode="auto">
            <a:xfrm>
              <a:off x="2868" y="1140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8</a:t>
              </a:r>
            </a:p>
          </p:txBody>
        </p:sp>
        <p:sp>
          <p:nvSpPr>
            <p:cNvPr id="15" name="Text Box 16"/>
            <p:cNvSpPr txBox="1">
              <a:spLocks noChangeArrowheads="1"/>
            </p:cNvSpPr>
            <p:nvPr/>
          </p:nvSpPr>
          <p:spPr bwMode="auto">
            <a:xfrm>
              <a:off x="3398"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10</a:t>
              </a:r>
            </a:p>
          </p:txBody>
        </p:sp>
        <p:sp>
          <p:nvSpPr>
            <p:cNvPr id="16" name="Text Box 17"/>
            <p:cNvSpPr txBox="1">
              <a:spLocks noChangeArrowheads="1"/>
            </p:cNvSpPr>
            <p:nvPr/>
          </p:nvSpPr>
          <p:spPr bwMode="auto">
            <a:xfrm>
              <a:off x="3925" y="1140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5</a:t>
              </a:r>
            </a:p>
          </p:txBody>
        </p:sp>
        <p:sp>
          <p:nvSpPr>
            <p:cNvPr id="17" name="Text Box 18"/>
            <p:cNvSpPr txBox="1">
              <a:spLocks noChangeArrowheads="1"/>
            </p:cNvSpPr>
            <p:nvPr/>
          </p:nvSpPr>
          <p:spPr bwMode="auto">
            <a:xfrm>
              <a:off x="4445"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12</a:t>
              </a:r>
            </a:p>
          </p:txBody>
        </p:sp>
        <p:sp>
          <p:nvSpPr>
            <p:cNvPr id="18" name="Text Box 19"/>
            <p:cNvSpPr txBox="1">
              <a:spLocks noChangeArrowheads="1"/>
            </p:cNvSpPr>
            <p:nvPr/>
          </p:nvSpPr>
          <p:spPr bwMode="auto">
            <a:xfrm>
              <a:off x="4693" y="1187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9</a:t>
              </a:r>
            </a:p>
          </p:txBody>
        </p:sp>
        <p:sp>
          <p:nvSpPr>
            <p:cNvPr id="19" name="Text Box 20"/>
            <p:cNvSpPr txBox="1">
              <a:spLocks noChangeArrowheads="1"/>
            </p:cNvSpPr>
            <p:nvPr/>
          </p:nvSpPr>
          <p:spPr bwMode="auto">
            <a:xfrm>
              <a:off x="4185" y="1187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10</a:t>
              </a:r>
            </a:p>
          </p:txBody>
        </p:sp>
        <p:sp>
          <p:nvSpPr>
            <p:cNvPr id="20" name="Text Box 21"/>
            <p:cNvSpPr txBox="1">
              <a:spLocks noChangeArrowheads="1"/>
            </p:cNvSpPr>
            <p:nvPr/>
          </p:nvSpPr>
          <p:spPr bwMode="auto">
            <a:xfrm>
              <a:off x="3656" y="11871"/>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18</a:t>
              </a:r>
            </a:p>
          </p:txBody>
        </p:sp>
        <p:sp>
          <p:nvSpPr>
            <p:cNvPr id="21" name="Text Box 22"/>
            <p:cNvSpPr txBox="1">
              <a:spLocks noChangeArrowheads="1"/>
            </p:cNvSpPr>
            <p:nvPr/>
          </p:nvSpPr>
          <p:spPr bwMode="auto">
            <a:xfrm>
              <a:off x="3138"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4</a:t>
              </a:r>
            </a:p>
          </p:txBody>
        </p:sp>
        <p:sp>
          <p:nvSpPr>
            <p:cNvPr id="22" name="Text Box 23"/>
            <p:cNvSpPr txBox="1">
              <a:spLocks noChangeArrowheads="1"/>
            </p:cNvSpPr>
            <p:nvPr/>
          </p:nvSpPr>
          <p:spPr bwMode="auto">
            <a:xfrm>
              <a:off x="2621"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16</a:t>
              </a:r>
            </a:p>
          </p:txBody>
        </p:sp>
        <p:sp>
          <p:nvSpPr>
            <p:cNvPr id="23" name="Line 24"/>
            <p:cNvSpPr>
              <a:spLocks noChangeShapeType="1"/>
            </p:cNvSpPr>
            <p:nvPr/>
          </p:nvSpPr>
          <p:spPr bwMode="auto">
            <a:xfrm flipH="1">
              <a:off x="3655" y="10260"/>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4" name="Line 25"/>
            <p:cNvSpPr>
              <a:spLocks noChangeShapeType="1"/>
            </p:cNvSpPr>
            <p:nvPr/>
          </p:nvSpPr>
          <p:spPr bwMode="auto">
            <a:xfrm>
              <a:off x="3889" y="10260"/>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5" name="Line 26"/>
            <p:cNvSpPr>
              <a:spLocks noChangeShapeType="1"/>
            </p:cNvSpPr>
            <p:nvPr/>
          </p:nvSpPr>
          <p:spPr bwMode="auto">
            <a:xfrm flipH="1">
              <a:off x="3409"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6" name="Line 27"/>
            <p:cNvSpPr>
              <a:spLocks noChangeShapeType="1"/>
            </p:cNvSpPr>
            <p:nvPr/>
          </p:nvSpPr>
          <p:spPr bwMode="auto">
            <a:xfrm>
              <a:off x="3643"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7" name="Line 28"/>
            <p:cNvSpPr>
              <a:spLocks noChangeShapeType="1"/>
            </p:cNvSpPr>
            <p:nvPr/>
          </p:nvSpPr>
          <p:spPr bwMode="auto">
            <a:xfrm flipH="1">
              <a:off x="3927" y="10732"/>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8" name="Line 29"/>
            <p:cNvSpPr>
              <a:spLocks noChangeShapeType="1"/>
            </p:cNvSpPr>
            <p:nvPr/>
          </p:nvSpPr>
          <p:spPr bwMode="auto">
            <a:xfrm>
              <a:off x="4161"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9" name="Line 30"/>
            <p:cNvSpPr>
              <a:spLocks noChangeShapeType="1"/>
            </p:cNvSpPr>
            <p:nvPr/>
          </p:nvSpPr>
          <p:spPr bwMode="auto">
            <a:xfrm flipH="1">
              <a:off x="3151"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0" name="Line 31"/>
            <p:cNvSpPr>
              <a:spLocks noChangeShapeType="1"/>
            </p:cNvSpPr>
            <p:nvPr/>
          </p:nvSpPr>
          <p:spPr bwMode="auto">
            <a:xfrm>
              <a:off x="338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1" name="Line 32"/>
            <p:cNvSpPr>
              <a:spLocks noChangeShapeType="1"/>
            </p:cNvSpPr>
            <p:nvPr/>
          </p:nvSpPr>
          <p:spPr bwMode="auto">
            <a:xfrm flipH="1">
              <a:off x="3681" y="11214"/>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2" name="Line 33"/>
            <p:cNvSpPr>
              <a:spLocks noChangeShapeType="1"/>
            </p:cNvSpPr>
            <p:nvPr/>
          </p:nvSpPr>
          <p:spPr bwMode="auto">
            <a:xfrm>
              <a:off x="391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3" name="Line 34"/>
            <p:cNvSpPr>
              <a:spLocks noChangeShapeType="1"/>
            </p:cNvSpPr>
            <p:nvPr/>
          </p:nvSpPr>
          <p:spPr bwMode="auto">
            <a:xfrm flipH="1">
              <a:off x="416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4" name="Line 35"/>
            <p:cNvSpPr>
              <a:spLocks noChangeShapeType="1"/>
            </p:cNvSpPr>
            <p:nvPr/>
          </p:nvSpPr>
          <p:spPr bwMode="auto">
            <a:xfrm>
              <a:off x="4399"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5" name="Line 36"/>
            <p:cNvSpPr>
              <a:spLocks noChangeShapeType="1"/>
            </p:cNvSpPr>
            <p:nvPr/>
          </p:nvSpPr>
          <p:spPr bwMode="auto">
            <a:xfrm flipH="1">
              <a:off x="2859"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6" name="Line 37"/>
            <p:cNvSpPr>
              <a:spLocks noChangeShapeType="1"/>
            </p:cNvSpPr>
            <p:nvPr/>
          </p:nvSpPr>
          <p:spPr bwMode="auto">
            <a:xfrm>
              <a:off x="3093"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7" name="Line 38"/>
            <p:cNvSpPr>
              <a:spLocks noChangeShapeType="1"/>
            </p:cNvSpPr>
            <p:nvPr/>
          </p:nvSpPr>
          <p:spPr bwMode="auto">
            <a:xfrm flipH="1">
              <a:off x="339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8" name="Line 39"/>
            <p:cNvSpPr>
              <a:spLocks noChangeShapeType="1"/>
            </p:cNvSpPr>
            <p:nvPr/>
          </p:nvSpPr>
          <p:spPr bwMode="auto">
            <a:xfrm>
              <a:off x="3633" y="11687"/>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9" name="Line 40"/>
            <p:cNvSpPr>
              <a:spLocks noChangeShapeType="1"/>
            </p:cNvSpPr>
            <p:nvPr/>
          </p:nvSpPr>
          <p:spPr bwMode="auto">
            <a:xfrm flipH="1">
              <a:off x="3917"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40" name="Line 41"/>
            <p:cNvSpPr>
              <a:spLocks noChangeShapeType="1"/>
            </p:cNvSpPr>
            <p:nvPr/>
          </p:nvSpPr>
          <p:spPr bwMode="auto">
            <a:xfrm>
              <a:off x="4151"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41" name="Line 42"/>
            <p:cNvSpPr>
              <a:spLocks noChangeShapeType="1"/>
            </p:cNvSpPr>
            <p:nvPr/>
          </p:nvSpPr>
          <p:spPr bwMode="auto">
            <a:xfrm flipH="1">
              <a:off x="4435"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42" name="Line 43"/>
            <p:cNvSpPr>
              <a:spLocks noChangeShapeType="1"/>
            </p:cNvSpPr>
            <p:nvPr/>
          </p:nvSpPr>
          <p:spPr bwMode="auto">
            <a:xfrm>
              <a:off x="466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smtClean="0"/>
              <a:t>6.2 </a:t>
            </a:r>
            <a:r>
              <a:rPr lang="zh-CN" altLang="en-US" smtClean="0"/>
              <a:t>数塔问题</a:t>
            </a:r>
          </a:p>
        </p:txBody>
      </p:sp>
      <p:sp>
        <p:nvSpPr>
          <p:cNvPr id="3" name="内容占位符 2"/>
          <p:cNvSpPr>
            <a:spLocks noGrp="1"/>
          </p:cNvSpPr>
          <p:nvPr>
            <p:ph sz="quarter" idx="1"/>
          </p:nvPr>
        </p:nvSpPr>
        <p:spPr>
          <a:xfrm>
            <a:off x="457200" y="1219200"/>
            <a:ext cx="8229600" cy="4937125"/>
          </a:xfrm>
        </p:spPr>
        <p:txBody>
          <a:bodyPr/>
          <a:lstStyle/>
          <a:p>
            <a:pPr marL="0" indent="0">
              <a:buFont typeface="Wingdings 3" pitchFamily="18" charset="2"/>
              <a:buNone/>
              <a:defRPr/>
            </a:pPr>
            <a:r>
              <a:rPr lang="zh-CN" altLang="en-US" dirty="0" smtClean="0"/>
              <a:t>（</a:t>
            </a:r>
            <a:r>
              <a:rPr lang="en-US" altLang="zh-CN" dirty="0" smtClean="0"/>
              <a:t>3</a:t>
            </a:r>
            <a:r>
              <a:rPr lang="zh-CN" altLang="en-US" dirty="0" smtClean="0"/>
              <a:t>）填表</a:t>
            </a:r>
            <a:endParaRPr lang="en-US" altLang="zh-CN" dirty="0"/>
          </a:p>
          <a:p>
            <a:pPr>
              <a:defRPr/>
            </a:pPr>
            <a:endParaRPr lang="en-US" altLang="zh-CN" dirty="0" smtClean="0"/>
          </a:p>
          <a:p>
            <a:pPr>
              <a:defRPr/>
            </a:pPr>
            <a:endParaRPr lang="en-US" altLang="zh-CN" dirty="0"/>
          </a:p>
          <a:p>
            <a:pPr>
              <a:defRPr/>
            </a:pPr>
            <a:endParaRPr lang="en-US" altLang="zh-CN" dirty="0" smtClean="0"/>
          </a:p>
          <a:p>
            <a:pPr marL="0" indent="0">
              <a:buFont typeface="Wingdings 3" pitchFamily="18" charset="2"/>
              <a:buNone/>
              <a:defRPr/>
            </a:pPr>
            <a:endParaRPr lang="en-US" altLang="zh-CN" dirty="0"/>
          </a:p>
        </p:txBody>
      </p:sp>
      <p:graphicFrame>
        <p:nvGraphicFramePr>
          <p:cNvPr id="5" name="表格 4"/>
          <p:cNvGraphicFramePr>
            <a:graphicFrameLocks noGrp="1"/>
          </p:cNvGraphicFramePr>
          <p:nvPr/>
        </p:nvGraphicFramePr>
        <p:xfrm>
          <a:off x="2616200" y="3068638"/>
          <a:ext cx="3900490" cy="3240085"/>
        </p:xfrm>
        <a:graphic>
          <a:graphicData uri="http://schemas.openxmlformats.org/drawingml/2006/table">
            <a:tbl>
              <a:tblPr firstRow="1" bandRow="1">
                <a:tableStyleId>{5C22544A-7EE6-4342-B048-85BDC9FD1C3A}</a:tableStyleId>
              </a:tblPr>
              <a:tblGrid>
                <a:gridCol w="780098"/>
                <a:gridCol w="780098"/>
                <a:gridCol w="780098"/>
                <a:gridCol w="780098"/>
                <a:gridCol w="780098"/>
              </a:tblGrid>
              <a:tr h="6480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kern="1200" dirty="0" smtClean="0">
                        <a:solidFill>
                          <a:schemeClr val="bg1">
                            <a:lumMod val="75000"/>
                          </a:schemeClr>
                        </a:solidFill>
                        <a:latin typeface="+mn-lt"/>
                        <a:ea typeface="+mn-ea"/>
                        <a:cs typeface="+mn-cs"/>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kern="1200" dirty="0" smtClean="0">
                        <a:solidFill>
                          <a:schemeClr val="tx1"/>
                        </a:solidFill>
                        <a:latin typeface="+mn-lt"/>
                        <a:ea typeface="+mn-ea"/>
                        <a:cs typeface="+mn-cs"/>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80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kern="1200" dirty="0" smtClean="0">
                        <a:solidFill>
                          <a:schemeClr val="bg1">
                            <a:lumMod val="75000"/>
                          </a:schemeClr>
                        </a:solidFill>
                        <a:latin typeface="+mn-lt"/>
                        <a:ea typeface="+mn-ea"/>
                        <a:cs typeface="+mn-cs"/>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kern="1200" dirty="0" smtClean="0">
                        <a:solidFill>
                          <a:schemeClr val="bg1">
                            <a:lumMod val="75000"/>
                          </a:schemeClr>
                        </a:solidFill>
                        <a:latin typeface="+mn-lt"/>
                        <a:ea typeface="+mn-ea"/>
                        <a:cs typeface="+mn-cs"/>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017">
                <a:tc>
                  <a:txBody>
                    <a:bodyPr/>
                    <a:lstStyle/>
                    <a:p>
                      <a:pPr algn="ctr"/>
                      <a:endParaRPr lang="zh-CN" altLang="en-US" sz="3000" b="0" dirty="0">
                        <a:solidFill>
                          <a:schemeClr val="bg1">
                            <a:lumMod val="75000"/>
                          </a:schemeClr>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3000" b="0" dirty="0" smtClean="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bg1">
                            <a:lumMod val="75000"/>
                          </a:schemeClr>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017">
                <a:tc>
                  <a:txBody>
                    <a:bodyPr/>
                    <a:lstStyle/>
                    <a:p>
                      <a:pPr algn="ctr"/>
                      <a:r>
                        <a:rPr lang="en-US" altLang="zh-CN" sz="3000" b="0" dirty="0" smtClean="0">
                          <a:solidFill>
                            <a:schemeClr val="tx1"/>
                          </a:solidFill>
                        </a:rPr>
                        <a:t>8</a:t>
                      </a: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baseline="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baseline="0" dirty="0">
                        <a:solidFill>
                          <a:schemeClr val="bg1">
                            <a:lumMod val="75000"/>
                          </a:schemeClr>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baseline="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017">
                <a:tc>
                  <a:txBody>
                    <a:bodyPr/>
                    <a:lstStyle/>
                    <a:p>
                      <a:pPr algn="ctr"/>
                      <a:r>
                        <a:rPr lang="en-US" altLang="zh-CN" sz="3000" b="0" dirty="0" smtClean="0">
                          <a:solidFill>
                            <a:schemeClr val="tx1"/>
                          </a:solidFill>
                        </a:rPr>
                        <a:t>16</a:t>
                      </a: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dirty="0" smtClean="0">
                          <a:solidFill>
                            <a:schemeClr val="tx1"/>
                          </a:solidFill>
                        </a:rPr>
                        <a:t>4</a:t>
                      </a: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18</a:t>
                      </a:r>
                      <a:endParaRPr lang="zh-CN" altLang="en-US" sz="3000" b="0" baseline="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10</a:t>
                      </a:r>
                      <a:endParaRPr lang="zh-CN" altLang="en-US" sz="3000" b="0" baseline="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9</a:t>
                      </a:r>
                      <a:endParaRPr lang="zh-CN" altLang="en-US" sz="3000" b="0" baseline="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3840" name="对象 5"/>
          <p:cNvGraphicFramePr>
            <a:graphicFrameLocks noChangeAspect="1"/>
          </p:cNvGraphicFramePr>
          <p:nvPr/>
        </p:nvGraphicFramePr>
        <p:xfrm>
          <a:off x="250825" y="1700213"/>
          <a:ext cx="8642350" cy="1295400"/>
        </p:xfrm>
        <a:graphic>
          <a:graphicData uri="http://schemas.openxmlformats.org/presentationml/2006/ole">
            <mc:AlternateContent xmlns:mc="http://schemas.openxmlformats.org/markup-compatibility/2006">
              <mc:Choice xmlns:v="urn:schemas-microsoft-com:vml" Requires="v">
                <p:oleObj spid="_x0000_s33863" name="Equation" r:id="rId3" imgW="5080000" imgH="762000" progId="Equation.DSMT4">
                  <p:embed/>
                </p:oleObj>
              </mc:Choice>
              <mc:Fallback>
                <p:oleObj name="Equation" r:id="rId3" imgW="5080000" imgH="762000" progId="Equation.DSMT4">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700213"/>
                        <a:ext cx="86423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41" name="TextBox 6"/>
          <p:cNvSpPr txBox="1">
            <a:spLocks noChangeArrowheads="1"/>
          </p:cNvSpPr>
          <p:nvPr/>
        </p:nvSpPr>
        <p:spPr bwMode="auto">
          <a:xfrm>
            <a:off x="1979613" y="6381750"/>
            <a:ext cx="5238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a:t>② </a:t>
            </a:r>
            <a:r>
              <a:rPr lang="en-US" altLang="zh-CN" sz="2000"/>
              <a:t>MA[3][0] = max(MA[4][0], MA[4][1]) + d[3][0]</a:t>
            </a:r>
            <a:endParaRPr lang="zh-CN" altLang="en-US" sz="2000"/>
          </a:p>
        </p:txBody>
      </p:sp>
      <p:sp>
        <p:nvSpPr>
          <p:cNvPr id="4" name="双括号 3"/>
          <p:cNvSpPr/>
          <p:nvPr/>
        </p:nvSpPr>
        <p:spPr>
          <a:xfrm>
            <a:off x="2679700" y="5732463"/>
            <a:ext cx="1368425" cy="504825"/>
          </a:xfrm>
          <a:prstGeom prst="bracketPair">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33843" name="TextBox 7"/>
          <p:cNvSpPr txBox="1">
            <a:spLocks noChangeArrowheads="1"/>
          </p:cNvSpPr>
          <p:nvPr/>
        </p:nvSpPr>
        <p:spPr bwMode="auto">
          <a:xfrm>
            <a:off x="1812925" y="5732463"/>
            <a:ext cx="7953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a:solidFill>
                  <a:srgbClr val="FF0000"/>
                </a:solidFill>
              </a:rPr>
              <a:t>max</a:t>
            </a:r>
            <a:endParaRPr lang="zh-CN" altLang="en-US" sz="2800">
              <a:solidFill>
                <a:srgbClr val="FF0000"/>
              </a:solidFill>
            </a:endParaRPr>
          </a:p>
        </p:txBody>
      </p:sp>
      <p:sp>
        <p:nvSpPr>
          <p:cNvPr id="9" name="任意多边形 8"/>
          <p:cNvSpPr/>
          <p:nvPr/>
        </p:nvSpPr>
        <p:spPr>
          <a:xfrm>
            <a:off x="2238375" y="5314950"/>
            <a:ext cx="365125" cy="500063"/>
          </a:xfrm>
          <a:custGeom>
            <a:avLst/>
            <a:gdLst>
              <a:gd name="connsiteX0" fmla="*/ 7513 w 365322"/>
              <a:gd name="connsiteY0" fmla="*/ 499944 h 499944"/>
              <a:gd name="connsiteX1" fmla="*/ 47270 w 365322"/>
              <a:gd name="connsiteY1" fmla="*/ 62623 h 499944"/>
              <a:gd name="connsiteX2" fmla="*/ 365322 w 365322"/>
              <a:gd name="connsiteY2" fmla="*/ 2988 h 499944"/>
            </a:gdLst>
            <a:ahLst/>
            <a:cxnLst>
              <a:cxn ang="0">
                <a:pos x="connsiteX0" y="connsiteY0"/>
              </a:cxn>
              <a:cxn ang="0">
                <a:pos x="connsiteX1" y="connsiteY1"/>
              </a:cxn>
              <a:cxn ang="0">
                <a:pos x="connsiteX2" y="connsiteY2"/>
              </a:cxn>
            </a:cxnLst>
            <a:rect l="l" t="t" r="r" b="b"/>
            <a:pathLst>
              <a:path w="365322" h="499944">
                <a:moveTo>
                  <a:pt x="7513" y="499944"/>
                </a:moveTo>
                <a:cubicBezTo>
                  <a:pt x="-2426" y="322696"/>
                  <a:pt x="-12365" y="145449"/>
                  <a:pt x="47270" y="62623"/>
                </a:cubicBezTo>
                <a:cubicBezTo>
                  <a:pt x="106905" y="-20203"/>
                  <a:pt x="365322" y="2988"/>
                  <a:pt x="365322" y="2988"/>
                </a:cubicBezTo>
              </a:path>
            </a:pathLst>
          </a:cu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33845" name="TextBox 9"/>
          <p:cNvSpPr txBox="1">
            <a:spLocks noChangeArrowheads="1"/>
          </p:cNvSpPr>
          <p:nvPr/>
        </p:nvSpPr>
        <p:spPr bwMode="auto">
          <a:xfrm>
            <a:off x="1835150" y="5013325"/>
            <a:ext cx="4397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4000"/>
              <a:t>+</a:t>
            </a:r>
            <a:endParaRPr lang="zh-CN" altLang="en-US" sz="4000"/>
          </a:p>
        </p:txBody>
      </p:sp>
      <p:grpSp>
        <p:nvGrpSpPr>
          <p:cNvPr id="11" name="Group 8"/>
          <p:cNvGrpSpPr>
            <a:grpSpLocks/>
          </p:cNvGrpSpPr>
          <p:nvPr/>
        </p:nvGrpSpPr>
        <p:grpSpPr bwMode="auto">
          <a:xfrm>
            <a:off x="4556125" y="116632"/>
            <a:ext cx="2696986" cy="1966230"/>
            <a:chOff x="2621" y="9972"/>
            <a:chExt cx="2384" cy="2184"/>
          </a:xfrm>
        </p:grpSpPr>
        <p:sp>
          <p:nvSpPr>
            <p:cNvPr id="12" name="Text Box 9"/>
            <p:cNvSpPr txBox="1">
              <a:spLocks noChangeArrowheads="1"/>
            </p:cNvSpPr>
            <p:nvPr/>
          </p:nvSpPr>
          <p:spPr bwMode="auto">
            <a:xfrm>
              <a:off x="3657" y="997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8</a:t>
              </a:r>
            </a:p>
          </p:txBody>
        </p:sp>
        <p:sp>
          <p:nvSpPr>
            <p:cNvPr id="13" name="Text Box 10"/>
            <p:cNvSpPr txBox="1">
              <a:spLocks noChangeArrowheads="1"/>
            </p:cNvSpPr>
            <p:nvPr/>
          </p:nvSpPr>
          <p:spPr bwMode="auto">
            <a:xfrm>
              <a:off x="3407" y="10444"/>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12</a:t>
              </a:r>
            </a:p>
          </p:txBody>
        </p:sp>
        <p:sp>
          <p:nvSpPr>
            <p:cNvPr id="14" name="Text Box 11"/>
            <p:cNvSpPr txBox="1">
              <a:spLocks noChangeArrowheads="1"/>
            </p:cNvSpPr>
            <p:nvPr/>
          </p:nvSpPr>
          <p:spPr bwMode="auto">
            <a:xfrm>
              <a:off x="3151"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3</a:t>
              </a:r>
            </a:p>
          </p:txBody>
        </p:sp>
        <p:sp>
          <p:nvSpPr>
            <p:cNvPr id="15" name="Text Box 12"/>
            <p:cNvSpPr txBox="1">
              <a:spLocks noChangeArrowheads="1"/>
            </p:cNvSpPr>
            <p:nvPr/>
          </p:nvSpPr>
          <p:spPr bwMode="auto">
            <a:xfrm>
              <a:off x="3680"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9</a:t>
              </a:r>
            </a:p>
          </p:txBody>
        </p:sp>
        <p:sp>
          <p:nvSpPr>
            <p:cNvPr id="16" name="Text Box 13"/>
            <p:cNvSpPr txBox="1">
              <a:spLocks noChangeArrowheads="1"/>
            </p:cNvSpPr>
            <p:nvPr/>
          </p:nvSpPr>
          <p:spPr bwMode="auto">
            <a:xfrm>
              <a:off x="3928" y="1044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15</a:t>
              </a:r>
            </a:p>
          </p:txBody>
        </p:sp>
        <p:sp>
          <p:nvSpPr>
            <p:cNvPr id="17" name="Text Box 14"/>
            <p:cNvSpPr txBox="1">
              <a:spLocks noChangeArrowheads="1"/>
            </p:cNvSpPr>
            <p:nvPr/>
          </p:nvSpPr>
          <p:spPr bwMode="auto">
            <a:xfrm>
              <a:off x="4174"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6</a:t>
              </a:r>
            </a:p>
          </p:txBody>
        </p:sp>
        <p:sp>
          <p:nvSpPr>
            <p:cNvPr id="18" name="Text Box 15"/>
            <p:cNvSpPr txBox="1">
              <a:spLocks noChangeArrowheads="1"/>
            </p:cNvSpPr>
            <p:nvPr/>
          </p:nvSpPr>
          <p:spPr bwMode="auto">
            <a:xfrm>
              <a:off x="2868" y="1140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8</a:t>
              </a:r>
            </a:p>
          </p:txBody>
        </p:sp>
        <p:sp>
          <p:nvSpPr>
            <p:cNvPr id="19" name="Text Box 16"/>
            <p:cNvSpPr txBox="1">
              <a:spLocks noChangeArrowheads="1"/>
            </p:cNvSpPr>
            <p:nvPr/>
          </p:nvSpPr>
          <p:spPr bwMode="auto">
            <a:xfrm>
              <a:off x="3398"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10</a:t>
              </a:r>
            </a:p>
          </p:txBody>
        </p:sp>
        <p:sp>
          <p:nvSpPr>
            <p:cNvPr id="20" name="Text Box 17"/>
            <p:cNvSpPr txBox="1">
              <a:spLocks noChangeArrowheads="1"/>
            </p:cNvSpPr>
            <p:nvPr/>
          </p:nvSpPr>
          <p:spPr bwMode="auto">
            <a:xfrm>
              <a:off x="3925" y="1140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5</a:t>
              </a:r>
            </a:p>
          </p:txBody>
        </p:sp>
        <p:sp>
          <p:nvSpPr>
            <p:cNvPr id="21" name="Text Box 18"/>
            <p:cNvSpPr txBox="1">
              <a:spLocks noChangeArrowheads="1"/>
            </p:cNvSpPr>
            <p:nvPr/>
          </p:nvSpPr>
          <p:spPr bwMode="auto">
            <a:xfrm>
              <a:off x="4445"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12</a:t>
              </a:r>
            </a:p>
          </p:txBody>
        </p:sp>
        <p:sp>
          <p:nvSpPr>
            <p:cNvPr id="22" name="Text Box 19"/>
            <p:cNvSpPr txBox="1">
              <a:spLocks noChangeArrowheads="1"/>
            </p:cNvSpPr>
            <p:nvPr/>
          </p:nvSpPr>
          <p:spPr bwMode="auto">
            <a:xfrm>
              <a:off x="4693" y="1187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9</a:t>
              </a:r>
            </a:p>
          </p:txBody>
        </p:sp>
        <p:sp>
          <p:nvSpPr>
            <p:cNvPr id="23" name="Text Box 20"/>
            <p:cNvSpPr txBox="1">
              <a:spLocks noChangeArrowheads="1"/>
            </p:cNvSpPr>
            <p:nvPr/>
          </p:nvSpPr>
          <p:spPr bwMode="auto">
            <a:xfrm>
              <a:off x="4185" y="1187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10</a:t>
              </a:r>
            </a:p>
          </p:txBody>
        </p:sp>
        <p:sp>
          <p:nvSpPr>
            <p:cNvPr id="24" name="Text Box 21"/>
            <p:cNvSpPr txBox="1">
              <a:spLocks noChangeArrowheads="1"/>
            </p:cNvSpPr>
            <p:nvPr/>
          </p:nvSpPr>
          <p:spPr bwMode="auto">
            <a:xfrm>
              <a:off x="3656" y="11871"/>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18</a:t>
              </a:r>
            </a:p>
          </p:txBody>
        </p:sp>
        <p:sp>
          <p:nvSpPr>
            <p:cNvPr id="25" name="Text Box 22"/>
            <p:cNvSpPr txBox="1">
              <a:spLocks noChangeArrowheads="1"/>
            </p:cNvSpPr>
            <p:nvPr/>
          </p:nvSpPr>
          <p:spPr bwMode="auto">
            <a:xfrm>
              <a:off x="3138"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4</a:t>
              </a:r>
            </a:p>
          </p:txBody>
        </p:sp>
        <p:sp>
          <p:nvSpPr>
            <p:cNvPr id="26" name="Text Box 23"/>
            <p:cNvSpPr txBox="1">
              <a:spLocks noChangeArrowheads="1"/>
            </p:cNvSpPr>
            <p:nvPr/>
          </p:nvSpPr>
          <p:spPr bwMode="auto">
            <a:xfrm>
              <a:off x="2621"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16</a:t>
              </a:r>
            </a:p>
          </p:txBody>
        </p:sp>
        <p:sp>
          <p:nvSpPr>
            <p:cNvPr id="27" name="Line 24"/>
            <p:cNvSpPr>
              <a:spLocks noChangeShapeType="1"/>
            </p:cNvSpPr>
            <p:nvPr/>
          </p:nvSpPr>
          <p:spPr bwMode="auto">
            <a:xfrm flipH="1">
              <a:off x="3655" y="10260"/>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8" name="Line 25"/>
            <p:cNvSpPr>
              <a:spLocks noChangeShapeType="1"/>
            </p:cNvSpPr>
            <p:nvPr/>
          </p:nvSpPr>
          <p:spPr bwMode="auto">
            <a:xfrm>
              <a:off x="3889" y="10260"/>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9" name="Line 26"/>
            <p:cNvSpPr>
              <a:spLocks noChangeShapeType="1"/>
            </p:cNvSpPr>
            <p:nvPr/>
          </p:nvSpPr>
          <p:spPr bwMode="auto">
            <a:xfrm flipH="1">
              <a:off x="3409"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0" name="Line 27"/>
            <p:cNvSpPr>
              <a:spLocks noChangeShapeType="1"/>
            </p:cNvSpPr>
            <p:nvPr/>
          </p:nvSpPr>
          <p:spPr bwMode="auto">
            <a:xfrm>
              <a:off x="3643"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1" name="Line 28"/>
            <p:cNvSpPr>
              <a:spLocks noChangeShapeType="1"/>
            </p:cNvSpPr>
            <p:nvPr/>
          </p:nvSpPr>
          <p:spPr bwMode="auto">
            <a:xfrm flipH="1">
              <a:off x="3927" y="10732"/>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2" name="Line 29"/>
            <p:cNvSpPr>
              <a:spLocks noChangeShapeType="1"/>
            </p:cNvSpPr>
            <p:nvPr/>
          </p:nvSpPr>
          <p:spPr bwMode="auto">
            <a:xfrm>
              <a:off x="4161"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3" name="Line 30"/>
            <p:cNvSpPr>
              <a:spLocks noChangeShapeType="1"/>
            </p:cNvSpPr>
            <p:nvPr/>
          </p:nvSpPr>
          <p:spPr bwMode="auto">
            <a:xfrm flipH="1">
              <a:off x="3151"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4" name="Line 31"/>
            <p:cNvSpPr>
              <a:spLocks noChangeShapeType="1"/>
            </p:cNvSpPr>
            <p:nvPr/>
          </p:nvSpPr>
          <p:spPr bwMode="auto">
            <a:xfrm>
              <a:off x="338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5" name="Line 32"/>
            <p:cNvSpPr>
              <a:spLocks noChangeShapeType="1"/>
            </p:cNvSpPr>
            <p:nvPr/>
          </p:nvSpPr>
          <p:spPr bwMode="auto">
            <a:xfrm flipH="1">
              <a:off x="3681" y="11214"/>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6" name="Line 33"/>
            <p:cNvSpPr>
              <a:spLocks noChangeShapeType="1"/>
            </p:cNvSpPr>
            <p:nvPr/>
          </p:nvSpPr>
          <p:spPr bwMode="auto">
            <a:xfrm>
              <a:off x="391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7" name="Line 34"/>
            <p:cNvSpPr>
              <a:spLocks noChangeShapeType="1"/>
            </p:cNvSpPr>
            <p:nvPr/>
          </p:nvSpPr>
          <p:spPr bwMode="auto">
            <a:xfrm flipH="1">
              <a:off x="416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8" name="Line 35"/>
            <p:cNvSpPr>
              <a:spLocks noChangeShapeType="1"/>
            </p:cNvSpPr>
            <p:nvPr/>
          </p:nvSpPr>
          <p:spPr bwMode="auto">
            <a:xfrm>
              <a:off x="4399"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9" name="Line 36"/>
            <p:cNvSpPr>
              <a:spLocks noChangeShapeType="1"/>
            </p:cNvSpPr>
            <p:nvPr/>
          </p:nvSpPr>
          <p:spPr bwMode="auto">
            <a:xfrm flipH="1">
              <a:off x="2859"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40" name="Line 37"/>
            <p:cNvSpPr>
              <a:spLocks noChangeShapeType="1"/>
            </p:cNvSpPr>
            <p:nvPr/>
          </p:nvSpPr>
          <p:spPr bwMode="auto">
            <a:xfrm>
              <a:off x="3093"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41" name="Line 38"/>
            <p:cNvSpPr>
              <a:spLocks noChangeShapeType="1"/>
            </p:cNvSpPr>
            <p:nvPr/>
          </p:nvSpPr>
          <p:spPr bwMode="auto">
            <a:xfrm flipH="1">
              <a:off x="339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42" name="Line 39"/>
            <p:cNvSpPr>
              <a:spLocks noChangeShapeType="1"/>
            </p:cNvSpPr>
            <p:nvPr/>
          </p:nvSpPr>
          <p:spPr bwMode="auto">
            <a:xfrm>
              <a:off x="3633" y="11687"/>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43" name="Line 40"/>
            <p:cNvSpPr>
              <a:spLocks noChangeShapeType="1"/>
            </p:cNvSpPr>
            <p:nvPr/>
          </p:nvSpPr>
          <p:spPr bwMode="auto">
            <a:xfrm flipH="1">
              <a:off x="3917"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44" name="Line 41"/>
            <p:cNvSpPr>
              <a:spLocks noChangeShapeType="1"/>
            </p:cNvSpPr>
            <p:nvPr/>
          </p:nvSpPr>
          <p:spPr bwMode="auto">
            <a:xfrm>
              <a:off x="4151"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45" name="Line 42"/>
            <p:cNvSpPr>
              <a:spLocks noChangeShapeType="1"/>
            </p:cNvSpPr>
            <p:nvPr/>
          </p:nvSpPr>
          <p:spPr bwMode="auto">
            <a:xfrm flipH="1">
              <a:off x="4435"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46" name="Line 43"/>
            <p:cNvSpPr>
              <a:spLocks noChangeShapeType="1"/>
            </p:cNvSpPr>
            <p:nvPr/>
          </p:nvSpPr>
          <p:spPr bwMode="auto">
            <a:xfrm>
              <a:off x="466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smtClean="0"/>
              <a:t>6.2 </a:t>
            </a:r>
            <a:r>
              <a:rPr lang="zh-CN" altLang="en-US" smtClean="0"/>
              <a:t>数塔问题</a:t>
            </a:r>
          </a:p>
        </p:txBody>
      </p:sp>
      <p:sp>
        <p:nvSpPr>
          <p:cNvPr id="3" name="内容占位符 2"/>
          <p:cNvSpPr>
            <a:spLocks noGrp="1"/>
          </p:cNvSpPr>
          <p:nvPr>
            <p:ph sz="quarter" idx="1"/>
          </p:nvPr>
        </p:nvSpPr>
        <p:spPr>
          <a:xfrm>
            <a:off x="457200" y="1219200"/>
            <a:ext cx="8229600" cy="4937125"/>
          </a:xfrm>
        </p:spPr>
        <p:txBody>
          <a:bodyPr/>
          <a:lstStyle/>
          <a:p>
            <a:pPr marL="0" indent="0">
              <a:buFont typeface="Wingdings 3" pitchFamily="18" charset="2"/>
              <a:buNone/>
              <a:defRPr/>
            </a:pPr>
            <a:r>
              <a:rPr lang="zh-CN" altLang="en-US" dirty="0" smtClean="0"/>
              <a:t>（</a:t>
            </a:r>
            <a:r>
              <a:rPr lang="en-US" altLang="zh-CN" dirty="0" smtClean="0"/>
              <a:t>3</a:t>
            </a:r>
            <a:r>
              <a:rPr lang="zh-CN" altLang="en-US" dirty="0" smtClean="0"/>
              <a:t>）填表</a:t>
            </a:r>
            <a:endParaRPr lang="en-US" altLang="zh-CN" dirty="0"/>
          </a:p>
          <a:p>
            <a:pPr>
              <a:defRPr/>
            </a:pPr>
            <a:endParaRPr lang="en-US" altLang="zh-CN" dirty="0" smtClean="0"/>
          </a:p>
          <a:p>
            <a:pPr>
              <a:defRPr/>
            </a:pPr>
            <a:endParaRPr lang="en-US" altLang="zh-CN" dirty="0"/>
          </a:p>
          <a:p>
            <a:pPr>
              <a:defRPr/>
            </a:pPr>
            <a:endParaRPr lang="en-US" altLang="zh-CN" dirty="0" smtClean="0"/>
          </a:p>
          <a:p>
            <a:pPr marL="0" indent="0">
              <a:buFont typeface="Wingdings 3" pitchFamily="18" charset="2"/>
              <a:buNone/>
              <a:defRPr/>
            </a:pPr>
            <a:endParaRPr lang="en-US" altLang="zh-CN" dirty="0"/>
          </a:p>
        </p:txBody>
      </p:sp>
      <p:graphicFrame>
        <p:nvGraphicFramePr>
          <p:cNvPr id="5" name="表格 4"/>
          <p:cNvGraphicFramePr>
            <a:graphicFrameLocks noGrp="1"/>
          </p:cNvGraphicFramePr>
          <p:nvPr/>
        </p:nvGraphicFramePr>
        <p:xfrm>
          <a:off x="2616200" y="3068638"/>
          <a:ext cx="3900490" cy="3240085"/>
        </p:xfrm>
        <a:graphic>
          <a:graphicData uri="http://schemas.openxmlformats.org/drawingml/2006/table">
            <a:tbl>
              <a:tblPr firstRow="1" bandRow="1">
                <a:tableStyleId>{5C22544A-7EE6-4342-B048-85BDC9FD1C3A}</a:tableStyleId>
              </a:tblPr>
              <a:tblGrid>
                <a:gridCol w="780098"/>
                <a:gridCol w="780098"/>
                <a:gridCol w="780098"/>
                <a:gridCol w="780098"/>
                <a:gridCol w="780098"/>
              </a:tblGrid>
              <a:tr h="6480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kern="1200" dirty="0" smtClean="0">
                        <a:solidFill>
                          <a:schemeClr val="bg1">
                            <a:lumMod val="75000"/>
                          </a:schemeClr>
                        </a:solidFill>
                        <a:latin typeface="+mn-lt"/>
                        <a:ea typeface="+mn-ea"/>
                        <a:cs typeface="+mn-cs"/>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kern="1200" dirty="0" smtClean="0">
                        <a:solidFill>
                          <a:schemeClr val="tx1"/>
                        </a:solidFill>
                        <a:latin typeface="+mn-lt"/>
                        <a:ea typeface="+mn-ea"/>
                        <a:cs typeface="+mn-cs"/>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80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kern="1200" dirty="0" smtClean="0">
                        <a:solidFill>
                          <a:schemeClr val="bg1">
                            <a:lumMod val="75000"/>
                          </a:schemeClr>
                        </a:solidFill>
                        <a:latin typeface="+mn-lt"/>
                        <a:ea typeface="+mn-ea"/>
                        <a:cs typeface="+mn-cs"/>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kern="1200" dirty="0" smtClean="0">
                        <a:solidFill>
                          <a:schemeClr val="bg1">
                            <a:lumMod val="75000"/>
                          </a:schemeClr>
                        </a:solidFill>
                        <a:latin typeface="+mn-lt"/>
                        <a:ea typeface="+mn-ea"/>
                        <a:cs typeface="+mn-cs"/>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017">
                <a:tc>
                  <a:txBody>
                    <a:bodyPr/>
                    <a:lstStyle/>
                    <a:p>
                      <a:pPr algn="ctr"/>
                      <a:endParaRPr lang="zh-CN" altLang="en-US" sz="3000" b="0" dirty="0">
                        <a:solidFill>
                          <a:schemeClr val="bg1">
                            <a:lumMod val="75000"/>
                          </a:schemeClr>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3000" b="0" dirty="0" smtClean="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bg1">
                            <a:lumMod val="75000"/>
                          </a:schemeClr>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017">
                <a:tc>
                  <a:txBody>
                    <a:bodyPr/>
                    <a:lstStyle/>
                    <a:p>
                      <a:pPr algn="ctr"/>
                      <a:r>
                        <a:rPr lang="en-US" altLang="zh-CN" sz="3000" b="0" dirty="0" smtClean="0">
                          <a:solidFill>
                            <a:srgbClr val="FF0000"/>
                          </a:solidFill>
                        </a:rPr>
                        <a:t>24</a:t>
                      </a:r>
                      <a:endParaRPr lang="zh-CN" altLang="en-US" sz="3000" b="0" dirty="0">
                        <a:solidFill>
                          <a:srgbClr val="FF0000"/>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baseline="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baseline="0" dirty="0">
                        <a:solidFill>
                          <a:schemeClr val="bg1">
                            <a:lumMod val="75000"/>
                          </a:schemeClr>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baseline="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017">
                <a:tc>
                  <a:txBody>
                    <a:bodyPr/>
                    <a:lstStyle/>
                    <a:p>
                      <a:pPr algn="ctr"/>
                      <a:r>
                        <a:rPr lang="en-US" altLang="zh-CN" sz="3000" b="0" dirty="0" smtClean="0">
                          <a:solidFill>
                            <a:srgbClr val="0000FF"/>
                          </a:solidFill>
                        </a:rPr>
                        <a:t>16</a:t>
                      </a:r>
                      <a:endParaRPr lang="zh-CN" altLang="en-US" sz="3000" b="0" dirty="0">
                        <a:solidFill>
                          <a:srgbClr val="0000FF"/>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dirty="0" smtClean="0">
                          <a:solidFill>
                            <a:schemeClr val="tx1"/>
                          </a:solidFill>
                        </a:rPr>
                        <a:t>4</a:t>
                      </a: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18</a:t>
                      </a:r>
                      <a:endParaRPr lang="zh-CN" altLang="en-US" sz="3000" b="0" baseline="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10</a:t>
                      </a:r>
                      <a:endParaRPr lang="zh-CN" altLang="en-US" sz="3000" b="0" baseline="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9</a:t>
                      </a:r>
                      <a:endParaRPr lang="zh-CN" altLang="en-US" sz="3000" b="0" baseline="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4864" name="对象 5"/>
          <p:cNvGraphicFramePr>
            <a:graphicFrameLocks noChangeAspect="1"/>
          </p:cNvGraphicFramePr>
          <p:nvPr/>
        </p:nvGraphicFramePr>
        <p:xfrm>
          <a:off x="250825" y="1700213"/>
          <a:ext cx="8642350" cy="1295400"/>
        </p:xfrm>
        <a:graphic>
          <a:graphicData uri="http://schemas.openxmlformats.org/presentationml/2006/ole">
            <mc:AlternateContent xmlns:mc="http://schemas.openxmlformats.org/markup-compatibility/2006">
              <mc:Choice xmlns:v="urn:schemas-microsoft-com:vml" Requires="v">
                <p:oleObj spid="_x0000_s34883" name="Equation" r:id="rId3" imgW="5080000" imgH="762000" progId="Equation.DSMT4">
                  <p:embed/>
                </p:oleObj>
              </mc:Choice>
              <mc:Fallback>
                <p:oleObj name="Equation" r:id="rId3" imgW="5080000" imgH="762000" progId="Equation.DSMT4">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700213"/>
                        <a:ext cx="86423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65" name="TextBox 6"/>
          <p:cNvSpPr txBox="1">
            <a:spLocks noChangeArrowheads="1"/>
          </p:cNvSpPr>
          <p:nvPr/>
        </p:nvSpPr>
        <p:spPr bwMode="auto">
          <a:xfrm>
            <a:off x="1979613" y="6381750"/>
            <a:ext cx="5238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a:t>② </a:t>
            </a:r>
            <a:r>
              <a:rPr lang="en-US" altLang="zh-CN" sz="2000"/>
              <a:t>MA[3][0] = max(MA[4][0], MA[4][1]) + d[3][0]</a:t>
            </a:r>
            <a:endParaRPr lang="zh-CN" altLang="en-US" sz="2000"/>
          </a:p>
        </p:txBody>
      </p:sp>
      <p:grpSp>
        <p:nvGrpSpPr>
          <p:cNvPr id="7" name="Group 8"/>
          <p:cNvGrpSpPr>
            <a:grpSpLocks/>
          </p:cNvGrpSpPr>
          <p:nvPr/>
        </p:nvGrpSpPr>
        <p:grpSpPr bwMode="auto">
          <a:xfrm>
            <a:off x="4556125" y="116632"/>
            <a:ext cx="2696986" cy="1966230"/>
            <a:chOff x="2621" y="9972"/>
            <a:chExt cx="2384" cy="2184"/>
          </a:xfrm>
        </p:grpSpPr>
        <p:sp>
          <p:nvSpPr>
            <p:cNvPr id="8" name="Text Box 9"/>
            <p:cNvSpPr txBox="1">
              <a:spLocks noChangeArrowheads="1"/>
            </p:cNvSpPr>
            <p:nvPr/>
          </p:nvSpPr>
          <p:spPr bwMode="auto">
            <a:xfrm>
              <a:off x="3657" y="997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8</a:t>
              </a:r>
            </a:p>
          </p:txBody>
        </p:sp>
        <p:sp>
          <p:nvSpPr>
            <p:cNvPr id="9" name="Text Box 10"/>
            <p:cNvSpPr txBox="1">
              <a:spLocks noChangeArrowheads="1"/>
            </p:cNvSpPr>
            <p:nvPr/>
          </p:nvSpPr>
          <p:spPr bwMode="auto">
            <a:xfrm>
              <a:off x="3407" y="10444"/>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12</a:t>
              </a:r>
            </a:p>
          </p:txBody>
        </p:sp>
        <p:sp>
          <p:nvSpPr>
            <p:cNvPr id="10" name="Text Box 11"/>
            <p:cNvSpPr txBox="1">
              <a:spLocks noChangeArrowheads="1"/>
            </p:cNvSpPr>
            <p:nvPr/>
          </p:nvSpPr>
          <p:spPr bwMode="auto">
            <a:xfrm>
              <a:off x="3151"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3</a:t>
              </a:r>
            </a:p>
          </p:txBody>
        </p:sp>
        <p:sp>
          <p:nvSpPr>
            <p:cNvPr id="11" name="Text Box 12"/>
            <p:cNvSpPr txBox="1">
              <a:spLocks noChangeArrowheads="1"/>
            </p:cNvSpPr>
            <p:nvPr/>
          </p:nvSpPr>
          <p:spPr bwMode="auto">
            <a:xfrm>
              <a:off x="3680"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9</a:t>
              </a:r>
            </a:p>
          </p:txBody>
        </p:sp>
        <p:sp>
          <p:nvSpPr>
            <p:cNvPr id="12" name="Text Box 13"/>
            <p:cNvSpPr txBox="1">
              <a:spLocks noChangeArrowheads="1"/>
            </p:cNvSpPr>
            <p:nvPr/>
          </p:nvSpPr>
          <p:spPr bwMode="auto">
            <a:xfrm>
              <a:off x="3928" y="1044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15</a:t>
              </a:r>
            </a:p>
          </p:txBody>
        </p:sp>
        <p:sp>
          <p:nvSpPr>
            <p:cNvPr id="13" name="Text Box 14"/>
            <p:cNvSpPr txBox="1">
              <a:spLocks noChangeArrowheads="1"/>
            </p:cNvSpPr>
            <p:nvPr/>
          </p:nvSpPr>
          <p:spPr bwMode="auto">
            <a:xfrm>
              <a:off x="4174"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6</a:t>
              </a:r>
            </a:p>
          </p:txBody>
        </p:sp>
        <p:sp>
          <p:nvSpPr>
            <p:cNvPr id="14" name="Text Box 15"/>
            <p:cNvSpPr txBox="1">
              <a:spLocks noChangeArrowheads="1"/>
            </p:cNvSpPr>
            <p:nvPr/>
          </p:nvSpPr>
          <p:spPr bwMode="auto">
            <a:xfrm>
              <a:off x="2868" y="1140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8</a:t>
              </a:r>
            </a:p>
          </p:txBody>
        </p:sp>
        <p:sp>
          <p:nvSpPr>
            <p:cNvPr id="15" name="Text Box 16"/>
            <p:cNvSpPr txBox="1">
              <a:spLocks noChangeArrowheads="1"/>
            </p:cNvSpPr>
            <p:nvPr/>
          </p:nvSpPr>
          <p:spPr bwMode="auto">
            <a:xfrm>
              <a:off x="3398"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10</a:t>
              </a:r>
            </a:p>
          </p:txBody>
        </p:sp>
        <p:sp>
          <p:nvSpPr>
            <p:cNvPr id="16" name="Text Box 17"/>
            <p:cNvSpPr txBox="1">
              <a:spLocks noChangeArrowheads="1"/>
            </p:cNvSpPr>
            <p:nvPr/>
          </p:nvSpPr>
          <p:spPr bwMode="auto">
            <a:xfrm>
              <a:off x="3925" y="1140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5</a:t>
              </a:r>
            </a:p>
          </p:txBody>
        </p:sp>
        <p:sp>
          <p:nvSpPr>
            <p:cNvPr id="17" name="Text Box 18"/>
            <p:cNvSpPr txBox="1">
              <a:spLocks noChangeArrowheads="1"/>
            </p:cNvSpPr>
            <p:nvPr/>
          </p:nvSpPr>
          <p:spPr bwMode="auto">
            <a:xfrm>
              <a:off x="4445"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12</a:t>
              </a:r>
            </a:p>
          </p:txBody>
        </p:sp>
        <p:sp>
          <p:nvSpPr>
            <p:cNvPr id="18" name="Text Box 19"/>
            <p:cNvSpPr txBox="1">
              <a:spLocks noChangeArrowheads="1"/>
            </p:cNvSpPr>
            <p:nvPr/>
          </p:nvSpPr>
          <p:spPr bwMode="auto">
            <a:xfrm>
              <a:off x="4693" y="1187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9</a:t>
              </a:r>
            </a:p>
          </p:txBody>
        </p:sp>
        <p:sp>
          <p:nvSpPr>
            <p:cNvPr id="19" name="Text Box 20"/>
            <p:cNvSpPr txBox="1">
              <a:spLocks noChangeArrowheads="1"/>
            </p:cNvSpPr>
            <p:nvPr/>
          </p:nvSpPr>
          <p:spPr bwMode="auto">
            <a:xfrm>
              <a:off x="4185" y="1187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10</a:t>
              </a:r>
            </a:p>
          </p:txBody>
        </p:sp>
        <p:sp>
          <p:nvSpPr>
            <p:cNvPr id="20" name="Text Box 21"/>
            <p:cNvSpPr txBox="1">
              <a:spLocks noChangeArrowheads="1"/>
            </p:cNvSpPr>
            <p:nvPr/>
          </p:nvSpPr>
          <p:spPr bwMode="auto">
            <a:xfrm>
              <a:off x="3656" y="11871"/>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18</a:t>
              </a:r>
            </a:p>
          </p:txBody>
        </p:sp>
        <p:sp>
          <p:nvSpPr>
            <p:cNvPr id="21" name="Text Box 22"/>
            <p:cNvSpPr txBox="1">
              <a:spLocks noChangeArrowheads="1"/>
            </p:cNvSpPr>
            <p:nvPr/>
          </p:nvSpPr>
          <p:spPr bwMode="auto">
            <a:xfrm>
              <a:off x="3138"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4</a:t>
              </a:r>
            </a:p>
          </p:txBody>
        </p:sp>
        <p:sp>
          <p:nvSpPr>
            <p:cNvPr id="22" name="Text Box 23"/>
            <p:cNvSpPr txBox="1">
              <a:spLocks noChangeArrowheads="1"/>
            </p:cNvSpPr>
            <p:nvPr/>
          </p:nvSpPr>
          <p:spPr bwMode="auto">
            <a:xfrm>
              <a:off x="2621"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16</a:t>
              </a:r>
            </a:p>
          </p:txBody>
        </p:sp>
        <p:sp>
          <p:nvSpPr>
            <p:cNvPr id="23" name="Line 24"/>
            <p:cNvSpPr>
              <a:spLocks noChangeShapeType="1"/>
            </p:cNvSpPr>
            <p:nvPr/>
          </p:nvSpPr>
          <p:spPr bwMode="auto">
            <a:xfrm flipH="1">
              <a:off x="3655" y="10260"/>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4" name="Line 25"/>
            <p:cNvSpPr>
              <a:spLocks noChangeShapeType="1"/>
            </p:cNvSpPr>
            <p:nvPr/>
          </p:nvSpPr>
          <p:spPr bwMode="auto">
            <a:xfrm>
              <a:off x="3889" y="10260"/>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5" name="Line 26"/>
            <p:cNvSpPr>
              <a:spLocks noChangeShapeType="1"/>
            </p:cNvSpPr>
            <p:nvPr/>
          </p:nvSpPr>
          <p:spPr bwMode="auto">
            <a:xfrm flipH="1">
              <a:off x="3409"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6" name="Line 27"/>
            <p:cNvSpPr>
              <a:spLocks noChangeShapeType="1"/>
            </p:cNvSpPr>
            <p:nvPr/>
          </p:nvSpPr>
          <p:spPr bwMode="auto">
            <a:xfrm>
              <a:off x="3643"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7" name="Line 28"/>
            <p:cNvSpPr>
              <a:spLocks noChangeShapeType="1"/>
            </p:cNvSpPr>
            <p:nvPr/>
          </p:nvSpPr>
          <p:spPr bwMode="auto">
            <a:xfrm flipH="1">
              <a:off x="3927" y="10732"/>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8" name="Line 29"/>
            <p:cNvSpPr>
              <a:spLocks noChangeShapeType="1"/>
            </p:cNvSpPr>
            <p:nvPr/>
          </p:nvSpPr>
          <p:spPr bwMode="auto">
            <a:xfrm>
              <a:off x="4161"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9" name="Line 30"/>
            <p:cNvSpPr>
              <a:spLocks noChangeShapeType="1"/>
            </p:cNvSpPr>
            <p:nvPr/>
          </p:nvSpPr>
          <p:spPr bwMode="auto">
            <a:xfrm flipH="1">
              <a:off x="3151"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0" name="Line 31"/>
            <p:cNvSpPr>
              <a:spLocks noChangeShapeType="1"/>
            </p:cNvSpPr>
            <p:nvPr/>
          </p:nvSpPr>
          <p:spPr bwMode="auto">
            <a:xfrm>
              <a:off x="338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1" name="Line 32"/>
            <p:cNvSpPr>
              <a:spLocks noChangeShapeType="1"/>
            </p:cNvSpPr>
            <p:nvPr/>
          </p:nvSpPr>
          <p:spPr bwMode="auto">
            <a:xfrm flipH="1">
              <a:off x="3681" y="11214"/>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2" name="Line 33"/>
            <p:cNvSpPr>
              <a:spLocks noChangeShapeType="1"/>
            </p:cNvSpPr>
            <p:nvPr/>
          </p:nvSpPr>
          <p:spPr bwMode="auto">
            <a:xfrm>
              <a:off x="391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3" name="Line 34"/>
            <p:cNvSpPr>
              <a:spLocks noChangeShapeType="1"/>
            </p:cNvSpPr>
            <p:nvPr/>
          </p:nvSpPr>
          <p:spPr bwMode="auto">
            <a:xfrm flipH="1">
              <a:off x="416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4" name="Line 35"/>
            <p:cNvSpPr>
              <a:spLocks noChangeShapeType="1"/>
            </p:cNvSpPr>
            <p:nvPr/>
          </p:nvSpPr>
          <p:spPr bwMode="auto">
            <a:xfrm>
              <a:off x="4399"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5" name="Line 36"/>
            <p:cNvSpPr>
              <a:spLocks noChangeShapeType="1"/>
            </p:cNvSpPr>
            <p:nvPr/>
          </p:nvSpPr>
          <p:spPr bwMode="auto">
            <a:xfrm flipH="1">
              <a:off x="2859"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6" name="Line 37"/>
            <p:cNvSpPr>
              <a:spLocks noChangeShapeType="1"/>
            </p:cNvSpPr>
            <p:nvPr/>
          </p:nvSpPr>
          <p:spPr bwMode="auto">
            <a:xfrm>
              <a:off x="3093"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7" name="Line 38"/>
            <p:cNvSpPr>
              <a:spLocks noChangeShapeType="1"/>
            </p:cNvSpPr>
            <p:nvPr/>
          </p:nvSpPr>
          <p:spPr bwMode="auto">
            <a:xfrm flipH="1">
              <a:off x="339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8" name="Line 39"/>
            <p:cNvSpPr>
              <a:spLocks noChangeShapeType="1"/>
            </p:cNvSpPr>
            <p:nvPr/>
          </p:nvSpPr>
          <p:spPr bwMode="auto">
            <a:xfrm>
              <a:off x="3633" y="11687"/>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9" name="Line 40"/>
            <p:cNvSpPr>
              <a:spLocks noChangeShapeType="1"/>
            </p:cNvSpPr>
            <p:nvPr/>
          </p:nvSpPr>
          <p:spPr bwMode="auto">
            <a:xfrm flipH="1">
              <a:off x="3917"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40" name="Line 41"/>
            <p:cNvSpPr>
              <a:spLocks noChangeShapeType="1"/>
            </p:cNvSpPr>
            <p:nvPr/>
          </p:nvSpPr>
          <p:spPr bwMode="auto">
            <a:xfrm>
              <a:off x="4151"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41" name="Line 42"/>
            <p:cNvSpPr>
              <a:spLocks noChangeShapeType="1"/>
            </p:cNvSpPr>
            <p:nvPr/>
          </p:nvSpPr>
          <p:spPr bwMode="auto">
            <a:xfrm flipH="1">
              <a:off x="4435"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42" name="Line 43"/>
            <p:cNvSpPr>
              <a:spLocks noChangeShapeType="1"/>
            </p:cNvSpPr>
            <p:nvPr/>
          </p:nvSpPr>
          <p:spPr bwMode="auto">
            <a:xfrm>
              <a:off x="466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smtClean="0"/>
              <a:t>6.2 </a:t>
            </a:r>
            <a:r>
              <a:rPr lang="zh-CN" altLang="en-US" smtClean="0"/>
              <a:t>数塔问题</a:t>
            </a:r>
          </a:p>
        </p:txBody>
      </p:sp>
      <p:sp>
        <p:nvSpPr>
          <p:cNvPr id="3" name="内容占位符 2"/>
          <p:cNvSpPr>
            <a:spLocks noGrp="1"/>
          </p:cNvSpPr>
          <p:nvPr>
            <p:ph sz="quarter" idx="1"/>
          </p:nvPr>
        </p:nvSpPr>
        <p:spPr>
          <a:xfrm>
            <a:off x="457200" y="1219200"/>
            <a:ext cx="8229600" cy="4937125"/>
          </a:xfrm>
        </p:spPr>
        <p:txBody>
          <a:bodyPr/>
          <a:lstStyle/>
          <a:p>
            <a:pPr marL="0" indent="0">
              <a:buFont typeface="Wingdings 3" pitchFamily="18" charset="2"/>
              <a:buNone/>
              <a:defRPr/>
            </a:pPr>
            <a:r>
              <a:rPr lang="zh-CN" altLang="en-US" dirty="0" smtClean="0"/>
              <a:t>（</a:t>
            </a:r>
            <a:r>
              <a:rPr lang="en-US" altLang="zh-CN" dirty="0" smtClean="0"/>
              <a:t>3</a:t>
            </a:r>
            <a:r>
              <a:rPr lang="zh-CN" altLang="en-US" dirty="0" smtClean="0"/>
              <a:t>）填表</a:t>
            </a:r>
            <a:endParaRPr lang="en-US" altLang="zh-CN" dirty="0"/>
          </a:p>
          <a:p>
            <a:pPr>
              <a:defRPr/>
            </a:pPr>
            <a:endParaRPr lang="en-US" altLang="zh-CN" dirty="0" smtClean="0"/>
          </a:p>
          <a:p>
            <a:pPr>
              <a:defRPr/>
            </a:pPr>
            <a:endParaRPr lang="en-US" altLang="zh-CN" dirty="0"/>
          </a:p>
          <a:p>
            <a:pPr>
              <a:defRPr/>
            </a:pPr>
            <a:endParaRPr lang="en-US" altLang="zh-CN" dirty="0" smtClean="0"/>
          </a:p>
          <a:p>
            <a:pPr marL="0" indent="0">
              <a:buFont typeface="Wingdings 3" pitchFamily="18" charset="2"/>
              <a:buNone/>
              <a:defRPr/>
            </a:pPr>
            <a:endParaRPr lang="en-US" altLang="zh-CN" dirty="0"/>
          </a:p>
        </p:txBody>
      </p:sp>
      <p:graphicFrame>
        <p:nvGraphicFramePr>
          <p:cNvPr id="5" name="表格 4"/>
          <p:cNvGraphicFramePr>
            <a:graphicFrameLocks noGrp="1"/>
          </p:cNvGraphicFramePr>
          <p:nvPr/>
        </p:nvGraphicFramePr>
        <p:xfrm>
          <a:off x="2616200" y="3068638"/>
          <a:ext cx="3900490" cy="3240085"/>
        </p:xfrm>
        <a:graphic>
          <a:graphicData uri="http://schemas.openxmlformats.org/drawingml/2006/table">
            <a:tbl>
              <a:tblPr firstRow="1" bandRow="1">
                <a:tableStyleId>{5C22544A-7EE6-4342-B048-85BDC9FD1C3A}</a:tableStyleId>
              </a:tblPr>
              <a:tblGrid>
                <a:gridCol w="780098"/>
                <a:gridCol w="780098"/>
                <a:gridCol w="780098"/>
                <a:gridCol w="780098"/>
                <a:gridCol w="780098"/>
              </a:tblGrid>
              <a:tr h="6480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kern="1200" dirty="0" smtClean="0">
                        <a:solidFill>
                          <a:schemeClr val="bg1">
                            <a:lumMod val="75000"/>
                          </a:schemeClr>
                        </a:solidFill>
                        <a:latin typeface="+mn-lt"/>
                        <a:ea typeface="+mn-ea"/>
                        <a:cs typeface="+mn-cs"/>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kern="1200" dirty="0" smtClean="0">
                        <a:solidFill>
                          <a:schemeClr val="tx1"/>
                        </a:solidFill>
                        <a:latin typeface="+mn-lt"/>
                        <a:ea typeface="+mn-ea"/>
                        <a:cs typeface="+mn-cs"/>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80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kern="1200" dirty="0" smtClean="0">
                        <a:solidFill>
                          <a:schemeClr val="bg1">
                            <a:lumMod val="75000"/>
                          </a:schemeClr>
                        </a:solidFill>
                        <a:latin typeface="+mn-lt"/>
                        <a:ea typeface="+mn-ea"/>
                        <a:cs typeface="+mn-cs"/>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kern="1200" dirty="0" smtClean="0">
                        <a:solidFill>
                          <a:schemeClr val="bg1">
                            <a:lumMod val="75000"/>
                          </a:schemeClr>
                        </a:solidFill>
                        <a:latin typeface="+mn-lt"/>
                        <a:ea typeface="+mn-ea"/>
                        <a:cs typeface="+mn-cs"/>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017">
                <a:tc>
                  <a:txBody>
                    <a:bodyPr/>
                    <a:lstStyle/>
                    <a:p>
                      <a:pPr algn="ctr"/>
                      <a:endParaRPr lang="zh-CN" altLang="en-US" sz="3000" b="0" dirty="0">
                        <a:solidFill>
                          <a:schemeClr val="bg1">
                            <a:lumMod val="75000"/>
                          </a:schemeClr>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3000" b="0" dirty="0" smtClean="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bg1">
                            <a:lumMod val="75000"/>
                          </a:schemeClr>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017">
                <a:tc>
                  <a:txBody>
                    <a:bodyPr/>
                    <a:lstStyle/>
                    <a:p>
                      <a:pPr algn="ctr"/>
                      <a:r>
                        <a:rPr lang="en-US" altLang="zh-CN" sz="3000" b="0" dirty="0" smtClean="0">
                          <a:solidFill>
                            <a:schemeClr val="tx1"/>
                          </a:solidFill>
                        </a:rPr>
                        <a:t>24</a:t>
                      </a: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dirty="0" smtClean="0">
                          <a:solidFill>
                            <a:schemeClr val="tx1"/>
                          </a:solidFill>
                        </a:rPr>
                        <a:t>10</a:t>
                      </a: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baseline="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baseline="0" dirty="0">
                        <a:solidFill>
                          <a:schemeClr val="bg1">
                            <a:lumMod val="75000"/>
                          </a:schemeClr>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baseline="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017">
                <a:tc>
                  <a:txBody>
                    <a:bodyPr/>
                    <a:lstStyle/>
                    <a:p>
                      <a:pPr algn="ctr"/>
                      <a:r>
                        <a:rPr lang="en-US" altLang="zh-CN" sz="3000" b="0" dirty="0" smtClean="0">
                          <a:solidFill>
                            <a:schemeClr val="tx1"/>
                          </a:solidFill>
                        </a:rPr>
                        <a:t>16</a:t>
                      </a: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dirty="0" smtClean="0">
                          <a:solidFill>
                            <a:schemeClr val="tx1"/>
                          </a:solidFill>
                        </a:rPr>
                        <a:t>4</a:t>
                      </a: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18</a:t>
                      </a:r>
                      <a:endParaRPr lang="zh-CN" altLang="en-US" sz="3000" b="0" baseline="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10</a:t>
                      </a:r>
                      <a:endParaRPr lang="zh-CN" altLang="en-US" sz="3000" b="0" baseline="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9</a:t>
                      </a:r>
                      <a:endParaRPr lang="zh-CN" altLang="en-US" sz="3000" b="0" baseline="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5888" name="对象 5"/>
          <p:cNvGraphicFramePr>
            <a:graphicFrameLocks noChangeAspect="1"/>
          </p:cNvGraphicFramePr>
          <p:nvPr/>
        </p:nvGraphicFramePr>
        <p:xfrm>
          <a:off x="250825" y="1700213"/>
          <a:ext cx="8642350" cy="1295400"/>
        </p:xfrm>
        <a:graphic>
          <a:graphicData uri="http://schemas.openxmlformats.org/presentationml/2006/ole">
            <mc:AlternateContent xmlns:mc="http://schemas.openxmlformats.org/markup-compatibility/2006">
              <mc:Choice xmlns:v="urn:schemas-microsoft-com:vml" Requires="v">
                <p:oleObj spid="_x0000_s35909" name="Equation" r:id="rId3" imgW="5080000" imgH="762000" progId="Equation.DSMT4">
                  <p:embed/>
                </p:oleObj>
              </mc:Choice>
              <mc:Fallback>
                <p:oleObj name="Equation" r:id="rId3" imgW="5080000" imgH="762000" progId="Equation.DSMT4">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700213"/>
                        <a:ext cx="86423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89" name="TextBox 6"/>
          <p:cNvSpPr txBox="1">
            <a:spLocks noChangeArrowheads="1"/>
          </p:cNvSpPr>
          <p:nvPr/>
        </p:nvSpPr>
        <p:spPr bwMode="auto">
          <a:xfrm>
            <a:off x="1979613" y="6381750"/>
            <a:ext cx="5238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a:t>③ </a:t>
            </a:r>
            <a:r>
              <a:rPr lang="en-US" altLang="zh-CN" sz="2000"/>
              <a:t>MA[3][1] = max(MA[4][1], MA[4][2]) + d[3][1]</a:t>
            </a:r>
            <a:endParaRPr lang="zh-CN" altLang="en-US" sz="2000"/>
          </a:p>
        </p:txBody>
      </p:sp>
      <p:sp>
        <p:nvSpPr>
          <p:cNvPr id="4" name="双括号 3"/>
          <p:cNvSpPr/>
          <p:nvPr/>
        </p:nvSpPr>
        <p:spPr>
          <a:xfrm>
            <a:off x="3492500" y="5732463"/>
            <a:ext cx="1366838" cy="504825"/>
          </a:xfrm>
          <a:prstGeom prst="bracketPair">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35891" name="TextBox 9"/>
          <p:cNvSpPr txBox="1">
            <a:spLocks noChangeArrowheads="1"/>
          </p:cNvSpPr>
          <p:nvPr/>
        </p:nvSpPr>
        <p:spPr bwMode="auto">
          <a:xfrm>
            <a:off x="3563938" y="5276850"/>
            <a:ext cx="4397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4000">
                <a:solidFill>
                  <a:srgbClr val="FF0000"/>
                </a:solidFill>
              </a:rPr>
              <a:t>+</a:t>
            </a:r>
            <a:endParaRPr lang="zh-CN" altLang="en-US" sz="4000">
              <a:solidFill>
                <a:srgbClr val="FF0000"/>
              </a:solidFill>
            </a:endParaRPr>
          </a:p>
        </p:txBody>
      </p:sp>
      <p:grpSp>
        <p:nvGrpSpPr>
          <p:cNvPr id="9" name="Group 8"/>
          <p:cNvGrpSpPr>
            <a:grpSpLocks/>
          </p:cNvGrpSpPr>
          <p:nvPr/>
        </p:nvGrpSpPr>
        <p:grpSpPr bwMode="auto">
          <a:xfrm>
            <a:off x="4556125" y="116632"/>
            <a:ext cx="2696986" cy="1966230"/>
            <a:chOff x="2621" y="9972"/>
            <a:chExt cx="2384" cy="2184"/>
          </a:xfrm>
        </p:grpSpPr>
        <p:sp>
          <p:nvSpPr>
            <p:cNvPr id="10" name="Text Box 9"/>
            <p:cNvSpPr txBox="1">
              <a:spLocks noChangeArrowheads="1"/>
            </p:cNvSpPr>
            <p:nvPr/>
          </p:nvSpPr>
          <p:spPr bwMode="auto">
            <a:xfrm>
              <a:off x="3657" y="997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8</a:t>
              </a:r>
            </a:p>
          </p:txBody>
        </p:sp>
        <p:sp>
          <p:nvSpPr>
            <p:cNvPr id="11" name="Text Box 10"/>
            <p:cNvSpPr txBox="1">
              <a:spLocks noChangeArrowheads="1"/>
            </p:cNvSpPr>
            <p:nvPr/>
          </p:nvSpPr>
          <p:spPr bwMode="auto">
            <a:xfrm>
              <a:off x="3407" y="10444"/>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12</a:t>
              </a:r>
            </a:p>
          </p:txBody>
        </p:sp>
        <p:sp>
          <p:nvSpPr>
            <p:cNvPr id="12" name="Text Box 11"/>
            <p:cNvSpPr txBox="1">
              <a:spLocks noChangeArrowheads="1"/>
            </p:cNvSpPr>
            <p:nvPr/>
          </p:nvSpPr>
          <p:spPr bwMode="auto">
            <a:xfrm>
              <a:off x="3151"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3</a:t>
              </a:r>
            </a:p>
          </p:txBody>
        </p:sp>
        <p:sp>
          <p:nvSpPr>
            <p:cNvPr id="13" name="Text Box 12"/>
            <p:cNvSpPr txBox="1">
              <a:spLocks noChangeArrowheads="1"/>
            </p:cNvSpPr>
            <p:nvPr/>
          </p:nvSpPr>
          <p:spPr bwMode="auto">
            <a:xfrm>
              <a:off x="3680"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9</a:t>
              </a:r>
            </a:p>
          </p:txBody>
        </p:sp>
        <p:sp>
          <p:nvSpPr>
            <p:cNvPr id="14" name="Text Box 13"/>
            <p:cNvSpPr txBox="1">
              <a:spLocks noChangeArrowheads="1"/>
            </p:cNvSpPr>
            <p:nvPr/>
          </p:nvSpPr>
          <p:spPr bwMode="auto">
            <a:xfrm>
              <a:off x="3928" y="1044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15</a:t>
              </a:r>
            </a:p>
          </p:txBody>
        </p:sp>
        <p:sp>
          <p:nvSpPr>
            <p:cNvPr id="15" name="Text Box 14"/>
            <p:cNvSpPr txBox="1">
              <a:spLocks noChangeArrowheads="1"/>
            </p:cNvSpPr>
            <p:nvPr/>
          </p:nvSpPr>
          <p:spPr bwMode="auto">
            <a:xfrm>
              <a:off x="4174"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6</a:t>
              </a:r>
            </a:p>
          </p:txBody>
        </p:sp>
        <p:sp>
          <p:nvSpPr>
            <p:cNvPr id="16" name="Text Box 15"/>
            <p:cNvSpPr txBox="1">
              <a:spLocks noChangeArrowheads="1"/>
            </p:cNvSpPr>
            <p:nvPr/>
          </p:nvSpPr>
          <p:spPr bwMode="auto">
            <a:xfrm>
              <a:off x="2868" y="1140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8</a:t>
              </a:r>
            </a:p>
          </p:txBody>
        </p:sp>
        <p:sp>
          <p:nvSpPr>
            <p:cNvPr id="17" name="Text Box 16"/>
            <p:cNvSpPr txBox="1">
              <a:spLocks noChangeArrowheads="1"/>
            </p:cNvSpPr>
            <p:nvPr/>
          </p:nvSpPr>
          <p:spPr bwMode="auto">
            <a:xfrm>
              <a:off x="3398"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10</a:t>
              </a:r>
            </a:p>
          </p:txBody>
        </p:sp>
        <p:sp>
          <p:nvSpPr>
            <p:cNvPr id="18" name="Text Box 17"/>
            <p:cNvSpPr txBox="1">
              <a:spLocks noChangeArrowheads="1"/>
            </p:cNvSpPr>
            <p:nvPr/>
          </p:nvSpPr>
          <p:spPr bwMode="auto">
            <a:xfrm>
              <a:off x="3925" y="1140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5</a:t>
              </a:r>
            </a:p>
          </p:txBody>
        </p:sp>
        <p:sp>
          <p:nvSpPr>
            <p:cNvPr id="19" name="Text Box 18"/>
            <p:cNvSpPr txBox="1">
              <a:spLocks noChangeArrowheads="1"/>
            </p:cNvSpPr>
            <p:nvPr/>
          </p:nvSpPr>
          <p:spPr bwMode="auto">
            <a:xfrm>
              <a:off x="4445"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12</a:t>
              </a:r>
            </a:p>
          </p:txBody>
        </p:sp>
        <p:sp>
          <p:nvSpPr>
            <p:cNvPr id="20" name="Text Box 19"/>
            <p:cNvSpPr txBox="1">
              <a:spLocks noChangeArrowheads="1"/>
            </p:cNvSpPr>
            <p:nvPr/>
          </p:nvSpPr>
          <p:spPr bwMode="auto">
            <a:xfrm>
              <a:off x="4693" y="1187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9</a:t>
              </a:r>
            </a:p>
          </p:txBody>
        </p:sp>
        <p:sp>
          <p:nvSpPr>
            <p:cNvPr id="21" name="Text Box 20"/>
            <p:cNvSpPr txBox="1">
              <a:spLocks noChangeArrowheads="1"/>
            </p:cNvSpPr>
            <p:nvPr/>
          </p:nvSpPr>
          <p:spPr bwMode="auto">
            <a:xfrm>
              <a:off x="4185" y="1187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10</a:t>
              </a:r>
            </a:p>
          </p:txBody>
        </p:sp>
        <p:sp>
          <p:nvSpPr>
            <p:cNvPr id="22" name="Text Box 21"/>
            <p:cNvSpPr txBox="1">
              <a:spLocks noChangeArrowheads="1"/>
            </p:cNvSpPr>
            <p:nvPr/>
          </p:nvSpPr>
          <p:spPr bwMode="auto">
            <a:xfrm>
              <a:off x="3656" y="11871"/>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18</a:t>
              </a:r>
            </a:p>
          </p:txBody>
        </p:sp>
        <p:sp>
          <p:nvSpPr>
            <p:cNvPr id="23" name="Text Box 22"/>
            <p:cNvSpPr txBox="1">
              <a:spLocks noChangeArrowheads="1"/>
            </p:cNvSpPr>
            <p:nvPr/>
          </p:nvSpPr>
          <p:spPr bwMode="auto">
            <a:xfrm>
              <a:off x="3138"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4</a:t>
              </a:r>
            </a:p>
          </p:txBody>
        </p:sp>
        <p:sp>
          <p:nvSpPr>
            <p:cNvPr id="24" name="Text Box 23"/>
            <p:cNvSpPr txBox="1">
              <a:spLocks noChangeArrowheads="1"/>
            </p:cNvSpPr>
            <p:nvPr/>
          </p:nvSpPr>
          <p:spPr bwMode="auto">
            <a:xfrm>
              <a:off x="2621"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16</a:t>
              </a:r>
            </a:p>
          </p:txBody>
        </p:sp>
        <p:sp>
          <p:nvSpPr>
            <p:cNvPr id="25" name="Line 24"/>
            <p:cNvSpPr>
              <a:spLocks noChangeShapeType="1"/>
            </p:cNvSpPr>
            <p:nvPr/>
          </p:nvSpPr>
          <p:spPr bwMode="auto">
            <a:xfrm flipH="1">
              <a:off x="3655" y="10260"/>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6" name="Line 25"/>
            <p:cNvSpPr>
              <a:spLocks noChangeShapeType="1"/>
            </p:cNvSpPr>
            <p:nvPr/>
          </p:nvSpPr>
          <p:spPr bwMode="auto">
            <a:xfrm>
              <a:off x="3889" y="10260"/>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7" name="Line 26"/>
            <p:cNvSpPr>
              <a:spLocks noChangeShapeType="1"/>
            </p:cNvSpPr>
            <p:nvPr/>
          </p:nvSpPr>
          <p:spPr bwMode="auto">
            <a:xfrm flipH="1">
              <a:off x="3409"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8" name="Line 27"/>
            <p:cNvSpPr>
              <a:spLocks noChangeShapeType="1"/>
            </p:cNvSpPr>
            <p:nvPr/>
          </p:nvSpPr>
          <p:spPr bwMode="auto">
            <a:xfrm>
              <a:off x="3643"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9" name="Line 28"/>
            <p:cNvSpPr>
              <a:spLocks noChangeShapeType="1"/>
            </p:cNvSpPr>
            <p:nvPr/>
          </p:nvSpPr>
          <p:spPr bwMode="auto">
            <a:xfrm flipH="1">
              <a:off x="3927" y="10732"/>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0" name="Line 29"/>
            <p:cNvSpPr>
              <a:spLocks noChangeShapeType="1"/>
            </p:cNvSpPr>
            <p:nvPr/>
          </p:nvSpPr>
          <p:spPr bwMode="auto">
            <a:xfrm>
              <a:off x="4161"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1" name="Line 30"/>
            <p:cNvSpPr>
              <a:spLocks noChangeShapeType="1"/>
            </p:cNvSpPr>
            <p:nvPr/>
          </p:nvSpPr>
          <p:spPr bwMode="auto">
            <a:xfrm flipH="1">
              <a:off x="3151"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2" name="Line 31"/>
            <p:cNvSpPr>
              <a:spLocks noChangeShapeType="1"/>
            </p:cNvSpPr>
            <p:nvPr/>
          </p:nvSpPr>
          <p:spPr bwMode="auto">
            <a:xfrm>
              <a:off x="338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3" name="Line 32"/>
            <p:cNvSpPr>
              <a:spLocks noChangeShapeType="1"/>
            </p:cNvSpPr>
            <p:nvPr/>
          </p:nvSpPr>
          <p:spPr bwMode="auto">
            <a:xfrm flipH="1">
              <a:off x="3681" y="11214"/>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4" name="Line 33"/>
            <p:cNvSpPr>
              <a:spLocks noChangeShapeType="1"/>
            </p:cNvSpPr>
            <p:nvPr/>
          </p:nvSpPr>
          <p:spPr bwMode="auto">
            <a:xfrm>
              <a:off x="391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5" name="Line 34"/>
            <p:cNvSpPr>
              <a:spLocks noChangeShapeType="1"/>
            </p:cNvSpPr>
            <p:nvPr/>
          </p:nvSpPr>
          <p:spPr bwMode="auto">
            <a:xfrm flipH="1">
              <a:off x="416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6" name="Line 35"/>
            <p:cNvSpPr>
              <a:spLocks noChangeShapeType="1"/>
            </p:cNvSpPr>
            <p:nvPr/>
          </p:nvSpPr>
          <p:spPr bwMode="auto">
            <a:xfrm>
              <a:off x="4399"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7" name="Line 36"/>
            <p:cNvSpPr>
              <a:spLocks noChangeShapeType="1"/>
            </p:cNvSpPr>
            <p:nvPr/>
          </p:nvSpPr>
          <p:spPr bwMode="auto">
            <a:xfrm flipH="1">
              <a:off x="2859"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8" name="Line 37"/>
            <p:cNvSpPr>
              <a:spLocks noChangeShapeType="1"/>
            </p:cNvSpPr>
            <p:nvPr/>
          </p:nvSpPr>
          <p:spPr bwMode="auto">
            <a:xfrm>
              <a:off x="3093"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9" name="Line 38"/>
            <p:cNvSpPr>
              <a:spLocks noChangeShapeType="1"/>
            </p:cNvSpPr>
            <p:nvPr/>
          </p:nvSpPr>
          <p:spPr bwMode="auto">
            <a:xfrm flipH="1">
              <a:off x="339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40" name="Line 39"/>
            <p:cNvSpPr>
              <a:spLocks noChangeShapeType="1"/>
            </p:cNvSpPr>
            <p:nvPr/>
          </p:nvSpPr>
          <p:spPr bwMode="auto">
            <a:xfrm>
              <a:off x="3633" y="11687"/>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41" name="Line 40"/>
            <p:cNvSpPr>
              <a:spLocks noChangeShapeType="1"/>
            </p:cNvSpPr>
            <p:nvPr/>
          </p:nvSpPr>
          <p:spPr bwMode="auto">
            <a:xfrm flipH="1">
              <a:off x="3917"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42" name="Line 41"/>
            <p:cNvSpPr>
              <a:spLocks noChangeShapeType="1"/>
            </p:cNvSpPr>
            <p:nvPr/>
          </p:nvSpPr>
          <p:spPr bwMode="auto">
            <a:xfrm>
              <a:off x="4151"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43" name="Line 42"/>
            <p:cNvSpPr>
              <a:spLocks noChangeShapeType="1"/>
            </p:cNvSpPr>
            <p:nvPr/>
          </p:nvSpPr>
          <p:spPr bwMode="auto">
            <a:xfrm flipH="1">
              <a:off x="4435"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44" name="Line 43"/>
            <p:cNvSpPr>
              <a:spLocks noChangeShapeType="1"/>
            </p:cNvSpPr>
            <p:nvPr/>
          </p:nvSpPr>
          <p:spPr bwMode="auto">
            <a:xfrm>
              <a:off x="466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smtClean="0"/>
              <a:t>6.2 </a:t>
            </a:r>
            <a:r>
              <a:rPr lang="zh-CN" altLang="en-US" smtClean="0"/>
              <a:t>数塔问题</a:t>
            </a:r>
          </a:p>
        </p:txBody>
      </p:sp>
      <p:sp>
        <p:nvSpPr>
          <p:cNvPr id="3" name="内容占位符 2"/>
          <p:cNvSpPr>
            <a:spLocks noGrp="1"/>
          </p:cNvSpPr>
          <p:nvPr>
            <p:ph sz="quarter" idx="1"/>
          </p:nvPr>
        </p:nvSpPr>
        <p:spPr>
          <a:xfrm>
            <a:off x="457200" y="1219200"/>
            <a:ext cx="8229600" cy="4937125"/>
          </a:xfrm>
        </p:spPr>
        <p:txBody>
          <a:bodyPr/>
          <a:lstStyle/>
          <a:p>
            <a:pPr marL="0" indent="0">
              <a:buFont typeface="Wingdings 3" pitchFamily="18" charset="2"/>
              <a:buNone/>
              <a:defRPr/>
            </a:pPr>
            <a:r>
              <a:rPr lang="zh-CN" altLang="en-US" dirty="0" smtClean="0"/>
              <a:t>（</a:t>
            </a:r>
            <a:r>
              <a:rPr lang="en-US" altLang="zh-CN" dirty="0" smtClean="0"/>
              <a:t>3</a:t>
            </a:r>
            <a:r>
              <a:rPr lang="zh-CN" altLang="en-US" dirty="0" smtClean="0"/>
              <a:t>）填表</a:t>
            </a:r>
            <a:endParaRPr lang="en-US" altLang="zh-CN" dirty="0"/>
          </a:p>
          <a:p>
            <a:pPr>
              <a:defRPr/>
            </a:pPr>
            <a:endParaRPr lang="en-US" altLang="zh-CN" dirty="0" smtClean="0"/>
          </a:p>
          <a:p>
            <a:pPr>
              <a:defRPr/>
            </a:pPr>
            <a:endParaRPr lang="en-US" altLang="zh-CN" dirty="0"/>
          </a:p>
          <a:p>
            <a:pPr>
              <a:defRPr/>
            </a:pPr>
            <a:endParaRPr lang="en-US" altLang="zh-CN" dirty="0" smtClean="0"/>
          </a:p>
          <a:p>
            <a:pPr marL="0" indent="0">
              <a:buFont typeface="Wingdings 3" pitchFamily="18" charset="2"/>
              <a:buNone/>
              <a:defRPr/>
            </a:pPr>
            <a:endParaRPr lang="en-US" altLang="zh-CN" dirty="0"/>
          </a:p>
        </p:txBody>
      </p:sp>
      <p:graphicFrame>
        <p:nvGraphicFramePr>
          <p:cNvPr id="5" name="表格 4"/>
          <p:cNvGraphicFramePr>
            <a:graphicFrameLocks noGrp="1"/>
          </p:cNvGraphicFramePr>
          <p:nvPr/>
        </p:nvGraphicFramePr>
        <p:xfrm>
          <a:off x="2616200" y="3068638"/>
          <a:ext cx="3900490" cy="3240085"/>
        </p:xfrm>
        <a:graphic>
          <a:graphicData uri="http://schemas.openxmlformats.org/drawingml/2006/table">
            <a:tbl>
              <a:tblPr firstRow="1" bandRow="1">
                <a:tableStyleId>{5C22544A-7EE6-4342-B048-85BDC9FD1C3A}</a:tableStyleId>
              </a:tblPr>
              <a:tblGrid>
                <a:gridCol w="780098"/>
                <a:gridCol w="780098"/>
                <a:gridCol w="780098"/>
                <a:gridCol w="780098"/>
                <a:gridCol w="780098"/>
              </a:tblGrid>
              <a:tr h="6480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kern="1200" dirty="0" smtClean="0">
                        <a:solidFill>
                          <a:schemeClr val="bg1">
                            <a:lumMod val="75000"/>
                          </a:schemeClr>
                        </a:solidFill>
                        <a:latin typeface="+mn-lt"/>
                        <a:ea typeface="+mn-ea"/>
                        <a:cs typeface="+mn-cs"/>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kern="1200" dirty="0" smtClean="0">
                        <a:solidFill>
                          <a:schemeClr val="tx1"/>
                        </a:solidFill>
                        <a:latin typeface="+mn-lt"/>
                        <a:ea typeface="+mn-ea"/>
                        <a:cs typeface="+mn-cs"/>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80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kern="1200" dirty="0" smtClean="0">
                        <a:solidFill>
                          <a:schemeClr val="bg1">
                            <a:lumMod val="75000"/>
                          </a:schemeClr>
                        </a:solidFill>
                        <a:latin typeface="+mn-lt"/>
                        <a:ea typeface="+mn-ea"/>
                        <a:cs typeface="+mn-cs"/>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kern="1200" dirty="0" smtClean="0">
                        <a:solidFill>
                          <a:schemeClr val="bg1">
                            <a:lumMod val="75000"/>
                          </a:schemeClr>
                        </a:solidFill>
                        <a:latin typeface="+mn-lt"/>
                        <a:ea typeface="+mn-ea"/>
                        <a:cs typeface="+mn-cs"/>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017">
                <a:tc>
                  <a:txBody>
                    <a:bodyPr/>
                    <a:lstStyle/>
                    <a:p>
                      <a:pPr algn="ctr"/>
                      <a:endParaRPr lang="zh-CN" altLang="en-US" sz="3000" b="0" dirty="0">
                        <a:solidFill>
                          <a:schemeClr val="bg1">
                            <a:lumMod val="75000"/>
                          </a:schemeClr>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3000" b="0" dirty="0" smtClean="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bg1">
                            <a:lumMod val="75000"/>
                          </a:schemeClr>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017">
                <a:tc>
                  <a:txBody>
                    <a:bodyPr/>
                    <a:lstStyle/>
                    <a:p>
                      <a:pPr algn="ctr"/>
                      <a:r>
                        <a:rPr lang="en-US" altLang="zh-CN" sz="3000" b="0" dirty="0" smtClean="0">
                          <a:solidFill>
                            <a:schemeClr val="tx1"/>
                          </a:solidFill>
                        </a:rPr>
                        <a:t>24</a:t>
                      </a: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dirty="0" smtClean="0">
                          <a:solidFill>
                            <a:srgbClr val="FF0000"/>
                          </a:solidFill>
                        </a:rPr>
                        <a:t>28</a:t>
                      </a:r>
                      <a:endParaRPr lang="zh-CN" altLang="en-US" sz="3000" b="0" dirty="0">
                        <a:solidFill>
                          <a:srgbClr val="FF0000"/>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baseline="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baseline="0" dirty="0">
                        <a:solidFill>
                          <a:schemeClr val="bg1">
                            <a:lumMod val="75000"/>
                          </a:schemeClr>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baseline="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017">
                <a:tc>
                  <a:txBody>
                    <a:bodyPr/>
                    <a:lstStyle/>
                    <a:p>
                      <a:pPr algn="ctr"/>
                      <a:r>
                        <a:rPr lang="en-US" altLang="zh-CN" sz="3000" b="0" dirty="0" smtClean="0">
                          <a:solidFill>
                            <a:schemeClr val="tx1"/>
                          </a:solidFill>
                        </a:rPr>
                        <a:t>16</a:t>
                      </a: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dirty="0" smtClean="0">
                          <a:solidFill>
                            <a:schemeClr val="tx1"/>
                          </a:solidFill>
                        </a:rPr>
                        <a:t>4</a:t>
                      </a: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rgbClr val="0000FF"/>
                          </a:solidFill>
                        </a:rPr>
                        <a:t>18</a:t>
                      </a:r>
                      <a:endParaRPr lang="zh-CN" altLang="en-US" sz="3000" b="0" baseline="0" dirty="0">
                        <a:solidFill>
                          <a:srgbClr val="0000FF"/>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10</a:t>
                      </a:r>
                      <a:endParaRPr lang="zh-CN" altLang="en-US" sz="3000" b="0" baseline="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9</a:t>
                      </a:r>
                      <a:endParaRPr lang="zh-CN" altLang="en-US" sz="3000" b="0" baseline="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6912" name="对象 5"/>
          <p:cNvGraphicFramePr>
            <a:graphicFrameLocks noChangeAspect="1"/>
          </p:cNvGraphicFramePr>
          <p:nvPr/>
        </p:nvGraphicFramePr>
        <p:xfrm>
          <a:off x="250825" y="1700213"/>
          <a:ext cx="8642350" cy="1295400"/>
        </p:xfrm>
        <a:graphic>
          <a:graphicData uri="http://schemas.openxmlformats.org/presentationml/2006/ole">
            <mc:AlternateContent xmlns:mc="http://schemas.openxmlformats.org/markup-compatibility/2006">
              <mc:Choice xmlns:v="urn:schemas-microsoft-com:vml" Requires="v">
                <p:oleObj spid="_x0000_s36931" name="Equation" r:id="rId3" imgW="5080000" imgH="762000" progId="Equation.DSMT4">
                  <p:embed/>
                </p:oleObj>
              </mc:Choice>
              <mc:Fallback>
                <p:oleObj name="Equation" r:id="rId3" imgW="5080000" imgH="762000" progId="Equation.DSMT4">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700213"/>
                        <a:ext cx="86423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913" name="TextBox 6"/>
          <p:cNvSpPr txBox="1">
            <a:spLocks noChangeArrowheads="1"/>
          </p:cNvSpPr>
          <p:nvPr/>
        </p:nvSpPr>
        <p:spPr bwMode="auto">
          <a:xfrm>
            <a:off x="1979613" y="6381750"/>
            <a:ext cx="5238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a:t>③ </a:t>
            </a:r>
            <a:r>
              <a:rPr lang="en-US" altLang="zh-CN" sz="2000"/>
              <a:t>MA[3][1] = max(MA[4][1], MA[4][2]) + d[3][1]</a:t>
            </a:r>
            <a:endParaRPr lang="zh-CN" altLang="en-US" sz="2000"/>
          </a:p>
        </p:txBody>
      </p:sp>
      <p:grpSp>
        <p:nvGrpSpPr>
          <p:cNvPr id="7" name="Group 8"/>
          <p:cNvGrpSpPr>
            <a:grpSpLocks/>
          </p:cNvGrpSpPr>
          <p:nvPr/>
        </p:nvGrpSpPr>
        <p:grpSpPr bwMode="auto">
          <a:xfrm>
            <a:off x="4556125" y="116632"/>
            <a:ext cx="2696986" cy="1966230"/>
            <a:chOff x="2621" y="9972"/>
            <a:chExt cx="2384" cy="2184"/>
          </a:xfrm>
        </p:grpSpPr>
        <p:sp>
          <p:nvSpPr>
            <p:cNvPr id="8" name="Text Box 9"/>
            <p:cNvSpPr txBox="1">
              <a:spLocks noChangeArrowheads="1"/>
            </p:cNvSpPr>
            <p:nvPr/>
          </p:nvSpPr>
          <p:spPr bwMode="auto">
            <a:xfrm>
              <a:off x="3657" y="997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8</a:t>
              </a:r>
            </a:p>
          </p:txBody>
        </p:sp>
        <p:sp>
          <p:nvSpPr>
            <p:cNvPr id="9" name="Text Box 10"/>
            <p:cNvSpPr txBox="1">
              <a:spLocks noChangeArrowheads="1"/>
            </p:cNvSpPr>
            <p:nvPr/>
          </p:nvSpPr>
          <p:spPr bwMode="auto">
            <a:xfrm>
              <a:off x="3407" y="10444"/>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12</a:t>
              </a:r>
            </a:p>
          </p:txBody>
        </p:sp>
        <p:sp>
          <p:nvSpPr>
            <p:cNvPr id="10" name="Text Box 11"/>
            <p:cNvSpPr txBox="1">
              <a:spLocks noChangeArrowheads="1"/>
            </p:cNvSpPr>
            <p:nvPr/>
          </p:nvSpPr>
          <p:spPr bwMode="auto">
            <a:xfrm>
              <a:off x="3151"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3</a:t>
              </a:r>
            </a:p>
          </p:txBody>
        </p:sp>
        <p:sp>
          <p:nvSpPr>
            <p:cNvPr id="11" name="Text Box 12"/>
            <p:cNvSpPr txBox="1">
              <a:spLocks noChangeArrowheads="1"/>
            </p:cNvSpPr>
            <p:nvPr/>
          </p:nvSpPr>
          <p:spPr bwMode="auto">
            <a:xfrm>
              <a:off x="3680"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9</a:t>
              </a:r>
            </a:p>
          </p:txBody>
        </p:sp>
        <p:sp>
          <p:nvSpPr>
            <p:cNvPr id="12" name="Text Box 13"/>
            <p:cNvSpPr txBox="1">
              <a:spLocks noChangeArrowheads="1"/>
            </p:cNvSpPr>
            <p:nvPr/>
          </p:nvSpPr>
          <p:spPr bwMode="auto">
            <a:xfrm>
              <a:off x="3928" y="1044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15</a:t>
              </a:r>
            </a:p>
          </p:txBody>
        </p:sp>
        <p:sp>
          <p:nvSpPr>
            <p:cNvPr id="13" name="Text Box 14"/>
            <p:cNvSpPr txBox="1">
              <a:spLocks noChangeArrowheads="1"/>
            </p:cNvSpPr>
            <p:nvPr/>
          </p:nvSpPr>
          <p:spPr bwMode="auto">
            <a:xfrm>
              <a:off x="4174"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6</a:t>
              </a:r>
            </a:p>
          </p:txBody>
        </p:sp>
        <p:sp>
          <p:nvSpPr>
            <p:cNvPr id="14" name="Text Box 15"/>
            <p:cNvSpPr txBox="1">
              <a:spLocks noChangeArrowheads="1"/>
            </p:cNvSpPr>
            <p:nvPr/>
          </p:nvSpPr>
          <p:spPr bwMode="auto">
            <a:xfrm>
              <a:off x="2868" y="1140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8</a:t>
              </a:r>
            </a:p>
          </p:txBody>
        </p:sp>
        <p:sp>
          <p:nvSpPr>
            <p:cNvPr id="15" name="Text Box 16"/>
            <p:cNvSpPr txBox="1">
              <a:spLocks noChangeArrowheads="1"/>
            </p:cNvSpPr>
            <p:nvPr/>
          </p:nvSpPr>
          <p:spPr bwMode="auto">
            <a:xfrm>
              <a:off x="3398"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10</a:t>
              </a:r>
            </a:p>
          </p:txBody>
        </p:sp>
        <p:sp>
          <p:nvSpPr>
            <p:cNvPr id="16" name="Text Box 17"/>
            <p:cNvSpPr txBox="1">
              <a:spLocks noChangeArrowheads="1"/>
            </p:cNvSpPr>
            <p:nvPr/>
          </p:nvSpPr>
          <p:spPr bwMode="auto">
            <a:xfrm>
              <a:off x="3925" y="1140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5</a:t>
              </a:r>
            </a:p>
          </p:txBody>
        </p:sp>
        <p:sp>
          <p:nvSpPr>
            <p:cNvPr id="17" name="Text Box 18"/>
            <p:cNvSpPr txBox="1">
              <a:spLocks noChangeArrowheads="1"/>
            </p:cNvSpPr>
            <p:nvPr/>
          </p:nvSpPr>
          <p:spPr bwMode="auto">
            <a:xfrm>
              <a:off x="4445"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12</a:t>
              </a:r>
            </a:p>
          </p:txBody>
        </p:sp>
        <p:sp>
          <p:nvSpPr>
            <p:cNvPr id="18" name="Text Box 19"/>
            <p:cNvSpPr txBox="1">
              <a:spLocks noChangeArrowheads="1"/>
            </p:cNvSpPr>
            <p:nvPr/>
          </p:nvSpPr>
          <p:spPr bwMode="auto">
            <a:xfrm>
              <a:off x="4693" y="1187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9</a:t>
              </a:r>
            </a:p>
          </p:txBody>
        </p:sp>
        <p:sp>
          <p:nvSpPr>
            <p:cNvPr id="19" name="Text Box 20"/>
            <p:cNvSpPr txBox="1">
              <a:spLocks noChangeArrowheads="1"/>
            </p:cNvSpPr>
            <p:nvPr/>
          </p:nvSpPr>
          <p:spPr bwMode="auto">
            <a:xfrm>
              <a:off x="4185" y="1187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10</a:t>
              </a:r>
            </a:p>
          </p:txBody>
        </p:sp>
        <p:sp>
          <p:nvSpPr>
            <p:cNvPr id="20" name="Text Box 21"/>
            <p:cNvSpPr txBox="1">
              <a:spLocks noChangeArrowheads="1"/>
            </p:cNvSpPr>
            <p:nvPr/>
          </p:nvSpPr>
          <p:spPr bwMode="auto">
            <a:xfrm>
              <a:off x="3656" y="11871"/>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18</a:t>
              </a:r>
            </a:p>
          </p:txBody>
        </p:sp>
        <p:sp>
          <p:nvSpPr>
            <p:cNvPr id="21" name="Text Box 22"/>
            <p:cNvSpPr txBox="1">
              <a:spLocks noChangeArrowheads="1"/>
            </p:cNvSpPr>
            <p:nvPr/>
          </p:nvSpPr>
          <p:spPr bwMode="auto">
            <a:xfrm>
              <a:off x="3138"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4</a:t>
              </a:r>
            </a:p>
          </p:txBody>
        </p:sp>
        <p:sp>
          <p:nvSpPr>
            <p:cNvPr id="22" name="Text Box 23"/>
            <p:cNvSpPr txBox="1">
              <a:spLocks noChangeArrowheads="1"/>
            </p:cNvSpPr>
            <p:nvPr/>
          </p:nvSpPr>
          <p:spPr bwMode="auto">
            <a:xfrm>
              <a:off x="2621"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16</a:t>
              </a:r>
            </a:p>
          </p:txBody>
        </p:sp>
        <p:sp>
          <p:nvSpPr>
            <p:cNvPr id="23" name="Line 24"/>
            <p:cNvSpPr>
              <a:spLocks noChangeShapeType="1"/>
            </p:cNvSpPr>
            <p:nvPr/>
          </p:nvSpPr>
          <p:spPr bwMode="auto">
            <a:xfrm flipH="1">
              <a:off x="3655" y="10260"/>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4" name="Line 25"/>
            <p:cNvSpPr>
              <a:spLocks noChangeShapeType="1"/>
            </p:cNvSpPr>
            <p:nvPr/>
          </p:nvSpPr>
          <p:spPr bwMode="auto">
            <a:xfrm>
              <a:off x="3889" y="10260"/>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5" name="Line 26"/>
            <p:cNvSpPr>
              <a:spLocks noChangeShapeType="1"/>
            </p:cNvSpPr>
            <p:nvPr/>
          </p:nvSpPr>
          <p:spPr bwMode="auto">
            <a:xfrm flipH="1">
              <a:off x="3409"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6" name="Line 27"/>
            <p:cNvSpPr>
              <a:spLocks noChangeShapeType="1"/>
            </p:cNvSpPr>
            <p:nvPr/>
          </p:nvSpPr>
          <p:spPr bwMode="auto">
            <a:xfrm>
              <a:off x="3643"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7" name="Line 28"/>
            <p:cNvSpPr>
              <a:spLocks noChangeShapeType="1"/>
            </p:cNvSpPr>
            <p:nvPr/>
          </p:nvSpPr>
          <p:spPr bwMode="auto">
            <a:xfrm flipH="1">
              <a:off x="3927" y="10732"/>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8" name="Line 29"/>
            <p:cNvSpPr>
              <a:spLocks noChangeShapeType="1"/>
            </p:cNvSpPr>
            <p:nvPr/>
          </p:nvSpPr>
          <p:spPr bwMode="auto">
            <a:xfrm>
              <a:off x="4161"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9" name="Line 30"/>
            <p:cNvSpPr>
              <a:spLocks noChangeShapeType="1"/>
            </p:cNvSpPr>
            <p:nvPr/>
          </p:nvSpPr>
          <p:spPr bwMode="auto">
            <a:xfrm flipH="1">
              <a:off x="3151"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0" name="Line 31"/>
            <p:cNvSpPr>
              <a:spLocks noChangeShapeType="1"/>
            </p:cNvSpPr>
            <p:nvPr/>
          </p:nvSpPr>
          <p:spPr bwMode="auto">
            <a:xfrm>
              <a:off x="338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1" name="Line 32"/>
            <p:cNvSpPr>
              <a:spLocks noChangeShapeType="1"/>
            </p:cNvSpPr>
            <p:nvPr/>
          </p:nvSpPr>
          <p:spPr bwMode="auto">
            <a:xfrm flipH="1">
              <a:off x="3681" y="11214"/>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2" name="Line 33"/>
            <p:cNvSpPr>
              <a:spLocks noChangeShapeType="1"/>
            </p:cNvSpPr>
            <p:nvPr/>
          </p:nvSpPr>
          <p:spPr bwMode="auto">
            <a:xfrm>
              <a:off x="391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3" name="Line 34"/>
            <p:cNvSpPr>
              <a:spLocks noChangeShapeType="1"/>
            </p:cNvSpPr>
            <p:nvPr/>
          </p:nvSpPr>
          <p:spPr bwMode="auto">
            <a:xfrm flipH="1">
              <a:off x="416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4" name="Line 35"/>
            <p:cNvSpPr>
              <a:spLocks noChangeShapeType="1"/>
            </p:cNvSpPr>
            <p:nvPr/>
          </p:nvSpPr>
          <p:spPr bwMode="auto">
            <a:xfrm>
              <a:off x="4399"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5" name="Line 36"/>
            <p:cNvSpPr>
              <a:spLocks noChangeShapeType="1"/>
            </p:cNvSpPr>
            <p:nvPr/>
          </p:nvSpPr>
          <p:spPr bwMode="auto">
            <a:xfrm flipH="1">
              <a:off x="2859"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6" name="Line 37"/>
            <p:cNvSpPr>
              <a:spLocks noChangeShapeType="1"/>
            </p:cNvSpPr>
            <p:nvPr/>
          </p:nvSpPr>
          <p:spPr bwMode="auto">
            <a:xfrm>
              <a:off x="3093"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7" name="Line 38"/>
            <p:cNvSpPr>
              <a:spLocks noChangeShapeType="1"/>
            </p:cNvSpPr>
            <p:nvPr/>
          </p:nvSpPr>
          <p:spPr bwMode="auto">
            <a:xfrm flipH="1">
              <a:off x="339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8" name="Line 39"/>
            <p:cNvSpPr>
              <a:spLocks noChangeShapeType="1"/>
            </p:cNvSpPr>
            <p:nvPr/>
          </p:nvSpPr>
          <p:spPr bwMode="auto">
            <a:xfrm>
              <a:off x="3633" y="11687"/>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9" name="Line 40"/>
            <p:cNvSpPr>
              <a:spLocks noChangeShapeType="1"/>
            </p:cNvSpPr>
            <p:nvPr/>
          </p:nvSpPr>
          <p:spPr bwMode="auto">
            <a:xfrm flipH="1">
              <a:off x="3917"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40" name="Line 41"/>
            <p:cNvSpPr>
              <a:spLocks noChangeShapeType="1"/>
            </p:cNvSpPr>
            <p:nvPr/>
          </p:nvSpPr>
          <p:spPr bwMode="auto">
            <a:xfrm>
              <a:off x="4151"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41" name="Line 42"/>
            <p:cNvSpPr>
              <a:spLocks noChangeShapeType="1"/>
            </p:cNvSpPr>
            <p:nvPr/>
          </p:nvSpPr>
          <p:spPr bwMode="auto">
            <a:xfrm flipH="1">
              <a:off x="4435"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42" name="Line 43"/>
            <p:cNvSpPr>
              <a:spLocks noChangeShapeType="1"/>
            </p:cNvSpPr>
            <p:nvPr/>
          </p:nvSpPr>
          <p:spPr bwMode="auto">
            <a:xfrm>
              <a:off x="466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smtClean="0"/>
              <a:t>6.2 </a:t>
            </a:r>
            <a:r>
              <a:rPr lang="zh-CN" altLang="en-US" smtClean="0"/>
              <a:t>数塔问题</a:t>
            </a:r>
          </a:p>
        </p:txBody>
      </p:sp>
      <p:sp>
        <p:nvSpPr>
          <p:cNvPr id="3" name="内容占位符 2"/>
          <p:cNvSpPr>
            <a:spLocks noGrp="1"/>
          </p:cNvSpPr>
          <p:nvPr>
            <p:ph sz="quarter" idx="1"/>
          </p:nvPr>
        </p:nvSpPr>
        <p:spPr>
          <a:xfrm>
            <a:off x="457200" y="1219200"/>
            <a:ext cx="8229600" cy="4937125"/>
          </a:xfrm>
        </p:spPr>
        <p:txBody>
          <a:bodyPr/>
          <a:lstStyle/>
          <a:p>
            <a:pPr marL="0" indent="0">
              <a:buFont typeface="Wingdings 3" pitchFamily="18" charset="2"/>
              <a:buNone/>
              <a:defRPr/>
            </a:pPr>
            <a:r>
              <a:rPr lang="zh-CN" altLang="en-US" dirty="0" smtClean="0"/>
              <a:t>（</a:t>
            </a:r>
            <a:r>
              <a:rPr lang="en-US" altLang="zh-CN" dirty="0" smtClean="0"/>
              <a:t>3</a:t>
            </a:r>
            <a:r>
              <a:rPr lang="zh-CN" altLang="en-US" dirty="0" smtClean="0"/>
              <a:t>）填表</a:t>
            </a:r>
            <a:endParaRPr lang="en-US" altLang="zh-CN" dirty="0"/>
          </a:p>
          <a:p>
            <a:pPr>
              <a:defRPr/>
            </a:pPr>
            <a:endParaRPr lang="en-US" altLang="zh-CN" dirty="0" smtClean="0"/>
          </a:p>
          <a:p>
            <a:pPr>
              <a:defRPr/>
            </a:pPr>
            <a:endParaRPr lang="en-US" altLang="zh-CN" dirty="0"/>
          </a:p>
          <a:p>
            <a:pPr>
              <a:defRPr/>
            </a:pPr>
            <a:endParaRPr lang="en-US" altLang="zh-CN" dirty="0" smtClean="0"/>
          </a:p>
          <a:p>
            <a:pPr marL="0" indent="0">
              <a:buFont typeface="Wingdings 3" pitchFamily="18" charset="2"/>
              <a:buNone/>
              <a:defRPr/>
            </a:pPr>
            <a:endParaRPr lang="en-US" altLang="zh-CN" dirty="0"/>
          </a:p>
        </p:txBody>
      </p:sp>
      <p:graphicFrame>
        <p:nvGraphicFramePr>
          <p:cNvPr id="5" name="表格 4"/>
          <p:cNvGraphicFramePr>
            <a:graphicFrameLocks noGrp="1"/>
          </p:cNvGraphicFramePr>
          <p:nvPr/>
        </p:nvGraphicFramePr>
        <p:xfrm>
          <a:off x="2616200" y="2060575"/>
          <a:ext cx="3900490" cy="3240090"/>
        </p:xfrm>
        <a:graphic>
          <a:graphicData uri="http://schemas.openxmlformats.org/drawingml/2006/table">
            <a:tbl>
              <a:tblPr firstRow="1" bandRow="1">
                <a:tableStyleId>{5C22544A-7EE6-4342-B048-85BDC9FD1C3A}</a:tableStyleId>
              </a:tblPr>
              <a:tblGrid>
                <a:gridCol w="780098"/>
                <a:gridCol w="780098"/>
                <a:gridCol w="780098"/>
                <a:gridCol w="780098"/>
                <a:gridCol w="780098"/>
              </a:tblGrid>
              <a:tr h="6480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3000" b="0" kern="1200" dirty="0" smtClean="0">
                          <a:solidFill>
                            <a:srgbClr val="FF0000"/>
                          </a:solidFill>
                          <a:latin typeface="+mn-lt"/>
                          <a:ea typeface="+mn-ea"/>
                          <a:cs typeface="+mn-cs"/>
                        </a:rPr>
                        <a:t>60</a:t>
                      </a:r>
                      <a:endParaRPr kumimoji="0" lang="zh-CN" altLang="en-US" sz="3000" b="0" kern="1200" dirty="0" smtClean="0">
                        <a:solidFill>
                          <a:srgbClr val="FF0000"/>
                        </a:solidFill>
                        <a:latin typeface="+mn-lt"/>
                        <a:ea typeface="+mn-ea"/>
                        <a:cs typeface="+mn-cs"/>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kern="1200" dirty="0" smtClean="0">
                        <a:solidFill>
                          <a:schemeClr val="tx1"/>
                        </a:solidFill>
                        <a:latin typeface="+mn-lt"/>
                        <a:ea typeface="+mn-ea"/>
                        <a:cs typeface="+mn-cs"/>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80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3000" b="0" kern="1200" dirty="0" smtClean="0">
                          <a:solidFill>
                            <a:schemeClr val="tx1"/>
                          </a:solidFill>
                          <a:latin typeface="+mn-lt"/>
                          <a:ea typeface="+mn-ea"/>
                          <a:cs typeface="+mn-cs"/>
                        </a:rPr>
                        <a:t>49</a:t>
                      </a:r>
                      <a:endParaRPr kumimoji="0" lang="zh-CN" altLang="en-US" sz="3000" b="0" kern="1200" dirty="0" smtClean="0">
                        <a:solidFill>
                          <a:schemeClr val="tx1"/>
                        </a:solidFill>
                        <a:latin typeface="+mn-lt"/>
                        <a:ea typeface="+mn-ea"/>
                        <a:cs typeface="+mn-cs"/>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3000" b="0" kern="1200" dirty="0" smtClean="0">
                          <a:solidFill>
                            <a:schemeClr val="tx1"/>
                          </a:solidFill>
                          <a:latin typeface="+mn-lt"/>
                          <a:ea typeface="+mn-ea"/>
                          <a:cs typeface="+mn-cs"/>
                        </a:rPr>
                        <a:t>52</a:t>
                      </a:r>
                      <a:endParaRPr kumimoji="0" lang="zh-CN" altLang="en-US" sz="3000" b="0" kern="1200" dirty="0" smtClean="0">
                        <a:solidFill>
                          <a:schemeClr val="tx1"/>
                        </a:solidFill>
                        <a:latin typeface="+mn-lt"/>
                        <a:ea typeface="+mn-ea"/>
                        <a:cs typeface="+mn-cs"/>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018">
                <a:tc>
                  <a:txBody>
                    <a:bodyPr/>
                    <a:lstStyle/>
                    <a:p>
                      <a:pPr algn="ctr"/>
                      <a:r>
                        <a:rPr lang="en-US" altLang="zh-CN" sz="3000" b="0" dirty="0" smtClean="0">
                          <a:solidFill>
                            <a:schemeClr val="tx1"/>
                          </a:solidFill>
                        </a:rPr>
                        <a:t>31</a:t>
                      </a: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000" b="0" dirty="0" smtClean="0">
                          <a:solidFill>
                            <a:schemeClr val="tx1"/>
                          </a:solidFill>
                        </a:rPr>
                        <a:t>37</a:t>
                      </a:r>
                      <a:endParaRPr lang="zh-CN" altLang="en-US" sz="3000" b="0" dirty="0" smtClean="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dirty="0" smtClean="0">
                          <a:solidFill>
                            <a:schemeClr val="tx1"/>
                          </a:solidFill>
                        </a:rPr>
                        <a:t>29</a:t>
                      </a: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018">
                <a:tc>
                  <a:txBody>
                    <a:bodyPr/>
                    <a:lstStyle/>
                    <a:p>
                      <a:pPr algn="ctr"/>
                      <a:r>
                        <a:rPr lang="en-US" altLang="zh-CN" sz="3000" b="0" dirty="0" smtClean="0">
                          <a:solidFill>
                            <a:schemeClr val="tx1"/>
                          </a:solidFill>
                        </a:rPr>
                        <a:t>24</a:t>
                      </a: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dirty="0" smtClean="0">
                          <a:solidFill>
                            <a:schemeClr val="tx1"/>
                          </a:solidFill>
                        </a:rPr>
                        <a:t>28</a:t>
                      </a: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23</a:t>
                      </a:r>
                      <a:endParaRPr lang="zh-CN" altLang="en-US" sz="3000" b="0" baseline="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22</a:t>
                      </a:r>
                      <a:endParaRPr lang="zh-CN" altLang="en-US" sz="3000" b="0" baseline="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baseline="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018">
                <a:tc>
                  <a:txBody>
                    <a:bodyPr/>
                    <a:lstStyle/>
                    <a:p>
                      <a:pPr algn="ctr"/>
                      <a:r>
                        <a:rPr lang="en-US" altLang="zh-CN" sz="3000" b="0" dirty="0" smtClean="0">
                          <a:solidFill>
                            <a:schemeClr val="tx1"/>
                          </a:solidFill>
                        </a:rPr>
                        <a:t>16</a:t>
                      </a: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dirty="0" smtClean="0">
                          <a:solidFill>
                            <a:schemeClr val="tx1"/>
                          </a:solidFill>
                        </a:rPr>
                        <a:t>4</a:t>
                      </a:r>
                      <a:endParaRPr lang="zh-CN" altLang="en-US" sz="3000" b="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18</a:t>
                      </a:r>
                      <a:endParaRPr lang="zh-CN" altLang="en-US" sz="3000" b="0" baseline="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10</a:t>
                      </a:r>
                      <a:endParaRPr lang="zh-CN" altLang="en-US" sz="3000" b="0" baseline="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9</a:t>
                      </a:r>
                      <a:endParaRPr lang="zh-CN" altLang="en-US" sz="3000" b="0" baseline="0" dirty="0">
                        <a:solidFill>
                          <a:schemeClr val="tx1"/>
                        </a:solidFill>
                      </a:endParaRPr>
                    </a:p>
                  </a:txBody>
                  <a:tcPr marL="97119" marR="97119" marT="48551" marB="4855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8" name="圆角矩形标注 7"/>
          <p:cNvSpPr/>
          <p:nvPr/>
        </p:nvSpPr>
        <p:spPr>
          <a:xfrm>
            <a:off x="539750" y="2205038"/>
            <a:ext cx="1728788" cy="719137"/>
          </a:xfrm>
          <a:prstGeom prst="wedgeRoundRectCallout">
            <a:avLst>
              <a:gd name="adj1" fmla="val 70585"/>
              <a:gd name="adj2" fmla="val -2445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rPr>
              <a:t>路径最大和</a:t>
            </a:r>
          </a:p>
        </p:txBody>
      </p:sp>
      <p:grpSp>
        <p:nvGrpSpPr>
          <p:cNvPr id="6" name="Group 8"/>
          <p:cNvGrpSpPr>
            <a:grpSpLocks/>
          </p:cNvGrpSpPr>
          <p:nvPr/>
        </p:nvGrpSpPr>
        <p:grpSpPr bwMode="auto">
          <a:xfrm>
            <a:off x="4556125" y="116632"/>
            <a:ext cx="2696986" cy="1966230"/>
            <a:chOff x="2621" y="9972"/>
            <a:chExt cx="2384" cy="2184"/>
          </a:xfrm>
        </p:grpSpPr>
        <p:sp>
          <p:nvSpPr>
            <p:cNvPr id="7" name="Text Box 9"/>
            <p:cNvSpPr txBox="1">
              <a:spLocks noChangeArrowheads="1"/>
            </p:cNvSpPr>
            <p:nvPr/>
          </p:nvSpPr>
          <p:spPr bwMode="auto">
            <a:xfrm>
              <a:off x="3657" y="997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8</a:t>
              </a:r>
            </a:p>
          </p:txBody>
        </p:sp>
        <p:sp>
          <p:nvSpPr>
            <p:cNvPr id="9" name="Text Box 10"/>
            <p:cNvSpPr txBox="1">
              <a:spLocks noChangeArrowheads="1"/>
            </p:cNvSpPr>
            <p:nvPr/>
          </p:nvSpPr>
          <p:spPr bwMode="auto">
            <a:xfrm>
              <a:off x="3407" y="10444"/>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12</a:t>
              </a:r>
            </a:p>
          </p:txBody>
        </p:sp>
        <p:sp>
          <p:nvSpPr>
            <p:cNvPr id="10" name="Text Box 11"/>
            <p:cNvSpPr txBox="1">
              <a:spLocks noChangeArrowheads="1"/>
            </p:cNvSpPr>
            <p:nvPr/>
          </p:nvSpPr>
          <p:spPr bwMode="auto">
            <a:xfrm>
              <a:off x="3151"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3</a:t>
              </a:r>
            </a:p>
          </p:txBody>
        </p:sp>
        <p:sp>
          <p:nvSpPr>
            <p:cNvPr id="11" name="Text Box 12"/>
            <p:cNvSpPr txBox="1">
              <a:spLocks noChangeArrowheads="1"/>
            </p:cNvSpPr>
            <p:nvPr/>
          </p:nvSpPr>
          <p:spPr bwMode="auto">
            <a:xfrm>
              <a:off x="3680"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9</a:t>
              </a:r>
            </a:p>
          </p:txBody>
        </p:sp>
        <p:sp>
          <p:nvSpPr>
            <p:cNvPr id="12" name="Text Box 13"/>
            <p:cNvSpPr txBox="1">
              <a:spLocks noChangeArrowheads="1"/>
            </p:cNvSpPr>
            <p:nvPr/>
          </p:nvSpPr>
          <p:spPr bwMode="auto">
            <a:xfrm>
              <a:off x="3928" y="1044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15</a:t>
              </a:r>
            </a:p>
          </p:txBody>
        </p:sp>
        <p:sp>
          <p:nvSpPr>
            <p:cNvPr id="13" name="Text Box 14"/>
            <p:cNvSpPr txBox="1">
              <a:spLocks noChangeArrowheads="1"/>
            </p:cNvSpPr>
            <p:nvPr/>
          </p:nvSpPr>
          <p:spPr bwMode="auto">
            <a:xfrm>
              <a:off x="4174"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6</a:t>
              </a:r>
            </a:p>
          </p:txBody>
        </p:sp>
        <p:sp>
          <p:nvSpPr>
            <p:cNvPr id="14" name="Text Box 15"/>
            <p:cNvSpPr txBox="1">
              <a:spLocks noChangeArrowheads="1"/>
            </p:cNvSpPr>
            <p:nvPr/>
          </p:nvSpPr>
          <p:spPr bwMode="auto">
            <a:xfrm>
              <a:off x="2868" y="1140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8</a:t>
              </a:r>
            </a:p>
          </p:txBody>
        </p:sp>
        <p:sp>
          <p:nvSpPr>
            <p:cNvPr id="15" name="Text Box 16"/>
            <p:cNvSpPr txBox="1">
              <a:spLocks noChangeArrowheads="1"/>
            </p:cNvSpPr>
            <p:nvPr/>
          </p:nvSpPr>
          <p:spPr bwMode="auto">
            <a:xfrm>
              <a:off x="3398"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10</a:t>
              </a:r>
            </a:p>
          </p:txBody>
        </p:sp>
        <p:sp>
          <p:nvSpPr>
            <p:cNvPr id="16" name="Text Box 17"/>
            <p:cNvSpPr txBox="1">
              <a:spLocks noChangeArrowheads="1"/>
            </p:cNvSpPr>
            <p:nvPr/>
          </p:nvSpPr>
          <p:spPr bwMode="auto">
            <a:xfrm>
              <a:off x="3925" y="1140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5</a:t>
              </a:r>
            </a:p>
          </p:txBody>
        </p:sp>
        <p:sp>
          <p:nvSpPr>
            <p:cNvPr id="17" name="Text Box 18"/>
            <p:cNvSpPr txBox="1">
              <a:spLocks noChangeArrowheads="1"/>
            </p:cNvSpPr>
            <p:nvPr/>
          </p:nvSpPr>
          <p:spPr bwMode="auto">
            <a:xfrm>
              <a:off x="4445"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12</a:t>
              </a:r>
            </a:p>
          </p:txBody>
        </p:sp>
        <p:sp>
          <p:nvSpPr>
            <p:cNvPr id="18" name="Text Box 19"/>
            <p:cNvSpPr txBox="1">
              <a:spLocks noChangeArrowheads="1"/>
            </p:cNvSpPr>
            <p:nvPr/>
          </p:nvSpPr>
          <p:spPr bwMode="auto">
            <a:xfrm>
              <a:off x="4693" y="1187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9</a:t>
              </a:r>
            </a:p>
          </p:txBody>
        </p:sp>
        <p:sp>
          <p:nvSpPr>
            <p:cNvPr id="19" name="Text Box 20"/>
            <p:cNvSpPr txBox="1">
              <a:spLocks noChangeArrowheads="1"/>
            </p:cNvSpPr>
            <p:nvPr/>
          </p:nvSpPr>
          <p:spPr bwMode="auto">
            <a:xfrm>
              <a:off x="4185" y="1187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10</a:t>
              </a:r>
            </a:p>
          </p:txBody>
        </p:sp>
        <p:sp>
          <p:nvSpPr>
            <p:cNvPr id="20" name="Text Box 21"/>
            <p:cNvSpPr txBox="1">
              <a:spLocks noChangeArrowheads="1"/>
            </p:cNvSpPr>
            <p:nvPr/>
          </p:nvSpPr>
          <p:spPr bwMode="auto">
            <a:xfrm>
              <a:off x="3656" y="11871"/>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18</a:t>
              </a:r>
            </a:p>
          </p:txBody>
        </p:sp>
        <p:sp>
          <p:nvSpPr>
            <p:cNvPr id="21" name="Text Box 22"/>
            <p:cNvSpPr txBox="1">
              <a:spLocks noChangeArrowheads="1"/>
            </p:cNvSpPr>
            <p:nvPr/>
          </p:nvSpPr>
          <p:spPr bwMode="auto">
            <a:xfrm>
              <a:off x="3138"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4</a:t>
              </a:r>
            </a:p>
          </p:txBody>
        </p:sp>
        <p:sp>
          <p:nvSpPr>
            <p:cNvPr id="22" name="Text Box 23"/>
            <p:cNvSpPr txBox="1">
              <a:spLocks noChangeArrowheads="1"/>
            </p:cNvSpPr>
            <p:nvPr/>
          </p:nvSpPr>
          <p:spPr bwMode="auto">
            <a:xfrm>
              <a:off x="2621"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000" b="1">
                  <a:latin typeface="Times New Roman" pitchFamily="18" charset="0"/>
                </a:rPr>
                <a:t>16</a:t>
              </a:r>
            </a:p>
          </p:txBody>
        </p:sp>
        <p:sp>
          <p:nvSpPr>
            <p:cNvPr id="23" name="Line 24"/>
            <p:cNvSpPr>
              <a:spLocks noChangeShapeType="1"/>
            </p:cNvSpPr>
            <p:nvPr/>
          </p:nvSpPr>
          <p:spPr bwMode="auto">
            <a:xfrm flipH="1">
              <a:off x="3655" y="10260"/>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4" name="Line 25"/>
            <p:cNvSpPr>
              <a:spLocks noChangeShapeType="1"/>
            </p:cNvSpPr>
            <p:nvPr/>
          </p:nvSpPr>
          <p:spPr bwMode="auto">
            <a:xfrm>
              <a:off x="3889" y="10260"/>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5" name="Line 26"/>
            <p:cNvSpPr>
              <a:spLocks noChangeShapeType="1"/>
            </p:cNvSpPr>
            <p:nvPr/>
          </p:nvSpPr>
          <p:spPr bwMode="auto">
            <a:xfrm flipH="1">
              <a:off x="3409"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6" name="Line 27"/>
            <p:cNvSpPr>
              <a:spLocks noChangeShapeType="1"/>
            </p:cNvSpPr>
            <p:nvPr/>
          </p:nvSpPr>
          <p:spPr bwMode="auto">
            <a:xfrm>
              <a:off x="3643"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7" name="Line 28"/>
            <p:cNvSpPr>
              <a:spLocks noChangeShapeType="1"/>
            </p:cNvSpPr>
            <p:nvPr/>
          </p:nvSpPr>
          <p:spPr bwMode="auto">
            <a:xfrm flipH="1">
              <a:off x="3927" y="10732"/>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8" name="Line 29"/>
            <p:cNvSpPr>
              <a:spLocks noChangeShapeType="1"/>
            </p:cNvSpPr>
            <p:nvPr/>
          </p:nvSpPr>
          <p:spPr bwMode="auto">
            <a:xfrm>
              <a:off x="4161"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9" name="Line 30"/>
            <p:cNvSpPr>
              <a:spLocks noChangeShapeType="1"/>
            </p:cNvSpPr>
            <p:nvPr/>
          </p:nvSpPr>
          <p:spPr bwMode="auto">
            <a:xfrm flipH="1">
              <a:off x="3151"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0" name="Line 31"/>
            <p:cNvSpPr>
              <a:spLocks noChangeShapeType="1"/>
            </p:cNvSpPr>
            <p:nvPr/>
          </p:nvSpPr>
          <p:spPr bwMode="auto">
            <a:xfrm>
              <a:off x="338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1" name="Line 32"/>
            <p:cNvSpPr>
              <a:spLocks noChangeShapeType="1"/>
            </p:cNvSpPr>
            <p:nvPr/>
          </p:nvSpPr>
          <p:spPr bwMode="auto">
            <a:xfrm flipH="1">
              <a:off x="3681" y="11214"/>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2" name="Line 33"/>
            <p:cNvSpPr>
              <a:spLocks noChangeShapeType="1"/>
            </p:cNvSpPr>
            <p:nvPr/>
          </p:nvSpPr>
          <p:spPr bwMode="auto">
            <a:xfrm>
              <a:off x="391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3" name="Line 34"/>
            <p:cNvSpPr>
              <a:spLocks noChangeShapeType="1"/>
            </p:cNvSpPr>
            <p:nvPr/>
          </p:nvSpPr>
          <p:spPr bwMode="auto">
            <a:xfrm flipH="1">
              <a:off x="416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4" name="Line 35"/>
            <p:cNvSpPr>
              <a:spLocks noChangeShapeType="1"/>
            </p:cNvSpPr>
            <p:nvPr/>
          </p:nvSpPr>
          <p:spPr bwMode="auto">
            <a:xfrm>
              <a:off x="4399"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5" name="Line 36"/>
            <p:cNvSpPr>
              <a:spLocks noChangeShapeType="1"/>
            </p:cNvSpPr>
            <p:nvPr/>
          </p:nvSpPr>
          <p:spPr bwMode="auto">
            <a:xfrm flipH="1">
              <a:off x="2859"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6" name="Line 37"/>
            <p:cNvSpPr>
              <a:spLocks noChangeShapeType="1"/>
            </p:cNvSpPr>
            <p:nvPr/>
          </p:nvSpPr>
          <p:spPr bwMode="auto">
            <a:xfrm>
              <a:off x="3093"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7" name="Line 38"/>
            <p:cNvSpPr>
              <a:spLocks noChangeShapeType="1"/>
            </p:cNvSpPr>
            <p:nvPr/>
          </p:nvSpPr>
          <p:spPr bwMode="auto">
            <a:xfrm flipH="1">
              <a:off x="339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8" name="Line 39"/>
            <p:cNvSpPr>
              <a:spLocks noChangeShapeType="1"/>
            </p:cNvSpPr>
            <p:nvPr/>
          </p:nvSpPr>
          <p:spPr bwMode="auto">
            <a:xfrm>
              <a:off x="3633" y="11687"/>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9" name="Line 40"/>
            <p:cNvSpPr>
              <a:spLocks noChangeShapeType="1"/>
            </p:cNvSpPr>
            <p:nvPr/>
          </p:nvSpPr>
          <p:spPr bwMode="auto">
            <a:xfrm flipH="1">
              <a:off x="3917"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40" name="Line 41"/>
            <p:cNvSpPr>
              <a:spLocks noChangeShapeType="1"/>
            </p:cNvSpPr>
            <p:nvPr/>
          </p:nvSpPr>
          <p:spPr bwMode="auto">
            <a:xfrm>
              <a:off x="4151"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41" name="Line 42"/>
            <p:cNvSpPr>
              <a:spLocks noChangeShapeType="1"/>
            </p:cNvSpPr>
            <p:nvPr/>
          </p:nvSpPr>
          <p:spPr bwMode="auto">
            <a:xfrm flipH="1">
              <a:off x="4435"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42" name="Line 43"/>
            <p:cNvSpPr>
              <a:spLocks noChangeShapeType="1"/>
            </p:cNvSpPr>
            <p:nvPr/>
          </p:nvSpPr>
          <p:spPr bwMode="auto">
            <a:xfrm>
              <a:off x="466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smtClean="0"/>
              <a:t>6.1 </a:t>
            </a:r>
            <a:r>
              <a:rPr lang="zh-CN" altLang="en-US" smtClean="0"/>
              <a:t>动态规划法的基本思想</a:t>
            </a:r>
          </a:p>
        </p:txBody>
      </p:sp>
      <p:sp>
        <p:nvSpPr>
          <p:cNvPr id="3" name="内容占位符 2"/>
          <p:cNvSpPr>
            <a:spLocks noGrp="1"/>
          </p:cNvSpPr>
          <p:nvPr>
            <p:ph sz="quarter" idx="1"/>
          </p:nvPr>
        </p:nvSpPr>
        <p:spPr>
          <a:xfrm>
            <a:off x="457200" y="1219200"/>
            <a:ext cx="8229600" cy="4937125"/>
          </a:xfrm>
        </p:spPr>
        <p:txBody>
          <a:bodyPr/>
          <a:lstStyle/>
          <a:p>
            <a:pPr>
              <a:defRPr/>
            </a:pPr>
            <a:r>
              <a:rPr lang="zh-CN" altLang="en-US" dirty="0" smtClean="0"/>
              <a:t>一个简单的例子：斐波拉切序列</a:t>
            </a:r>
            <a:endParaRPr lang="en-US" altLang="zh-CN" dirty="0" smtClean="0"/>
          </a:p>
          <a:p>
            <a:pPr>
              <a:defRPr/>
            </a:pPr>
            <a:endParaRPr lang="en-US" altLang="zh-CN" dirty="0"/>
          </a:p>
          <a:p>
            <a:pPr>
              <a:defRPr/>
            </a:pPr>
            <a:endParaRPr lang="en-US" altLang="zh-CN" dirty="0" smtClean="0"/>
          </a:p>
          <a:p>
            <a:pPr>
              <a:defRPr/>
            </a:pPr>
            <a:endParaRPr lang="en-US" altLang="zh-CN" dirty="0"/>
          </a:p>
          <a:p>
            <a:pPr>
              <a:defRPr/>
            </a:pPr>
            <a:endParaRPr lang="en-US" altLang="zh-CN" dirty="0" smtClean="0"/>
          </a:p>
          <a:p>
            <a:pPr marL="0" indent="0">
              <a:buFont typeface="Wingdings 3" pitchFamily="18" charset="2"/>
              <a:buNone/>
              <a:defRPr/>
            </a:pPr>
            <a:r>
              <a:rPr lang="zh-CN" altLang="en-US" dirty="0" smtClean="0"/>
              <a:t>想法</a:t>
            </a:r>
            <a:r>
              <a:rPr lang="en-US" altLang="zh-CN" dirty="0" smtClean="0"/>
              <a:t>1</a:t>
            </a:r>
            <a:r>
              <a:rPr lang="zh-CN" altLang="en-US" dirty="0" smtClean="0"/>
              <a:t>：采用分治法，分别计算</a:t>
            </a:r>
            <a:r>
              <a:rPr lang="en-US" altLang="zh-CN" dirty="0" smtClean="0"/>
              <a:t>F(n-1)</a:t>
            </a:r>
            <a:r>
              <a:rPr lang="zh-CN" altLang="en-US" dirty="0" smtClean="0"/>
              <a:t>和</a:t>
            </a:r>
            <a:r>
              <a:rPr lang="en-US" altLang="zh-CN" dirty="0" smtClean="0"/>
              <a:t>F(n-2)</a:t>
            </a:r>
          </a:p>
          <a:p>
            <a:pPr marL="0" indent="0" algn="ctr">
              <a:buFont typeface="Wingdings 3" pitchFamily="18" charset="2"/>
              <a:buNone/>
              <a:defRPr/>
            </a:pPr>
            <a:r>
              <a:rPr lang="en-US" altLang="zh-CN" dirty="0" smtClean="0"/>
              <a:t>F(n-1) = F(n-2) + </a:t>
            </a:r>
            <a:r>
              <a:rPr lang="en-US" altLang="zh-CN" dirty="0" smtClean="0">
                <a:solidFill>
                  <a:srgbClr val="FF0000"/>
                </a:solidFill>
              </a:rPr>
              <a:t>F(n-3)</a:t>
            </a:r>
          </a:p>
          <a:p>
            <a:pPr marL="0" indent="0" algn="ctr">
              <a:buFont typeface="Wingdings 3" pitchFamily="18" charset="2"/>
              <a:buNone/>
              <a:defRPr/>
            </a:pPr>
            <a:r>
              <a:rPr lang="en-US" altLang="zh-CN" dirty="0" smtClean="0"/>
              <a:t>F(n-2) = </a:t>
            </a:r>
            <a:r>
              <a:rPr lang="en-US" altLang="zh-CN" dirty="0" smtClean="0">
                <a:solidFill>
                  <a:srgbClr val="FF0000"/>
                </a:solidFill>
              </a:rPr>
              <a:t>F(n-3)</a:t>
            </a:r>
            <a:r>
              <a:rPr lang="en-US" altLang="zh-CN" dirty="0" smtClean="0"/>
              <a:t> + F(n-4)</a:t>
            </a:r>
          </a:p>
          <a:p>
            <a:pPr>
              <a:defRPr/>
            </a:pPr>
            <a:endParaRPr lang="en-US" altLang="zh-CN" dirty="0" smtClean="0"/>
          </a:p>
          <a:p>
            <a:pPr>
              <a:defRPr/>
            </a:pPr>
            <a:r>
              <a:rPr lang="en-US" altLang="zh-CN" dirty="0" smtClean="0"/>
              <a:t>F(n-3)</a:t>
            </a:r>
            <a:r>
              <a:rPr lang="zh-CN" altLang="en-US" dirty="0" smtClean="0"/>
              <a:t>被重复计算，冗余计算</a:t>
            </a:r>
            <a:endParaRPr lang="zh-CN" altLang="en-US" dirty="0"/>
          </a:p>
        </p:txBody>
      </p:sp>
      <p:graphicFrame>
        <p:nvGraphicFramePr>
          <p:cNvPr id="11268" name="对象 3"/>
          <p:cNvGraphicFramePr>
            <a:graphicFrameLocks noChangeAspect="1"/>
          </p:cNvGraphicFramePr>
          <p:nvPr/>
        </p:nvGraphicFramePr>
        <p:xfrm>
          <a:off x="1547813" y="1844675"/>
          <a:ext cx="5164137" cy="1520825"/>
        </p:xfrm>
        <a:graphic>
          <a:graphicData uri="http://schemas.openxmlformats.org/presentationml/2006/ole">
            <mc:AlternateContent xmlns:mc="http://schemas.openxmlformats.org/markup-compatibility/2006">
              <mc:Choice xmlns:v="urn:schemas-microsoft-com:vml" Requires="v">
                <p:oleObj spid="_x0000_s11286" name="Equation" r:id="rId3" imgW="2501900" imgH="736600" progId="Equation.DSMT4">
                  <p:embed/>
                </p:oleObj>
              </mc:Choice>
              <mc:Fallback>
                <p:oleObj name="Equation" r:id="rId3" imgW="2501900" imgH="7366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844675"/>
                        <a:ext cx="5164137"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left)">
                                      <p:cBhvr>
                                        <p:cTn id="7" dur="500"/>
                                        <p:tgtEl>
                                          <p:spTgt spid="3">
                                            <p:txEl>
                                              <p:pRg st="5" end="5"/>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wipe(left)">
                                      <p:cBhvr>
                                        <p:cTn id="10" dur="500"/>
                                        <p:tgtEl>
                                          <p:spTgt spid="3">
                                            <p:txEl>
                                              <p:pRg st="6" end="6"/>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wipe(left)">
                                      <p:cBhvr>
                                        <p:cTn id="13" dur="500"/>
                                        <p:tgtEl>
                                          <p:spTgt spid="3">
                                            <p:txEl>
                                              <p:pRg st="7" end="7"/>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wipe(left)">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en-US" altLang="zh-CN" smtClean="0"/>
              <a:t>6.2 </a:t>
            </a:r>
            <a:r>
              <a:rPr lang="zh-CN" altLang="en-US" smtClean="0"/>
              <a:t>数塔问题</a:t>
            </a:r>
          </a:p>
        </p:txBody>
      </p:sp>
      <p:sp>
        <p:nvSpPr>
          <p:cNvPr id="3" name="内容占位符 2"/>
          <p:cNvSpPr>
            <a:spLocks noGrp="1"/>
          </p:cNvSpPr>
          <p:nvPr>
            <p:ph sz="quarter" idx="1"/>
          </p:nvPr>
        </p:nvSpPr>
        <p:spPr>
          <a:xfrm>
            <a:off x="457200" y="1219200"/>
            <a:ext cx="8229600" cy="4937125"/>
          </a:xfrm>
        </p:spPr>
        <p:txBody>
          <a:bodyPr/>
          <a:lstStyle/>
          <a:p>
            <a:pPr marL="0" indent="0">
              <a:buFont typeface="Wingdings 3" pitchFamily="18" charset="2"/>
              <a:buNone/>
              <a:defRPr/>
            </a:pPr>
            <a:r>
              <a:rPr lang="zh-CN" altLang="en-US" dirty="0" smtClean="0"/>
              <a:t>（</a:t>
            </a:r>
            <a:r>
              <a:rPr lang="en-US" altLang="zh-CN" dirty="0" smtClean="0"/>
              <a:t>4</a:t>
            </a:r>
            <a:r>
              <a:rPr lang="zh-CN" altLang="en-US" dirty="0" smtClean="0"/>
              <a:t>）回溯，找出具有最大和的路径</a:t>
            </a:r>
            <a:endParaRPr lang="en-US" altLang="zh-CN" dirty="0" smtClean="0"/>
          </a:p>
          <a:p>
            <a:pPr marL="0" indent="0">
              <a:buFont typeface="Wingdings 3" pitchFamily="18" charset="2"/>
              <a:buNone/>
              <a:defRPr/>
            </a:pPr>
            <a:r>
              <a:rPr lang="zh-CN" altLang="en-US" dirty="0" smtClean="0"/>
              <a:t>从</a:t>
            </a:r>
            <a:r>
              <a:rPr lang="en-US" altLang="zh-CN" dirty="0" err="1" smtClean="0"/>
              <a:t>MaxAdd</a:t>
            </a:r>
            <a:r>
              <a:rPr lang="en-US" altLang="zh-CN" dirty="0" smtClean="0"/>
              <a:t>[0][0]</a:t>
            </a:r>
            <a:r>
              <a:rPr lang="zh-CN" altLang="en-US" dirty="0" smtClean="0"/>
              <a:t>开始，选择</a:t>
            </a:r>
            <a:r>
              <a:rPr lang="en-US" altLang="zh-CN" dirty="0" err="1" smtClean="0"/>
              <a:t>MaxAdd</a:t>
            </a:r>
            <a:r>
              <a:rPr lang="en-US" altLang="zh-CN" dirty="0" smtClean="0"/>
              <a:t>[i+1][j]</a:t>
            </a:r>
            <a:r>
              <a:rPr lang="zh-CN" altLang="en-US" dirty="0" smtClean="0"/>
              <a:t>和</a:t>
            </a:r>
            <a:r>
              <a:rPr lang="en-US" altLang="zh-CN" dirty="0" err="1" smtClean="0"/>
              <a:t>MaxAdd</a:t>
            </a:r>
            <a:r>
              <a:rPr lang="en-US" altLang="zh-CN" dirty="0" smtClean="0"/>
              <a:t>[i+1][j+1]</a:t>
            </a:r>
            <a:r>
              <a:rPr lang="zh-CN" altLang="en-US" dirty="0" smtClean="0"/>
              <a:t>中较大者为下一个结点</a:t>
            </a:r>
            <a:endParaRPr lang="en-US" altLang="zh-CN" dirty="0"/>
          </a:p>
          <a:p>
            <a:pPr>
              <a:defRPr/>
            </a:pPr>
            <a:endParaRPr lang="en-US" altLang="zh-CN" dirty="0" smtClean="0"/>
          </a:p>
          <a:p>
            <a:pPr>
              <a:defRPr/>
            </a:pPr>
            <a:endParaRPr lang="en-US" altLang="zh-CN" dirty="0"/>
          </a:p>
          <a:p>
            <a:pPr>
              <a:defRPr/>
            </a:pPr>
            <a:endParaRPr lang="en-US" altLang="zh-CN" dirty="0" smtClean="0"/>
          </a:p>
          <a:p>
            <a:pPr marL="0" indent="0">
              <a:buFont typeface="Wingdings 3" pitchFamily="18" charset="2"/>
              <a:buNone/>
              <a:defRPr/>
            </a:pPr>
            <a:endParaRPr lang="en-US" altLang="zh-CN" dirty="0"/>
          </a:p>
        </p:txBody>
      </p:sp>
      <p:graphicFrame>
        <p:nvGraphicFramePr>
          <p:cNvPr id="5" name="表格 4"/>
          <p:cNvGraphicFramePr>
            <a:graphicFrameLocks noGrp="1"/>
          </p:cNvGraphicFramePr>
          <p:nvPr/>
        </p:nvGraphicFramePr>
        <p:xfrm>
          <a:off x="2616200" y="2708275"/>
          <a:ext cx="3900490" cy="3241675"/>
        </p:xfrm>
        <a:graphic>
          <a:graphicData uri="http://schemas.openxmlformats.org/drawingml/2006/table">
            <a:tbl>
              <a:tblPr firstRow="1" bandRow="1">
                <a:tableStyleId>{5C22544A-7EE6-4342-B048-85BDC9FD1C3A}</a:tableStyleId>
              </a:tblPr>
              <a:tblGrid>
                <a:gridCol w="780098"/>
                <a:gridCol w="780098"/>
                <a:gridCol w="780098"/>
                <a:gridCol w="780098"/>
                <a:gridCol w="780098"/>
              </a:tblGrid>
              <a:tr h="648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3000" b="0" kern="1200" dirty="0" smtClean="0">
                          <a:solidFill>
                            <a:srgbClr val="FF0000"/>
                          </a:solidFill>
                          <a:latin typeface="+mn-lt"/>
                          <a:ea typeface="+mn-ea"/>
                          <a:cs typeface="+mn-cs"/>
                        </a:rPr>
                        <a:t>60</a:t>
                      </a:r>
                      <a:endParaRPr kumimoji="0" lang="zh-CN" altLang="en-US" sz="3000" b="0" kern="1200" dirty="0" smtClean="0">
                        <a:solidFill>
                          <a:srgbClr val="FF0000"/>
                        </a:solidFill>
                        <a:latin typeface="+mn-lt"/>
                        <a:ea typeface="+mn-ea"/>
                        <a:cs typeface="+mn-cs"/>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kern="1200" dirty="0" smtClean="0">
                        <a:solidFill>
                          <a:schemeClr val="tx1"/>
                        </a:solidFill>
                        <a:latin typeface="+mn-lt"/>
                        <a:ea typeface="+mn-ea"/>
                        <a:cs typeface="+mn-cs"/>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8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3000" b="0" kern="1200" dirty="0" smtClean="0">
                          <a:solidFill>
                            <a:schemeClr val="tx1"/>
                          </a:solidFill>
                          <a:latin typeface="+mn-lt"/>
                          <a:ea typeface="+mn-ea"/>
                          <a:cs typeface="+mn-cs"/>
                        </a:rPr>
                        <a:t>49</a:t>
                      </a:r>
                      <a:endParaRPr kumimoji="0" lang="zh-CN" altLang="en-US" sz="3000" b="0" kern="1200" dirty="0" smtClean="0">
                        <a:solidFill>
                          <a:schemeClr val="tx1"/>
                        </a:solidFill>
                        <a:latin typeface="+mn-lt"/>
                        <a:ea typeface="+mn-ea"/>
                        <a:cs typeface="+mn-cs"/>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3000" b="0" kern="1200" dirty="0" smtClean="0">
                          <a:solidFill>
                            <a:schemeClr val="tx1"/>
                          </a:solidFill>
                          <a:latin typeface="+mn-lt"/>
                          <a:ea typeface="+mn-ea"/>
                          <a:cs typeface="+mn-cs"/>
                        </a:rPr>
                        <a:t>52</a:t>
                      </a:r>
                      <a:endParaRPr kumimoji="0" lang="zh-CN" altLang="en-US" sz="3000" b="0" kern="1200" dirty="0" smtClean="0">
                        <a:solidFill>
                          <a:schemeClr val="tx1"/>
                        </a:solidFill>
                        <a:latin typeface="+mn-lt"/>
                        <a:ea typeface="+mn-ea"/>
                        <a:cs typeface="+mn-cs"/>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335">
                <a:tc>
                  <a:txBody>
                    <a:bodyPr/>
                    <a:lstStyle/>
                    <a:p>
                      <a:pPr algn="ctr"/>
                      <a:r>
                        <a:rPr lang="en-US" altLang="zh-CN" sz="3000" b="0" dirty="0" smtClean="0">
                          <a:solidFill>
                            <a:schemeClr val="tx1"/>
                          </a:solidFill>
                        </a:rPr>
                        <a:t>31</a:t>
                      </a: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000" b="0" dirty="0" smtClean="0">
                          <a:solidFill>
                            <a:schemeClr val="tx1"/>
                          </a:solidFill>
                        </a:rPr>
                        <a:t>37</a:t>
                      </a:r>
                      <a:endParaRPr lang="zh-CN" altLang="en-US" sz="3000" b="0" dirty="0" smtClean="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dirty="0" smtClean="0">
                          <a:solidFill>
                            <a:schemeClr val="tx1"/>
                          </a:solidFill>
                        </a:rPr>
                        <a:t>29</a:t>
                      </a: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335">
                <a:tc>
                  <a:txBody>
                    <a:bodyPr/>
                    <a:lstStyle/>
                    <a:p>
                      <a:pPr algn="ctr"/>
                      <a:r>
                        <a:rPr lang="en-US" altLang="zh-CN" sz="3000" b="0" dirty="0" smtClean="0">
                          <a:solidFill>
                            <a:schemeClr val="tx1"/>
                          </a:solidFill>
                        </a:rPr>
                        <a:t>24</a:t>
                      </a: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dirty="0" smtClean="0">
                          <a:solidFill>
                            <a:schemeClr val="tx1"/>
                          </a:solidFill>
                        </a:rPr>
                        <a:t>28</a:t>
                      </a: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23</a:t>
                      </a:r>
                      <a:endParaRPr lang="zh-CN" altLang="en-US" sz="3000" b="0" baseline="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22</a:t>
                      </a:r>
                      <a:endParaRPr lang="zh-CN" altLang="en-US" sz="3000" b="0" baseline="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baseline="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335">
                <a:tc>
                  <a:txBody>
                    <a:bodyPr/>
                    <a:lstStyle/>
                    <a:p>
                      <a:pPr algn="ctr"/>
                      <a:r>
                        <a:rPr lang="en-US" altLang="zh-CN" sz="3000" b="0" dirty="0" smtClean="0">
                          <a:solidFill>
                            <a:schemeClr val="tx1"/>
                          </a:solidFill>
                        </a:rPr>
                        <a:t>16</a:t>
                      </a: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dirty="0" smtClean="0">
                          <a:solidFill>
                            <a:schemeClr val="tx1"/>
                          </a:solidFill>
                        </a:rPr>
                        <a:t>4</a:t>
                      </a: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18</a:t>
                      </a:r>
                      <a:endParaRPr lang="zh-CN" altLang="en-US" sz="3000" b="0" baseline="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10</a:t>
                      </a:r>
                      <a:endParaRPr lang="zh-CN" altLang="en-US" sz="3000" b="0" baseline="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9</a:t>
                      </a:r>
                      <a:endParaRPr lang="zh-CN" altLang="en-US" sz="3000" b="0" baseline="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smtClean="0"/>
              <a:t>6.2 </a:t>
            </a:r>
            <a:r>
              <a:rPr lang="zh-CN" altLang="en-US" smtClean="0"/>
              <a:t>数塔问题</a:t>
            </a:r>
          </a:p>
        </p:txBody>
      </p:sp>
      <p:sp>
        <p:nvSpPr>
          <p:cNvPr id="3" name="内容占位符 2"/>
          <p:cNvSpPr>
            <a:spLocks noGrp="1"/>
          </p:cNvSpPr>
          <p:nvPr>
            <p:ph sz="quarter" idx="1"/>
          </p:nvPr>
        </p:nvSpPr>
        <p:spPr>
          <a:xfrm>
            <a:off x="457200" y="1219200"/>
            <a:ext cx="8229600" cy="4937125"/>
          </a:xfrm>
        </p:spPr>
        <p:txBody>
          <a:bodyPr/>
          <a:lstStyle/>
          <a:p>
            <a:pPr marL="0" indent="0">
              <a:buFont typeface="Wingdings 3" pitchFamily="18" charset="2"/>
              <a:buNone/>
              <a:defRPr/>
            </a:pPr>
            <a:r>
              <a:rPr lang="zh-CN" altLang="en-US" dirty="0" smtClean="0"/>
              <a:t>（</a:t>
            </a:r>
            <a:r>
              <a:rPr lang="en-US" altLang="zh-CN" dirty="0" smtClean="0"/>
              <a:t>4</a:t>
            </a:r>
            <a:r>
              <a:rPr lang="zh-CN" altLang="en-US" dirty="0" smtClean="0"/>
              <a:t>）回溯，找出具有最大和的路径</a:t>
            </a:r>
            <a:endParaRPr lang="en-US" altLang="zh-CN" dirty="0" smtClean="0"/>
          </a:p>
          <a:p>
            <a:pPr marL="0" indent="0">
              <a:buFont typeface="Wingdings 3" pitchFamily="18" charset="2"/>
              <a:buNone/>
              <a:defRPr/>
            </a:pPr>
            <a:r>
              <a:rPr lang="zh-CN" altLang="en-US" dirty="0" smtClean="0"/>
              <a:t>从</a:t>
            </a:r>
            <a:r>
              <a:rPr lang="en-US" altLang="zh-CN" dirty="0" err="1" smtClean="0"/>
              <a:t>MaxAdd</a:t>
            </a:r>
            <a:r>
              <a:rPr lang="en-US" altLang="zh-CN" dirty="0" smtClean="0"/>
              <a:t>[0][0]</a:t>
            </a:r>
            <a:r>
              <a:rPr lang="zh-CN" altLang="en-US" dirty="0" smtClean="0"/>
              <a:t>开始，选择</a:t>
            </a:r>
            <a:r>
              <a:rPr lang="en-US" altLang="zh-CN" dirty="0" err="1" smtClean="0"/>
              <a:t>MaxAdd</a:t>
            </a:r>
            <a:r>
              <a:rPr lang="en-US" altLang="zh-CN" dirty="0" smtClean="0"/>
              <a:t>[i+1][j]</a:t>
            </a:r>
            <a:r>
              <a:rPr lang="zh-CN" altLang="en-US" dirty="0" smtClean="0"/>
              <a:t>和</a:t>
            </a:r>
            <a:r>
              <a:rPr lang="en-US" altLang="zh-CN" dirty="0" err="1" smtClean="0"/>
              <a:t>MaxAdd</a:t>
            </a:r>
            <a:r>
              <a:rPr lang="en-US" altLang="zh-CN" dirty="0" smtClean="0"/>
              <a:t>[i+1][j+1]</a:t>
            </a:r>
            <a:r>
              <a:rPr lang="zh-CN" altLang="en-US" dirty="0" smtClean="0"/>
              <a:t>中较大者为下一个结点</a:t>
            </a:r>
            <a:endParaRPr lang="en-US" altLang="zh-CN" dirty="0"/>
          </a:p>
          <a:p>
            <a:pPr>
              <a:defRPr/>
            </a:pPr>
            <a:endParaRPr lang="en-US" altLang="zh-CN" dirty="0" smtClean="0"/>
          </a:p>
          <a:p>
            <a:pPr>
              <a:defRPr/>
            </a:pPr>
            <a:endParaRPr lang="en-US" altLang="zh-CN" dirty="0"/>
          </a:p>
          <a:p>
            <a:pPr>
              <a:defRPr/>
            </a:pPr>
            <a:endParaRPr lang="en-US" altLang="zh-CN" dirty="0" smtClean="0"/>
          </a:p>
          <a:p>
            <a:pPr marL="0" indent="0">
              <a:buFont typeface="Wingdings 3" pitchFamily="18" charset="2"/>
              <a:buNone/>
              <a:defRPr/>
            </a:pPr>
            <a:endParaRPr lang="en-US" altLang="zh-CN" dirty="0"/>
          </a:p>
        </p:txBody>
      </p:sp>
      <p:graphicFrame>
        <p:nvGraphicFramePr>
          <p:cNvPr id="5" name="表格 4"/>
          <p:cNvGraphicFramePr>
            <a:graphicFrameLocks noGrp="1"/>
          </p:cNvGraphicFramePr>
          <p:nvPr/>
        </p:nvGraphicFramePr>
        <p:xfrm>
          <a:off x="4992688" y="2708275"/>
          <a:ext cx="3900485" cy="3241675"/>
        </p:xfrm>
        <a:graphic>
          <a:graphicData uri="http://schemas.openxmlformats.org/drawingml/2006/table">
            <a:tbl>
              <a:tblPr firstRow="1" bandRow="1">
                <a:tableStyleId>{5C22544A-7EE6-4342-B048-85BDC9FD1C3A}</a:tableStyleId>
              </a:tblPr>
              <a:tblGrid>
                <a:gridCol w="780097"/>
                <a:gridCol w="780097"/>
                <a:gridCol w="780097"/>
                <a:gridCol w="780097"/>
                <a:gridCol w="780097"/>
              </a:tblGrid>
              <a:tr h="648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3000" b="0" kern="1200" dirty="0" smtClean="0">
                          <a:solidFill>
                            <a:srgbClr val="FF0000"/>
                          </a:solidFill>
                          <a:latin typeface="+mn-lt"/>
                          <a:ea typeface="+mn-ea"/>
                          <a:cs typeface="+mn-cs"/>
                        </a:rPr>
                        <a:t>60</a:t>
                      </a:r>
                      <a:endParaRPr kumimoji="0" lang="zh-CN" altLang="en-US" sz="3000" b="0" kern="1200" dirty="0" smtClean="0">
                        <a:solidFill>
                          <a:srgbClr val="FF0000"/>
                        </a:solidFill>
                        <a:latin typeface="+mn-lt"/>
                        <a:ea typeface="+mn-ea"/>
                        <a:cs typeface="+mn-cs"/>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kern="1200" dirty="0" smtClean="0">
                        <a:solidFill>
                          <a:schemeClr val="tx1"/>
                        </a:solidFill>
                        <a:latin typeface="+mn-lt"/>
                        <a:ea typeface="+mn-ea"/>
                        <a:cs typeface="+mn-cs"/>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8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3000" b="0" kern="1200" dirty="0" smtClean="0">
                          <a:solidFill>
                            <a:schemeClr val="tx1"/>
                          </a:solidFill>
                          <a:latin typeface="+mn-lt"/>
                          <a:ea typeface="+mn-ea"/>
                          <a:cs typeface="+mn-cs"/>
                        </a:rPr>
                        <a:t>49</a:t>
                      </a:r>
                      <a:endParaRPr kumimoji="0" lang="zh-CN" altLang="en-US" sz="3000" b="0" kern="1200" dirty="0" smtClean="0">
                        <a:solidFill>
                          <a:schemeClr val="tx1"/>
                        </a:solidFill>
                        <a:latin typeface="+mn-lt"/>
                        <a:ea typeface="+mn-ea"/>
                        <a:cs typeface="+mn-cs"/>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3000" b="0" kern="1200" dirty="0" smtClean="0">
                          <a:solidFill>
                            <a:schemeClr val="tx1"/>
                          </a:solidFill>
                          <a:latin typeface="+mn-lt"/>
                          <a:ea typeface="+mn-ea"/>
                          <a:cs typeface="+mn-cs"/>
                        </a:rPr>
                        <a:t>52</a:t>
                      </a:r>
                      <a:endParaRPr kumimoji="0" lang="zh-CN" altLang="en-US" sz="3000" b="0" kern="1200" dirty="0" smtClean="0">
                        <a:solidFill>
                          <a:schemeClr val="tx1"/>
                        </a:solidFill>
                        <a:latin typeface="+mn-lt"/>
                        <a:ea typeface="+mn-ea"/>
                        <a:cs typeface="+mn-cs"/>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335">
                <a:tc>
                  <a:txBody>
                    <a:bodyPr/>
                    <a:lstStyle/>
                    <a:p>
                      <a:pPr algn="ctr"/>
                      <a:r>
                        <a:rPr lang="en-US" altLang="zh-CN" sz="3000" b="0" dirty="0" smtClean="0">
                          <a:solidFill>
                            <a:schemeClr val="tx1"/>
                          </a:solidFill>
                        </a:rPr>
                        <a:t>31</a:t>
                      </a: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000" b="0" dirty="0" smtClean="0">
                          <a:solidFill>
                            <a:schemeClr val="tx1"/>
                          </a:solidFill>
                        </a:rPr>
                        <a:t>37</a:t>
                      </a:r>
                      <a:endParaRPr lang="zh-CN" altLang="en-US" sz="3000" b="0" dirty="0" smtClean="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dirty="0" smtClean="0">
                          <a:solidFill>
                            <a:schemeClr val="tx1"/>
                          </a:solidFill>
                        </a:rPr>
                        <a:t>29</a:t>
                      </a: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335">
                <a:tc>
                  <a:txBody>
                    <a:bodyPr/>
                    <a:lstStyle/>
                    <a:p>
                      <a:pPr algn="ctr"/>
                      <a:r>
                        <a:rPr lang="en-US" altLang="zh-CN" sz="3000" b="0" dirty="0" smtClean="0">
                          <a:solidFill>
                            <a:schemeClr val="tx1"/>
                          </a:solidFill>
                        </a:rPr>
                        <a:t>24</a:t>
                      </a: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dirty="0" smtClean="0">
                          <a:solidFill>
                            <a:schemeClr val="tx1"/>
                          </a:solidFill>
                        </a:rPr>
                        <a:t>28</a:t>
                      </a: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23</a:t>
                      </a:r>
                      <a:endParaRPr lang="zh-CN" altLang="en-US" sz="3000" b="0" baseline="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22</a:t>
                      </a:r>
                      <a:endParaRPr lang="zh-CN" altLang="en-US" sz="3000" b="0" baseline="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baseline="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335">
                <a:tc>
                  <a:txBody>
                    <a:bodyPr/>
                    <a:lstStyle/>
                    <a:p>
                      <a:pPr algn="ctr"/>
                      <a:r>
                        <a:rPr lang="en-US" altLang="zh-CN" sz="3000" b="0" dirty="0" smtClean="0">
                          <a:solidFill>
                            <a:schemeClr val="tx1"/>
                          </a:solidFill>
                        </a:rPr>
                        <a:t>16</a:t>
                      </a: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dirty="0" smtClean="0">
                          <a:solidFill>
                            <a:schemeClr val="tx1"/>
                          </a:solidFill>
                        </a:rPr>
                        <a:t>4</a:t>
                      </a: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18</a:t>
                      </a:r>
                      <a:endParaRPr lang="zh-CN" altLang="en-US" sz="3000" b="0" baseline="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10</a:t>
                      </a:r>
                      <a:endParaRPr lang="zh-CN" altLang="en-US" sz="3000" b="0" baseline="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9</a:t>
                      </a:r>
                      <a:endParaRPr lang="zh-CN" altLang="en-US" sz="3000" b="0" baseline="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cxnSp>
        <p:nvCxnSpPr>
          <p:cNvPr id="6" name="直接箭头连接符 5"/>
          <p:cNvCxnSpPr/>
          <p:nvPr/>
        </p:nvCxnSpPr>
        <p:spPr>
          <a:xfrm>
            <a:off x="5651500" y="3141663"/>
            <a:ext cx="215900" cy="35877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9985" name="Group 8"/>
          <p:cNvGrpSpPr>
            <a:grpSpLocks/>
          </p:cNvGrpSpPr>
          <p:nvPr/>
        </p:nvGrpSpPr>
        <p:grpSpPr bwMode="auto">
          <a:xfrm>
            <a:off x="496888" y="2781300"/>
            <a:ext cx="4146550" cy="3022600"/>
            <a:chOff x="2621" y="9972"/>
            <a:chExt cx="2384" cy="2184"/>
          </a:xfrm>
        </p:grpSpPr>
        <p:sp>
          <p:nvSpPr>
            <p:cNvPr id="39986" name="Text Box 9"/>
            <p:cNvSpPr txBox="1">
              <a:spLocks noChangeArrowheads="1"/>
            </p:cNvSpPr>
            <p:nvPr/>
          </p:nvSpPr>
          <p:spPr bwMode="auto">
            <a:xfrm>
              <a:off x="3657" y="997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8</a:t>
              </a:r>
            </a:p>
          </p:txBody>
        </p:sp>
        <p:sp>
          <p:nvSpPr>
            <p:cNvPr id="39987" name="Text Box 10"/>
            <p:cNvSpPr txBox="1">
              <a:spLocks noChangeArrowheads="1"/>
            </p:cNvSpPr>
            <p:nvPr/>
          </p:nvSpPr>
          <p:spPr bwMode="auto">
            <a:xfrm>
              <a:off x="3407" y="10444"/>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12</a:t>
              </a:r>
            </a:p>
          </p:txBody>
        </p:sp>
        <p:sp>
          <p:nvSpPr>
            <p:cNvPr id="39988" name="Text Box 11"/>
            <p:cNvSpPr txBox="1">
              <a:spLocks noChangeArrowheads="1"/>
            </p:cNvSpPr>
            <p:nvPr/>
          </p:nvSpPr>
          <p:spPr bwMode="auto">
            <a:xfrm>
              <a:off x="3151"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3</a:t>
              </a:r>
            </a:p>
          </p:txBody>
        </p:sp>
        <p:sp>
          <p:nvSpPr>
            <p:cNvPr id="39989" name="Text Box 12"/>
            <p:cNvSpPr txBox="1">
              <a:spLocks noChangeArrowheads="1"/>
            </p:cNvSpPr>
            <p:nvPr/>
          </p:nvSpPr>
          <p:spPr bwMode="auto">
            <a:xfrm>
              <a:off x="3680"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9</a:t>
              </a:r>
            </a:p>
          </p:txBody>
        </p:sp>
        <p:sp>
          <p:nvSpPr>
            <p:cNvPr id="39990" name="Text Box 13"/>
            <p:cNvSpPr txBox="1">
              <a:spLocks noChangeArrowheads="1"/>
            </p:cNvSpPr>
            <p:nvPr/>
          </p:nvSpPr>
          <p:spPr bwMode="auto">
            <a:xfrm>
              <a:off x="3928" y="1044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15</a:t>
              </a:r>
            </a:p>
          </p:txBody>
        </p:sp>
        <p:sp>
          <p:nvSpPr>
            <p:cNvPr id="39991" name="Text Box 14"/>
            <p:cNvSpPr txBox="1">
              <a:spLocks noChangeArrowheads="1"/>
            </p:cNvSpPr>
            <p:nvPr/>
          </p:nvSpPr>
          <p:spPr bwMode="auto">
            <a:xfrm>
              <a:off x="4174"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6</a:t>
              </a:r>
            </a:p>
          </p:txBody>
        </p:sp>
        <p:sp>
          <p:nvSpPr>
            <p:cNvPr id="39992" name="Text Box 15"/>
            <p:cNvSpPr txBox="1">
              <a:spLocks noChangeArrowheads="1"/>
            </p:cNvSpPr>
            <p:nvPr/>
          </p:nvSpPr>
          <p:spPr bwMode="auto">
            <a:xfrm>
              <a:off x="2868" y="1140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8</a:t>
              </a:r>
            </a:p>
          </p:txBody>
        </p:sp>
        <p:sp>
          <p:nvSpPr>
            <p:cNvPr id="39993" name="Text Box 16"/>
            <p:cNvSpPr txBox="1">
              <a:spLocks noChangeArrowheads="1"/>
            </p:cNvSpPr>
            <p:nvPr/>
          </p:nvSpPr>
          <p:spPr bwMode="auto">
            <a:xfrm>
              <a:off x="3398"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10</a:t>
              </a:r>
            </a:p>
          </p:txBody>
        </p:sp>
        <p:sp>
          <p:nvSpPr>
            <p:cNvPr id="39994" name="Text Box 17"/>
            <p:cNvSpPr txBox="1">
              <a:spLocks noChangeArrowheads="1"/>
            </p:cNvSpPr>
            <p:nvPr/>
          </p:nvSpPr>
          <p:spPr bwMode="auto">
            <a:xfrm>
              <a:off x="3925" y="1140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5</a:t>
              </a:r>
            </a:p>
          </p:txBody>
        </p:sp>
        <p:sp>
          <p:nvSpPr>
            <p:cNvPr id="39995" name="Text Box 18"/>
            <p:cNvSpPr txBox="1">
              <a:spLocks noChangeArrowheads="1"/>
            </p:cNvSpPr>
            <p:nvPr/>
          </p:nvSpPr>
          <p:spPr bwMode="auto">
            <a:xfrm>
              <a:off x="4445"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12</a:t>
              </a:r>
            </a:p>
          </p:txBody>
        </p:sp>
        <p:sp>
          <p:nvSpPr>
            <p:cNvPr id="39996" name="Text Box 19"/>
            <p:cNvSpPr txBox="1">
              <a:spLocks noChangeArrowheads="1"/>
            </p:cNvSpPr>
            <p:nvPr/>
          </p:nvSpPr>
          <p:spPr bwMode="auto">
            <a:xfrm>
              <a:off x="4693" y="1187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9</a:t>
              </a:r>
            </a:p>
          </p:txBody>
        </p:sp>
        <p:sp>
          <p:nvSpPr>
            <p:cNvPr id="39997" name="Text Box 20"/>
            <p:cNvSpPr txBox="1">
              <a:spLocks noChangeArrowheads="1"/>
            </p:cNvSpPr>
            <p:nvPr/>
          </p:nvSpPr>
          <p:spPr bwMode="auto">
            <a:xfrm>
              <a:off x="4185" y="1187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10</a:t>
              </a:r>
            </a:p>
          </p:txBody>
        </p:sp>
        <p:sp>
          <p:nvSpPr>
            <p:cNvPr id="39998" name="Text Box 21"/>
            <p:cNvSpPr txBox="1">
              <a:spLocks noChangeArrowheads="1"/>
            </p:cNvSpPr>
            <p:nvPr/>
          </p:nvSpPr>
          <p:spPr bwMode="auto">
            <a:xfrm>
              <a:off x="3656" y="11871"/>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18</a:t>
              </a:r>
            </a:p>
          </p:txBody>
        </p:sp>
        <p:sp>
          <p:nvSpPr>
            <p:cNvPr id="39999" name="Text Box 22"/>
            <p:cNvSpPr txBox="1">
              <a:spLocks noChangeArrowheads="1"/>
            </p:cNvSpPr>
            <p:nvPr/>
          </p:nvSpPr>
          <p:spPr bwMode="auto">
            <a:xfrm>
              <a:off x="3138"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4</a:t>
              </a:r>
            </a:p>
          </p:txBody>
        </p:sp>
        <p:sp>
          <p:nvSpPr>
            <p:cNvPr id="40000" name="Text Box 23"/>
            <p:cNvSpPr txBox="1">
              <a:spLocks noChangeArrowheads="1"/>
            </p:cNvSpPr>
            <p:nvPr/>
          </p:nvSpPr>
          <p:spPr bwMode="auto">
            <a:xfrm>
              <a:off x="2621"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16</a:t>
              </a:r>
            </a:p>
          </p:txBody>
        </p:sp>
        <p:sp>
          <p:nvSpPr>
            <p:cNvPr id="40001" name="Line 24"/>
            <p:cNvSpPr>
              <a:spLocks noChangeShapeType="1"/>
            </p:cNvSpPr>
            <p:nvPr/>
          </p:nvSpPr>
          <p:spPr bwMode="auto">
            <a:xfrm flipH="1">
              <a:off x="3655" y="10260"/>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2" name="Line 25"/>
            <p:cNvSpPr>
              <a:spLocks noChangeShapeType="1"/>
            </p:cNvSpPr>
            <p:nvPr/>
          </p:nvSpPr>
          <p:spPr bwMode="auto">
            <a:xfrm>
              <a:off x="3889" y="10260"/>
              <a:ext cx="92" cy="18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3" name="Line 26"/>
            <p:cNvSpPr>
              <a:spLocks noChangeShapeType="1"/>
            </p:cNvSpPr>
            <p:nvPr/>
          </p:nvSpPr>
          <p:spPr bwMode="auto">
            <a:xfrm flipH="1">
              <a:off x="3409"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4" name="Line 27"/>
            <p:cNvSpPr>
              <a:spLocks noChangeShapeType="1"/>
            </p:cNvSpPr>
            <p:nvPr/>
          </p:nvSpPr>
          <p:spPr bwMode="auto">
            <a:xfrm>
              <a:off x="3643"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5" name="Line 28"/>
            <p:cNvSpPr>
              <a:spLocks noChangeShapeType="1"/>
            </p:cNvSpPr>
            <p:nvPr/>
          </p:nvSpPr>
          <p:spPr bwMode="auto">
            <a:xfrm flipH="1">
              <a:off x="3927" y="10732"/>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6" name="Line 29"/>
            <p:cNvSpPr>
              <a:spLocks noChangeShapeType="1"/>
            </p:cNvSpPr>
            <p:nvPr/>
          </p:nvSpPr>
          <p:spPr bwMode="auto">
            <a:xfrm>
              <a:off x="4161"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7" name="Line 30"/>
            <p:cNvSpPr>
              <a:spLocks noChangeShapeType="1"/>
            </p:cNvSpPr>
            <p:nvPr/>
          </p:nvSpPr>
          <p:spPr bwMode="auto">
            <a:xfrm flipH="1">
              <a:off x="3151"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8" name="Line 31"/>
            <p:cNvSpPr>
              <a:spLocks noChangeShapeType="1"/>
            </p:cNvSpPr>
            <p:nvPr/>
          </p:nvSpPr>
          <p:spPr bwMode="auto">
            <a:xfrm>
              <a:off x="338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9" name="Line 32"/>
            <p:cNvSpPr>
              <a:spLocks noChangeShapeType="1"/>
            </p:cNvSpPr>
            <p:nvPr/>
          </p:nvSpPr>
          <p:spPr bwMode="auto">
            <a:xfrm flipH="1">
              <a:off x="3681" y="11214"/>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10" name="Line 33"/>
            <p:cNvSpPr>
              <a:spLocks noChangeShapeType="1"/>
            </p:cNvSpPr>
            <p:nvPr/>
          </p:nvSpPr>
          <p:spPr bwMode="auto">
            <a:xfrm>
              <a:off x="391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11" name="Line 34"/>
            <p:cNvSpPr>
              <a:spLocks noChangeShapeType="1"/>
            </p:cNvSpPr>
            <p:nvPr/>
          </p:nvSpPr>
          <p:spPr bwMode="auto">
            <a:xfrm flipH="1">
              <a:off x="416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12" name="Line 35"/>
            <p:cNvSpPr>
              <a:spLocks noChangeShapeType="1"/>
            </p:cNvSpPr>
            <p:nvPr/>
          </p:nvSpPr>
          <p:spPr bwMode="auto">
            <a:xfrm>
              <a:off x="4399"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13" name="Line 36"/>
            <p:cNvSpPr>
              <a:spLocks noChangeShapeType="1"/>
            </p:cNvSpPr>
            <p:nvPr/>
          </p:nvSpPr>
          <p:spPr bwMode="auto">
            <a:xfrm flipH="1">
              <a:off x="2859"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14" name="Line 37"/>
            <p:cNvSpPr>
              <a:spLocks noChangeShapeType="1"/>
            </p:cNvSpPr>
            <p:nvPr/>
          </p:nvSpPr>
          <p:spPr bwMode="auto">
            <a:xfrm>
              <a:off x="3093"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15" name="Line 38"/>
            <p:cNvSpPr>
              <a:spLocks noChangeShapeType="1"/>
            </p:cNvSpPr>
            <p:nvPr/>
          </p:nvSpPr>
          <p:spPr bwMode="auto">
            <a:xfrm flipH="1">
              <a:off x="339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16" name="Line 39"/>
            <p:cNvSpPr>
              <a:spLocks noChangeShapeType="1"/>
            </p:cNvSpPr>
            <p:nvPr/>
          </p:nvSpPr>
          <p:spPr bwMode="auto">
            <a:xfrm>
              <a:off x="3633" y="11687"/>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17" name="Line 40"/>
            <p:cNvSpPr>
              <a:spLocks noChangeShapeType="1"/>
            </p:cNvSpPr>
            <p:nvPr/>
          </p:nvSpPr>
          <p:spPr bwMode="auto">
            <a:xfrm flipH="1">
              <a:off x="3917"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18" name="Line 41"/>
            <p:cNvSpPr>
              <a:spLocks noChangeShapeType="1"/>
            </p:cNvSpPr>
            <p:nvPr/>
          </p:nvSpPr>
          <p:spPr bwMode="auto">
            <a:xfrm>
              <a:off x="4151"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19" name="Line 42"/>
            <p:cNvSpPr>
              <a:spLocks noChangeShapeType="1"/>
            </p:cNvSpPr>
            <p:nvPr/>
          </p:nvSpPr>
          <p:spPr bwMode="auto">
            <a:xfrm flipH="1">
              <a:off x="4435"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20" name="Line 43"/>
            <p:cNvSpPr>
              <a:spLocks noChangeShapeType="1"/>
            </p:cNvSpPr>
            <p:nvPr/>
          </p:nvSpPr>
          <p:spPr bwMode="auto">
            <a:xfrm>
              <a:off x="466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smtClean="0"/>
              <a:t>6.2 </a:t>
            </a:r>
            <a:r>
              <a:rPr lang="zh-CN" altLang="en-US" smtClean="0"/>
              <a:t>数塔问题</a:t>
            </a:r>
          </a:p>
        </p:txBody>
      </p:sp>
      <p:sp>
        <p:nvSpPr>
          <p:cNvPr id="3" name="内容占位符 2"/>
          <p:cNvSpPr>
            <a:spLocks noGrp="1"/>
          </p:cNvSpPr>
          <p:nvPr>
            <p:ph sz="quarter" idx="1"/>
          </p:nvPr>
        </p:nvSpPr>
        <p:spPr>
          <a:xfrm>
            <a:off x="457200" y="1219200"/>
            <a:ext cx="8229600" cy="4937125"/>
          </a:xfrm>
        </p:spPr>
        <p:txBody>
          <a:bodyPr/>
          <a:lstStyle/>
          <a:p>
            <a:pPr marL="0" indent="0">
              <a:buFont typeface="Wingdings 3" pitchFamily="18" charset="2"/>
              <a:buNone/>
              <a:defRPr/>
            </a:pPr>
            <a:r>
              <a:rPr lang="zh-CN" altLang="en-US" dirty="0" smtClean="0"/>
              <a:t>（</a:t>
            </a:r>
            <a:r>
              <a:rPr lang="en-US" altLang="zh-CN" dirty="0" smtClean="0"/>
              <a:t>4</a:t>
            </a:r>
            <a:r>
              <a:rPr lang="zh-CN" altLang="en-US" dirty="0" smtClean="0"/>
              <a:t>）回溯，找出具有最大和的路径</a:t>
            </a:r>
            <a:endParaRPr lang="en-US" altLang="zh-CN" dirty="0" smtClean="0"/>
          </a:p>
          <a:p>
            <a:pPr marL="0" indent="0">
              <a:buFont typeface="Wingdings 3" pitchFamily="18" charset="2"/>
              <a:buNone/>
              <a:defRPr/>
            </a:pPr>
            <a:r>
              <a:rPr lang="zh-CN" altLang="en-US" dirty="0" smtClean="0"/>
              <a:t>从</a:t>
            </a:r>
            <a:r>
              <a:rPr lang="en-US" altLang="zh-CN" dirty="0" err="1" smtClean="0"/>
              <a:t>MaxAdd</a:t>
            </a:r>
            <a:r>
              <a:rPr lang="en-US" altLang="zh-CN" dirty="0" smtClean="0"/>
              <a:t>[0][0]</a:t>
            </a:r>
            <a:r>
              <a:rPr lang="zh-CN" altLang="en-US" dirty="0" smtClean="0"/>
              <a:t>开始，选择</a:t>
            </a:r>
            <a:r>
              <a:rPr lang="en-US" altLang="zh-CN" dirty="0" err="1" smtClean="0"/>
              <a:t>MaxAdd</a:t>
            </a:r>
            <a:r>
              <a:rPr lang="en-US" altLang="zh-CN" dirty="0" smtClean="0"/>
              <a:t>[i+1][j]</a:t>
            </a:r>
            <a:r>
              <a:rPr lang="zh-CN" altLang="en-US" dirty="0" smtClean="0"/>
              <a:t>和</a:t>
            </a:r>
            <a:r>
              <a:rPr lang="en-US" altLang="zh-CN" dirty="0" err="1" smtClean="0"/>
              <a:t>MaxAdd</a:t>
            </a:r>
            <a:r>
              <a:rPr lang="en-US" altLang="zh-CN" dirty="0" smtClean="0"/>
              <a:t>[i+1][j+1]</a:t>
            </a:r>
            <a:r>
              <a:rPr lang="zh-CN" altLang="en-US" dirty="0" smtClean="0"/>
              <a:t>中较大者为下一个结点</a:t>
            </a:r>
            <a:endParaRPr lang="en-US" altLang="zh-CN" dirty="0"/>
          </a:p>
          <a:p>
            <a:pPr>
              <a:defRPr/>
            </a:pPr>
            <a:endParaRPr lang="en-US" altLang="zh-CN" dirty="0" smtClean="0"/>
          </a:p>
          <a:p>
            <a:pPr>
              <a:defRPr/>
            </a:pPr>
            <a:endParaRPr lang="en-US" altLang="zh-CN" dirty="0"/>
          </a:p>
          <a:p>
            <a:pPr>
              <a:defRPr/>
            </a:pPr>
            <a:endParaRPr lang="en-US" altLang="zh-CN" dirty="0" smtClean="0"/>
          </a:p>
          <a:p>
            <a:pPr marL="0" indent="0">
              <a:buFont typeface="Wingdings 3" pitchFamily="18" charset="2"/>
              <a:buNone/>
              <a:defRPr/>
            </a:pPr>
            <a:endParaRPr lang="en-US" altLang="zh-CN" dirty="0"/>
          </a:p>
        </p:txBody>
      </p:sp>
      <p:graphicFrame>
        <p:nvGraphicFramePr>
          <p:cNvPr id="5" name="表格 4"/>
          <p:cNvGraphicFramePr>
            <a:graphicFrameLocks noGrp="1"/>
          </p:cNvGraphicFramePr>
          <p:nvPr/>
        </p:nvGraphicFramePr>
        <p:xfrm>
          <a:off x="4992688" y="2708275"/>
          <a:ext cx="3900485" cy="3241675"/>
        </p:xfrm>
        <a:graphic>
          <a:graphicData uri="http://schemas.openxmlformats.org/drawingml/2006/table">
            <a:tbl>
              <a:tblPr firstRow="1" bandRow="1">
                <a:tableStyleId>{5C22544A-7EE6-4342-B048-85BDC9FD1C3A}</a:tableStyleId>
              </a:tblPr>
              <a:tblGrid>
                <a:gridCol w="780097"/>
                <a:gridCol w="780097"/>
                <a:gridCol w="780097"/>
                <a:gridCol w="780097"/>
                <a:gridCol w="780097"/>
              </a:tblGrid>
              <a:tr h="648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3000" b="0" kern="1200" dirty="0" smtClean="0">
                          <a:solidFill>
                            <a:srgbClr val="FF0000"/>
                          </a:solidFill>
                          <a:latin typeface="+mn-lt"/>
                          <a:ea typeface="+mn-ea"/>
                          <a:cs typeface="+mn-cs"/>
                        </a:rPr>
                        <a:t>60</a:t>
                      </a:r>
                      <a:endParaRPr kumimoji="0" lang="zh-CN" altLang="en-US" sz="3000" b="0" kern="1200" dirty="0" smtClean="0">
                        <a:solidFill>
                          <a:srgbClr val="FF0000"/>
                        </a:solidFill>
                        <a:latin typeface="+mn-lt"/>
                        <a:ea typeface="+mn-ea"/>
                        <a:cs typeface="+mn-cs"/>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kern="1200" dirty="0" smtClean="0">
                        <a:solidFill>
                          <a:schemeClr val="tx1"/>
                        </a:solidFill>
                        <a:latin typeface="+mn-lt"/>
                        <a:ea typeface="+mn-ea"/>
                        <a:cs typeface="+mn-cs"/>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8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3000" b="0" kern="1200" dirty="0" smtClean="0">
                          <a:solidFill>
                            <a:schemeClr val="tx1"/>
                          </a:solidFill>
                          <a:latin typeface="+mn-lt"/>
                          <a:ea typeface="+mn-ea"/>
                          <a:cs typeface="+mn-cs"/>
                        </a:rPr>
                        <a:t>49</a:t>
                      </a:r>
                      <a:endParaRPr kumimoji="0" lang="zh-CN" altLang="en-US" sz="3000" b="0" kern="1200" dirty="0" smtClean="0">
                        <a:solidFill>
                          <a:schemeClr val="tx1"/>
                        </a:solidFill>
                        <a:latin typeface="+mn-lt"/>
                        <a:ea typeface="+mn-ea"/>
                        <a:cs typeface="+mn-cs"/>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3000" b="0" kern="1200" dirty="0" smtClean="0">
                          <a:solidFill>
                            <a:schemeClr val="tx1"/>
                          </a:solidFill>
                          <a:latin typeface="+mn-lt"/>
                          <a:ea typeface="+mn-ea"/>
                          <a:cs typeface="+mn-cs"/>
                        </a:rPr>
                        <a:t>52</a:t>
                      </a:r>
                      <a:endParaRPr kumimoji="0" lang="zh-CN" altLang="en-US" sz="3000" b="0" kern="1200" dirty="0" smtClean="0">
                        <a:solidFill>
                          <a:schemeClr val="tx1"/>
                        </a:solidFill>
                        <a:latin typeface="+mn-lt"/>
                        <a:ea typeface="+mn-ea"/>
                        <a:cs typeface="+mn-cs"/>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335">
                <a:tc>
                  <a:txBody>
                    <a:bodyPr/>
                    <a:lstStyle/>
                    <a:p>
                      <a:pPr algn="ctr"/>
                      <a:r>
                        <a:rPr lang="en-US" altLang="zh-CN" sz="3000" b="0" dirty="0" smtClean="0">
                          <a:solidFill>
                            <a:schemeClr val="tx1"/>
                          </a:solidFill>
                        </a:rPr>
                        <a:t>31</a:t>
                      </a: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000" b="0" dirty="0" smtClean="0">
                          <a:solidFill>
                            <a:schemeClr val="tx1"/>
                          </a:solidFill>
                        </a:rPr>
                        <a:t>37</a:t>
                      </a:r>
                      <a:endParaRPr lang="zh-CN" altLang="en-US" sz="3000" b="0" dirty="0" smtClean="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dirty="0" smtClean="0">
                          <a:solidFill>
                            <a:schemeClr val="tx1"/>
                          </a:solidFill>
                        </a:rPr>
                        <a:t>29</a:t>
                      </a: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335">
                <a:tc>
                  <a:txBody>
                    <a:bodyPr/>
                    <a:lstStyle/>
                    <a:p>
                      <a:pPr algn="ctr"/>
                      <a:r>
                        <a:rPr lang="en-US" altLang="zh-CN" sz="3000" b="0" dirty="0" smtClean="0">
                          <a:solidFill>
                            <a:schemeClr val="tx1"/>
                          </a:solidFill>
                        </a:rPr>
                        <a:t>24</a:t>
                      </a: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dirty="0" smtClean="0">
                          <a:solidFill>
                            <a:schemeClr val="tx1"/>
                          </a:solidFill>
                        </a:rPr>
                        <a:t>28</a:t>
                      </a: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23</a:t>
                      </a:r>
                      <a:endParaRPr lang="zh-CN" altLang="en-US" sz="3000" b="0" baseline="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22</a:t>
                      </a:r>
                      <a:endParaRPr lang="zh-CN" altLang="en-US" sz="3000" b="0" baseline="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baseline="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335">
                <a:tc>
                  <a:txBody>
                    <a:bodyPr/>
                    <a:lstStyle/>
                    <a:p>
                      <a:pPr algn="ctr"/>
                      <a:r>
                        <a:rPr lang="en-US" altLang="zh-CN" sz="3000" b="0" dirty="0" smtClean="0">
                          <a:solidFill>
                            <a:schemeClr val="tx1"/>
                          </a:solidFill>
                        </a:rPr>
                        <a:t>16</a:t>
                      </a: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dirty="0" smtClean="0">
                          <a:solidFill>
                            <a:schemeClr val="tx1"/>
                          </a:solidFill>
                        </a:rPr>
                        <a:t>4</a:t>
                      </a: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18</a:t>
                      </a:r>
                      <a:endParaRPr lang="zh-CN" altLang="en-US" sz="3000" b="0" baseline="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10</a:t>
                      </a:r>
                      <a:endParaRPr lang="zh-CN" altLang="en-US" sz="3000" b="0" baseline="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9</a:t>
                      </a:r>
                      <a:endParaRPr lang="zh-CN" altLang="en-US" sz="3000" b="0" baseline="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cxnSp>
        <p:nvCxnSpPr>
          <p:cNvPr id="6" name="直接箭头连接符 5"/>
          <p:cNvCxnSpPr/>
          <p:nvPr/>
        </p:nvCxnSpPr>
        <p:spPr>
          <a:xfrm>
            <a:off x="5651500" y="3141663"/>
            <a:ext cx="215900" cy="35877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1009" name="Group 8"/>
          <p:cNvGrpSpPr>
            <a:grpSpLocks/>
          </p:cNvGrpSpPr>
          <p:nvPr/>
        </p:nvGrpSpPr>
        <p:grpSpPr bwMode="auto">
          <a:xfrm>
            <a:off x="496888" y="2781300"/>
            <a:ext cx="4146550" cy="3022600"/>
            <a:chOff x="2621" y="9972"/>
            <a:chExt cx="2384" cy="2184"/>
          </a:xfrm>
        </p:grpSpPr>
        <p:sp>
          <p:nvSpPr>
            <p:cNvPr id="41011" name="Text Box 9"/>
            <p:cNvSpPr txBox="1">
              <a:spLocks noChangeArrowheads="1"/>
            </p:cNvSpPr>
            <p:nvPr/>
          </p:nvSpPr>
          <p:spPr bwMode="auto">
            <a:xfrm>
              <a:off x="3657" y="997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8</a:t>
              </a:r>
            </a:p>
          </p:txBody>
        </p:sp>
        <p:sp>
          <p:nvSpPr>
            <p:cNvPr id="41012" name="Text Box 10"/>
            <p:cNvSpPr txBox="1">
              <a:spLocks noChangeArrowheads="1"/>
            </p:cNvSpPr>
            <p:nvPr/>
          </p:nvSpPr>
          <p:spPr bwMode="auto">
            <a:xfrm>
              <a:off x="3407" y="10444"/>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12</a:t>
              </a:r>
            </a:p>
          </p:txBody>
        </p:sp>
        <p:sp>
          <p:nvSpPr>
            <p:cNvPr id="41013" name="Text Box 11"/>
            <p:cNvSpPr txBox="1">
              <a:spLocks noChangeArrowheads="1"/>
            </p:cNvSpPr>
            <p:nvPr/>
          </p:nvSpPr>
          <p:spPr bwMode="auto">
            <a:xfrm>
              <a:off x="3151"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3</a:t>
              </a:r>
            </a:p>
          </p:txBody>
        </p:sp>
        <p:sp>
          <p:nvSpPr>
            <p:cNvPr id="41014" name="Text Box 12"/>
            <p:cNvSpPr txBox="1">
              <a:spLocks noChangeArrowheads="1"/>
            </p:cNvSpPr>
            <p:nvPr/>
          </p:nvSpPr>
          <p:spPr bwMode="auto">
            <a:xfrm>
              <a:off x="3680"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9</a:t>
              </a:r>
            </a:p>
          </p:txBody>
        </p:sp>
        <p:sp>
          <p:nvSpPr>
            <p:cNvPr id="41015" name="Text Box 13"/>
            <p:cNvSpPr txBox="1">
              <a:spLocks noChangeArrowheads="1"/>
            </p:cNvSpPr>
            <p:nvPr/>
          </p:nvSpPr>
          <p:spPr bwMode="auto">
            <a:xfrm>
              <a:off x="3928" y="1044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15</a:t>
              </a:r>
            </a:p>
          </p:txBody>
        </p:sp>
        <p:sp>
          <p:nvSpPr>
            <p:cNvPr id="41016" name="Text Box 14"/>
            <p:cNvSpPr txBox="1">
              <a:spLocks noChangeArrowheads="1"/>
            </p:cNvSpPr>
            <p:nvPr/>
          </p:nvSpPr>
          <p:spPr bwMode="auto">
            <a:xfrm>
              <a:off x="4174"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6</a:t>
              </a:r>
            </a:p>
          </p:txBody>
        </p:sp>
        <p:sp>
          <p:nvSpPr>
            <p:cNvPr id="41017" name="Text Box 15"/>
            <p:cNvSpPr txBox="1">
              <a:spLocks noChangeArrowheads="1"/>
            </p:cNvSpPr>
            <p:nvPr/>
          </p:nvSpPr>
          <p:spPr bwMode="auto">
            <a:xfrm>
              <a:off x="2868" y="1140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8</a:t>
              </a:r>
            </a:p>
          </p:txBody>
        </p:sp>
        <p:sp>
          <p:nvSpPr>
            <p:cNvPr id="41018" name="Text Box 16"/>
            <p:cNvSpPr txBox="1">
              <a:spLocks noChangeArrowheads="1"/>
            </p:cNvSpPr>
            <p:nvPr/>
          </p:nvSpPr>
          <p:spPr bwMode="auto">
            <a:xfrm>
              <a:off x="3398"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10</a:t>
              </a:r>
            </a:p>
          </p:txBody>
        </p:sp>
        <p:sp>
          <p:nvSpPr>
            <p:cNvPr id="41019" name="Text Box 17"/>
            <p:cNvSpPr txBox="1">
              <a:spLocks noChangeArrowheads="1"/>
            </p:cNvSpPr>
            <p:nvPr/>
          </p:nvSpPr>
          <p:spPr bwMode="auto">
            <a:xfrm>
              <a:off x="3925" y="1140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5</a:t>
              </a:r>
            </a:p>
          </p:txBody>
        </p:sp>
        <p:sp>
          <p:nvSpPr>
            <p:cNvPr id="41020" name="Text Box 18"/>
            <p:cNvSpPr txBox="1">
              <a:spLocks noChangeArrowheads="1"/>
            </p:cNvSpPr>
            <p:nvPr/>
          </p:nvSpPr>
          <p:spPr bwMode="auto">
            <a:xfrm>
              <a:off x="4445"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12</a:t>
              </a:r>
            </a:p>
          </p:txBody>
        </p:sp>
        <p:sp>
          <p:nvSpPr>
            <p:cNvPr id="41021" name="Text Box 19"/>
            <p:cNvSpPr txBox="1">
              <a:spLocks noChangeArrowheads="1"/>
            </p:cNvSpPr>
            <p:nvPr/>
          </p:nvSpPr>
          <p:spPr bwMode="auto">
            <a:xfrm>
              <a:off x="4693" y="1187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9</a:t>
              </a:r>
            </a:p>
          </p:txBody>
        </p:sp>
        <p:sp>
          <p:nvSpPr>
            <p:cNvPr id="41022" name="Text Box 20"/>
            <p:cNvSpPr txBox="1">
              <a:spLocks noChangeArrowheads="1"/>
            </p:cNvSpPr>
            <p:nvPr/>
          </p:nvSpPr>
          <p:spPr bwMode="auto">
            <a:xfrm>
              <a:off x="4185" y="1187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10</a:t>
              </a:r>
            </a:p>
          </p:txBody>
        </p:sp>
        <p:sp>
          <p:nvSpPr>
            <p:cNvPr id="41023" name="Text Box 21"/>
            <p:cNvSpPr txBox="1">
              <a:spLocks noChangeArrowheads="1"/>
            </p:cNvSpPr>
            <p:nvPr/>
          </p:nvSpPr>
          <p:spPr bwMode="auto">
            <a:xfrm>
              <a:off x="3656" y="11871"/>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18</a:t>
              </a:r>
            </a:p>
          </p:txBody>
        </p:sp>
        <p:sp>
          <p:nvSpPr>
            <p:cNvPr id="41024" name="Text Box 22"/>
            <p:cNvSpPr txBox="1">
              <a:spLocks noChangeArrowheads="1"/>
            </p:cNvSpPr>
            <p:nvPr/>
          </p:nvSpPr>
          <p:spPr bwMode="auto">
            <a:xfrm>
              <a:off x="3138"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4</a:t>
              </a:r>
            </a:p>
          </p:txBody>
        </p:sp>
        <p:sp>
          <p:nvSpPr>
            <p:cNvPr id="41025" name="Text Box 23"/>
            <p:cNvSpPr txBox="1">
              <a:spLocks noChangeArrowheads="1"/>
            </p:cNvSpPr>
            <p:nvPr/>
          </p:nvSpPr>
          <p:spPr bwMode="auto">
            <a:xfrm>
              <a:off x="2621"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16</a:t>
              </a:r>
            </a:p>
          </p:txBody>
        </p:sp>
        <p:sp>
          <p:nvSpPr>
            <p:cNvPr id="41026" name="Line 24"/>
            <p:cNvSpPr>
              <a:spLocks noChangeShapeType="1"/>
            </p:cNvSpPr>
            <p:nvPr/>
          </p:nvSpPr>
          <p:spPr bwMode="auto">
            <a:xfrm flipH="1">
              <a:off x="3655" y="10260"/>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7" name="Line 25"/>
            <p:cNvSpPr>
              <a:spLocks noChangeShapeType="1"/>
            </p:cNvSpPr>
            <p:nvPr/>
          </p:nvSpPr>
          <p:spPr bwMode="auto">
            <a:xfrm>
              <a:off x="3889" y="10260"/>
              <a:ext cx="92" cy="18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8" name="Line 26"/>
            <p:cNvSpPr>
              <a:spLocks noChangeShapeType="1"/>
            </p:cNvSpPr>
            <p:nvPr/>
          </p:nvSpPr>
          <p:spPr bwMode="auto">
            <a:xfrm flipH="1">
              <a:off x="3409"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9" name="Line 27"/>
            <p:cNvSpPr>
              <a:spLocks noChangeShapeType="1"/>
            </p:cNvSpPr>
            <p:nvPr/>
          </p:nvSpPr>
          <p:spPr bwMode="auto">
            <a:xfrm>
              <a:off x="3643"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0" name="Line 28"/>
            <p:cNvSpPr>
              <a:spLocks noChangeShapeType="1"/>
            </p:cNvSpPr>
            <p:nvPr/>
          </p:nvSpPr>
          <p:spPr bwMode="auto">
            <a:xfrm flipH="1">
              <a:off x="3927" y="10732"/>
              <a:ext cx="92" cy="18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1" name="Line 29"/>
            <p:cNvSpPr>
              <a:spLocks noChangeShapeType="1"/>
            </p:cNvSpPr>
            <p:nvPr/>
          </p:nvSpPr>
          <p:spPr bwMode="auto">
            <a:xfrm>
              <a:off x="4161"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2" name="Line 30"/>
            <p:cNvSpPr>
              <a:spLocks noChangeShapeType="1"/>
            </p:cNvSpPr>
            <p:nvPr/>
          </p:nvSpPr>
          <p:spPr bwMode="auto">
            <a:xfrm flipH="1">
              <a:off x="3151"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3" name="Line 31"/>
            <p:cNvSpPr>
              <a:spLocks noChangeShapeType="1"/>
            </p:cNvSpPr>
            <p:nvPr/>
          </p:nvSpPr>
          <p:spPr bwMode="auto">
            <a:xfrm>
              <a:off x="338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4" name="Line 32"/>
            <p:cNvSpPr>
              <a:spLocks noChangeShapeType="1"/>
            </p:cNvSpPr>
            <p:nvPr/>
          </p:nvSpPr>
          <p:spPr bwMode="auto">
            <a:xfrm flipH="1">
              <a:off x="3681" y="11214"/>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5" name="Line 33"/>
            <p:cNvSpPr>
              <a:spLocks noChangeShapeType="1"/>
            </p:cNvSpPr>
            <p:nvPr/>
          </p:nvSpPr>
          <p:spPr bwMode="auto">
            <a:xfrm>
              <a:off x="391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6" name="Line 34"/>
            <p:cNvSpPr>
              <a:spLocks noChangeShapeType="1"/>
            </p:cNvSpPr>
            <p:nvPr/>
          </p:nvSpPr>
          <p:spPr bwMode="auto">
            <a:xfrm flipH="1">
              <a:off x="416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7" name="Line 35"/>
            <p:cNvSpPr>
              <a:spLocks noChangeShapeType="1"/>
            </p:cNvSpPr>
            <p:nvPr/>
          </p:nvSpPr>
          <p:spPr bwMode="auto">
            <a:xfrm>
              <a:off x="4399"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8" name="Line 36"/>
            <p:cNvSpPr>
              <a:spLocks noChangeShapeType="1"/>
            </p:cNvSpPr>
            <p:nvPr/>
          </p:nvSpPr>
          <p:spPr bwMode="auto">
            <a:xfrm flipH="1">
              <a:off x="2859"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9" name="Line 37"/>
            <p:cNvSpPr>
              <a:spLocks noChangeShapeType="1"/>
            </p:cNvSpPr>
            <p:nvPr/>
          </p:nvSpPr>
          <p:spPr bwMode="auto">
            <a:xfrm>
              <a:off x="3093"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0" name="Line 38"/>
            <p:cNvSpPr>
              <a:spLocks noChangeShapeType="1"/>
            </p:cNvSpPr>
            <p:nvPr/>
          </p:nvSpPr>
          <p:spPr bwMode="auto">
            <a:xfrm flipH="1">
              <a:off x="339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1" name="Line 39"/>
            <p:cNvSpPr>
              <a:spLocks noChangeShapeType="1"/>
            </p:cNvSpPr>
            <p:nvPr/>
          </p:nvSpPr>
          <p:spPr bwMode="auto">
            <a:xfrm>
              <a:off x="3633" y="11687"/>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2" name="Line 40"/>
            <p:cNvSpPr>
              <a:spLocks noChangeShapeType="1"/>
            </p:cNvSpPr>
            <p:nvPr/>
          </p:nvSpPr>
          <p:spPr bwMode="auto">
            <a:xfrm flipH="1">
              <a:off x="3917"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3" name="Line 41"/>
            <p:cNvSpPr>
              <a:spLocks noChangeShapeType="1"/>
            </p:cNvSpPr>
            <p:nvPr/>
          </p:nvSpPr>
          <p:spPr bwMode="auto">
            <a:xfrm>
              <a:off x="4151"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4" name="Line 42"/>
            <p:cNvSpPr>
              <a:spLocks noChangeShapeType="1"/>
            </p:cNvSpPr>
            <p:nvPr/>
          </p:nvSpPr>
          <p:spPr bwMode="auto">
            <a:xfrm flipH="1">
              <a:off x="4435"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5" name="Line 43"/>
            <p:cNvSpPr>
              <a:spLocks noChangeShapeType="1"/>
            </p:cNvSpPr>
            <p:nvPr/>
          </p:nvSpPr>
          <p:spPr bwMode="auto">
            <a:xfrm>
              <a:off x="466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cxnSp>
        <p:nvCxnSpPr>
          <p:cNvPr id="44" name="直接箭头连接符 43"/>
          <p:cNvCxnSpPr/>
          <p:nvPr/>
        </p:nvCxnSpPr>
        <p:spPr>
          <a:xfrm>
            <a:off x="6156325" y="3860800"/>
            <a:ext cx="0" cy="36036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smtClean="0"/>
              <a:t>6.2 </a:t>
            </a:r>
            <a:r>
              <a:rPr lang="zh-CN" altLang="en-US" smtClean="0"/>
              <a:t>数塔问题</a:t>
            </a:r>
          </a:p>
        </p:txBody>
      </p:sp>
      <p:sp>
        <p:nvSpPr>
          <p:cNvPr id="3" name="内容占位符 2"/>
          <p:cNvSpPr>
            <a:spLocks noGrp="1"/>
          </p:cNvSpPr>
          <p:nvPr>
            <p:ph sz="quarter" idx="1"/>
          </p:nvPr>
        </p:nvSpPr>
        <p:spPr>
          <a:xfrm>
            <a:off x="457200" y="1219200"/>
            <a:ext cx="8229600" cy="4937125"/>
          </a:xfrm>
        </p:spPr>
        <p:txBody>
          <a:bodyPr/>
          <a:lstStyle/>
          <a:p>
            <a:pPr marL="0" indent="0">
              <a:buFont typeface="Wingdings 3" pitchFamily="18" charset="2"/>
              <a:buNone/>
              <a:defRPr/>
            </a:pPr>
            <a:r>
              <a:rPr lang="zh-CN" altLang="en-US" dirty="0" smtClean="0"/>
              <a:t>（</a:t>
            </a:r>
            <a:r>
              <a:rPr lang="en-US" altLang="zh-CN" dirty="0" smtClean="0"/>
              <a:t>4</a:t>
            </a:r>
            <a:r>
              <a:rPr lang="zh-CN" altLang="en-US" dirty="0" smtClean="0"/>
              <a:t>）回溯，找出具有最大和的路径</a:t>
            </a:r>
            <a:endParaRPr lang="en-US" altLang="zh-CN" dirty="0" smtClean="0"/>
          </a:p>
          <a:p>
            <a:pPr marL="0" indent="0">
              <a:buFont typeface="Wingdings 3" pitchFamily="18" charset="2"/>
              <a:buNone/>
              <a:defRPr/>
            </a:pPr>
            <a:r>
              <a:rPr lang="zh-CN" altLang="en-US" dirty="0" smtClean="0"/>
              <a:t>从</a:t>
            </a:r>
            <a:r>
              <a:rPr lang="en-US" altLang="zh-CN" dirty="0" err="1" smtClean="0"/>
              <a:t>MaxAdd</a:t>
            </a:r>
            <a:r>
              <a:rPr lang="en-US" altLang="zh-CN" dirty="0" smtClean="0"/>
              <a:t>[0][0]</a:t>
            </a:r>
            <a:r>
              <a:rPr lang="zh-CN" altLang="en-US" dirty="0" smtClean="0"/>
              <a:t>开始，选择</a:t>
            </a:r>
            <a:r>
              <a:rPr lang="en-US" altLang="zh-CN" dirty="0" err="1" smtClean="0"/>
              <a:t>MaxAdd</a:t>
            </a:r>
            <a:r>
              <a:rPr lang="en-US" altLang="zh-CN" dirty="0" smtClean="0"/>
              <a:t>[i+1][j]</a:t>
            </a:r>
            <a:r>
              <a:rPr lang="zh-CN" altLang="en-US" dirty="0" smtClean="0"/>
              <a:t>和</a:t>
            </a:r>
            <a:r>
              <a:rPr lang="en-US" altLang="zh-CN" dirty="0" err="1" smtClean="0"/>
              <a:t>MaxAdd</a:t>
            </a:r>
            <a:r>
              <a:rPr lang="en-US" altLang="zh-CN" dirty="0" smtClean="0"/>
              <a:t>[i+1][j+1]</a:t>
            </a:r>
            <a:r>
              <a:rPr lang="zh-CN" altLang="en-US" dirty="0" smtClean="0"/>
              <a:t>中较大者为下一个结点</a:t>
            </a:r>
            <a:endParaRPr lang="en-US" altLang="zh-CN" dirty="0"/>
          </a:p>
          <a:p>
            <a:pPr>
              <a:defRPr/>
            </a:pPr>
            <a:endParaRPr lang="en-US" altLang="zh-CN" dirty="0" smtClean="0"/>
          </a:p>
          <a:p>
            <a:pPr>
              <a:defRPr/>
            </a:pPr>
            <a:endParaRPr lang="en-US" altLang="zh-CN" dirty="0"/>
          </a:p>
          <a:p>
            <a:pPr>
              <a:defRPr/>
            </a:pPr>
            <a:endParaRPr lang="en-US" altLang="zh-CN" dirty="0" smtClean="0"/>
          </a:p>
          <a:p>
            <a:pPr marL="0" indent="0">
              <a:buFont typeface="Wingdings 3" pitchFamily="18" charset="2"/>
              <a:buNone/>
              <a:defRPr/>
            </a:pPr>
            <a:endParaRPr lang="en-US" altLang="zh-CN" dirty="0"/>
          </a:p>
        </p:txBody>
      </p:sp>
      <p:graphicFrame>
        <p:nvGraphicFramePr>
          <p:cNvPr id="5" name="表格 4"/>
          <p:cNvGraphicFramePr>
            <a:graphicFrameLocks noGrp="1"/>
          </p:cNvGraphicFramePr>
          <p:nvPr/>
        </p:nvGraphicFramePr>
        <p:xfrm>
          <a:off x="4992688" y="2708275"/>
          <a:ext cx="3900485" cy="3241675"/>
        </p:xfrm>
        <a:graphic>
          <a:graphicData uri="http://schemas.openxmlformats.org/drawingml/2006/table">
            <a:tbl>
              <a:tblPr firstRow="1" bandRow="1">
                <a:tableStyleId>{5C22544A-7EE6-4342-B048-85BDC9FD1C3A}</a:tableStyleId>
              </a:tblPr>
              <a:tblGrid>
                <a:gridCol w="780097"/>
                <a:gridCol w="780097"/>
                <a:gridCol w="780097"/>
                <a:gridCol w="780097"/>
                <a:gridCol w="780097"/>
              </a:tblGrid>
              <a:tr h="648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3000" b="0" kern="1200" dirty="0" smtClean="0">
                          <a:solidFill>
                            <a:srgbClr val="FF0000"/>
                          </a:solidFill>
                          <a:latin typeface="+mn-lt"/>
                          <a:ea typeface="+mn-ea"/>
                          <a:cs typeface="+mn-cs"/>
                        </a:rPr>
                        <a:t>60</a:t>
                      </a:r>
                      <a:endParaRPr kumimoji="0" lang="zh-CN" altLang="en-US" sz="3000" b="0" kern="1200" dirty="0" smtClean="0">
                        <a:solidFill>
                          <a:srgbClr val="FF0000"/>
                        </a:solidFill>
                        <a:latin typeface="+mn-lt"/>
                        <a:ea typeface="+mn-ea"/>
                        <a:cs typeface="+mn-cs"/>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kern="1200" dirty="0" smtClean="0">
                        <a:solidFill>
                          <a:schemeClr val="tx1"/>
                        </a:solidFill>
                        <a:latin typeface="+mn-lt"/>
                        <a:ea typeface="+mn-ea"/>
                        <a:cs typeface="+mn-cs"/>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8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3000" b="0" kern="1200" dirty="0" smtClean="0">
                          <a:solidFill>
                            <a:schemeClr val="tx1"/>
                          </a:solidFill>
                          <a:latin typeface="+mn-lt"/>
                          <a:ea typeface="+mn-ea"/>
                          <a:cs typeface="+mn-cs"/>
                        </a:rPr>
                        <a:t>49</a:t>
                      </a:r>
                      <a:endParaRPr kumimoji="0" lang="zh-CN" altLang="en-US" sz="3000" b="0" kern="1200" dirty="0" smtClean="0">
                        <a:solidFill>
                          <a:schemeClr val="tx1"/>
                        </a:solidFill>
                        <a:latin typeface="+mn-lt"/>
                        <a:ea typeface="+mn-ea"/>
                        <a:cs typeface="+mn-cs"/>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3000" b="0" kern="1200" dirty="0" smtClean="0">
                          <a:solidFill>
                            <a:schemeClr val="tx1"/>
                          </a:solidFill>
                          <a:latin typeface="+mn-lt"/>
                          <a:ea typeface="+mn-ea"/>
                          <a:cs typeface="+mn-cs"/>
                        </a:rPr>
                        <a:t>52</a:t>
                      </a:r>
                      <a:endParaRPr kumimoji="0" lang="zh-CN" altLang="en-US" sz="3000" b="0" kern="1200" dirty="0" smtClean="0">
                        <a:solidFill>
                          <a:schemeClr val="tx1"/>
                        </a:solidFill>
                        <a:latin typeface="+mn-lt"/>
                        <a:ea typeface="+mn-ea"/>
                        <a:cs typeface="+mn-cs"/>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335">
                <a:tc>
                  <a:txBody>
                    <a:bodyPr/>
                    <a:lstStyle/>
                    <a:p>
                      <a:pPr algn="ctr"/>
                      <a:r>
                        <a:rPr lang="en-US" altLang="zh-CN" sz="3000" b="0" dirty="0" smtClean="0">
                          <a:solidFill>
                            <a:schemeClr val="tx1"/>
                          </a:solidFill>
                        </a:rPr>
                        <a:t>31</a:t>
                      </a: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000" b="0" dirty="0" smtClean="0">
                          <a:solidFill>
                            <a:schemeClr val="tx1"/>
                          </a:solidFill>
                        </a:rPr>
                        <a:t>37</a:t>
                      </a:r>
                      <a:endParaRPr lang="zh-CN" altLang="en-US" sz="3000" b="0" dirty="0" smtClean="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dirty="0" smtClean="0">
                          <a:solidFill>
                            <a:schemeClr val="tx1"/>
                          </a:solidFill>
                        </a:rPr>
                        <a:t>29</a:t>
                      </a: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335">
                <a:tc>
                  <a:txBody>
                    <a:bodyPr/>
                    <a:lstStyle/>
                    <a:p>
                      <a:pPr algn="ctr"/>
                      <a:r>
                        <a:rPr lang="en-US" altLang="zh-CN" sz="3000" b="0" dirty="0" smtClean="0">
                          <a:solidFill>
                            <a:schemeClr val="tx1"/>
                          </a:solidFill>
                        </a:rPr>
                        <a:t>24</a:t>
                      </a: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dirty="0" smtClean="0">
                          <a:solidFill>
                            <a:schemeClr val="tx1"/>
                          </a:solidFill>
                        </a:rPr>
                        <a:t>28</a:t>
                      </a: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23</a:t>
                      </a:r>
                      <a:endParaRPr lang="zh-CN" altLang="en-US" sz="3000" b="0" baseline="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22</a:t>
                      </a:r>
                      <a:endParaRPr lang="zh-CN" altLang="en-US" sz="3000" b="0" baseline="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baseline="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335">
                <a:tc>
                  <a:txBody>
                    <a:bodyPr/>
                    <a:lstStyle/>
                    <a:p>
                      <a:pPr algn="ctr"/>
                      <a:r>
                        <a:rPr lang="en-US" altLang="zh-CN" sz="3000" b="0" dirty="0" smtClean="0">
                          <a:solidFill>
                            <a:schemeClr val="tx1"/>
                          </a:solidFill>
                        </a:rPr>
                        <a:t>16</a:t>
                      </a: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dirty="0" smtClean="0">
                          <a:solidFill>
                            <a:schemeClr val="tx1"/>
                          </a:solidFill>
                        </a:rPr>
                        <a:t>4</a:t>
                      </a: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18</a:t>
                      </a:r>
                      <a:endParaRPr lang="zh-CN" altLang="en-US" sz="3000" b="0" baseline="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10</a:t>
                      </a:r>
                      <a:endParaRPr lang="zh-CN" altLang="en-US" sz="3000" b="0" baseline="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9</a:t>
                      </a:r>
                      <a:endParaRPr lang="zh-CN" altLang="en-US" sz="3000" b="0" baseline="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cxnSp>
        <p:nvCxnSpPr>
          <p:cNvPr id="6" name="直接箭头连接符 5"/>
          <p:cNvCxnSpPr/>
          <p:nvPr/>
        </p:nvCxnSpPr>
        <p:spPr>
          <a:xfrm>
            <a:off x="5651500" y="3141663"/>
            <a:ext cx="215900" cy="35877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2033" name="Group 8"/>
          <p:cNvGrpSpPr>
            <a:grpSpLocks/>
          </p:cNvGrpSpPr>
          <p:nvPr/>
        </p:nvGrpSpPr>
        <p:grpSpPr bwMode="auto">
          <a:xfrm>
            <a:off x="496888" y="2781300"/>
            <a:ext cx="4146550" cy="3022600"/>
            <a:chOff x="2621" y="9972"/>
            <a:chExt cx="2384" cy="2184"/>
          </a:xfrm>
        </p:grpSpPr>
        <p:sp>
          <p:nvSpPr>
            <p:cNvPr id="42036" name="Text Box 9"/>
            <p:cNvSpPr txBox="1">
              <a:spLocks noChangeArrowheads="1"/>
            </p:cNvSpPr>
            <p:nvPr/>
          </p:nvSpPr>
          <p:spPr bwMode="auto">
            <a:xfrm>
              <a:off x="3657" y="997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8</a:t>
              </a:r>
            </a:p>
          </p:txBody>
        </p:sp>
        <p:sp>
          <p:nvSpPr>
            <p:cNvPr id="42037" name="Text Box 10"/>
            <p:cNvSpPr txBox="1">
              <a:spLocks noChangeArrowheads="1"/>
            </p:cNvSpPr>
            <p:nvPr/>
          </p:nvSpPr>
          <p:spPr bwMode="auto">
            <a:xfrm>
              <a:off x="3407" y="10444"/>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12</a:t>
              </a:r>
            </a:p>
          </p:txBody>
        </p:sp>
        <p:sp>
          <p:nvSpPr>
            <p:cNvPr id="42038" name="Text Box 11"/>
            <p:cNvSpPr txBox="1">
              <a:spLocks noChangeArrowheads="1"/>
            </p:cNvSpPr>
            <p:nvPr/>
          </p:nvSpPr>
          <p:spPr bwMode="auto">
            <a:xfrm>
              <a:off x="3151"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3</a:t>
              </a:r>
            </a:p>
          </p:txBody>
        </p:sp>
        <p:sp>
          <p:nvSpPr>
            <p:cNvPr id="42039" name="Text Box 12"/>
            <p:cNvSpPr txBox="1">
              <a:spLocks noChangeArrowheads="1"/>
            </p:cNvSpPr>
            <p:nvPr/>
          </p:nvSpPr>
          <p:spPr bwMode="auto">
            <a:xfrm>
              <a:off x="3680"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9</a:t>
              </a:r>
            </a:p>
          </p:txBody>
        </p:sp>
        <p:sp>
          <p:nvSpPr>
            <p:cNvPr id="42040" name="Text Box 13"/>
            <p:cNvSpPr txBox="1">
              <a:spLocks noChangeArrowheads="1"/>
            </p:cNvSpPr>
            <p:nvPr/>
          </p:nvSpPr>
          <p:spPr bwMode="auto">
            <a:xfrm>
              <a:off x="3928" y="1044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15</a:t>
              </a:r>
            </a:p>
          </p:txBody>
        </p:sp>
        <p:sp>
          <p:nvSpPr>
            <p:cNvPr id="42041" name="Text Box 14"/>
            <p:cNvSpPr txBox="1">
              <a:spLocks noChangeArrowheads="1"/>
            </p:cNvSpPr>
            <p:nvPr/>
          </p:nvSpPr>
          <p:spPr bwMode="auto">
            <a:xfrm>
              <a:off x="4174"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6</a:t>
              </a:r>
            </a:p>
          </p:txBody>
        </p:sp>
        <p:sp>
          <p:nvSpPr>
            <p:cNvPr id="42042" name="Text Box 15"/>
            <p:cNvSpPr txBox="1">
              <a:spLocks noChangeArrowheads="1"/>
            </p:cNvSpPr>
            <p:nvPr/>
          </p:nvSpPr>
          <p:spPr bwMode="auto">
            <a:xfrm>
              <a:off x="2868" y="1140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8</a:t>
              </a:r>
            </a:p>
          </p:txBody>
        </p:sp>
        <p:sp>
          <p:nvSpPr>
            <p:cNvPr id="42043" name="Text Box 16"/>
            <p:cNvSpPr txBox="1">
              <a:spLocks noChangeArrowheads="1"/>
            </p:cNvSpPr>
            <p:nvPr/>
          </p:nvSpPr>
          <p:spPr bwMode="auto">
            <a:xfrm>
              <a:off x="3398"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10</a:t>
              </a:r>
            </a:p>
          </p:txBody>
        </p:sp>
        <p:sp>
          <p:nvSpPr>
            <p:cNvPr id="42044" name="Text Box 17"/>
            <p:cNvSpPr txBox="1">
              <a:spLocks noChangeArrowheads="1"/>
            </p:cNvSpPr>
            <p:nvPr/>
          </p:nvSpPr>
          <p:spPr bwMode="auto">
            <a:xfrm>
              <a:off x="3925" y="1140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5</a:t>
              </a:r>
            </a:p>
          </p:txBody>
        </p:sp>
        <p:sp>
          <p:nvSpPr>
            <p:cNvPr id="42045" name="Text Box 18"/>
            <p:cNvSpPr txBox="1">
              <a:spLocks noChangeArrowheads="1"/>
            </p:cNvSpPr>
            <p:nvPr/>
          </p:nvSpPr>
          <p:spPr bwMode="auto">
            <a:xfrm>
              <a:off x="4445"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12</a:t>
              </a:r>
            </a:p>
          </p:txBody>
        </p:sp>
        <p:sp>
          <p:nvSpPr>
            <p:cNvPr id="42046" name="Text Box 19"/>
            <p:cNvSpPr txBox="1">
              <a:spLocks noChangeArrowheads="1"/>
            </p:cNvSpPr>
            <p:nvPr/>
          </p:nvSpPr>
          <p:spPr bwMode="auto">
            <a:xfrm>
              <a:off x="4693" y="1187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9</a:t>
              </a:r>
            </a:p>
          </p:txBody>
        </p:sp>
        <p:sp>
          <p:nvSpPr>
            <p:cNvPr id="42047" name="Text Box 20"/>
            <p:cNvSpPr txBox="1">
              <a:spLocks noChangeArrowheads="1"/>
            </p:cNvSpPr>
            <p:nvPr/>
          </p:nvSpPr>
          <p:spPr bwMode="auto">
            <a:xfrm>
              <a:off x="4185" y="1187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10</a:t>
              </a:r>
            </a:p>
          </p:txBody>
        </p:sp>
        <p:sp>
          <p:nvSpPr>
            <p:cNvPr id="42048" name="Text Box 21"/>
            <p:cNvSpPr txBox="1">
              <a:spLocks noChangeArrowheads="1"/>
            </p:cNvSpPr>
            <p:nvPr/>
          </p:nvSpPr>
          <p:spPr bwMode="auto">
            <a:xfrm>
              <a:off x="3656" y="11871"/>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18</a:t>
              </a:r>
            </a:p>
          </p:txBody>
        </p:sp>
        <p:sp>
          <p:nvSpPr>
            <p:cNvPr id="42049" name="Text Box 22"/>
            <p:cNvSpPr txBox="1">
              <a:spLocks noChangeArrowheads="1"/>
            </p:cNvSpPr>
            <p:nvPr/>
          </p:nvSpPr>
          <p:spPr bwMode="auto">
            <a:xfrm>
              <a:off x="3138"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4</a:t>
              </a:r>
            </a:p>
          </p:txBody>
        </p:sp>
        <p:sp>
          <p:nvSpPr>
            <p:cNvPr id="42050" name="Text Box 23"/>
            <p:cNvSpPr txBox="1">
              <a:spLocks noChangeArrowheads="1"/>
            </p:cNvSpPr>
            <p:nvPr/>
          </p:nvSpPr>
          <p:spPr bwMode="auto">
            <a:xfrm>
              <a:off x="2621"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16</a:t>
              </a:r>
            </a:p>
          </p:txBody>
        </p:sp>
        <p:sp>
          <p:nvSpPr>
            <p:cNvPr id="42051" name="Line 24"/>
            <p:cNvSpPr>
              <a:spLocks noChangeShapeType="1"/>
            </p:cNvSpPr>
            <p:nvPr/>
          </p:nvSpPr>
          <p:spPr bwMode="auto">
            <a:xfrm flipH="1">
              <a:off x="3655" y="10260"/>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2" name="Line 25"/>
            <p:cNvSpPr>
              <a:spLocks noChangeShapeType="1"/>
            </p:cNvSpPr>
            <p:nvPr/>
          </p:nvSpPr>
          <p:spPr bwMode="auto">
            <a:xfrm>
              <a:off x="3889" y="10260"/>
              <a:ext cx="92" cy="18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3" name="Line 26"/>
            <p:cNvSpPr>
              <a:spLocks noChangeShapeType="1"/>
            </p:cNvSpPr>
            <p:nvPr/>
          </p:nvSpPr>
          <p:spPr bwMode="auto">
            <a:xfrm flipH="1">
              <a:off x="3409"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4" name="Line 27"/>
            <p:cNvSpPr>
              <a:spLocks noChangeShapeType="1"/>
            </p:cNvSpPr>
            <p:nvPr/>
          </p:nvSpPr>
          <p:spPr bwMode="auto">
            <a:xfrm>
              <a:off x="3643"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5" name="Line 28"/>
            <p:cNvSpPr>
              <a:spLocks noChangeShapeType="1"/>
            </p:cNvSpPr>
            <p:nvPr/>
          </p:nvSpPr>
          <p:spPr bwMode="auto">
            <a:xfrm flipH="1">
              <a:off x="3927" y="10732"/>
              <a:ext cx="92" cy="18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6" name="Line 29"/>
            <p:cNvSpPr>
              <a:spLocks noChangeShapeType="1"/>
            </p:cNvSpPr>
            <p:nvPr/>
          </p:nvSpPr>
          <p:spPr bwMode="auto">
            <a:xfrm>
              <a:off x="4161"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7" name="Line 30"/>
            <p:cNvSpPr>
              <a:spLocks noChangeShapeType="1"/>
            </p:cNvSpPr>
            <p:nvPr/>
          </p:nvSpPr>
          <p:spPr bwMode="auto">
            <a:xfrm flipH="1">
              <a:off x="3151"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8" name="Line 31"/>
            <p:cNvSpPr>
              <a:spLocks noChangeShapeType="1"/>
            </p:cNvSpPr>
            <p:nvPr/>
          </p:nvSpPr>
          <p:spPr bwMode="auto">
            <a:xfrm>
              <a:off x="338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9" name="Line 32"/>
            <p:cNvSpPr>
              <a:spLocks noChangeShapeType="1"/>
            </p:cNvSpPr>
            <p:nvPr/>
          </p:nvSpPr>
          <p:spPr bwMode="auto">
            <a:xfrm flipH="1">
              <a:off x="3681" y="11214"/>
              <a:ext cx="92" cy="18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0" name="Line 33"/>
            <p:cNvSpPr>
              <a:spLocks noChangeShapeType="1"/>
            </p:cNvSpPr>
            <p:nvPr/>
          </p:nvSpPr>
          <p:spPr bwMode="auto">
            <a:xfrm>
              <a:off x="3915" y="11214"/>
              <a:ext cx="92" cy="1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1" name="Line 34"/>
            <p:cNvSpPr>
              <a:spLocks noChangeShapeType="1"/>
            </p:cNvSpPr>
            <p:nvPr/>
          </p:nvSpPr>
          <p:spPr bwMode="auto">
            <a:xfrm flipH="1">
              <a:off x="416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2" name="Line 35"/>
            <p:cNvSpPr>
              <a:spLocks noChangeShapeType="1"/>
            </p:cNvSpPr>
            <p:nvPr/>
          </p:nvSpPr>
          <p:spPr bwMode="auto">
            <a:xfrm>
              <a:off x="4399"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3" name="Line 36"/>
            <p:cNvSpPr>
              <a:spLocks noChangeShapeType="1"/>
            </p:cNvSpPr>
            <p:nvPr/>
          </p:nvSpPr>
          <p:spPr bwMode="auto">
            <a:xfrm flipH="1">
              <a:off x="2859"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4" name="Line 37"/>
            <p:cNvSpPr>
              <a:spLocks noChangeShapeType="1"/>
            </p:cNvSpPr>
            <p:nvPr/>
          </p:nvSpPr>
          <p:spPr bwMode="auto">
            <a:xfrm>
              <a:off x="3093"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5" name="Line 38"/>
            <p:cNvSpPr>
              <a:spLocks noChangeShapeType="1"/>
            </p:cNvSpPr>
            <p:nvPr/>
          </p:nvSpPr>
          <p:spPr bwMode="auto">
            <a:xfrm flipH="1">
              <a:off x="339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6" name="Line 39"/>
            <p:cNvSpPr>
              <a:spLocks noChangeShapeType="1"/>
            </p:cNvSpPr>
            <p:nvPr/>
          </p:nvSpPr>
          <p:spPr bwMode="auto">
            <a:xfrm>
              <a:off x="3633" y="11687"/>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7" name="Line 40"/>
            <p:cNvSpPr>
              <a:spLocks noChangeShapeType="1"/>
            </p:cNvSpPr>
            <p:nvPr/>
          </p:nvSpPr>
          <p:spPr bwMode="auto">
            <a:xfrm flipH="1">
              <a:off x="3917"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8" name="Line 41"/>
            <p:cNvSpPr>
              <a:spLocks noChangeShapeType="1"/>
            </p:cNvSpPr>
            <p:nvPr/>
          </p:nvSpPr>
          <p:spPr bwMode="auto">
            <a:xfrm>
              <a:off x="4151"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9" name="Line 42"/>
            <p:cNvSpPr>
              <a:spLocks noChangeShapeType="1"/>
            </p:cNvSpPr>
            <p:nvPr/>
          </p:nvSpPr>
          <p:spPr bwMode="auto">
            <a:xfrm flipH="1">
              <a:off x="4435"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70" name="Line 43"/>
            <p:cNvSpPr>
              <a:spLocks noChangeShapeType="1"/>
            </p:cNvSpPr>
            <p:nvPr/>
          </p:nvSpPr>
          <p:spPr bwMode="auto">
            <a:xfrm>
              <a:off x="466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cxnSp>
        <p:nvCxnSpPr>
          <p:cNvPr id="44" name="直接箭头连接符 43"/>
          <p:cNvCxnSpPr/>
          <p:nvPr/>
        </p:nvCxnSpPr>
        <p:spPr>
          <a:xfrm>
            <a:off x="6156325" y="3860800"/>
            <a:ext cx="0" cy="36036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6156325" y="4498975"/>
            <a:ext cx="0" cy="36036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smtClean="0"/>
              <a:t>6.2 </a:t>
            </a:r>
            <a:r>
              <a:rPr lang="zh-CN" altLang="en-US" smtClean="0"/>
              <a:t>数塔问题</a:t>
            </a:r>
          </a:p>
        </p:txBody>
      </p:sp>
      <p:sp>
        <p:nvSpPr>
          <p:cNvPr id="3" name="内容占位符 2"/>
          <p:cNvSpPr>
            <a:spLocks noGrp="1"/>
          </p:cNvSpPr>
          <p:nvPr>
            <p:ph sz="quarter" idx="1"/>
          </p:nvPr>
        </p:nvSpPr>
        <p:spPr>
          <a:xfrm>
            <a:off x="457200" y="1219200"/>
            <a:ext cx="8229600" cy="4937125"/>
          </a:xfrm>
        </p:spPr>
        <p:txBody>
          <a:bodyPr/>
          <a:lstStyle/>
          <a:p>
            <a:pPr marL="0" indent="0">
              <a:buFont typeface="Wingdings 3" pitchFamily="18" charset="2"/>
              <a:buNone/>
              <a:defRPr/>
            </a:pPr>
            <a:r>
              <a:rPr lang="zh-CN" altLang="en-US" dirty="0" smtClean="0"/>
              <a:t>（</a:t>
            </a:r>
            <a:r>
              <a:rPr lang="en-US" altLang="zh-CN" dirty="0" smtClean="0"/>
              <a:t>4</a:t>
            </a:r>
            <a:r>
              <a:rPr lang="zh-CN" altLang="en-US" dirty="0" smtClean="0"/>
              <a:t>）回溯，找出具有最大和的路径</a:t>
            </a:r>
            <a:endParaRPr lang="en-US" altLang="zh-CN" dirty="0" smtClean="0"/>
          </a:p>
          <a:p>
            <a:pPr marL="0" indent="0">
              <a:buFont typeface="Wingdings 3" pitchFamily="18" charset="2"/>
              <a:buNone/>
              <a:defRPr/>
            </a:pPr>
            <a:r>
              <a:rPr lang="zh-CN" altLang="en-US" dirty="0" smtClean="0"/>
              <a:t>从</a:t>
            </a:r>
            <a:r>
              <a:rPr lang="en-US" altLang="zh-CN" dirty="0" err="1" smtClean="0"/>
              <a:t>MaxAdd</a:t>
            </a:r>
            <a:r>
              <a:rPr lang="en-US" altLang="zh-CN" dirty="0" smtClean="0"/>
              <a:t>[0][0]</a:t>
            </a:r>
            <a:r>
              <a:rPr lang="zh-CN" altLang="en-US" dirty="0" smtClean="0"/>
              <a:t>开始，选择</a:t>
            </a:r>
            <a:r>
              <a:rPr lang="en-US" altLang="zh-CN" dirty="0" err="1" smtClean="0"/>
              <a:t>MaxAdd</a:t>
            </a:r>
            <a:r>
              <a:rPr lang="en-US" altLang="zh-CN" dirty="0" smtClean="0"/>
              <a:t>[i+1][j]</a:t>
            </a:r>
            <a:r>
              <a:rPr lang="zh-CN" altLang="en-US" dirty="0" smtClean="0"/>
              <a:t>和</a:t>
            </a:r>
            <a:r>
              <a:rPr lang="en-US" altLang="zh-CN" dirty="0" err="1" smtClean="0"/>
              <a:t>MaxAdd</a:t>
            </a:r>
            <a:r>
              <a:rPr lang="en-US" altLang="zh-CN" dirty="0" smtClean="0"/>
              <a:t>[i+1][j+1]</a:t>
            </a:r>
            <a:r>
              <a:rPr lang="zh-CN" altLang="en-US" dirty="0" smtClean="0"/>
              <a:t>中较大者为下一个结点</a:t>
            </a:r>
            <a:endParaRPr lang="en-US" altLang="zh-CN" dirty="0"/>
          </a:p>
          <a:p>
            <a:pPr>
              <a:defRPr/>
            </a:pPr>
            <a:endParaRPr lang="en-US" altLang="zh-CN" dirty="0" smtClean="0"/>
          </a:p>
          <a:p>
            <a:pPr>
              <a:defRPr/>
            </a:pPr>
            <a:endParaRPr lang="en-US" altLang="zh-CN" dirty="0"/>
          </a:p>
          <a:p>
            <a:pPr>
              <a:defRPr/>
            </a:pPr>
            <a:endParaRPr lang="en-US" altLang="zh-CN" dirty="0" smtClean="0"/>
          </a:p>
          <a:p>
            <a:pPr marL="0" indent="0">
              <a:buFont typeface="Wingdings 3" pitchFamily="18" charset="2"/>
              <a:buNone/>
              <a:defRPr/>
            </a:pPr>
            <a:endParaRPr lang="en-US" altLang="zh-CN" dirty="0"/>
          </a:p>
        </p:txBody>
      </p:sp>
      <p:graphicFrame>
        <p:nvGraphicFramePr>
          <p:cNvPr id="5" name="表格 4"/>
          <p:cNvGraphicFramePr>
            <a:graphicFrameLocks noGrp="1"/>
          </p:cNvGraphicFramePr>
          <p:nvPr/>
        </p:nvGraphicFramePr>
        <p:xfrm>
          <a:off x="4992688" y="2708275"/>
          <a:ext cx="3900485" cy="3241675"/>
        </p:xfrm>
        <a:graphic>
          <a:graphicData uri="http://schemas.openxmlformats.org/drawingml/2006/table">
            <a:tbl>
              <a:tblPr firstRow="1" bandRow="1">
                <a:tableStyleId>{5C22544A-7EE6-4342-B048-85BDC9FD1C3A}</a:tableStyleId>
              </a:tblPr>
              <a:tblGrid>
                <a:gridCol w="780097"/>
                <a:gridCol w="780097"/>
                <a:gridCol w="780097"/>
                <a:gridCol w="780097"/>
                <a:gridCol w="780097"/>
              </a:tblGrid>
              <a:tr h="648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3000" b="0" kern="1200" dirty="0" smtClean="0">
                          <a:solidFill>
                            <a:srgbClr val="FF0000"/>
                          </a:solidFill>
                          <a:latin typeface="+mn-lt"/>
                          <a:ea typeface="+mn-ea"/>
                          <a:cs typeface="+mn-cs"/>
                        </a:rPr>
                        <a:t>60</a:t>
                      </a:r>
                      <a:endParaRPr kumimoji="0" lang="zh-CN" altLang="en-US" sz="3000" b="0" kern="1200" dirty="0" smtClean="0">
                        <a:solidFill>
                          <a:srgbClr val="FF0000"/>
                        </a:solidFill>
                        <a:latin typeface="+mn-lt"/>
                        <a:ea typeface="+mn-ea"/>
                        <a:cs typeface="+mn-cs"/>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kern="1200" dirty="0" smtClean="0">
                        <a:solidFill>
                          <a:schemeClr val="tx1"/>
                        </a:solidFill>
                        <a:latin typeface="+mn-lt"/>
                        <a:ea typeface="+mn-ea"/>
                        <a:cs typeface="+mn-cs"/>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8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3000" b="0" kern="1200" dirty="0" smtClean="0">
                          <a:solidFill>
                            <a:schemeClr val="tx1"/>
                          </a:solidFill>
                          <a:latin typeface="+mn-lt"/>
                          <a:ea typeface="+mn-ea"/>
                          <a:cs typeface="+mn-cs"/>
                        </a:rPr>
                        <a:t>49</a:t>
                      </a:r>
                      <a:endParaRPr kumimoji="0" lang="zh-CN" altLang="en-US" sz="3000" b="0" kern="1200" dirty="0" smtClean="0">
                        <a:solidFill>
                          <a:schemeClr val="tx1"/>
                        </a:solidFill>
                        <a:latin typeface="+mn-lt"/>
                        <a:ea typeface="+mn-ea"/>
                        <a:cs typeface="+mn-cs"/>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3000" b="0" kern="1200" dirty="0" smtClean="0">
                          <a:solidFill>
                            <a:schemeClr val="tx1"/>
                          </a:solidFill>
                          <a:latin typeface="+mn-lt"/>
                          <a:ea typeface="+mn-ea"/>
                          <a:cs typeface="+mn-cs"/>
                        </a:rPr>
                        <a:t>52</a:t>
                      </a:r>
                      <a:endParaRPr kumimoji="0" lang="zh-CN" altLang="en-US" sz="3000" b="0" kern="1200" dirty="0" smtClean="0">
                        <a:solidFill>
                          <a:schemeClr val="tx1"/>
                        </a:solidFill>
                        <a:latin typeface="+mn-lt"/>
                        <a:ea typeface="+mn-ea"/>
                        <a:cs typeface="+mn-cs"/>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335">
                <a:tc>
                  <a:txBody>
                    <a:bodyPr/>
                    <a:lstStyle/>
                    <a:p>
                      <a:pPr algn="ctr"/>
                      <a:r>
                        <a:rPr lang="en-US" altLang="zh-CN" sz="3000" b="0" dirty="0" smtClean="0">
                          <a:solidFill>
                            <a:schemeClr val="tx1"/>
                          </a:solidFill>
                        </a:rPr>
                        <a:t>31</a:t>
                      </a: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000" b="0" dirty="0" smtClean="0">
                          <a:solidFill>
                            <a:schemeClr val="tx1"/>
                          </a:solidFill>
                        </a:rPr>
                        <a:t>37</a:t>
                      </a:r>
                      <a:endParaRPr lang="zh-CN" altLang="en-US" sz="3000" b="0" dirty="0" smtClean="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dirty="0" smtClean="0">
                          <a:solidFill>
                            <a:schemeClr val="tx1"/>
                          </a:solidFill>
                        </a:rPr>
                        <a:t>29</a:t>
                      </a: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335">
                <a:tc>
                  <a:txBody>
                    <a:bodyPr/>
                    <a:lstStyle/>
                    <a:p>
                      <a:pPr algn="ctr"/>
                      <a:r>
                        <a:rPr lang="en-US" altLang="zh-CN" sz="3000" b="0" dirty="0" smtClean="0">
                          <a:solidFill>
                            <a:schemeClr val="tx1"/>
                          </a:solidFill>
                        </a:rPr>
                        <a:t>24</a:t>
                      </a: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dirty="0" smtClean="0">
                          <a:solidFill>
                            <a:schemeClr val="tx1"/>
                          </a:solidFill>
                        </a:rPr>
                        <a:t>28</a:t>
                      </a: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23</a:t>
                      </a:r>
                      <a:endParaRPr lang="zh-CN" altLang="en-US" sz="3000" b="0" baseline="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22</a:t>
                      </a:r>
                      <a:endParaRPr lang="zh-CN" altLang="en-US" sz="3000" b="0" baseline="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3000" b="0" baseline="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48335">
                <a:tc>
                  <a:txBody>
                    <a:bodyPr/>
                    <a:lstStyle/>
                    <a:p>
                      <a:pPr algn="ctr"/>
                      <a:r>
                        <a:rPr lang="en-US" altLang="zh-CN" sz="3000" b="0" dirty="0" smtClean="0">
                          <a:solidFill>
                            <a:schemeClr val="tx1"/>
                          </a:solidFill>
                        </a:rPr>
                        <a:t>16</a:t>
                      </a: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dirty="0" smtClean="0">
                          <a:solidFill>
                            <a:schemeClr val="tx1"/>
                          </a:solidFill>
                        </a:rPr>
                        <a:t>4</a:t>
                      </a:r>
                      <a:endParaRPr lang="zh-CN" altLang="en-US" sz="3000" b="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18</a:t>
                      </a:r>
                      <a:endParaRPr lang="zh-CN" altLang="en-US" sz="3000" b="0" baseline="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10</a:t>
                      </a:r>
                      <a:endParaRPr lang="zh-CN" altLang="en-US" sz="3000" b="0" baseline="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000" b="0" baseline="0" dirty="0" smtClean="0">
                          <a:solidFill>
                            <a:schemeClr val="tx1"/>
                          </a:solidFill>
                        </a:rPr>
                        <a:t>9</a:t>
                      </a:r>
                      <a:endParaRPr lang="zh-CN" altLang="en-US" sz="3000" b="0" baseline="0" dirty="0">
                        <a:solidFill>
                          <a:schemeClr val="tx1"/>
                        </a:solidFill>
                      </a:endParaRPr>
                    </a:p>
                  </a:txBody>
                  <a:tcPr marL="97119" marR="97119" marT="48575" marB="4857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cxnSp>
        <p:nvCxnSpPr>
          <p:cNvPr id="6" name="直接箭头连接符 5"/>
          <p:cNvCxnSpPr/>
          <p:nvPr/>
        </p:nvCxnSpPr>
        <p:spPr>
          <a:xfrm>
            <a:off x="5651500" y="3141663"/>
            <a:ext cx="215900" cy="35877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6156325" y="3860800"/>
            <a:ext cx="0" cy="36036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6443663" y="5126038"/>
            <a:ext cx="288925" cy="36036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6156325" y="4498975"/>
            <a:ext cx="0" cy="36036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3060" name="Group 8"/>
          <p:cNvGrpSpPr>
            <a:grpSpLocks/>
          </p:cNvGrpSpPr>
          <p:nvPr/>
        </p:nvGrpSpPr>
        <p:grpSpPr bwMode="auto">
          <a:xfrm>
            <a:off x="496888" y="2781300"/>
            <a:ext cx="4146550" cy="3022600"/>
            <a:chOff x="2621" y="9972"/>
            <a:chExt cx="2384" cy="2184"/>
          </a:xfrm>
        </p:grpSpPr>
        <p:sp>
          <p:nvSpPr>
            <p:cNvPr id="43061" name="Text Box 9"/>
            <p:cNvSpPr txBox="1">
              <a:spLocks noChangeArrowheads="1"/>
            </p:cNvSpPr>
            <p:nvPr/>
          </p:nvSpPr>
          <p:spPr bwMode="auto">
            <a:xfrm>
              <a:off x="3657" y="997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8</a:t>
              </a:r>
            </a:p>
          </p:txBody>
        </p:sp>
        <p:sp>
          <p:nvSpPr>
            <p:cNvPr id="43062" name="Text Box 10"/>
            <p:cNvSpPr txBox="1">
              <a:spLocks noChangeArrowheads="1"/>
            </p:cNvSpPr>
            <p:nvPr/>
          </p:nvSpPr>
          <p:spPr bwMode="auto">
            <a:xfrm>
              <a:off x="3407" y="10444"/>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12</a:t>
              </a:r>
            </a:p>
          </p:txBody>
        </p:sp>
        <p:sp>
          <p:nvSpPr>
            <p:cNvPr id="43063" name="Text Box 11"/>
            <p:cNvSpPr txBox="1">
              <a:spLocks noChangeArrowheads="1"/>
            </p:cNvSpPr>
            <p:nvPr/>
          </p:nvSpPr>
          <p:spPr bwMode="auto">
            <a:xfrm>
              <a:off x="3151"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3</a:t>
              </a:r>
            </a:p>
          </p:txBody>
        </p:sp>
        <p:sp>
          <p:nvSpPr>
            <p:cNvPr id="43064" name="Text Box 12"/>
            <p:cNvSpPr txBox="1">
              <a:spLocks noChangeArrowheads="1"/>
            </p:cNvSpPr>
            <p:nvPr/>
          </p:nvSpPr>
          <p:spPr bwMode="auto">
            <a:xfrm>
              <a:off x="3680"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9</a:t>
              </a:r>
            </a:p>
          </p:txBody>
        </p:sp>
        <p:sp>
          <p:nvSpPr>
            <p:cNvPr id="43065" name="Text Box 13"/>
            <p:cNvSpPr txBox="1">
              <a:spLocks noChangeArrowheads="1"/>
            </p:cNvSpPr>
            <p:nvPr/>
          </p:nvSpPr>
          <p:spPr bwMode="auto">
            <a:xfrm>
              <a:off x="3928" y="1044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15</a:t>
              </a:r>
            </a:p>
          </p:txBody>
        </p:sp>
        <p:sp>
          <p:nvSpPr>
            <p:cNvPr id="43066" name="Text Box 14"/>
            <p:cNvSpPr txBox="1">
              <a:spLocks noChangeArrowheads="1"/>
            </p:cNvSpPr>
            <p:nvPr/>
          </p:nvSpPr>
          <p:spPr bwMode="auto">
            <a:xfrm>
              <a:off x="4174"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6</a:t>
              </a:r>
            </a:p>
          </p:txBody>
        </p:sp>
        <p:sp>
          <p:nvSpPr>
            <p:cNvPr id="43067" name="Text Box 15"/>
            <p:cNvSpPr txBox="1">
              <a:spLocks noChangeArrowheads="1"/>
            </p:cNvSpPr>
            <p:nvPr/>
          </p:nvSpPr>
          <p:spPr bwMode="auto">
            <a:xfrm>
              <a:off x="2868" y="1140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8</a:t>
              </a:r>
            </a:p>
          </p:txBody>
        </p:sp>
        <p:sp>
          <p:nvSpPr>
            <p:cNvPr id="43068" name="Text Box 16"/>
            <p:cNvSpPr txBox="1">
              <a:spLocks noChangeArrowheads="1"/>
            </p:cNvSpPr>
            <p:nvPr/>
          </p:nvSpPr>
          <p:spPr bwMode="auto">
            <a:xfrm>
              <a:off x="3398"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10</a:t>
              </a:r>
            </a:p>
          </p:txBody>
        </p:sp>
        <p:sp>
          <p:nvSpPr>
            <p:cNvPr id="43069" name="Text Box 17"/>
            <p:cNvSpPr txBox="1">
              <a:spLocks noChangeArrowheads="1"/>
            </p:cNvSpPr>
            <p:nvPr/>
          </p:nvSpPr>
          <p:spPr bwMode="auto">
            <a:xfrm>
              <a:off x="3925" y="1140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5</a:t>
              </a:r>
            </a:p>
          </p:txBody>
        </p:sp>
        <p:sp>
          <p:nvSpPr>
            <p:cNvPr id="43070" name="Text Box 18"/>
            <p:cNvSpPr txBox="1">
              <a:spLocks noChangeArrowheads="1"/>
            </p:cNvSpPr>
            <p:nvPr/>
          </p:nvSpPr>
          <p:spPr bwMode="auto">
            <a:xfrm>
              <a:off x="4445"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12</a:t>
              </a:r>
            </a:p>
          </p:txBody>
        </p:sp>
        <p:sp>
          <p:nvSpPr>
            <p:cNvPr id="43071" name="Text Box 19"/>
            <p:cNvSpPr txBox="1">
              <a:spLocks noChangeArrowheads="1"/>
            </p:cNvSpPr>
            <p:nvPr/>
          </p:nvSpPr>
          <p:spPr bwMode="auto">
            <a:xfrm>
              <a:off x="4693" y="1187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9</a:t>
              </a:r>
            </a:p>
          </p:txBody>
        </p:sp>
        <p:sp>
          <p:nvSpPr>
            <p:cNvPr id="43072" name="Text Box 20"/>
            <p:cNvSpPr txBox="1">
              <a:spLocks noChangeArrowheads="1"/>
            </p:cNvSpPr>
            <p:nvPr/>
          </p:nvSpPr>
          <p:spPr bwMode="auto">
            <a:xfrm>
              <a:off x="4185" y="1187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10</a:t>
              </a:r>
            </a:p>
          </p:txBody>
        </p:sp>
        <p:sp>
          <p:nvSpPr>
            <p:cNvPr id="43073" name="Text Box 21"/>
            <p:cNvSpPr txBox="1">
              <a:spLocks noChangeArrowheads="1"/>
            </p:cNvSpPr>
            <p:nvPr/>
          </p:nvSpPr>
          <p:spPr bwMode="auto">
            <a:xfrm>
              <a:off x="3656" y="11871"/>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18</a:t>
              </a:r>
            </a:p>
          </p:txBody>
        </p:sp>
        <p:sp>
          <p:nvSpPr>
            <p:cNvPr id="43074" name="Text Box 22"/>
            <p:cNvSpPr txBox="1">
              <a:spLocks noChangeArrowheads="1"/>
            </p:cNvSpPr>
            <p:nvPr/>
          </p:nvSpPr>
          <p:spPr bwMode="auto">
            <a:xfrm>
              <a:off x="3138"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4</a:t>
              </a:r>
            </a:p>
          </p:txBody>
        </p:sp>
        <p:sp>
          <p:nvSpPr>
            <p:cNvPr id="43075" name="Text Box 23"/>
            <p:cNvSpPr txBox="1">
              <a:spLocks noChangeArrowheads="1"/>
            </p:cNvSpPr>
            <p:nvPr/>
          </p:nvSpPr>
          <p:spPr bwMode="auto">
            <a:xfrm>
              <a:off x="2621"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pPr>
              <a:r>
                <a:rPr lang="en-US" altLang="zh-CN" sz="2800" b="1">
                  <a:latin typeface="Times New Roman" pitchFamily="18" charset="0"/>
                </a:rPr>
                <a:t>16</a:t>
              </a:r>
            </a:p>
          </p:txBody>
        </p:sp>
        <p:sp>
          <p:nvSpPr>
            <p:cNvPr id="43076" name="Line 24"/>
            <p:cNvSpPr>
              <a:spLocks noChangeShapeType="1"/>
            </p:cNvSpPr>
            <p:nvPr/>
          </p:nvSpPr>
          <p:spPr bwMode="auto">
            <a:xfrm flipH="1">
              <a:off x="3655" y="10260"/>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77" name="Line 25"/>
            <p:cNvSpPr>
              <a:spLocks noChangeShapeType="1"/>
            </p:cNvSpPr>
            <p:nvPr/>
          </p:nvSpPr>
          <p:spPr bwMode="auto">
            <a:xfrm>
              <a:off x="3889" y="10260"/>
              <a:ext cx="92" cy="18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78" name="Line 26"/>
            <p:cNvSpPr>
              <a:spLocks noChangeShapeType="1"/>
            </p:cNvSpPr>
            <p:nvPr/>
          </p:nvSpPr>
          <p:spPr bwMode="auto">
            <a:xfrm flipH="1">
              <a:off x="3409"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79" name="Line 27"/>
            <p:cNvSpPr>
              <a:spLocks noChangeShapeType="1"/>
            </p:cNvSpPr>
            <p:nvPr/>
          </p:nvSpPr>
          <p:spPr bwMode="auto">
            <a:xfrm>
              <a:off x="3643"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0" name="Line 28"/>
            <p:cNvSpPr>
              <a:spLocks noChangeShapeType="1"/>
            </p:cNvSpPr>
            <p:nvPr/>
          </p:nvSpPr>
          <p:spPr bwMode="auto">
            <a:xfrm flipH="1">
              <a:off x="3927" y="10732"/>
              <a:ext cx="92" cy="18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1" name="Line 29"/>
            <p:cNvSpPr>
              <a:spLocks noChangeShapeType="1"/>
            </p:cNvSpPr>
            <p:nvPr/>
          </p:nvSpPr>
          <p:spPr bwMode="auto">
            <a:xfrm>
              <a:off x="4161"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2" name="Line 30"/>
            <p:cNvSpPr>
              <a:spLocks noChangeShapeType="1"/>
            </p:cNvSpPr>
            <p:nvPr/>
          </p:nvSpPr>
          <p:spPr bwMode="auto">
            <a:xfrm flipH="1">
              <a:off x="3151"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3" name="Line 31"/>
            <p:cNvSpPr>
              <a:spLocks noChangeShapeType="1"/>
            </p:cNvSpPr>
            <p:nvPr/>
          </p:nvSpPr>
          <p:spPr bwMode="auto">
            <a:xfrm>
              <a:off x="338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4" name="Line 32"/>
            <p:cNvSpPr>
              <a:spLocks noChangeShapeType="1"/>
            </p:cNvSpPr>
            <p:nvPr/>
          </p:nvSpPr>
          <p:spPr bwMode="auto">
            <a:xfrm flipH="1">
              <a:off x="3681" y="11214"/>
              <a:ext cx="92" cy="18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5" name="Line 33"/>
            <p:cNvSpPr>
              <a:spLocks noChangeShapeType="1"/>
            </p:cNvSpPr>
            <p:nvPr/>
          </p:nvSpPr>
          <p:spPr bwMode="auto">
            <a:xfrm>
              <a:off x="3915" y="11214"/>
              <a:ext cx="92" cy="1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6" name="Line 34"/>
            <p:cNvSpPr>
              <a:spLocks noChangeShapeType="1"/>
            </p:cNvSpPr>
            <p:nvPr/>
          </p:nvSpPr>
          <p:spPr bwMode="auto">
            <a:xfrm flipH="1">
              <a:off x="416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7" name="Line 35"/>
            <p:cNvSpPr>
              <a:spLocks noChangeShapeType="1"/>
            </p:cNvSpPr>
            <p:nvPr/>
          </p:nvSpPr>
          <p:spPr bwMode="auto">
            <a:xfrm>
              <a:off x="4399"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8" name="Line 36"/>
            <p:cNvSpPr>
              <a:spLocks noChangeShapeType="1"/>
            </p:cNvSpPr>
            <p:nvPr/>
          </p:nvSpPr>
          <p:spPr bwMode="auto">
            <a:xfrm flipH="1">
              <a:off x="2859"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9" name="Line 37"/>
            <p:cNvSpPr>
              <a:spLocks noChangeShapeType="1"/>
            </p:cNvSpPr>
            <p:nvPr/>
          </p:nvSpPr>
          <p:spPr bwMode="auto">
            <a:xfrm>
              <a:off x="3093"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90" name="Line 38"/>
            <p:cNvSpPr>
              <a:spLocks noChangeShapeType="1"/>
            </p:cNvSpPr>
            <p:nvPr/>
          </p:nvSpPr>
          <p:spPr bwMode="auto">
            <a:xfrm flipH="1">
              <a:off x="339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91" name="Line 39"/>
            <p:cNvSpPr>
              <a:spLocks noChangeShapeType="1"/>
            </p:cNvSpPr>
            <p:nvPr/>
          </p:nvSpPr>
          <p:spPr bwMode="auto">
            <a:xfrm>
              <a:off x="3633" y="11687"/>
              <a:ext cx="92" cy="18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92" name="Line 40"/>
            <p:cNvSpPr>
              <a:spLocks noChangeShapeType="1"/>
            </p:cNvSpPr>
            <p:nvPr/>
          </p:nvSpPr>
          <p:spPr bwMode="auto">
            <a:xfrm flipH="1">
              <a:off x="3917"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93" name="Line 41"/>
            <p:cNvSpPr>
              <a:spLocks noChangeShapeType="1"/>
            </p:cNvSpPr>
            <p:nvPr/>
          </p:nvSpPr>
          <p:spPr bwMode="auto">
            <a:xfrm>
              <a:off x="4151"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94" name="Line 42"/>
            <p:cNvSpPr>
              <a:spLocks noChangeShapeType="1"/>
            </p:cNvSpPr>
            <p:nvPr/>
          </p:nvSpPr>
          <p:spPr bwMode="auto">
            <a:xfrm flipH="1">
              <a:off x="4435"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95" name="Line 43"/>
            <p:cNvSpPr>
              <a:spLocks noChangeShapeType="1"/>
            </p:cNvSpPr>
            <p:nvPr/>
          </p:nvSpPr>
          <p:spPr bwMode="auto">
            <a:xfrm>
              <a:off x="466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en-US" altLang="zh-CN" smtClean="0"/>
              <a:t>6.2 </a:t>
            </a:r>
            <a:r>
              <a:rPr lang="zh-CN" altLang="en-US" smtClean="0"/>
              <a:t>数塔问题</a:t>
            </a:r>
          </a:p>
        </p:txBody>
      </p:sp>
      <p:sp>
        <p:nvSpPr>
          <p:cNvPr id="3" name="内容占位符 2"/>
          <p:cNvSpPr>
            <a:spLocks noGrp="1"/>
          </p:cNvSpPr>
          <p:nvPr>
            <p:ph sz="quarter" idx="1"/>
          </p:nvPr>
        </p:nvSpPr>
        <p:spPr>
          <a:xfrm>
            <a:off x="457200" y="1219200"/>
            <a:ext cx="8229600" cy="4937125"/>
          </a:xfrm>
        </p:spPr>
        <p:txBody>
          <a:bodyPr/>
          <a:lstStyle/>
          <a:p>
            <a:pPr>
              <a:defRPr/>
            </a:pPr>
            <a:r>
              <a:rPr lang="zh-CN" altLang="en-US" dirty="0" smtClean="0"/>
              <a:t>算法分析</a:t>
            </a:r>
            <a:endParaRPr lang="en-US" altLang="zh-CN" dirty="0" smtClean="0"/>
          </a:p>
          <a:p>
            <a:pPr marL="0" indent="0">
              <a:buFont typeface="Wingdings 3" pitchFamily="18" charset="2"/>
              <a:buNone/>
              <a:defRPr/>
            </a:pPr>
            <a:r>
              <a:rPr lang="zh-CN" altLang="en-US" dirty="0" smtClean="0"/>
              <a:t>假设数塔的存储矩阵为</a:t>
            </a:r>
            <a:r>
              <a:rPr lang="en-US" altLang="zh-CN" dirty="0" smtClean="0"/>
              <a:t>n*n</a:t>
            </a:r>
            <a:r>
              <a:rPr lang="zh-CN" altLang="en-US" dirty="0" smtClean="0"/>
              <a:t>，按数塔求解过程完成的步骤分析</a:t>
            </a:r>
            <a:endParaRPr lang="en-US" altLang="zh-CN" dirty="0" smtClean="0"/>
          </a:p>
          <a:p>
            <a:pPr marL="0" indent="0">
              <a:buFont typeface="Wingdings 3" pitchFamily="18" charset="2"/>
              <a:buNone/>
              <a:defRPr/>
            </a:pPr>
            <a:r>
              <a:rPr lang="zh-CN" altLang="en-US" dirty="0" smtClean="0"/>
              <a:t>（</a:t>
            </a:r>
            <a:r>
              <a:rPr lang="en-US" altLang="zh-CN" dirty="0" smtClean="0"/>
              <a:t>1</a:t>
            </a:r>
            <a:r>
              <a:rPr lang="zh-CN" altLang="en-US" dirty="0" smtClean="0"/>
              <a:t>）初始化</a:t>
            </a:r>
            <a:r>
              <a:rPr lang="en-US" altLang="zh-CN" dirty="0" smtClean="0"/>
              <a:t>——</a:t>
            </a:r>
            <a:r>
              <a:rPr lang="zh-CN" altLang="en-US" dirty="0" smtClean="0"/>
              <a:t>对</a:t>
            </a:r>
            <a:r>
              <a:rPr lang="en-US" altLang="zh-CN" dirty="0" err="1" smtClean="0"/>
              <a:t>MaxAdd</a:t>
            </a:r>
            <a:r>
              <a:rPr lang="zh-CN" altLang="en-US" dirty="0" smtClean="0"/>
              <a:t>矩阵最下层赋值，共</a:t>
            </a:r>
            <a:r>
              <a:rPr lang="en-US" altLang="zh-CN" dirty="0" smtClean="0"/>
              <a:t>n</a:t>
            </a:r>
            <a:r>
              <a:rPr lang="zh-CN" altLang="en-US" dirty="0" smtClean="0"/>
              <a:t>次</a:t>
            </a:r>
            <a:endParaRPr lang="en-US" altLang="zh-CN" dirty="0" smtClean="0"/>
          </a:p>
          <a:p>
            <a:pPr marL="0" indent="0">
              <a:buFont typeface="Wingdings 3" pitchFamily="18" charset="2"/>
              <a:buNone/>
              <a:defRPr/>
            </a:pPr>
            <a:r>
              <a:rPr lang="zh-CN" altLang="en-US" dirty="0" smtClean="0"/>
              <a:t>（</a:t>
            </a:r>
            <a:r>
              <a:rPr lang="en-US" altLang="zh-CN" dirty="0" smtClean="0"/>
              <a:t>2</a:t>
            </a:r>
            <a:r>
              <a:rPr lang="zh-CN" altLang="en-US" dirty="0" smtClean="0"/>
              <a:t>）填表计算</a:t>
            </a:r>
            <a:r>
              <a:rPr lang="en-US" altLang="zh-CN" dirty="0" err="1" smtClean="0"/>
              <a:t>MaxAdd</a:t>
            </a:r>
            <a:r>
              <a:rPr lang="zh-CN" altLang="en-US" dirty="0" smtClean="0"/>
              <a:t>，第</a:t>
            </a:r>
            <a:r>
              <a:rPr lang="en-US" altLang="zh-CN" dirty="0" smtClean="0"/>
              <a:t>i</a:t>
            </a:r>
            <a:r>
              <a:rPr lang="zh-CN" altLang="en-US" dirty="0" smtClean="0"/>
              <a:t>行填</a:t>
            </a:r>
            <a:r>
              <a:rPr lang="en-US" altLang="zh-CN" dirty="0" smtClean="0"/>
              <a:t>i</a:t>
            </a:r>
            <a:r>
              <a:rPr lang="zh-CN" altLang="en-US" dirty="0" smtClean="0"/>
              <a:t>个值，直到最后</a:t>
            </a:r>
            <a:r>
              <a:rPr lang="en-US" altLang="zh-CN" dirty="0" err="1" smtClean="0"/>
              <a:t>MaxAdd</a:t>
            </a:r>
            <a:r>
              <a:rPr lang="en-US" altLang="zh-CN" dirty="0" smtClean="0"/>
              <a:t>[0][0]</a:t>
            </a:r>
            <a:r>
              <a:rPr lang="zh-CN" altLang="en-US" dirty="0" smtClean="0"/>
              <a:t>，共计算次数为</a:t>
            </a:r>
            <a:endParaRPr lang="en-US" altLang="zh-CN" dirty="0" smtClean="0"/>
          </a:p>
          <a:p>
            <a:pPr marL="0" indent="0">
              <a:buFont typeface="Wingdings 3" pitchFamily="18" charset="2"/>
              <a:buNone/>
              <a:defRPr/>
            </a:pPr>
            <a:endParaRPr lang="en-US" altLang="zh-CN" dirty="0"/>
          </a:p>
          <a:p>
            <a:pPr marL="0" indent="0">
              <a:buFont typeface="Wingdings 3" pitchFamily="18" charset="2"/>
              <a:buNone/>
              <a:defRPr/>
            </a:pPr>
            <a:endParaRPr lang="en-US" altLang="zh-CN" dirty="0" smtClean="0"/>
          </a:p>
          <a:p>
            <a:pPr marL="0" indent="0">
              <a:buFont typeface="Wingdings 3" pitchFamily="18" charset="2"/>
              <a:buNone/>
              <a:defRPr/>
            </a:pPr>
            <a:r>
              <a:rPr lang="zh-CN" altLang="en-US" dirty="0" smtClean="0"/>
              <a:t>（</a:t>
            </a:r>
            <a:r>
              <a:rPr lang="en-US" altLang="zh-CN" dirty="0" smtClean="0"/>
              <a:t>3</a:t>
            </a:r>
            <a:r>
              <a:rPr lang="zh-CN" altLang="en-US" dirty="0" smtClean="0"/>
              <a:t>）回溯</a:t>
            </a:r>
            <a:r>
              <a:rPr lang="en-US" altLang="zh-CN" dirty="0" smtClean="0"/>
              <a:t>——</a:t>
            </a:r>
            <a:r>
              <a:rPr lang="zh-CN" altLang="en-US" dirty="0" smtClean="0"/>
              <a:t>从顶部往下寻路，共</a:t>
            </a:r>
            <a:r>
              <a:rPr lang="en-US" altLang="zh-CN" dirty="0" smtClean="0"/>
              <a:t>n</a:t>
            </a:r>
            <a:r>
              <a:rPr lang="zh-CN" altLang="en-US" dirty="0" smtClean="0"/>
              <a:t>次比较</a:t>
            </a:r>
            <a:endParaRPr lang="zh-CN" altLang="en-US" dirty="0"/>
          </a:p>
        </p:txBody>
      </p:sp>
      <p:graphicFrame>
        <p:nvGraphicFramePr>
          <p:cNvPr id="44036" name="对象 3"/>
          <p:cNvGraphicFramePr>
            <a:graphicFrameLocks noChangeAspect="1"/>
          </p:cNvGraphicFramePr>
          <p:nvPr/>
        </p:nvGraphicFramePr>
        <p:xfrm>
          <a:off x="3403600" y="3860800"/>
          <a:ext cx="2247900" cy="936625"/>
        </p:xfrm>
        <a:graphic>
          <a:graphicData uri="http://schemas.openxmlformats.org/presentationml/2006/ole">
            <mc:AlternateContent xmlns:mc="http://schemas.openxmlformats.org/markup-compatibility/2006">
              <mc:Choice xmlns:v="urn:schemas-microsoft-com:vml" Requires="v">
                <p:oleObj spid="_x0000_s44073" name="Equation" r:id="rId3" imgW="1066337" imgH="444307" progId="Equation.DSMT4">
                  <p:embed/>
                </p:oleObj>
              </mc:Choice>
              <mc:Fallback>
                <p:oleObj name="Equation" r:id="rId3" imgW="1066337" imgH="444307"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3600" y="3860800"/>
                        <a:ext cx="22479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7" name="对象 4"/>
          <p:cNvGraphicFramePr>
            <a:graphicFrameLocks noChangeAspect="1"/>
          </p:cNvGraphicFramePr>
          <p:nvPr/>
        </p:nvGraphicFramePr>
        <p:xfrm>
          <a:off x="2070100" y="5413375"/>
          <a:ext cx="4733925" cy="854075"/>
        </p:xfrm>
        <a:graphic>
          <a:graphicData uri="http://schemas.openxmlformats.org/presentationml/2006/ole">
            <mc:AlternateContent xmlns:mc="http://schemas.openxmlformats.org/markup-compatibility/2006">
              <mc:Choice xmlns:v="urn:schemas-microsoft-com:vml" Requires="v">
                <p:oleObj spid="_x0000_s44074" name="Equation" r:id="rId5" imgW="2247900" imgH="406400" progId="Equation.DSMT4">
                  <p:embed/>
                </p:oleObj>
              </mc:Choice>
              <mc:Fallback>
                <p:oleObj name="Equation" r:id="rId5" imgW="2247900" imgH="40640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0100" y="5413375"/>
                        <a:ext cx="473392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8" name="TextBox 5"/>
          <p:cNvSpPr txBox="1">
            <a:spLocks noChangeArrowheads="1"/>
          </p:cNvSpPr>
          <p:nvPr/>
        </p:nvSpPr>
        <p:spPr bwMode="auto">
          <a:xfrm>
            <a:off x="3640138" y="6280150"/>
            <a:ext cx="1724025" cy="461963"/>
          </a:xfrm>
          <a:prstGeom prst="rect">
            <a:avLst/>
          </a:prstGeom>
          <a:solidFill>
            <a:srgbClr val="FFFF00"/>
          </a:solidFill>
          <a:ln w="9525">
            <a:solidFill>
              <a:srgbClr val="FF0000"/>
            </a:solidFill>
            <a:miter lim="800000"/>
            <a:headEnd/>
            <a:tailEnd/>
          </a:ln>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a:solidFill>
                  <a:srgbClr val="FF0000"/>
                </a:solidFill>
              </a:rPr>
              <a:t>主要在填表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4036"/>
                                        </p:tgtEl>
                                        <p:attrNameLst>
                                          <p:attrName>style.visibility</p:attrName>
                                        </p:attrNameLst>
                                      </p:cBhvr>
                                      <p:to>
                                        <p:strVal val="visible"/>
                                      </p:to>
                                    </p:set>
                                    <p:animEffect transition="in" filter="fade">
                                      <p:cBhvr>
                                        <p:cTn id="25" dur="500"/>
                                        <p:tgtEl>
                                          <p:spTgt spid="4403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left)">
                                      <p:cBhvr>
                                        <p:cTn id="30" dur="500"/>
                                        <p:tgtEl>
                                          <p:spTgt spid="3">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44037"/>
                                        </p:tgtEl>
                                        <p:attrNameLst>
                                          <p:attrName>style.visibility</p:attrName>
                                        </p:attrNameLst>
                                      </p:cBhvr>
                                      <p:to>
                                        <p:strVal val="visible"/>
                                      </p:to>
                                    </p:set>
                                    <p:animEffect transition="in" filter="fade">
                                      <p:cBhvr>
                                        <p:cTn id="35" dur="500"/>
                                        <p:tgtEl>
                                          <p:spTgt spid="4403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9" presetClass="entr" presetSubtype="0" decel="100000" fill="hold" grpId="0" nodeType="clickEffect">
                                  <p:stCondLst>
                                    <p:cond delay="0"/>
                                  </p:stCondLst>
                                  <p:childTnLst>
                                    <p:set>
                                      <p:cBhvr>
                                        <p:cTn id="39" dur="1" fill="hold">
                                          <p:stCondLst>
                                            <p:cond delay="0"/>
                                          </p:stCondLst>
                                        </p:cTn>
                                        <p:tgtEl>
                                          <p:spTgt spid="44038"/>
                                        </p:tgtEl>
                                        <p:attrNameLst>
                                          <p:attrName>style.visibility</p:attrName>
                                        </p:attrNameLst>
                                      </p:cBhvr>
                                      <p:to>
                                        <p:strVal val="visible"/>
                                      </p:to>
                                    </p:set>
                                    <p:anim calcmode="lin" valueType="num">
                                      <p:cBhvr>
                                        <p:cTn id="40" dur="500" fill="hold"/>
                                        <p:tgtEl>
                                          <p:spTgt spid="44038"/>
                                        </p:tgtEl>
                                        <p:attrNameLst>
                                          <p:attrName>ppt_w</p:attrName>
                                        </p:attrNameLst>
                                      </p:cBhvr>
                                      <p:tavLst>
                                        <p:tav tm="0">
                                          <p:val>
                                            <p:fltVal val="0"/>
                                          </p:val>
                                        </p:tav>
                                        <p:tav tm="100000">
                                          <p:val>
                                            <p:strVal val="#ppt_w"/>
                                          </p:val>
                                        </p:tav>
                                      </p:tavLst>
                                    </p:anim>
                                    <p:anim calcmode="lin" valueType="num">
                                      <p:cBhvr>
                                        <p:cTn id="41" dur="500" fill="hold"/>
                                        <p:tgtEl>
                                          <p:spTgt spid="44038"/>
                                        </p:tgtEl>
                                        <p:attrNameLst>
                                          <p:attrName>ppt_h</p:attrName>
                                        </p:attrNameLst>
                                      </p:cBhvr>
                                      <p:tavLst>
                                        <p:tav tm="0">
                                          <p:val>
                                            <p:fltVal val="0"/>
                                          </p:val>
                                        </p:tav>
                                        <p:tav tm="100000">
                                          <p:val>
                                            <p:strVal val="#ppt_h"/>
                                          </p:val>
                                        </p:tav>
                                      </p:tavLst>
                                    </p:anim>
                                    <p:anim calcmode="lin" valueType="num">
                                      <p:cBhvr>
                                        <p:cTn id="42" dur="500" fill="hold"/>
                                        <p:tgtEl>
                                          <p:spTgt spid="44038"/>
                                        </p:tgtEl>
                                        <p:attrNameLst>
                                          <p:attrName>style.rotation</p:attrName>
                                        </p:attrNameLst>
                                      </p:cBhvr>
                                      <p:tavLst>
                                        <p:tav tm="0">
                                          <p:val>
                                            <p:fltVal val="360"/>
                                          </p:val>
                                        </p:tav>
                                        <p:tav tm="100000">
                                          <p:val>
                                            <p:fltVal val="0"/>
                                          </p:val>
                                        </p:tav>
                                      </p:tavLst>
                                    </p:anim>
                                    <p:animEffect transition="in" filter="fade">
                                      <p:cBhvr>
                                        <p:cTn id="43" dur="500"/>
                                        <p:tgtEl>
                                          <p:spTgt spid="44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 0/1</a:t>
            </a:r>
            <a:r>
              <a:rPr lang="zh-CN" altLang="en-US" dirty="0" smtClean="0"/>
              <a:t>背包问题</a:t>
            </a:r>
            <a:endParaRPr lang="zh-CN" altLang="en-US" dirty="0"/>
          </a:p>
        </p:txBody>
      </p:sp>
      <p:sp>
        <p:nvSpPr>
          <p:cNvPr id="3" name="内容占位符 2"/>
          <p:cNvSpPr>
            <a:spLocks noGrp="1"/>
          </p:cNvSpPr>
          <p:nvPr>
            <p:ph sz="quarter" idx="1"/>
          </p:nvPr>
        </p:nvSpPr>
        <p:spPr/>
        <p:txBody>
          <a:bodyPr/>
          <a:lstStyle/>
          <a:p>
            <a:pPr marL="0" indent="0">
              <a:buNone/>
            </a:pPr>
            <a:r>
              <a:rPr lang="zh-CN" altLang="en-US" dirty="0"/>
              <a:t>问题描述：给定</a:t>
            </a:r>
            <a:r>
              <a:rPr lang="en-US" altLang="zh-CN" dirty="0"/>
              <a:t>n</a:t>
            </a:r>
            <a:r>
              <a:rPr lang="zh-CN" altLang="en-US" dirty="0"/>
              <a:t>个不同重量不同价值的物品和一个容量一定的背包，设计方案使得在不超出背包容量的前提下，装进背包的物品总价值最高</a:t>
            </a: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997200"/>
            <a:ext cx="5256212" cy="2914650"/>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5256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0/1</a:t>
            </a:r>
            <a:r>
              <a:rPr lang="zh-CN" altLang="en-US" dirty="0"/>
              <a:t>背包问题</a:t>
            </a:r>
          </a:p>
        </p:txBody>
      </p:sp>
      <p:sp>
        <p:nvSpPr>
          <p:cNvPr id="3" name="内容占位符 2"/>
          <p:cNvSpPr>
            <a:spLocks noGrp="1"/>
          </p:cNvSpPr>
          <p:nvPr>
            <p:ph sz="quarter" idx="1"/>
          </p:nvPr>
        </p:nvSpPr>
        <p:spPr/>
        <p:txBody>
          <a:bodyPr/>
          <a:lstStyle/>
          <a:p>
            <a:pPr marL="0" indent="0">
              <a:buNone/>
            </a:pPr>
            <a:r>
              <a:rPr lang="zh-CN" altLang="en-US" dirty="0" smtClean="0"/>
              <a:t>（</a:t>
            </a:r>
            <a:r>
              <a:rPr lang="en-US" altLang="zh-CN" dirty="0" smtClean="0"/>
              <a:t>1</a:t>
            </a:r>
            <a:r>
              <a:rPr lang="zh-CN" altLang="en-US" dirty="0" smtClean="0"/>
              <a:t>）寻找动态规划函数</a:t>
            </a:r>
            <a:endParaRPr lang="en-US" altLang="zh-CN" dirty="0" smtClean="0"/>
          </a:p>
          <a:p>
            <a:endParaRPr lang="en-US" altLang="zh-CN" dirty="0" smtClean="0"/>
          </a:p>
          <a:p>
            <a:r>
              <a:rPr lang="zh-CN" altLang="en-US" dirty="0" smtClean="0"/>
              <a:t>思路：</a:t>
            </a:r>
            <a:endParaRPr lang="en-US" altLang="zh-CN" dirty="0" smtClean="0"/>
          </a:p>
          <a:p>
            <a:pPr marL="0" indent="0">
              <a:buNone/>
            </a:pPr>
            <a:r>
              <a:rPr lang="en-US" altLang="zh-CN" dirty="0" smtClean="0"/>
              <a:t>1</a:t>
            </a:r>
            <a:r>
              <a:rPr lang="zh-CN" altLang="en-US" dirty="0" smtClean="0"/>
              <a:t>、把</a:t>
            </a:r>
            <a:r>
              <a:rPr lang="zh-CN" altLang="en-US" dirty="0"/>
              <a:t>物品进行编号，考虑物品编号从小到</a:t>
            </a:r>
            <a:r>
              <a:rPr lang="zh-CN" altLang="en-US" dirty="0" smtClean="0"/>
              <a:t>大依次放</a:t>
            </a:r>
            <a:r>
              <a:rPr lang="zh-CN" altLang="en-US" dirty="0"/>
              <a:t>进包里，对每个物品是否放进包里分别做</a:t>
            </a:r>
            <a:r>
              <a:rPr lang="zh-CN" altLang="en-US" dirty="0" smtClean="0"/>
              <a:t>决策</a:t>
            </a:r>
            <a:endParaRPr lang="en-US" altLang="zh-CN" dirty="0"/>
          </a:p>
          <a:p>
            <a:pPr marL="0" indent="0">
              <a:buNone/>
            </a:pPr>
            <a:r>
              <a:rPr lang="en-US" altLang="zh-CN" dirty="0" smtClean="0"/>
              <a:t>2</a:t>
            </a:r>
            <a:r>
              <a:rPr lang="zh-CN" altLang="en-US" dirty="0" smtClean="0"/>
              <a:t>、</a:t>
            </a:r>
            <a:r>
              <a:rPr lang="zh-CN" altLang="en-US" dirty="0" smtClean="0">
                <a:solidFill>
                  <a:srgbClr val="FF0000"/>
                </a:solidFill>
              </a:rPr>
              <a:t>每一次抉择并不一定是在以前的基础上继续放，有可能对之前的选择结果进行重组</a:t>
            </a:r>
            <a:endParaRPr lang="en-US" altLang="zh-CN" dirty="0" smtClean="0">
              <a:solidFill>
                <a:srgbClr val="FF0000"/>
              </a:solidFill>
            </a:endParaRPr>
          </a:p>
          <a:p>
            <a:pPr marL="0" indent="0">
              <a:buNone/>
            </a:pPr>
            <a:r>
              <a:rPr lang="en-US" altLang="zh-CN" dirty="0"/>
              <a:t> </a:t>
            </a:r>
            <a:r>
              <a:rPr lang="en-US" altLang="zh-CN" dirty="0" smtClean="0"/>
              <a:t>  </a:t>
            </a:r>
            <a:endParaRPr lang="en-US" altLang="zh-CN" dirty="0"/>
          </a:p>
        </p:txBody>
      </p:sp>
      <p:sp>
        <p:nvSpPr>
          <p:cNvPr id="4" name="矩形 3"/>
          <p:cNvSpPr/>
          <p:nvPr/>
        </p:nvSpPr>
        <p:spPr>
          <a:xfrm>
            <a:off x="323528" y="4725144"/>
            <a:ext cx="8568952" cy="1015663"/>
          </a:xfrm>
          <a:prstGeom prst="rect">
            <a:avLst/>
          </a:prstGeom>
          <a:solidFill>
            <a:schemeClr val="bg1"/>
          </a:solidFill>
          <a:ln>
            <a:solidFill>
              <a:schemeClr val="tx1"/>
            </a:solidFill>
          </a:ln>
        </p:spPr>
        <p:txBody>
          <a:bodyPr wrap="square">
            <a:spAutoFit/>
          </a:bodyPr>
          <a:lstStyle/>
          <a:p>
            <a:pPr marL="0" indent="0">
              <a:buNone/>
            </a:pPr>
            <a:r>
              <a:rPr lang="zh-CN" altLang="en-US" sz="2000" dirty="0"/>
              <a:t>比如：</a:t>
            </a:r>
            <a:r>
              <a:rPr lang="en-US" altLang="zh-CN" sz="2000" dirty="0"/>
              <a:t>3</a:t>
            </a:r>
            <a:r>
              <a:rPr lang="zh-CN" altLang="en-US" sz="2000" dirty="0"/>
              <a:t>个物品，重量分别是</a:t>
            </a:r>
            <a:r>
              <a:rPr lang="en-US" altLang="zh-CN" sz="2000" dirty="0"/>
              <a:t>1,2,3</a:t>
            </a:r>
            <a:r>
              <a:rPr lang="zh-CN" altLang="en-US" sz="2000" dirty="0"/>
              <a:t>，背包大小为</a:t>
            </a:r>
            <a:r>
              <a:rPr lang="en-US" altLang="zh-CN" sz="2000" dirty="0"/>
              <a:t>5</a:t>
            </a:r>
            <a:r>
              <a:rPr lang="zh-CN" altLang="en-US" sz="2000" dirty="0" smtClean="0"/>
              <a:t>，前</a:t>
            </a:r>
            <a:r>
              <a:rPr lang="zh-CN" altLang="en-US" sz="2000" dirty="0"/>
              <a:t>两个</a:t>
            </a:r>
            <a:r>
              <a:rPr lang="zh-CN" altLang="en-US" sz="2000" dirty="0" smtClean="0"/>
              <a:t>物品都放进去后，背包的空间大小只剩</a:t>
            </a:r>
            <a:r>
              <a:rPr lang="en-US" altLang="zh-CN" sz="2000" dirty="0" smtClean="0"/>
              <a:t>2</a:t>
            </a:r>
            <a:r>
              <a:rPr lang="zh-CN" altLang="en-US" sz="2000" dirty="0" smtClean="0"/>
              <a:t>，不足以放第</a:t>
            </a:r>
            <a:r>
              <a:rPr lang="en-US" altLang="zh-CN" sz="2000" dirty="0" smtClean="0"/>
              <a:t>3</a:t>
            </a:r>
            <a:r>
              <a:rPr lang="zh-CN" altLang="en-US" sz="2000" dirty="0" smtClean="0"/>
              <a:t>个物品。因此若经过衡量后，决定要将第</a:t>
            </a:r>
            <a:r>
              <a:rPr lang="en-US" altLang="zh-CN" sz="2000" dirty="0" smtClean="0"/>
              <a:t>3</a:t>
            </a:r>
            <a:r>
              <a:rPr lang="zh-CN" altLang="en-US" sz="2000" dirty="0" smtClean="0"/>
              <a:t>个物品放进去，包里必须至少拿出</a:t>
            </a:r>
            <a:r>
              <a:rPr lang="en-US" altLang="zh-CN" sz="2000" dirty="0" smtClean="0"/>
              <a:t>1</a:t>
            </a:r>
            <a:r>
              <a:rPr lang="zh-CN" altLang="en-US" sz="2000" dirty="0" smtClean="0"/>
              <a:t>个物品</a:t>
            </a:r>
            <a:endParaRPr lang="en-US" altLang="zh-CN" sz="2000" dirty="0"/>
          </a:p>
        </p:txBody>
      </p:sp>
    </p:spTree>
    <p:extLst>
      <p:ext uri="{BB962C8B-B14F-4D97-AF65-F5344CB8AC3E}">
        <p14:creationId xmlns:p14="http://schemas.microsoft.com/office/powerpoint/2010/main" val="35883764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0/1</a:t>
            </a:r>
            <a:r>
              <a:rPr lang="zh-CN" altLang="en-US" dirty="0"/>
              <a:t>背包问题</a:t>
            </a:r>
          </a:p>
        </p:txBody>
      </p:sp>
      <p:sp>
        <p:nvSpPr>
          <p:cNvPr id="3" name="内容占位符 2"/>
          <p:cNvSpPr>
            <a:spLocks noGrp="1"/>
          </p:cNvSpPr>
          <p:nvPr>
            <p:ph sz="quarter" idx="1"/>
          </p:nvPr>
        </p:nvSpPr>
        <p:spPr/>
        <p:txBody>
          <a:bodyPr/>
          <a:lstStyle/>
          <a:p>
            <a:r>
              <a:rPr lang="zh-CN" altLang="en-US" dirty="0"/>
              <a:t>定义递推量</a:t>
            </a:r>
            <a:endParaRPr lang="en-US" altLang="zh-CN" dirty="0"/>
          </a:p>
          <a:p>
            <a:pPr marL="0" indent="0">
              <a:buNone/>
            </a:pPr>
            <a:r>
              <a:rPr lang="zh-CN" altLang="en-US" dirty="0"/>
              <a:t>令</a:t>
            </a:r>
            <a:r>
              <a:rPr lang="en-US" altLang="zh-CN" dirty="0"/>
              <a:t>C(</a:t>
            </a:r>
            <a:r>
              <a:rPr lang="en-US" altLang="zh-CN" dirty="0" err="1"/>
              <a:t>i,j</a:t>
            </a:r>
            <a:r>
              <a:rPr lang="en-US" altLang="zh-CN" dirty="0"/>
              <a:t>)</a:t>
            </a:r>
            <a:r>
              <a:rPr lang="zh-CN" altLang="en-US" dirty="0"/>
              <a:t>表示</a:t>
            </a:r>
            <a:r>
              <a:rPr lang="zh-CN" altLang="en-US" dirty="0">
                <a:solidFill>
                  <a:srgbClr val="FF0000"/>
                </a:solidFill>
              </a:rPr>
              <a:t>前</a:t>
            </a:r>
            <a:r>
              <a:rPr lang="en-US" altLang="zh-CN" dirty="0">
                <a:solidFill>
                  <a:srgbClr val="FF0000"/>
                </a:solidFill>
              </a:rPr>
              <a:t>i</a:t>
            </a:r>
            <a:r>
              <a:rPr lang="zh-CN" altLang="en-US" dirty="0">
                <a:solidFill>
                  <a:srgbClr val="FF0000"/>
                </a:solidFill>
              </a:rPr>
              <a:t>个物品</a:t>
            </a:r>
            <a:r>
              <a:rPr lang="zh-CN" altLang="en-US" dirty="0"/>
              <a:t>放到</a:t>
            </a:r>
            <a:r>
              <a:rPr lang="zh-CN" altLang="en-US" dirty="0">
                <a:solidFill>
                  <a:srgbClr val="FF0000"/>
                </a:solidFill>
              </a:rPr>
              <a:t>容量为</a:t>
            </a:r>
            <a:r>
              <a:rPr lang="en-US" altLang="zh-CN" dirty="0">
                <a:solidFill>
                  <a:srgbClr val="FF0000"/>
                </a:solidFill>
              </a:rPr>
              <a:t>j</a:t>
            </a:r>
            <a:r>
              <a:rPr lang="zh-CN" altLang="en-US" dirty="0" smtClean="0"/>
              <a:t>的背包里所创造的</a:t>
            </a:r>
            <a:r>
              <a:rPr lang="zh-CN" altLang="en-US" dirty="0">
                <a:solidFill>
                  <a:srgbClr val="FF0000"/>
                </a:solidFill>
              </a:rPr>
              <a:t>最大价值</a:t>
            </a:r>
            <a:r>
              <a:rPr lang="zh-CN" altLang="en-US" dirty="0"/>
              <a:t>，则原问题的解是求</a:t>
            </a:r>
            <a:r>
              <a:rPr lang="en-US" altLang="zh-CN" dirty="0"/>
              <a:t>C(</a:t>
            </a:r>
            <a:r>
              <a:rPr lang="en-US" altLang="zh-CN" dirty="0" err="1"/>
              <a:t>n,W</a:t>
            </a:r>
            <a:r>
              <a:rPr lang="en-US" altLang="zh-CN" dirty="0"/>
              <a:t>)</a:t>
            </a:r>
            <a:r>
              <a:rPr lang="zh-CN" altLang="en-US" dirty="0"/>
              <a:t>，其中</a:t>
            </a:r>
            <a:r>
              <a:rPr lang="en-US" altLang="zh-CN" dirty="0"/>
              <a:t>W</a:t>
            </a:r>
            <a:r>
              <a:rPr lang="zh-CN" altLang="en-US" dirty="0"/>
              <a:t>为背包的容量。</a:t>
            </a:r>
            <a:endParaRPr lang="en-US" altLang="zh-CN" dirty="0"/>
          </a:p>
          <a:p>
            <a:endParaRPr lang="en-US" altLang="zh-CN" dirty="0" smtClean="0"/>
          </a:p>
          <a:p>
            <a:r>
              <a:rPr lang="zh-CN" altLang="en-US" dirty="0" smtClean="0"/>
              <a:t>定义其它变量</a:t>
            </a:r>
            <a:endParaRPr lang="en-US" altLang="zh-CN" dirty="0" smtClean="0"/>
          </a:p>
          <a:p>
            <a:pPr marL="0" indent="0">
              <a:buNone/>
            </a:pPr>
            <a:r>
              <a:rPr lang="en-US" altLang="zh-CN" dirty="0" err="1" smtClean="0"/>
              <a:t>w</a:t>
            </a:r>
            <a:r>
              <a:rPr lang="en-US" altLang="zh-CN" baseline="-25000" dirty="0" err="1" smtClean="0"/>
              <a:t>i</a:t>
            </a:r>
            <a:r>
              <a:rPr lang="en-US" altLang="zh-CN" dirty="0"/>
              <a:t>——</a:t>
            </a:r>
            <a:r>
              <a:rPr lang="zh-CN" altLang="en-US" dirty="0"/>
              <a:t>表示第</a:t>
            </a:r>
            <a:r>
              <a:rPr lang="en-US" altLang="zh-CN" dirty="0"/>
              <a:t>i</a:t>
            </a:r>
            <a:r>
              <a:rPr lang="zh-CN" altLang="en-US" dirty="0"/>
              <a:t>个物品的容量（</a:t>
            </a:r>
            <a:r>
              <a:rPr lang="en-US" altLang="zh-CN" dirty="0"/>
              <a:t>Weight</a:t>
            </a:r>
            <a:r>
              <a:rPr lang="zh-CN" altLang="en-US" dirty="0"/>
              <a:t>）</a:t>
            </a:r>
            <a:endParaRPr lang="en-US" altLang="zh-CN" dirty="0"/>
          </a:p>
          <a:p>
            <a:pPr marL="0" indent="0">
              <a:buNone/>
            </a:pPr>
            <a:r>
              <a:rPr lang="en-US" altLang="zh-CN" dirty="0"/>
              <a:t>vi——</a:t>
            </a:r>
            <a:r>
              <a:rPr lang="zh-CN" altLang="en-US" dirty="0"/>
              <a:t>表示第</a:t>
            </a:r>
            <a:r>
              <a:rPr lang="en-US" altLang="zh-CN" dirty="0"/>
              <a:t>i</a:t>
            </a:r>
            <a:r>
              <a:rPr lang="zh-CN" altLang="en-US" dirty="0"/>
              <a:t>个物品的价值（</a:t>
            </a:r>
            <a:r>
              <a:rPr lang="en-US" altLang="zh-CN" dirty="0"/>
              <a:t>value</a:t>
            </a:r>
            <a:r>
              <a:rPr lang="zh-CN" altLang="en-US" dirty="0"/>
              <a:t>）</a:t>
            </a:r>
            <a:endParaRPr lang="en-US" altLang="zh-CN" dirty="0"/>
          </a:p>
          <a:p>
            <a:endParaRPr lang="en-US" altLang="zh-CN" dirty="0" smtClean="0"/>
          </a:p>
          <a:p>
            <a:r>
              <a:rPr lang="zh-CN" altLang="en-US" dirty="0"/>
              <a:t>考虑一般情况：假如已经对前</a:t>
            </a:r>
            <a:r>
              <a:rPr lang="en-US" altLang="zh-CN" dirty="0"/>
              <a:t>i-1</a:t>
            </a:r>
            <a:r>
              <a:rPr lang="zh-CN" altLang="en-US" dirty="0"/>
              <a:t>个物品进行过抉择，现在抉择是否将第</a:t>
            </a:r>
            <a:r>
              <a:rPr lang="en-US" altLang="zh-CN" dirty="0"/>
              <a:t>i</a:t>
            </a:r>
            <a:r>
              <a:rPr lang="zh-CN" altLang="en-US" dirty="0"/>
              <a:t>个物品放进包里，需要考虑哪些问题？</a:t>
            </a:r>
            <a:endParaRPr lang="en-US" altLang="zh-CN" dirty="0"/>
          </a:p>
          <a:p>
            <a:pPr marL="0" indent="0">
              <a:buNone/>
            </a:pPr>
            <a:endParaRPr lang="zh-CN" altLang="en-US" dirty="0"/>
          </a:p>
        </p:txBody>
      </p:sp>
    </p:spTree>
    <p:extLst>
      <p:ext uri="{BB962C8B-B14F-4D97-AF65-F5344CB8AC3E}">
        <p14:creationId xmlns:p14="http://schemas.microsoft.com/office/powerpoint/2010/main" val="38666541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0/1</a:t>
            </a:r>
            <a:r>
              <a:rPr lang="zh-CN" altLang="en-US" dirty="0"/>
              <a:t>背包问题</a:t>
            </a:r>
          </a:p>
        </p:txBody>
      </p:sp>
      <p:sp>
        <p:nvSpPr>
          <p:cNvPr id="3" name="内容占位符 2"/>
          <p:cNvSpPr>
            <a:spLocks noGrp="1"/>
          </p:cNvSpPr>
          <p:nvPr>
            <p:ph sz="quarter" idx="1"/>
          </p:nvPr>
        </p:nvSpPr>
        <p:spPr/>
        <p:txBody>
          <a:bodyPr/>
          <a:lstStyle/>
          <a:p>
            <a:pPr marL="0" indent="0">
              <a:buNone/>
            </a:pPr>
            <a:r>
              <a:rPr lang="en-US" altLang="zh-CN" dirty="0" smtClean="0"/>
              <a:t>1</a:t>
            </a:r>
            <a:r>
              <a:rPr lang="zh-CN" altLang="en-US" dirty="0" smtClean="0"/>
              <a:t>、第</a:t>
            </a:r>
            <a:r>
              <a:rPr lang="en-US" altLang="zh-CN" dirty="0" smtClean="0"/>
              <a:t>i</a:t>
            </a:r>
            <a:r>
              <a:rPr lang="zh-CN" altLang="en-US" dirty="0" smtClean="0"/>
              <a:t>个物品是否放得进包里</a:t>
            </a:r>
            <a:endParaRPr lang="en-US" altLang="zh-CN" dirty="0" smtClean="0"/>
          </a:p>
          <a:p>
            <a:pPr marL="0" indent="0">
              <a:buNone/>
            </a:pPr>
            <a:r>
              <a:rPr lang="zh-CN" altLang="en-US" dirty="0" smtClean="0">
                <a:solidFill>
                  <a:srgbClr val="FF0000"/>
                </a:solidFill>
              </a:rPr>
              <a:t>注意：这里是考察第</a:t>
            </a:r>
            <a:r>
              <a:rPr lang="en-US" altLang="zh-CN" dirty="0" smtClean="0">
                <a:solidFill>
                  <a:srgbClr val="FF0000"/>
                </a:solidFill>
              </a:rPr>
              <a:t>i</a:t>
            </a:r>
            <a:r>
              <a:rPr lang="zh-CN" altLang="en-US" dirty="0" smtClean="0">
                <a:solidFill>
                  <a:srgbClr val="FF0000"/>
                </a:solidFill>
              </a:rPr>
              <a:t>个物品是否能放得进背包里（包括空包），而不是在已有基础上放进去</a:t>
            </a:r>
            <a:endParaRPr lang="zh-CN" altLang="en-US" dirty="0">
              <a:solidFill>
                <a:srgbClr val="FF0000"/>
              </a:solidFill>
            </a:endParaRPr>
          </a:p>
        </p:txBody>
      </p:sp>
      <p:grpSp>
        <p:nvGrpSpPr>
          <p:cNvPr id="4" name="组合 3"/>
          <p:cNvGrpSpPr>
            <a:grpSpLocks/>
          </p:cNvGrpSpPr>
          <p:nvPr/>
        </p:nvGrpSpPr>
        <p:grpSpPr bwMode="auto">
          <a:xfrm>
            <a:off x="2503474" y="3068960"/>
            <a:ext cx="3797314" cy="2522557"/>
            <a:chOff x="2503474" y="4035425"/>
            <a:chExt cx="3797314" cy="2522557"/>
          </a:xfrm>
        </p:grpSpPr>
        <p:grpSp>
          <p:nvGrpSpPr>
            <p:cNvPr id="5" name="组合 9"/>
            <p:cNvGrpSpPr>
              <a:grpSpLocks/>
            </p:cNvGrpSpPr>
            <p:nvPr/>
          </p:nvGrpSpPr>
          <p:grpSpPr bwMode="auto">
            <a:xfrm>
              <a:off x="2555875" y="4292600"/>
              <a:ext cx="1223963" cy="1223963"/>
              <a:chOff x="2555776" y="4005064"/>
              <a:chExt cx="1224136" cy="1224136"/>
            </a:xfrm>
          </p:grpSpPr>
          <p:cxnSp>
            <p:nvCxnSpPr>
              <p:cNvPr id="13" name="直接连接符 12"/>
              <p:cNvCxnSpPr/>
              <p:nvPr/>
            </p:nvCxnSpPr>
            <p:spPr>
              <a:xfrm>
                <a:off x="2555776" y="4005064"/>
                <a:ext cx="0" cy="12241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555776" y="5229200"/>
                <a:ext cx="12241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3779912" y="4005064"/>
                <a:ext cx="0" cy="12241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2555875" y="5229225"/>
              <a:ext cx="1223963" cy="287338"/>
            </a:xfrm>
            <a:prstGeom prst="rect">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1</a:t>
              </a:r>
              <a:endParaRPr lang="zh-CN" altLang="en-US" sz="2400" dirty="0"/>
            </a:p>
          </p:txBody>
        </p:sp>
        <p:sp>
          <p:nvSpPr>
            <p:cNvPr id="7" name="矩形 6"/>
            <p:cNvSpPr/>
            <p:nvPr/>
          </p:nvSpPr>
          <p:spPr>
            <a:xfrm>
              <a:off x="2555875" y="4797425"/>
              <a:ext cx="1223963" cy="39846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b="1" dirty="0">
                  <a:solidFill>
                    <a:schemeClr val="tx1"/>
                  </a:solidFill>
                </a:rPr>
                <a:t>…</a:t>
              </a:r>
              <a:endParaRPr lang="zh-CN" altLang="en-US" b="1" dirty="0">
                <a:solidFill>
                  <a:schemeClr val="tx1"/>
                </a:solidFill>
              </a:endParaRPr>
            </a:p>
          </p:txBody>
        </p:sp>
        <p:sp>
          <p:nvSpPr>
            <p:cNvPr id="8" name="矩形 7"/>
            <p:cNvSpPr/>
            <p:nvPr/>
          </p:nvSpPr>
          <p:spPr>
            <a:xfrm>
              <a:off x="2555875" y="4446588"/>
              <a:ext cx="1223963" cy="32385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i-1</a:t>
              </a:r>
              <a:endParaRPr lang="zh-CN" altLang="en-US" dirty="0"/>
            </a:p>
          </p:txBody>
        </p:sp>
        <p:sp>
          <p:nvSpPr>
            <p:cNvPr id="9" name="TextBox 14"/>
            <p:cNvSpPr txBox="1">
              <a:spLocks noChangeArrowheads="1"/>
            </p:cNvSpPr>
            <p:nvPr/>
          </p:nvSpPr>
          <p:spPr bwMode="auto">
            <a:xfrm>
              <a:off x="2503474" y="5603875"/>
              <a:ext cx="134844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zh-CN" altLang="en-US" sz="2800" dirty="0" smtClean="0"/>
                <a:t>背包</a:t>
              </a:r>
              <a:endParaRPr lang="en-US" altLang="zh-CN" sz="2800" dirty="0" smtClean="0"/>
            </a:p>
            <a:p>
              <a:pPr algn="ctr" eaLnBrk="1" hangingPunct="1"/>
              <a:r>
                <a:rPr lang="zh-CN" altLang="en-US" sz="2800" dirty="0" smtClean="0"/>
                <a:t>容量为</a:t>
              </a:r>
              <a:r>
                <a:rPr lang="en-US" altLang="zh-CN" sz="2800" dirty="0" smtClean="0"/>
                <a:t>j</a:t>
              </a:r>
              <a:endParaRPr lang="zh-CN" altLang="en-US" sz="2800" dirty="0"/>
            </a:p>
          </p:txBody>
        </p:sp>
        <p:sp>
          <p:nvSpPr>
            <p:cNvPr id="10" name="矩形 9"/>
            <p:cNvSpPr/>
            <p:nvPr/>
          </p:nvSpPr>
          <p:spPr>
            <a:xfrm>
              <a:off x="5003800" y="4035425"/>
              <a:ext cx="1296988" cy="15113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t>i</a:t>
              </a:r>
              <a:endParaRPr lang="zh-CN" altLang="en-US" sz="4000" dirty="0"/>
            </a:p>
          </p:txBody>
        </p:sp>
        <p:sp>
          <p:nvSpPr>
            <p:cNvPr id="11" name="左箭头 10"/>
            <p:cNvSpPr/>
            <p:nvPr/>
          </p:nvSpPr>
          <p:spPr>
            <a:xfrm>
              <a:off x="3851275" y="4608513"/>
              <a:ext cx="1081088" cy="4762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乘号 11"/>
            <p:cNvSpPr/>
            <p:nvPr/>
          </p:nvSpPr>
          <p:spPr>
            <a:xfrm>
              <a:off x="4067175" y="4446588"/>
              <a:ext cx="720725" cy="78263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6" name="TextBox 14"/>
          <p:cNvSpPr txBox="1">
            <a:spLocks noChangeArrowheads="1"/>
          </p:cNvSpPr>
          <p:nvPr/>
        </p:nvSpPr>
        <p:spPr bwMode="auto">
          <a:xfrm>
            <a:off x="4788024" y="4637410"/>
            <a:ext cx="170271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zh-CN" altLang="en-US" sz="2800" dirty="0" smtClean="0"/>
              <a:t>第</a:t>
            </a:r>
            <a:r>
              <a:rPr lang="en-US" altLang="zh-CN" sz="2800" dirty="0" smtClean="0"/>
              <a:t>i</a:t>
            </a:r>
            <a:r>
              <a:rPr lang="zh-CN" altLang="en-US" sz="2800" dirty="0" smtClean="0"/>
              <a:t>个物品</a:t>
            </a:r>
            <a:endParaRPr lang="en-US" altLang="zh-CN" sz="2800" dirty="0" smtClean="0"/>
          </a:p>
          <a:p>
            <a:pPr algn="ctr" eaLnBrk="1" hangingPunct="1"/>
            <a:r>
              <a:rPr lang="zh-CN" altLang="en-US" sz="2800" dirty="0" smtClean="0"/>
              <a:t>容量为</a:t>
            </a:r>
            <a:r>
              <a:rPr lang="en-US" altLang="zh-CN" sz="2800" dirty="0" err="1" smtClean="0"/>
              <a:t>w</a:t>
            </a:r>
            <a:r>
              <a:rPr lang="en-US" altLang="zh-CN" sz="2800" baseline="-25000" dirty="0" err="1" smtClean="0"/>
              <a:t>j</a:t>
            </a:r>
            <a:endParaRPr lang="zh-CN" altLang="en-US" sz="2800" baseline="-25000" dirty="0"/>
          </a:p>
        </p:txBody>
      </p:sp>
    </p:spTree>
    <p:extLst>
      <p:ext uri="{BB962C8B-B14F-4D97-AF65-F5344CB8AC3E}">
        <p14:creationId xmlns:p14="http://schemas.microsoft.com/office/powerpoint/2010/main" val="263667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mtClean="0"/>
              <a:t>6.1 </a:t>
            </a:r>
            <a:r>
              <a:rPr lang="zh-CN" altLang="en-US" smtClean="0"/>
              <a:t>动态规划法的基本思想</a:t>
            </a:r>
          </a:p>
        </p:txBody>
      </p:sp>
      <p:sp>
        <p:nvSpPr>
          <p:cNvPr id="3" name="内容占位符 2"/>
          <p:cNvSpPr>
            <a:spLocks noGrp="1"/>
          </p:cNvSpPr>
          <p:nvPr>
            <p:ph sz="quarter" idx="1"/>
          </p:nvPr>
        </p:nvSpPr>
        <p:spPr>
          <a:xfrm>
            <a:off x="457200" y="1219200"/>
            <a:ext cx="8229600" cy="4937125"/>
          </a:xfrm>
        </p:spPr>
        <p:txBody>
          <a:bodyPr/>
          <a:lstStyle/>
          <a:p>
            <a:pPr>
              <a:defRPr/>
            </a:pPr>
            <a:r>
              <a:rPr lang="zh-CN" altLang="en-US" dirty="0" smtClean="0"/>
              <a:t>一个简单的例子：斐波拉切序列</a:t>
            </a:r>
            <a:endParaRPr lang="en-US" altLang="zh-CN" dirty="0" smtClean="0"/>
          </a:p>
          <a:p>
            <a:pPr>
              <a:defRPr/>
            </a:pPr>
            <a:endParaRPr lang="en-US" altLang="zh-CN" dirty="0"/>
          </a:p>
          <a:p>
            <a:pPr>
              <a:defRPr/>
            </a:pPr>
            <a:endParaRPr lang="en-US" altLang="zh-CN" dirty="0" smtClean="0"/>
          </a:p>
          <a:p>
            <a:pPr>
              <a:defRPr/>
            </a:pPr>
            <a:endParaRPr lang="en-US" altLang="zh-CN" dirty="0"/>
          </a:p>
          <a:p>
            <a:pPr>
              <a:defRPr/>
            </a:pPr>
            <a:endParaRPr lang="en-US" altLang="zh-CN" dirty="0" smtClean="0"/>
          </a:p>
          <a:p>
            <a:pPr marL="0" indent="0">
              <a:buFont typeface="Wingdings 3" pitchFamily="18" charset="2"/>
              <a:buNone/>
              <a:defRPr/>
            </a:pPr>
            <a:r>
              <a:rPr lang="zh-CN" altLang="en-US" dirty="0" smtClean="0"/>
              <a:t>想法</a:t>
            </a:r>
            <a:r>
              <a:rPr lang="en-US" altLang="zh-CN" dirty="0" smtClean="0"/>
              <a:t>2</a:t>
            </a:r>
            <a:r>
              <a:rPr lang="zh-CN" altLang="en-US" dirty="0" smtClean="0"/>
              <a:t>：填表法，先初始化</a:t>
            </a:r>
            <a:r>
              <a:rPr lang="en-US" altLang="zh-CN" dirty="0" smtClean="0"/>
              <a:t>F(1)</a:t>
            </a:r>
            <a:r>
              <a:rPr lang="zh-CN" altLang="en-US" dirty="0" smtClean="0"/>
              <a:t>和</a:t>
            </a:r>
            <a:r>
              <a:rPr lang="en-US" altLang="zh-CN" dirty="0" smtClean="0"/>
              <a:t>F(2)</a:t>
            </a:r>
            <a:r>
              <a:rPr lang="zh-CN" altLang="en-US" dirty="0" smtClean="0"/>
              <a:t>，再根据递推式算出</a:t>
            </a:r>
            <a:r>
              <a:rPr lang="en-US" altLang="zh-CN" dirty="0" smtClean="0"/>
              <a:t>F(n)</a:t>
            </a:r>
            <a:r>
              <a:rPr lang="zh-CN" altLang="en-US" dirty="0" smtClean="0"/>
              <a:t>：</a:t>
            </a:r>
            <a:endParaRPr lang="en-US" altLang="zh-CN" dirty="0" smtClean="0"/>
          </a:p>
          <a:p>
            <a:pPr marL="0" indent="0">
              <a:buFont typeface="Wingdings 3" pitchFamily="18" charset="2"/>
              <a:buNone/>
              <a:defRPr/>
            </a:pPr>
            <a:endParaRPr lang="en-US" altLang="zh-CN" dirty="0"/>
          </a:p>
          <a:p>
            <a:pPr marL="0" indent="0">
              <a:buFont typeface="Wingdings 3" pitchFamily="18" charset="2"/>
              <a:buNone/>
              <a:defRPr/>
            </a:pPr>
            <a:endParaRPr lang="en-US" altLang="zh-CN" dirty="0" smtClean="0"/>
          </a:p>
          <a:p>
            <a:pPr marL="0" indent="0">
              <a:buFont typeface="Wingdings 3" pitchFamily="18" charset="2"/>
              <a:buNone/>
              <a:defRPr/>
            </a:pPr>
            <a:endParaRPr lang="en-US" altLang="zh-CN" dirty="0"/>
          </a:p>
          <a:p>
            <a:pPr>
              <a:defRPr/>
            </a:pPr>
            <a:r>
              <a:rPr lang="en-US" altLang="zh-CN" dirty="0" smtClean="0"/>
              <a:t>F(3)</a:t>
            </a:r>
            <a:r>
              <a:rPr lang="zh-CN" altLang="en-US" dirty="0" smtClean="0"/>
              <a:t>计算完后保存在表中</a:t>
            </a:r>
            <a:endParaRPr lang="en-US" altLang="zh-CN" dirty="0" smtClean="0"/>
          </a:p>
        </p:txBody>
      </p:sp>
      <p:graphicFrame>
        <p:nvGraphicFramePr>
          <p:cNvPr id="12292" name="对象 3"/>
          <p:cNvGraphicFramePr>
            <a:graphicFrameLocks noChangeAspect="1"/>
          </p:cNvGraphicFramePr>
          <p:nvPr/>
        </p:nvGraphicFramePr>
        <p:xfrm>
          <a:off x="1547813" y="1844675"/>
          <a:ext cx="5164137" cy="1520825"/>
        </p:xfrm>
        <a:graphic>
          <a:graphicData uri="http://schemas.openxmlformats.org/presentationml/2006/ole">
            <mc:AlternateContent xmlns:mc="http://schemas.openxmlformats.org/markup-compatibility/2006">
              <mc:Choice xmlns:v="urn:schemas-microsoft-com:vml" Requires="v">
                <p:oleObj spid="_x0000_s12317" name="Equation" r:id="rId3" imgW="2501900" imgH="736600" progId="Equation.DSMT4">
                  <p:embed/>
                </p:oleObj>
              </mc:Choice>
              <mc:Fallback>
                <p:oleObj name="Equation" r:id="rId3" imgW="2501900" imgH="7366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844675"/>
                        <a:ext cx="5164137"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3" name="TextBox 4"/>
          <p:cNvSpPr txBox="1">
            <a:spLocks noChangeArrowheads="1"/>
          </p:cNvSpPr>
          <p:nvPr/>
        </p:nvSpPr>
        <p:spPr bwMode="auto">
          <a:xfrm>
            <a:off x="1085850" y="4921250"/>
            <a:ext cx="749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a:solidFill>
                  <a:srgbClr val="FF0000"/>
                </a:solidFill>
              </a:rPr>
              <a:t>F(1)</a:t>
            </a:r>
            <a:endParaRPr lang="zh-CN" altLang="en-US" sz="2800">
              <a:solidFill>
                <a:srgbClr val="FF0000"/>
              </a:solidFill>
            </a:endParaRPr>
          </a:p>
        </p:txBody>
      </p:sp>
      <p:sp>
        <p:nvSpPr>
          <p:cNvPr id="12294" name="TextBox 5"/>
          <p:cNvSpPr txBox="1">
            <a:spLocks noChangeArrowheads="1"/>
          </p:cNvSpPr>
          <p:nvPr/>
        </p:nvSpPr>
        <p:spPr bwMode="auto">
          <a:xfrm>
            <a:off x="2644775" y="4921250"/>
            <a:ext cx="750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a:solidFill>
                  <a:srgbClr val="FF0000"/>
                </a:solidFill>
              </a:rPr>
              <a:t>F(2)</a:t>
            </a:r>
            <a:endParaRPr lang="zh-CN" altLang="en-US" sz="2800">
              <a:solidFill>
                <a:srgbClr val="FF0000"/>
              </a:solidFill>
            </a:endParaRPr>
          </a:p>
        </p:txBody>
      </p:sp>
      <p:sp>
        <p:nvSpPr>
          <p:cNvPr id="12295" name="TextBox 6"/>
          <p:cNvSpPr txBox="1">
            <a:spLocks noChangeArrowheads="1"/>
          </p:cNvSpPr>
          <p:nvPr/>
        </p:nvSpPr>
        <p:spPr bwMode="auto">
          <a:xfrm>
            <a:off x="4205288" y="4921250"/>
            <a:ext cx="7508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a:t>F(3)</a:t>
            </a:r>
            <a:endParaRPr lang="zh-CN" altLang="en-US" sz="2800"/>
          </a:p>
        </p:txBody>
      </p:sp>
      <p:sp>
        <p:nvSpPr>
          <p:cNvPr id="12296" name="TextBox 7"/>
          <p:cNvSpPr txBox="1">
            <a:spLocks noChangeArrowheads="1"/>
          </p:cNvSpPr>
          <p:nvPr/>
        </p:nvSpPr>
        <p:spPr bwMode="auto">
          <a:xfrm>
            <a:off x="5765800" y="4921250"/>
            <a:ext cx="750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a:t>F(4)</a:t>
            </a:r>
            <a:endParaRPr lang="zh-CN" altLang="en-US" sz="2800"/>
          </a:p>
        </p:txBody>
      </p:sp>
      <p:cxnSp>
        <p:nvCxnSpPr>
          <p:cNvPr id="10" name="曲线连接符 9"/>
          <p:cNvCxnSpPr>
            <a:stCxn id="12293" idx="0"/>
            <a:endCxn id="12295" idx="0"/>
          </p:cNvCxnSpPr>
          <p:nvPr/>
        </p:nvCxnSpPr>
        <p:spPr>
          <a:xfrm rot="5400000" flipH="1" flipV="1">
            <a:off x="3021013" y="3360737"/>
            <a:ext cx="12700" cy="3121025"/>
          </a:xfrm>
          <a:prstGeom prst="curvedConnector3">
            <a:avLst>
              <a:gd name="adj1" fmla="val 1800000"/>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12294" idx="2"/>
            <a:endCxn id="12295" idx="2"/>
          </p:cNvCxnSpPr>
          <p:nvPr/>
        </p:nvCxnSpPr>
        <p:spPr>
          <a:xfrm rot="16200000" flipH="1">
            <a:off x="3801269" y="4664869"/>
            <a:ext cx="12700" cy="1560512"/>
          </a:xfrm>
          <a:prstGeom prst="curvedConnector3">
            <a:avLst>
              <a:gd name="adj1" fmla="val 1800000"/>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299" name="TextBox 12"/>
          <p:cNvSpPr txBox="1">
            <a:spLocks noChangeArrowheads="1"/>
          </p:cNvSpPr>
          <p:nvPr/>
        </p:nvSpPr>
        <p:spPr bwMode="auto">
          <a:xfrm>
            <a:off x="7350125" y="4921250"/>
            <a:ext cx="750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a:t>F(5)</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left)">
                                      <p:cBhvr>
                                        <p:cTn id="7" dur="500"/>
                                        <p:tgtEl>
                                          <p:spTgt spid="3">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3"/>
                                        </p:tgtEl>
                                        <p:attrNameLst>
                                          <p:attrName>style.visibility</p:attrName>
                                        </p:attrNameLst>
                                      </p:cBhvr>
                                      <p:to>
                                        <p:strVal val="visible"/>
                                      </p:to>
                                    </p:set>
                                    <p:animEffect transition="in" filter="fade">
                                      <p:cBhvr>
                                        <p:cTn id="12" dur="500"/>
                                        <p:tgtEl>
                                          <p:spTgt spid="1229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294"/>
                                        </p:tgtEl>
                                        <p:attrNameLst>
                                          <p:attrName>style.visibility</p:attrName>
                                        </p:attrNameLst>
                                      </p:cBhvr>
                                      <p:to>
                                        <p:strVal val="visible"/>
                                      </p:to>
                                    </p:set>
                                    <p:animEffect transition="in" filter="fade">
                                      <p:cBhvr>
                                        <p:cTn id="15" dur="500"/>
                                        <p:tgtEl>
                                          <p:spTgt spid="1229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295"/>
                                        </p:tgtEl>
                                        <p:attrNameLst>
                                          <p:attrName>style.visibility</p:attrName>
                                        </p:attrNameLst>
                                      </p:cBhvr>
                                      <p:to>
                                        <p:strVal val="visible"/>
                                      </p:to>
                                    </p:set>
                                    <p:animEffect transition="in" filter="fade">
                                      <p:cBhvr>
                                        <p:cTn id="18" dur="500"/>
                                        <p:tgtEl>
                                          <p:spTgt spid="1229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296"/>
                                        </p:tgtEl>
                                        <p:attrNameLst>
                                          <p:attrName>style.visibility</p:attrName>
                                        </p:attrNameLst>
                                      </p:cBhvr>
                                      <p:to>
                                        <p:strVal val="visible"/>
                                      </p:to>
                                    </p:set>
                                    <p:animEffect transition="in" filter="fade">
                                      <p:cBhvr>
                                        <p:cTn id="21" dur="500"/>
                                        <p:tgtEl>
                                          <p:spTgt spid="12296"/>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299"/>
                                        </p:tgtEl>
                                        <p:attrNameLst>
                                          <p:attrName>style.visibility</p:attrName>
                                        </p:attrNameLst>
                                      </p:cBhvr>
                                      <p:to>
                                        <p:strVal val="visible"/>
                                      </p:to>
                                    </p:set>
                                    <p:animEffect transition="in" filter="fade">
                                      <p:cBhvr>
                                        <p:cTn id="30" dur="500"/>
                                        <p:tgtEl>
                                          <p:spTgt spid="1229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wipe(left)">
                                      <p:cBhvr>
                                        <p:cTn id="3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p:bldP spid="12294" grpId="0"/>
      <p:bldP spid="12295" grpId="0"/>
      <p:bldP spid="12296" grpId="0"/>
      <p:bldP spid="1229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0/1</a:t>
            </a:r>
            <a:r>
              <a:rPr lang="zh-CN" altLang="en-US" dirty="0"/>
              <a:t>背包问题</a:t>
            </a:r>
          </a:p>
        </p:txBody>
      </p:sp>
      <p:sp>
        <p:nvSpPr>
          <p:cNvPr id="3" name="内容占位符 2"/>
          <p:cNvSpPr>
            <a:spLocks noGrp="1"/>
          </p:cNvSpPr>
          <p:nvPr>
            <p:ph sz="quarter" idx="1"/>
          </p:nvPr>
        </p:nvSpPr>
        <p:spPr/>
        <p:txBody>
          <a:bodyPr/>
          <a:lstStyle/>
          <a:p>
            <a:pPr marL="0" indent="0">
              <a:buNone/>
            </a:pPr>
            <a:r>
              <a:rPr lang="en-US" altLang="zh-CN" dirty="0" smtClean="0"/>
              <a:t>1</a:t>
            </a:r>
            <a:r>
              <a:rPr lang="zh-CN" altLang="en-US" dirty="0" smtClean="0"/>
              <a:t>、第</a:t>
            </a:r>
            <a:r>
              <a:rPr lang="en-US" altLang="zh-CN" dirty="0" smtClean="0"/>
              <a:t>i</a:t>
            </a:r>
            <a:r>
              <a:rPr lang="zh-CN" altLang="en-US" dirty="0" smtClean="0"/>
              <a:t>个物品是否放得进包里</a:t>
            </a:r>
            <a:endParaRPr lang="en-US" altLang="zh-CN" dirty="0" smtClean="0"/>
          </a:p>
          <a:p>
            <a:pPr marL="0" indent="0">
              <a:buNone/>
            </a:pPr>
            <a:r>
              <a:rPr lang="zh-CN" altLang="en-US" dirty="0" smtClean="0">
                <a:solidFill>
                  <a:srgbClr val="FF0000"/>
                </a:solidFill>
              </a:rPr>
              <a:t>注意：这里是考察第</a:t>
            </a:r>
            <a:r>
              <a:rPr lang="en-US" altLang="zh-CN" dirty="0" smtClean="0">
                <a:solidFill>
                  <a:srgbClr val="FF0000"/>
                </a:solidFill>
              </a:rPr>
              <a:t>i</a:t>
            </a:r>
            <a:r>
              <a:rPr lang="zh-CN" altLang="en-US" dirty="0" smtClean="0">
                <a:solidFill>
                  <a:srgbClr val="FF0000"/>
                </a:solidFill>
              </a:rPr>
              <a:t>个物品是否能放得进背包里</a:t>
            </a:r>
            <a:r>
              <a:rPr lang="zh-CN" altLang="en-US" dirty="0">
                <a:solidFill>
                  <a:srgbClr val="FF0000"/>
                </a:solidFill>
              </a:rPr>
              <a:t>（包括空包）</a:t>
            </a:r>
            <a:r>
              <a:rPr lang="zh-CN" altLang="en-US" dirty="0" smtClean="0">
                <a:solidFill>
                  <a:srgbClr val="FF0000"/>
                </a:solidFill>
              </a:rPr>
              <a:t>，而不是在已有基础上放进去</a:t>
            </a:r>
            <a:endParaRPr lang="zh-CN" altLang="en-US" dirty="0">
              <a:solidFill>
                <a:srgbClr val="FF0000"/>
              </a:solidFill>
            </a:endParaRPr>
          </a:p>
        </p:txBody>
      </p:sp>
      <p:grpSp>
        <p:nvGrpSpPr>
          <p:cNvPr id="4" name="组合 3"/>
          <p:cNvGrpSpPr>
            <a:grpSpLocks/>
          </p:cNvGrpSpPr>
          <p:nvPr/>
        </p:nvGrpSpPr>
        <p:grpSpPr bwMode="auto">
          <a:xfrm>
            <a:off x="2493928" y="3326135"/>
            <a:ext cx="2438435" cy="2265382"/>
            <a:chOff x="2493928" y="4292600"/>
            <a:chExt cx="2438435" cy="2265382"/>
          </a:xfrm>
        </p:grpSpPr>
        <p:grpSp>
          <p:nvGrpSpPr>
            <p:cNvPr id="5" name="组合 9"/>
            <p:cNvGrpSpPr>
              <a:grpSpLocks/>
            </p:cNvGrpSpPr>
            <p:nvPr/>
          </p:nvGrpSpPr>
          <p:grpSpPr bwMode="auto">
            <a:xfrm>
              <a:off x="2555875" y="4292600"/>
              <a:ext cx="1223963" cy="1223963"/>
              <a:chOff x="2555776" y="4005064"/>
              <a:chExt cx="1224136" cy="1224136"/>
            </a:xfrm>
          </p:grpSpPr>
          <p:cxnSp>
            <p:nvCxnSpPr>
              <p:cNvPr id="13" name="直接连接符 12"/>
              <p:cNvCxnSpPr/>
              <p:nvPr/>
            </p:nvCxnSpPr>
            <p:spPr>
              <a:xfrm>
                <a:off x="2555776" y="4005064"/>
                <a:ext cx="0" cy="12241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555776" y="5229200"/>
                <a:ext cx="12241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3779912" y="4005064"/>
                <a:ext cx="0" cy="12241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2555875" y="5229225"/>
              <a:ext cx="1223963" cy="287338"/>
            </a:xfrm>
            <a:prstGeom prst="rect">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1</a:t>
              </a:r>
              <a:endParaRPr lang="zh-CN" altLang="en-US" sz="2400" dirty="0"/>
            </a:p>
          </p:txBody>
        </p:sp>
        <p:sp>
          <p:nvSpPr>
            <p:cNvPr id="7" name="矩形 6"/>
            <p:cNvSpPr/>
            <p:nvPr/>
          </p:nvSpPr>
          <p:spPr>
            <a:xfrm>
              <a:off x="2555875" y="4797425"/>
              <a:ext cx="1223963" cy="39846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b="1" dirty="0">
                  <a:solidFill>
                    <a:schemeClr val="tx1"/>
                  </a:solidFill>
                </a:rPr>
                <a:t>…</a:t>
              </a:r>
              <a:endParaRPr lang="zh-CN" altLang="en-US" b="1" dirty="0">
                <a:solidFill>
                  <a:schemeClr val="tx1"/>
                </a:solidFill>
              </a:endParaRPr>
            </a:p>
          </p:txBody>
        </p:sp>
        <p:sp>
          <p:nvSpPr>
            <p:cNvPr id="8" name="矩形 7"/>
            <p:cNvSpPr/>
            <p:nvPr/>
          </p:nvSpPr>
          <p:spPr>
            <a:xfrm>
              <a:off x="2555875" y="4446588"/>
              <a:ext cx="1223963" cy="32385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i-1</a:t>
              </a:r>
              <a:endParaRPr lang="zh-CN" altLang="en-US" dirty="0"/>
            </a:p>
          </p:txBody>
        </p:sp>
        <p:sp>
          <p:nvSpPr>
            <p:cNvPr id="9" name="TextBox 14"/>
            <p:cNvSpPr txBox="1">
              <a:spLocks noChangeArrowheads="1"/>
            </p:cNvSpPr>
            <p:nvPr/>
          </p:nvSpPr>
          <p:spPr bwMode="auto">
            <a:xfrm>
              <a:off x="2493928" y="5603875"/>
              <a:ext cx="134844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zh-CN" altLang="en-US" sz="2800" dirty="0" smtClean="0"/>
                <a:t>背包</a:t>
              </a:r>
              <a:endParaRPr lang="en-US" altLang="zh-CN" sz="2800" dirty="0" smtClean="0"/>
            </a:p>
            <a:p>
              <a:pPr algn="ctr" eaLnBrk="1" hangingPunct="1"/>
              <a:r>
                <a:rPr lang="zh-CN" altLang="en-US" sz="2800" dirty="0" smtClean="0"/>
                <a:t>容量为</a:t>
              </a:r>
              <a:r>
                <a:rPr lang="en-US" altLang="zh-CN" sz="2800" dirty="0" smtClean="0"/>
                <a:t>j</a:t>
              </a:r>
              <a:endParaRPr lang="zh-CN" altLang="en-US" sz="2800" dirty="0"/>
            </a:p>
          </p:txBody>
        </p:sp>
        <p:sp>
          <p:nvSpPr>
            <p:cNvPr id="11" name="左箭头 10"/>
            <p:cNvSpPr/>
            <p:nvPr/>
          </p:nvSpPr>
          <p:spPr>
            <a:xfrm>
              <a:off x="3851275" y="4608513"/>
              <a:ext cx="1081088" cy="4762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7" name="矩形 16"/>
          <p:cNvSpPr/>
          <p:nvPr/>
        </p:nvSpPr>
        <p:spPr bwMode="auto">
          <a:xfrm>
            <a:off x="5003800" y="3523778"/>
            <a:ext cx="1296988" cy="69532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t>i</a:t>
            </a:r>
            <a:endParaRPr lang="zh-CN" altLang="en-US" sz="4000" dirty="0"/>
          </a:p>
        </p:txBody>
      </p:sp>
      <p:sp>
        <p:nvSpPr>
          <p:cNvPr id="19" name="TextBox 18"/>
          <p:cNvSpPr txBox="1"/>
          <p:nvPr/>
        </p:nvSpPr>
        <p:spPr>
          <a:xfrm>
            <a:off x="4181768" y="3257108"/>
            <a:ext cx="606256" cy="1107996"/>
          </a:xfrm>
          <a:prstGeom prst="rect">
            <a:avLst/>
          </a:prstGeom>
          <a:noFill/>
        </p:spPr>
        <p:txBody>
          <a:bodyPr wrap="none" rtlCol="0">
            <a:spAutoFit/>
          </a:bodyPr>
          <a:lstStyle/>
          <a:p>
            <a:r>
              <a:rPr lang="zh-CN" altLang="en-US" sz="6600" b="1" dirty="0" smtClean="0">
                <a:solidFill>
                  <a:srgbClr val="00B050"/>
                </a:solidFill>
              </a:rPr>
              <a:t>√</a:t>
            </a:r>
            <a:endParaRPr lang="zh-CN" altLang="en-US" sz="6600" b="1" dirty="0">
              <a:solidFill>
                <a:srgbClr val="00B050"/>
              </a:solidFill>
            </a:endParaRPr>
          </a:p>
        </p:txBody>
      </p:sp>
      <p:sp>
        <p:nvSpPr>
          <p:cNvPr id="21" name="TextBox 14"/>
          <p:cNvSpPr txBox="1">
            <a:spLocks noChangeArrowheads="1"/>
          </p:cNvSpPr>
          <p:nvPr/>
        </p:nvSpPr>
        <p:spPr bwMode="auto">
          <a:xfrm>
            <a:off x="4788024" y="4637410"/>
            <a:ext cx="170271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zh-CN" altLang="en-US" sz="2800" dirty="0" smtClean="0"/>
              <a:t>第</a:t>
            </a:r>
            <a:r>
              <a:rPr lang="en-US" altLang="zh-CN" sz="2800" dirty="0" smtClean="0"/>
              <a:t>i</a:t>
            </a:r>
            <a:r>
              <a:rPr lang="zh-CN" altLang="en-US" sz="2800" dirty="0" smtClean="0"/>
              <a:t>个物品</a:t>
            </a:r>
            <a:endParaRPr lang="en-US" altLang="zh-CN" sz="2800" dirty="0" smtClean="0"/>
          </a:p>
          <a:p>
            <a:pPr algn="ctr" eaLnBrk="1" hangingPunct="1"/>
            <a:r>
              <a:rPr lang="zh-CN" altLang="en-US" sz="2800" dirty="0" smtClean="0"/>
              <a:t>容量为</a:t>
            </a:r>
            <a:r>
              <a:rPr lang="en-US" altLang="zh-CN" sz="2800" dirty="0" err="1" smtClean="0"/>
              <a:t>w</a:t>
            </a:r>
            <a:r>
              <a:rPr lang="en-US" altLang="zh-CN" sz="2800" baseline="-25000" dirty="0" err="1" smtClean="0"/>
              <a:t>j</a:t>
            </a:r>
            <a:endParaRPr lang="zh-CN" altLang="en-US" sz="2800" baseline="-25000" dirty="0"/>
          </a:p>
        </p:txBody>
      </p:sp>
    </p:spTree>
    <p:extLst>
      <p:ext uri="{BB962C8B-B14F-4D97-AF65-F5344CB8AC3E}">
        <p14:creationId xmlns:p14="http://schemas.microsoft.com/office/powerpoint/2010/main" val="194559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0/1</a:t>
            </a:r>
            <a:r>
              <a:rPr lang="zh-CN" altLang="en-US" dirty="0"/>
              <a:t>背包问题</a:t>
            </a:r>
          </a:p>
        </p:txBody>
      </p:sp>
      <p:sp>
        <p:nvSpPr>
          <p:cNvPr id="3" name="内容占位符 2"/>
          <p:cNvSpPr>
            <a:spLocks noGrp="1"/>
          </p:cNvSpPr>
          <p:nvPr>
            <p:ph sz="quarter" idx="1"/>
          </p:nvPr>
        </p:nvSpPr>
        <p:spPr/>
        <p:txBody>
          <a:bodyPr/>
          <a:lstStyle/>
          <a:p>
            <a:pPr marL="0" indent="0">
              <a:buNone/>
            </a:pPr>
            <a:r>
              <a:rPr lang="en-US" altLang="zh-CN" dirty="0" smtClean="0"/>
              <a:t>1</a:t>
            </a:r>
            <a:r>
              <a:rPr lang="zh-CN" altLang="en-US" dirty="0" smtClean="0"/>
              <a:t>、第</a:t>
            </a:r>
            <a:r>
              <a:rPr lang="en-US" altLang="zh-CN" dirty="0" smtClean="0"/>
              <a:t>i</a:t>
            </a:r>
            <a:r>
              <a:rPr lang="zh-CN" altLang="en-US" dirty="0" smtClean="0"/>
              <a:t>个物品是否放得进包里</a:t>
            </a:r>
            <a:endParaRPr lang="en-US" altLang="zh-CN" dirty="0" smtClean="0"/>
          </a:p>
          <a:p>
            <a:pPr marL="0" indent="0">
              <a:buNone/>
            </a:pPr>
            <a:r>
              <a:rPr lang="zh-CN" altLang="en-US" dirty="0" smtClean="0"/>
              <a:t>若第</a:t>
            </a:r>
            <a:r>
              <a:rPr lang="en-US" altLang="zh-CN" dirty="0" smtClean="0"/>
              <a:t>i</a:t>
            </a:r>
            <a:r>
              <a:rPr lang="zh-CN" altLang="en-US" dirty="0" smtClean="0"/>
              <a:t>个物品的容量大于背包总容量，即</a:t>
            </a:r>
            <a:r>
              <a:rPr lang="en-US" altLang="zh-CN" dirty="0" err="1"/>
              <a:t>w</a:t>
            </a:r>
            <a:r>
              <a:rPr lang="en-US" altLang="zh-CN" baseline="-25000" dirty="0" err="1"/>
              <a:t>i</a:t>
            </a:r>
            <a:r>
              <a:rPr lang="en-US" altLang="zh-CN" dirty="0"/>
              <a:t>&gt;j</a:t>
            </a:r>
            <a:r>
              <a:rPr lang="zh-CN" altLang="en-US" dirty="0"/>
              <a:t>，则</a:t>
            </a:r>
            <a:r>
              <a:rPr lang="zh-CN" altLang="en-US" dirty="0">
                <a:solidFill>
                  <a:srgbClr val="FF0000"/>
                </a:solidFill>
              </a:rPr>
              <a:t>前</a:t>
            </a:r>
            <a:r>
              <a:rPr lang="en-US" altLang="zh-CN" dirty="0">
                <a:solidFill>
                  <a:srgbClr val="FF0000"/>
                </a:solidFill>
              </a:rPr>
              <a:t>i</a:t>
            </a:r>
            <a:r>
              <a:rPr lang="zh-CN" altLang="en-US" dirty="0">
                <a:solidFill>
                  <a:srgbClr val="FF0000"/>
                </a:solidFill>
              </a:rPr>
              <a:t>个物品</a:t>
            </a:r>
            <a:r>
              <a:rPr lang="zh-CN" altLang="en-US" dirty="0"/>
              <a:t>放到容量为</a:t>
            </a:r>
            <a:r>
              <a:rPr lang="en-US" altLang="zh-CN" dirty="0"/>
              <a:t>j</a:t>
            </a:r>
            <a:r>
              <a:rPr lang="zh-CN" altLang="en-US" dirty="0"/>
              <a:t>的包里的最大价值与</a:t>
            </a:r>
            <a:r>
              <a:rPr lang="zh-CN" altLang="en-US" dirty="0">
                <a:solidFill>
                  <a:srgbClr val="FF0000"/>
                </a:solidFill>
              </a:rPr>
              <a:t>前</a:t>
            </a:r>
            <a:r>
              <a:rPr lang="en-US" altLang="zh-CN" dirty="0">
                <a:solidFill>
                  <a:srgbClr val="FF0000"/>
                </a:solidFill>
              </a:rPr>
              <a:t>i-1</a:t>
            </a:r>
            <a:r>
              <a:rPr lang="zh-CN" altLang="en-US" dirty="0">
                <a:solidFill>
                  <a:srgbClr val="FF0000"/>
                </a:solidFill>
              </a:rPr>
              <a:t>个物品</a:t>
            </a:r>
            <a:r>
              <a:rPr lang="zh-CN" altLang="en-US" dirty="0"/>
              <a:t>放到容量为</a:t>
            </a:r>
            <a:r>
              <a:rPr lang="en-US" altLang="zh-CN" dirty="0"/>
              <a:t>j</a:t>
            </a:r>
            <a:r>
              <a:rPr lang="zh-CN" altLang="en-US" dirty="0"/>
              <a:t>的包里的最大价值相等（</a:t>
            </a:r>
            <a:r>
              <a:rPr lang="zh-CN" altLang="en-US" dirty="0">
                <a:solidFill>
                  <a:srgbClr val="FF0000"/>
                </a:solidFill>
              </a:rPr>
              <a:t>因为第</a:t>
            </a:r>
            <a:r>
              <a:rPr lang="en-US" altLang="zh-CN" dirty="0">
                <a:solidFill>
                  <a:srgbClr val="FF0000"/>
                </a:solidFill>
              </a:rPr>
              <a:t>i</a:t>
            </a:r>
            <a:r>
              <a:rPr lang="zh-CN" altLang="en-US" dirty="0">
                <a:solidFill>
                  <a:srgbClr val="FF0000"/>
                </a:solidFill>
              </a:rPr>
              <a:t>个物品放不进去，没创造额外价值</a:t>
            </a:r>
            <a:r>
              <a:rPr lang="zh-CN" altLang="en-US" dirty="0"/>
              <a:t>）</a:t>
            </a:r>
          </a:p>
        </p:txBody>
      </p:sp>
      <p:grpSp>
        <p:nvGrpSpPr>
          <p:cNvPr id="17" name="组合 16"/>
          <p:cNvGrpSpPr>
            <a:grpSpLocks/>
          </p:cNvGrpSpPr>
          <p:nvPr/>
        </p:nvGrpSpPr>
        <p:grpSpPr bwMode="auto">
          <a:xfrm>
            <a:off x="2503474" y="4221088"/>
            <a:ext cx="3797314" cy="2522557"/>
            <a:chOff x="2503474" y="4035425"/>
            <a:chExt cx="3797314" cy="2522557"/>
          </a:xfrm>
        </p:grpSpPr>
        <p:grpSp>
          <p:nvGrpSpPr>
            <p:cNvPr id="18" name="组合 9"/>
            <p:cNvGrpSpPr>
              <a:grpSpLocks/>
            </p:cNvGrpSpPr>
            <p:nvPr/>
          </p:nvGrpSpPr>
          <p:grpSpPr bwMode="auto">
            <a:xfrm>
              <a:off x="2555875" y="4292600"/>
              <a:ext cx="1223963" cy="1223963"/>
              <a:chOff x="2555776" y="4005064"/>
              <a:chExt cx="1224136" cy="1224136"/>
            </a:xfrm>
          </p:grpSpPr>
          <p:cxnSp>
            <p:nvCxnSpPr>
              <p:cNvPr id="26" name="直接连接符 25"/>
              <p:cNvCxnSpPr/>
              <p:nvPr/>
            </p:nvCxnSpPr>
            <p:spPr>
              <a:xfrm>
                <a:off x="2555776" y="4005064"/>
                <a:ext cx="0" cy="12241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555776" y="5229200"/>
                <a:ext cx="12241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3779912" y="4005064"/>
                <a:ext cx="0" cy="12241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2555875" y="5229225"/>
              <a:ext cx="1223963" cy="287338"/>
            </a:xfrm>
            <a:prstGeom prst="rect">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1</a:t>
              </a:r>
              <a:endParaRPr lang="zh-CN" altLang="en-US" sz="2400" dirty="0"/>
            </a:p>
          </p:txBody>
        </p:sp>
        <p:sp>
          <p:nvSpPr>
            <p:cNvPr id="20" name="矩形 19"/>
            <p:cNvSpPr/>
            <p:nvPr/>
          </p:nvSpPr>
          <p:spPr>
            <a:xfrm>
              <a:off x="2555875" y="4797425"/>
              <a:ext cx="1223963" cy="39846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b="1" dirty="0">
                  <a:solidFill>
                    <a:schemeClr val="tx1"/>
                  </a:solidFill>
                </a:rPr>
                <a:t>…</a:t>
              </a:r>
              <a:endParaRPr lang="zh-CN" altLang="en-US" b="1" dirty="0">
                <a:solidFill>
                  <a:schemeClr val="tx1"/>
                </a:solidFill>
              </a:endParaRPr>
            </a:p>
          </p:txBody>
        </p:sp>
        <p:sp>
          <p:nvSpPr>
            <p:cNvPr id="21" name="矩形 20"/>
            <p:cNvSpPr/>
            <p:nvPr/>
          </p:nvSpPr>
          <p:spPr>
            <a:xfrm>
              <a:off x="2555875" y="4446588"/>
              <a:ext cx="1223963" cy="32385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i-1</a:t>
              </a:r>
              <a:endParaRPr lang="zh-CN" altLang="en-US" dirty="0"/>
            </a:p>
          </p:txBody>
        </p:sp>
        <p:sp>
          <p:nvSpPr>
            <p:cNvPr id="22" name="TextBox 14"/>
            <p:cNvSpPr txBox="1">
              <a:spLocks noChangeArrowheads="1"/>
            </p:cNvSpPr>
            <p:nvPr/>
          </p:nvSpPr>
          <p:spPr bwMode="auto">
            <a:xfrm>
              <a:off x="2503474" y="5603875"/>
              <a:ext cx="134844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zh-CN" altLang="en-US" sz="2800" dirty="0" smtClean="0"/>
                <a:t>背包</a:t>
              </a:r>
              <a:endParaRPr lang="en-US" altLang="zh-CN" sz="2800" dirty="0" smtClean="0"/>
            </a:p>
            <a:p>
              <a:pPr algn="ctr" eaLnBrk="1" hangingPunct="1"/>
              <a:r>
                <a:rPr lang="zh-CN" altLang="en-US" sz="2800" dirty="0" smtClean="0"/>
                <a:t>容量为</a:t>
              </a:r>
              <a:r>
                <a:rPr lang="en-US" altLang="zh-CN" sz="2800" dirty="0" smtClean="0"/>
                <a:t>j</a:t>
              </a:r>
              <a:endParaRPr lang="zh-CN" altLang="en-US" sz="2800" dirty="0"/>
            </a:p>
          </p:txBody>
        </p:sp>
        <p:sp>
          <p:nvSpPr>
            <p:cNvPr id="23" name="矩形 22"/>
            <p:cNvSpPr/>
            <p:nvPr/>
          </p:nvSpPr>
          <p:spPr>
            <a:xfrm>
              <a:off x="5003800" y="4035425"/>
              <a:ext cx="1296988" cy="15113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t>i</a:t>
              </a:r>
              <a:endParaRPr lang="zh-CN" altLang="en-US" sz="4000" dirty="0"/>
            </a:p>
          </p:txBody>
        </p:sp>
        <p:sp>
          <p:nvSpPr>
            <p:cNvPr id="24" name="左箭头 23"/>
            <p:cNvSpPr/>
            <p:nvPr/>
          </p:nvSpPr>
          <p:spPr>
            <a:xfrm>
              <a:off x="3851275" y="4608513"/>
              <a:ext cx="1081088" cy="4762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乘号 24"/>
            <p:cNvSpPr/>
            <p:nvPr/>
          </p:nvSpPr>
          <p:spPr>
            <a:xfrm>
              <a:off x="4067175" y="4446588"/>
              <a:ext cx="720725" cy="78263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9" name="TextBox 14"/>
          <p:cNvSpPr txBox="1">
            <a:spLocks noChangeArrowheads="1"/>
          </p:cNvSpPr>
          <p:nvPr/>
        </p:nvSpPr>
        <p:spPr bwMode="auto">
          <a:xfrm>
            <a:off x="4788024" y="5789538"/>
            <a:ext cx="170271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zh-CN" altLang="en-US" sz="2800" dirty="0" smtClean="0"/>
              <a:t>第</a:t>
            </a:r>
            <a:r>
              <a:rPr lang="en-US" altLang="zh-CN" sz="2800" dirty="0" smtClean="0"/>
              <a:t>i</a:t>
            </a:r>
            <a:r>
              <a:rPr lang="zh-CN" altLang="en-US" sz="2800" dirty="0" smtClean="0"/>
              <a:t>个物品</a:t>
            </a:r>
            <a:endParaRPr lang="en-US" altLang="zh-CN" sz="2800" dirty="0" smtClean="0"/>
          </a:p>
          <a:p>
            <a:pPr algn="ctr" eaLnBrk="1" hangingPunct="1"/>
            <a:r>
              <a:rPr lang="zh-CN" altLang="en-US" sz="2800" dirty="0" smtClean="0"/>
              <a:t>容量为</a:t>
            </a:r>
            <a:r>
              <a:rPr lang="en-US" altLang="zh-CN" sz="2800" dirty="0" err="1" smtClean="0"/>
              <a:t>w</a:t>
            </a:r>
            <a:r>
              <a:rPr lang="en-US" altLang="zh-CN" sz="2800" baseline="-25000" dirty="0" err="1" smtClean="0"/>
              <a:t>j</a:t>
            </a:r>
            <a:endParaRPr lang="zh-CN" altLang="en-US" sz="2800" baseline="-25000" dirty="0"/>
          </a:p>
        </p:txBody>
      </p:sp>
      <p:graphicFrame>
        <p:nvGraphicFramePr>
          <p:cNvPr id="30" name="对象 29"/>
          <p:cNvGraphicFramePr>
            <a:graphicFrameLocks noChangeAspect="1"/>
          </p:cNvGraphicFramePr>
          <p:nvPr>
            <p:extLst>
              <p:ext uri="{D42A27DB-BD31-4B8C-83A1-F6EECF244321}">
                <p14:modId xmlns:p14="http://schemas.microsoft.com/office/powerpoint/2010/main" val="518380732"/>
              </p:ext>
            </p:extLst>
          </p:nvPr>
        </p:nvGraphicFramePr>
        <p:xfrm>
          <a:off x="1908175" y="3457376"/>
          <a:ext cx="4967288" cy="547688"/>
        </p:xfrm>
        <a:graphic>
          <a:graphicData uri="http://schemas.openxmlformats.org/presentationml/2006/ole">
            <mc:AlternateContent xmlns:mc="http://schemas.openxmlformats.org/markup-compatibility/2006">
              <mc:Choice xmlns:v="urn:schemas-microsoft-com:vml" Requires="v">
                <p:oleObj spid="_x0000_s47108" name="Equation" r:id="rId3" imgW="2184120" imgH="241200" progId="Equation.DSMT4">
                  <p:embed/>
                </p:oleObj>
              </mc:Choice>
              <mc:Fallback>
                <p:oleObj name="Equation" r:id="rId3" imgW="218412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457376"/>
                        <a:ext cx="4967288" cy="5476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8225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0/1</a:t>
            </a:r>
            <a:r>
              <a:rPr lang="zh-CN" altLang="en-US" dirty="0"/>
              <a:t>背包问题</a:t>
            </a:r>
          </a:p>
        </p:txBody>
      </p:sp>
      <p:sp>
        <p:nvSpPr>
          <p:cNvPr id="3" name="内容占位符 2"/>
          <p:cNvSpPr>
            <a:spLocks noGrp="1"/>
          </p:cNvSpPr>
          <p:nvPr>
            <p:ph sz="quarter" idx="1"/>
          </p:nvPr>
        </p:nvSpPr>
        <p:spPr/>
        <p:txBody>
          <a:bodyPr/>
          <a:lstStyle/>
          <a:p>
            <a:pPr marL="0" indent="0">
              <a:buNone/>
            </a:pPr>
            <a:r>
              <a:rPr lang="en-US" altLang="zh-CN" dirty="0" smtClean="0"/>
              <a:t>2</a:t>
            </a:r>
            <a:r>
              <a:rPr lang="zh-CN" altLang="en-US" dirty="0" smtClean="0"/>
              <a:t>、若第</a:t>
            </a:r>
            <a:r>
              <a:rPr lang="en-US" altLang="zh-CN" dirty="0" smtClean="0"/>
              <a:t>i</a:t>
            </a:r>
            <a:r>
              <a:rPr lang="zh-CN" altLang="en-US" dirty="0" smtClean="0"/>
              <a:t>个物品可以放进包里，放？不放？标准是什么？</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p:txBody>
      </p:sp>
      <p:grpSp>
        <p:nvGrpSpPr>
          <p:cNvPr id="4" name="组合 3"/>
          <p:cNvGrpSpPr>
            <a:grpSpLocks/>
          </p:cNvGrpSpPr>
          <p:nvPr/>
        </p:nvGrpSpPr>
        <p:grpSpPr bwMode="auto">
          <a:xfrm>
            <a:off x="2555875" y="3682737"/>
            <a:ext cx="2376488" cy="1834495"/>
            <a:chOff x="2555875" y="4292600"/>
            <a:chExt cx="2376488" cy="1834495"/>
          </a:xfrm>
        </p:grpSpPr>
        <p:grpSp>
          <p:nvGrpSpPr>
            <p:cNvPr id="5" name="组合 9"/>
            <p:cNvGrpSpPr>
              <a:grpSpLocks/>
            </p:cNvGrpSpPr>
            <p:nvPr/>
          </p:nvGrpSpPr>
          <p:grpSpPr bwMode="auto">
            <a:xfrm>
              <a:off x="2555875" y="4292600"/>
              <a:ext cx="1223963" cy="1223963"/>
              <a:chOff x="2555776" y="4005064"/>
              <a:chExt cx="1224136" cy="1224136"/>
            </a:xfrm>
          </p:grpSpPr>
          <p:cxnSp>
            <p:nvCxnSpPr>
              <p:cNvPr id="13" name="直接连接符 12"/>
              <p:cNvCxnSpPr/>
              <p:nvPr/>
            </p:nvCxnSpPr>
            <p:spPr>
              <a:xfrm>
                <a:off x="2555776" y="4005064"/>
                <a:ext cx="0" cy="12241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555776" y="5229200"/>
                <a:ext cx="12241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3779912" y="4005064"/>
                <a:ext cx="0" cy="12241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2555875" y="5229225"/>
              <a:ext cx="1223963" cy="287338"/>
            </a:xfrm>
            <a:prstGeom prst="rect">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1</a:t>
              </a:r>
              <a:endParaRPr lang="zh-CN" altLang="en-US" sz="2400" dirty="0"/>
            </a:p>
          </p:txBody>
        </p:sp>
        <p:sp>
          <p:nvSpPr>
            <p:cNvPr id="7" name="矩形 6"/>
            <p:cNvSpPr/>
            <p:nvPr/>
          </p:nvSpPr>
          <p:spPr>
            <a:xfrm>
              <a:off x="2555875" y="4797425"/>
              <a:ext cx="1223963" cy="39846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b="1" dirty="0">
                  <a:solidFill>
                    <a:schemeClr val="tx1"/>
                  </a:solidFill>
                </a:rPr>
                <a:t>…</a:t>
              </a:r>
              <a:endParaRPr lang="zh-CN" altLang="en-US" b="1" dirty="0">
                <a:solidFill>
                  <a:schemeClr val="tx1"/>
                </a:solidFill>
              </a:endParaRPr>
            </a:p>
          </p:txBody>
        </p:sp>
        <p:sp>
          <p:nvSpPr>
            <p:cNvPr id="8" name="矩形 7"/>
            <p:cNvSpPr/>
            <p:nvPr/>
          </p:nvSpPr>
          <p:spPr>
            <a:xfrm>
              <a:off x="2555875" y="4446588"/>
              <a:ext cx="1223963" cy="32385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i-1</a:t>
              </a:r>
              <a:endParaRPr lang="zh-CN" altLang="en-US" dirty="0"/>
            </a:p>
          </p:txBody>
        </p:sp>
        <p:sp>
          <p:nvSpPr>
            <p:cNvPr id="9" name="TextBox 14"/>
            <p:cNvSpPr txBox="1">
              <a:spLocks noChangeArrowheads="1"/>
            </p:cNvSpPr>
            <p:nvPr/>
          </p:nvSpPr>
          <p:spPr bwMode="auto">
            <a:xfrm>
              <a:off x="2699792" y="5603875"/>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800" dirty="0" smtClean="0"/>
                <a:t>背包</a:t>
              </a:r>
              <a:endParaRPr lang="zh-CN" altLang="en-US" sz="2800" dirty="0"/>
            </a:p>
          </p:txBody>
        </p:sp>
        <p:sp>
          <p:nvSpPr>
            <p:cNvPr id="11" name="左箭头 10"/>
            <p:cNvSpPr/>
            <p:nvPr/>
          </p:nvSpPr>
          <p:spPr>
            <a:xfrm>
              <a:off x="3851275" y="4608513"/>
              <a:ext cx="1081088" cy="4762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6" name="TextBox 14"/>
          <p:cNvSpPr txBox="1">
            <a:spLocks noChangeArrowheads="1"/>
          </p:cNvSpPr>
          <p:nvPr/>
        </p:nvSpPr>
        <p:spPr bwMode="auto">
          <a:xfrm>
            <a:off x="4788024" y="4994012"/>
            <a:ext cx="17027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800" dirty="0" smtClean="0"/>
              <a:t>第</a:t>
            </a:r>
            <a:r>
              <a:rPr lang="en-US" altLang="zh-CN" sz="2800" dirty="0" smtClean="0"/>
              <a:t>i</a:t>
            </a:r>
            <a:r>
              <a:rPr lang="zh-CN" altLang="en-US" sz="2800" dirty="0" smtClean="0"/>
              <a:t>个物品</a:t>
            </a:r>
            <a:endParaRPr lang="zh-CN" altLang="en-US" sz="2800" dirty="0"/>
          </a:p>
        </p:txBody>
      </p:sp>
      <p:sp>
        <p:nvSpPr>
          <p:cNvPr id="17" name="矩形 16"/>
          <p:cNvSpPr/>
          <p:nvPr/>
        </p:nvSpPr>
        <p:spPr bwMode="auto">
          <a:xfrm>
            <a:off x="5003800" y="3880380"/>
            <a:ext cx="1296988" cy="69532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t>i</a:t>
            </a:r>
            <a:endParaRPr lang="zh-CN" altLang="en-US" sz="4000" dirty="0"/>
          </a:p>
        </p:txBody>
      </p:sp>
      <p:sp>
        <p:nvSpPr>
          <p:cNvPr id="19" name="TextBox 18"/>
          <p:cNvSpPr txBox="1"/>
          <p:nvPr/>
        </p:nvSpPr>
        <p:spPr>
          <a:xfrm>
            <a:off x="4113807" y="3689156"/>
            <a:ext cx="1034257" cy="1107996"/>
          </a:xfrm>
          <a:prstGeom prst="rect">
            <a:avLst/>
          </a:prstGeom>
          <a:noFill/>
        </p:spPr>
        <p:txBody>
          <a:bodyPr wrap="none" rtlCol="0">
            <a:spAutoFit/>
          </a:bodyPr>
          <a:lstStyle/>
          <a:p>
            <a:r>
              <a:rPr lang="zh-CN" altLang="en-US" sz="6600" b="1" dirty="0" smtClean="0"/>
              <a:t>？</a:t>
            </a:r>
            <a:endParaRPr lang="zh-CN" altLang="en-US" sz="6600" b="1" dirty="0"/>
          </a:p>
        </p:txBody>
      </p:sp>
      <p:sp>
        <p:nvSpPr>
          <p:cNvPr id="18" name="TextBox 17"/>
          <p:cNvSpPr txBox="1"/>
          <p:nvPr/>
        </p:nvSpPr>
        <p:spPr>
          <a:xfrm>
            <a:off x="4108505" y="3172494"/>
            <a:ext cx="699230" cy="707886"/>
          </a:xfrm>
          <a:prstGeom prst="rect">
            <a:avLst/>
          </a:prstGeom>
          <a:noFill/>
        </p:spPr>
        <p:txBody>
          <a:bodyPr wrap="none" rtlCol="0">
            <a:spAutoFit/>
          </a:bodyPr>
          <a:lstStyle/>
          <a:p>
            <a:r>
              <a:rPr lang="zh-CN" altLang="en-US" sz="4000" b="1" dirty="0" smtClean="0">
                <a:solidFill>
                  <a:schemeClr val="accent4">
                    <a:lumMod val="50000"/>
                  </a:schemeClr>
                </a:solidFill>
              </a:rPr>
              <a:t>￥</a:t>
            </a:r>
            <a:endParaRPr lang="zh-CN" altLang="en-US" sz="4000" b="1" dirty="0">
              <a:solidFill>
                <a:schemeClr val="accent4">
                  <a:lumMod val="50000"/>
                </a:schemeClr>
              </a:solidFill>
            </a:endParaRPr>
          </a:p>
        </p:txBody>
      </p:sp>
    </p:spTree>
    <p:extLst>
      <p:ext uri="{BB962C8B-B14F-4D97-AF65-F5344CB8AC3E}">
        <p14:creationId xmlns:p14="http://schemas.microsoft.com/office/powerpoint/2010/main" val="66436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0/1</a:t>
            </a:r>
            <a:r>
              <a:rPr lang="zh-CN" altLang="en-US" dirty="0"/>
              <a:t>背包问题</a:t>
            </a:r>
          </a:p>
        </p:txBody>
      </p:sp>
      <p:sp>
        <p:nvSpPr>
          <p:cNvPr id="3" name="内容占位符 2"/>
          <p:cNvSpPr>
            <a:spLocks noGrp="1"/>
          </p:cNvSpPr>
          <p:nvPr>
            <p:ph sz="quarter" idx="1"/>
          </p:nvPr>
        </p:nvSpPr>
        <p:spPr/>
        <p:txBody>
          <a:bodyPr/>
          <a:lstStyle/>
          <a:p>
            <a:pPr marL="0" indent="0">
              <a:buNone/>
            </a:pPr>
            <a:r>
              <a:rPr lang="en-US" altLang="zh-CN" dirty="0"/>
              <a:t>2.1 </a:t>
            </a:r>
            <a:r>
              <a:rPr lang="zh-CN" altLang="en-US" dirty="0" smtClean="0"/>
              <a:t>若第</a:t>
            </a:r>
            <a:r>
              <a:rPr lang="en-US" altLang="zh-CN" dirty="0" smtClean="0"/>
              <a:t>i</a:t>
            </a:r>
            <a:r>
              <a:rPr lang="zh-CN" altLang="en-US" dirty="0" smtClean="0"/>
              <a:t>个物品可以放去背包里但选择</a:t>
            </a:r>
            <a:r>
              <a:rPr lang="zh-CN" altLang="en-US" dirty="0"/>
              <a:t>不放，则与情况</a:t>
            </a:r>
            <a:r>
              <a:rPr lang="en-US" altLang="zh-CN" dirty="0"/>
              <a:t>1</a:t>
            </a:r>
            <a:r>
              <a:rPr lang="zh-CN" altLang="en-US" dirty="0"/>
              <a:t>相同，第</a:t>
            </a:r>
            <a:r>
              <a:rPr lang="en-US" altLang="zh-CN" dirty="0"/>
              <a:t>i</a:t>
            </a:r>
            <a:r>
              <a:rPr lang="zh-CN" altLang="en-US" dirty="0"/>
              <a:t>个物品没有创造价值，前</a:t>
            </a:r>
            <a:r>
              <a:rPr lang="en-US" altLang="zh-CN" dirty="0"/>
              <a:t>i</a:t>
            </a:r>
            <a:r>
              <a:rPr lang="zh-CN" altLang="en-US" dirty="0"/>
              <a:t>个物品的最大价值与前</a:t>
            </a:r>
            <a:r>
              <a:rPr lang="en-US" altLang="zh-CN" dirty="0"/>
              <a:t>i-1</a:t>
            </a:r>
            <a:r>
              <a:rPr lang="zh-CN" altLang="en-US" dirty="0"/>
              <a:t>个的最大价值相等，即</a:t>
            </a:r>
            <a:endParaRPr lang="en-US" altLang="zh-CN" dirty="0"/>
          </a:p>
          <a:p>
            <a:endParaRPr lang="zh-CN" altLang="en-US" dirty="0"/>
          </a:p>
        </p:txBody>
      </p:sp>
      <p:grpSp>
        <p:nvGrpSpPr>
          <p:cNvPr id="4" name="组合 3"/>
          <p:cNvGrpSpPr>
            <a:grpSpLocks/>
          </p:cNvGrpSpPr>
          <p:nvPr/>
        </p:nvGrpSpPr>
        <p:grpSpPr bwMode="auto">
          <a:xfrm>
            <a:off x="2555875" y="4546833"/>
            <a:ext cx="2376488" cy="1834495"/>
            <a:chOff x="2555875" y="4292600"/>
            <a:chExt cx="2376488" cy="1834495"/>
          </a:xfrm>
        </p:grpSpPr>
        <p:grpSp>
          <p:nvGrpSpPr>
            <p:cNvPr id="5" name="组合 9"/>
            <p:cNvGrpSpPr>
              <a:grpSpLocks/>
            </p:cNvGrpSpPr>
            <p:nvPr/>
          </p:nvGrpSpPr>
          <p:grpSpPr bwMode="auto">
            <a:xfrm>
              <a:off x="2555875" y="4292600"/>
              <a:ext cx="1223963" cy="1223963"/>
              <a:chOff x="2555776" y="4005064"/>
              <a:chExt cx="1224136" cy="1224136"/>
            </a:xfrm>
          </p:grpSpPr>
          <p:cxnSp>
            <p:nvCxnSpPr>
              <p:cNvPr id="11" name="直接连接符 10"/>
              <p:cNvCxnSpPr/>
              <p:nvPr/>
            </p:nvCxnSpPr>
            <p:spPr>
              <a:xfrm>
                <a:off x="2555776" y="4005064"/>
                <a:ext cx="0" cy="12241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555776" y="5229200"/>
                <a:ext cx="12241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3779912" y="4005064"/>
                <a:ext cx="0" cy="12241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2555875" y="5229225"/>
              <a:ext cx="1223963" cy="287338"/>
            </a:xfrm>
            <a:prstGeom prst="rect">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1</a:t>
              </a:r>
              <a:endParaRPr lang="zh-CN" altLang="en-US" sz="2400" dirty="0"/>
            </a:p>
          </p:txBody>
        </p:sp>
        <p:sp>
          <p:nvSpPr>
            <p:cNvPr id="7" name="矩形 6"/>
            <p:cNvSpPr/>
            <p:nvPr/>
          </p:nvSpPr>
          <p:spPr>
            <a:xfrm>
              <a:off x="2555875" y="4797425"/>
              <a:ext cx="1223963" cy="39846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b="1" dirty="0">
                  <a:solidFill>
                    <a:schemeClr val="tx1"/>
                  </a:solidFill>
                </a:rPr>
                <a:t>…</a:t>
              </a:r>
              <a:endParaRPr lang="zh-CN" altLang="en-US" b="1" dirty="0">
                <a:solidFill>
                  <a:schemeClr val="tx1"/>
                </a:solidFill>
              </a:endParaRPr>
            </a:p>
          </p:txBody>
        </p:sp>
        <p:sp>
          <p:nvSpPr>
            <p:cNvPr id="8" name="矩形 7"/>
            <p:cNvSpPr/>
            <p:nvPr/>
          </p:nvSpPr>
          <p:spPr>
            <a:xfrm>
              <a:off x="2555875" y="4446588"/>
              <a:ext cx="1223963" cy="32385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i-1</a:t>
              </a:r>
              <a:endParaRPr lang="zh-CN" altLang="en-US" dirty="0"/>
            </a:p>
          </p:txBody>
        </p:sp>
        <p:sp>
          <p:nvSpPr>
            <p:cNvPr id="9" name="TextBox 14"/>
            <p:cNvSpPr txBox="1">
              <a:spLocks noChangeArrowheads="1"/>
            </p:cNvSpPr>
            <p:nvPr/>
          </p:nvSpPr>
          <p:spPr bwMode="auto">
            <a:xfrm>
              <a:off x="2699792" y="5603875"/>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800" dirty="0" smtClean="0"/>
                <a:t>背包</a:t>
              </a:r>
              <a:endParaRPr lang="zh-CN" altLang="en-US" sz="2800" dirty="0"/>
            </a:p>
          </p:txBody>
        </p:sp>
        <p:sp>
          <p:nvSpPr>
            <p:cNvPr id="10" name="左箭头 9"/>
            <p:cNvSpPr/>
            <p:nvPr/>
          </p:nvSpPr>
          <p:spPr>
            <a:xfrm>
              <a:off x="3851275" y="4608513"/>
              <a:ext cx="1081088" cy="4762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4" name="TextBox 14"/>
          <p:cNvSpPr txBox="1">
            <a:spLocks noChangeArrowheads="1"/>
          </p:cNvSpPr>
          <p:nvPr/>
        </p:nvSpPr>
        <p:spPr bwMode="auto">
          <a:xfrm>
            <a:off x="4788024" y="5858108"/>
            <a:ext cx="17027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800" dirty="0" smtClean="0"/>
              <a:t>第</a:t>
            </a:r>
            <a:r>
              <a:rPr lang="en-US" altLang="zh-CN" sz="2800" dirty="0" smtClean="0"/>
              <a:t>i</a:t>
            </a:r>
            <a:r>
              <a:rPr lang="zh-CN" altLang="en-US" sz="2800" dirty="0" smtClean="0"/>
              <a:t>个物品</a:t>
            </a:r>
            <a:endParaRPr lang="zh-CN" altLang="en-US" sz="2800" dirty="0"/>
          </a:p>
        </p:txBody>
      </p:sp>
      <p:sp>
        <p:nvSpPr>
          <p:cNvPr id="15" name="矩形 14"/>
          <p:cNvSpPr/>
          <p:nvPr/>
        </p:nvSpPr>
        <p:spPr bwMode="auto">
          <a:xfrm>
            <a:off x="5003800" y="4744476"/>
            <a:ext cx="1296988" cy="69532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t>i</a:t>
            </a:r>
            <a:endParaRPr lang="zh-CN" altLang="en-US" sz="4000" dirty="0"/>
          </a:p>
        </p:txBody>
      </p:sp>
      <p:sp>
        <p:nvSpPr>
          <p:cNvPr id="18" name="乘号 17"/>
          <p:cNvSpPr/>
          <p:nvPr/>
        </p:nvSpPr>
        <p:spPr bwMode="auto">
          <a:xfrm>
            <a:off x="4118987" y="4704115"/>
            <a:ext cx="720725" cy="78263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510183711"/>
              </p:ext>
            </p:extLst>
          </p:nvPr>
        </p:nvGraphicFramePr>
        <p:xfrm>
          <a:off x="2860675" y="3097213"/>
          <a:ext cx="3060700" cy="488950"/>
        </p:xfrm>
        <a:graphic>
          <a:graphicData uri="http://schemas.openxmlformats.org/presentationml/2006/ole">
            <mc:AlternateContent xmlns:mc="http://schemas.openxmlformats.org/markup-compatibility/2006">
              <mc:Choice xmlns:v="urn:schemas-microsoft-com:vml" Requires="v">
                <p:oleObj spid="_x0000_s48132" name="Equation" r:id="rId3" imgW="1346040" imgH="215640" progId="Equation.DSMT4">
                  <p:embed/>
                </p:oleObj>
              </mc:Choice>
              <mc:Fallback>
                <p:oleObj name="Equation" r:id="rId3" imgW="1346040" imgH="215640" progId="Equation.DSMT4">
                  <p:embed/>
                  <p:pic>
                    <p:nvPicPr>
                      <p:cNvPr id="0" name=""/>
                      <p:cNvPicPr>
                        <a:picLocks noChangeAspect="1" noChangeArrowheads="1"/>
                      </p:cNvPicPr>
                      <p:nvPr/>
                    </p:nvPicPr>
                    <p:blipFill>
                      <a:blip r:embed="rId4"/>
                      <a:srcRect/>
                      <a:stretch>
                        <a:fillRect/>
                      </a:stretch>
                    </p:blipFill>
                    <p:spPr bwMode="auto">
                      <a:xfrm>
                        <a:off x="2860675" y="3097213"/>
                        <a:ext cx="3060700" cy="488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650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0/1</a:t>
            </a:r>
            <a:r>
              <a:rPr lang="zh-CN" altLang="en-US" dirty="0"/>
              <a:t>背包问题</a:t>
            </a:r>
          </a:p>
        </p:txBody>
      </p:sp>
      <p:sp>
        <p:nvSpPr>
          <p:cNvPr id="3" name="内容占位符 2"/>
          <p:cNvSpPr>
            <a:spLocks noGrp="1"/>
          </p:cNvSpPr>
          <p:nvPr>
            <p:ph sz="quarter" idx="1"/>
          </p:nvPr>
        </p:nvSpPr>
        <p:spPr/>
        <p:txBody>
          <a:bodyPr/>
          <a:lstStyle/>
          <a:p>
            <a:pPr marL="0" indent="0">
              <a:buNone/>
            </a:pPr>
            <a:r>
              <a:rPr lang="en-US" altLang="zh-CN" dirty="0" smtClean="0"/>
              <a:t>2.2 </a:t>
            </a:r>
            <a:r>
              <a:rPr lang="zh-CN" altLang="en-US" dirty="0" smtClean="0"/>
              <a:t>若第</a:t>
            </a:r>
            <a:r>
              <a:rPr lang="en-US" altLang="zh-CN" dirty="0" smtClean="0"/>
              <a:t>i</a:t>
            </a:r>
            <a:r>
              <a:rPr lang="zh-CN" altLang="en-US" dirty="0" smtClean="0"/>
              <a:t>个物品可以放进包里，并且考虑将第</a:t>
            </a:r>
            <a:r>
              <a:rPr lang="en-US" altLang="zh-CN" dirty="0" smtClean="0"/>
              <a:t>i</a:t>
            </a:r>
            <a:r>
              <a:rPr lang="zh-CN" altLang="en-US" dirty="0" smtClean="0"/>
              <a:t>个物品放进包里，会出现两种情况：</a:t>
            </a:r>
            <a:endParaRPr lang="en-US" altLang="zh-CN" dirty="0" smtClean="0"/>
          </a:p>
          <a:p>
            <a:pPr marL="0" indent="0">
              <a:buNone/>
            </a:pPr>
            <a:r>
              <a:rPr lang="zh-CN" altLang="zh-CN" dirty="0" smtClean="0"/>
              <a:t>①</a:t>
            </a:r>
            <a:r>
              <a:rPr lang="en-US" altLang="zh-CN" dirty="0" smtClean="0"/>
              <a:t> </a:t>
            </a:r>
            <a:r>
              <a:rPr lang="zh-CN" altLang="en-US" dirty="0" smtClean="0"/>
              <a:t>包足够大，可以在之前基础上再放入第</a:t>
            </a:r>
            <a:r>
              <a:rPr lang="en-US" altLang="zh-CN" dirty="0" smtClean="0"/>
              <a:t>i</a:t>
            </a:r>
            <a:r>
              <a:rPr lang="zh-CN" altLang="en-US" dirty="0" smtClean="0"/>
              <a:t>个物品，此时将第</a:t>
            </a:r>
            <a:r>
              <a:rPr lang="en-US" altLang="zh-CN" dirty="0" smtClean="0"/>
              <a:t>i</a:t>
            </a:r>
            <a:r>
              <a:rPr lang="zh-CN" altLang="en-US" dirty="0" smtClean="0"/>
              <a:t>个物品放进包里，创造的价值最大，即</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p:txBody>
      </p:sp>
      <p:grpSp>
        <p:nvGrpSpPr>
          <p:cNvPr id="20" name="组合 19"/>
          <p:cNvGrpSpPr>
            <a:grpSpLocks/>
          </p:cNvGrpSpPr>
          <p:nvPr/>
        </p:nvGrpSpPr>
        <p:grpSpPr bwMode="auto">
          <a:xfrm>
            <a:off x="1475656" y="4545125"/>
            <a:ext cx="1223963" cy="2232247"/>
            <a:chOff x="2555875" y="3894848"/>
            <a:chExt cx="1223963" cy="2232247"/>
          </a:xfrm>
        </p:grpSpPr>
        <p:grpSp>
          <p:nvGrpSpPr>
            <p:cNvPr id="21" name="组合 9"/>
            <p:cNvGrpSpPr>
              <a:grpSpLocks/>
            </p:cNvGrpSpPr>
            <p:nvPr/>
          </p:nvGrpSpPr>
          <p:grpSpPr bwMode="auto">
            <a:xfrm>
              <a:off x="2555875" y="3894848"/>
              <a:ext cx="1223963" cy="1621717"/>
              <a:chOff x="2555776" y="3607255"/>
              <a:chExt cx="1224136" cy="1621946"/>
            </a:xfrm>
          </p:grpSpPr>
          <p:cxnSp>
            <p:nvCxnSpPr>
              <p:cNvPr id="27" name="直接连接符 26"/>
              <p:cNvCxnSpPr/>
              <p:nvPr/>
            </p:nvCxnSpPr>
            <p:spPr>
              <a:xfrm>
                <a:off x="2555776" y="3607255"/>
                <a:ext cx="0" cy="16219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555776" y="5229200"/>
                <a:ext cx="12241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3779912" y="3607255"/>
                <a:ext cx="0" cy="16219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矩形 21"/>
            <p:cNvSpPr/>
            <p:nvPr/>
          </p:nvSpPr>
          <p:spPr>
            <a:xfrm>
              <a:off x="2555875" y="5229225"/>
              <a:ext cx="1223963" cy="287338"/>
            </a:xfrm>
            <a:prstGeom prst="rect">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1</a:t>
              </a:r>
              <a:endParaRPr lang="zh-CN" altLang="en-US" sz="2400" dirty="0"/>
            </a:p>
          </p:txBody>
        </p:sp>
        <p:sp>
          <p:nvSpPr>
            <p:cNvPr id="23" name="矩形 22"/>
            <p:cNvSpPr/>
            <p:nvPr/>
          </p:nvSpPr>
          <p:spPr>
            <a:xfrm>
              <a:off x="2555875" y="4797425"/>
              <a:ext cx="1223963" cy="39846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b="1" dirty="0">
                  <a:solidFill>
                    <a:schemeClr val="tx1"/>
                  </a:solidFill>
                </a:rPr>
                <a:t>…</a:t>
              </a:r>
              <a:endParaRPr lang="zh-CN" altLang="en-US" b="1" dirty="0">
                <a:solidFill>
                  <a:schemeClr val="tx1"/>
                </a:solidFill>
              </a:endParaRPr>
            </a:p>
          </p:txBody>
        </p:sp>
        <p:sp>
          <p:nvSpPr>
            <p:cNvPr id="24" name="矩形 23"/>
            <p:cNvSpPr/>
            <p:nvPr/>
          </p:nvSpPr>
          <p:spPr>
            <a:xfrm>
              <a:off x="2555875" y="4446588"/>
              <a:ext cx="1223963" cy="32385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i-1</a:t>
              </a:r>
              <a:endParaRPr lang="zh-CN" altLang="en-US" dirty="0"/>
            </a:p>
          </p:txBody>
        </p:sp>
        <p:sp>
          <p:nvSpPr>
            <p:cNvPr id="25" name="TextBox 14"/>
            <p:cNvSpPr txBox="1">
              <a:spLocks noChangeArrowheads="1"/>
            </p:cNvSpPr>
            <p:nvPr/>
          </p:nvSpPr>
          <p:spPr bwMode="auto">
            <a:xfrm>
              <a:off x="2699792" y="5603875"/>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800" dirty="0" smtClean="0"/>
                <a:t>背包</a:t>
              </a:r>
              <a:endParaRPr lang="zh-CN" altLang="en-US" sz="2800" dirty="0"/>
            </a:p>
          </p:txBody>
        </p:sp>
      </p:grpSp>
      <p:sp>
        <p:nvSpPr>
          <p:cNvPr id="30" name="TextBox 14"/>
          <p:cNvSpPr txBox="1">
            <a:spLocks noChangeArrowheads="1"/>
          </p:cNvSpPr>
          <p:nvPr/>
        </p:nvSpPr>
        <p:spPr bwMode="auto">
          <a:xfrm>
            <a:off x="2856450" y="5527107"/>
            <a:ext cx="17027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800" dirty="0" smtClean="0"/>
              <a:t>第</a:t>
            </a:r>
            <a:r>
              <a:rPr lang="en-US" altLang="zh-CN" sz="2800" dirty="0" smtClean="0"/>
              <a:t>i</a:t>
            </a:r>
            <a:r>
              <a:rPr lang="zh-CN" altLang="en-US" sz="2800" dirty="0" smtClean="0"/>
              <a:t>个物品</a:t>
            </a:r>
            <a:endParaRPr lang="zh-CN" altLang="en-US" sz="2800" dirty="0"/>
          </a:p>
        </p:txBody>
      </p:sp>
      <p:sp>
        <p:nvSpPr>
          <p:cNvPr id="31" name="矩形 30"/>
          <p:cNvSpPr/>
          <p:nvPr/>
        </p:nvSpPr>
        <p:spPr bwMode="auto">
          <a:xfrm>
            <a:off x="6130595" y="4545125"/>
            <a:ext cx="1223963" cy="55174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t>i</a:t>
            </a:r>
            <a:endParaRPr lang="zh-CN" altLang="en-US" sz="4000" dirty="0"/>
          </a:p>
        </p:txBody>
      </p:sp>
      <p:sp>
        <p:nvSpPr>
          <p:cNvPr id="34" name="下弧形箭头 33"/>
          <p:cNvSpPr/>
          <p:nvPr/>
        </p:nvSpPr>
        <p:spPr>
          <a:xfrm rot="10800000">
            <a:off x="2170403" y="4221088"/>
            <a:ext cx="1537402" cy="50405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右箭头 34"/>
          <p:cNvSpPr/>
          <p:nvPr/>
        </p:nvSpPr>
        <p:spPr>
          <a:xfrm>
            <a:off x="4860032" y="5355983"/>
            <a:ext cx="720080" cy="523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a:grpSpLocks/>
          </p:cNvGrpSpPr>
          <p:nvPr/>
        </p:nvGrpSpPr>
        <p:grpSpPr bwMode="auto">
          <a:xfrm>
            <a:off x="6130595" y="4545125"/>
            <a:ext cx="1223963" cy="2232247"/>
            <a:chOff x="2555875" y="3894848"/>
            <a:chExt cx="1223963" cy="2232247"/>
          </a:xfrm>
        </p:grpSpPr>
        <p:grpSp>
          <p:nvGrpSpPr>
            <p:cNvPr id="37" name="组合 9"/>
            <p:cNvGrpSpPr>
              <a:grpSpLocks/>
            </p:cNvGrpSpPr>
            <p:nvPr/>
          </p:nvGrpSpPr>
          <p:grpSpPr bwMode="auto">
            <a:xfrm>
              <a:off x="2555875" y="3894848"/>
              <a:ext cx="1223963" cy="1621717"/>
              <a:chOff x="2555776" y="3607255"/>
              <a:chExt cx="1224136" cy="1621946"/>
            </a:xfrm>
          </p:grpSpPr>
          <p:cxnSp>
            <p:nvCxnSpPr>
              <p:cNvPr id="42" name="直接连接符 41"/>
              <p:cNvCxnSpPr/>
              <p:nvPr/>
            </p:nvCxnSpPr>
            <p:spPr>
              <a:xfrm>
                <a:off x="2555776" y="3607255"/>
                <a:ext cx="0" cy="16219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555776" y="5229200"/>
                <a:ext cx="12241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3779912" y="3607255"/>
                <a:ext cx="0" cy="16219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矩形 37"/>
            <p:cNvSpPr/>
            <p:nvPr/>
          </p:nvSpPr>
          <p:spPr>
            <a:xfrm>
              <a:off x="2555875" y="5229225"/>
              <a:ext cx="1223963" cy="287338"/>
            </a:xfrm>
            <a:prstGeom prst="rect">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1</a:t>
              </a:r>
              <a:endParaRPr lang="zh-CN" altLang="en-US" sz="2400" dirty="0"/>
            </a:p>
          </p:txBody>
        </p:sp>
        <p:sp>
          <p:nvSpPr>
            <p:cNvPr id="39" name="矩形 38"/>
            <p:cNvSpPr/>
            <p:nvPr/>
          </p:nvSpPr>
          <p:spPr>
            <a:xfrm>
              <a:off x="2555875" y="4797425"/>
              <a:ext cx="1223963" cy="39846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b="1" dirty="0">
                  <a:solidFill>
                    <a:schemeClr val="tx1"/>
                  </a:solidFill>
                </a:rPr>
                <a:t>…</a:t>
              </a:r>
              <a:endParaRPr lang="zh-CN" altLang="en-US" b="1" dirty="0">
                <a:solidFill>
                  <a:schemeClr val="tx1"/>
                </a:solidFill>
              </a:endParaRPr>
            </a:p>
          </p:txBody>
        </p:sp>
        <p:sp>
          <p:nvSpPr>
            <p:cNvPr id="40" name="矩形 39"/>
            <p:cNvSpPr/>
            <p:nvPr/>
          </p:nvSpPr>
          <p:spPr>
            <a:xfrm>
              <a:off x="2555875" y="4446588"/>
              <a:ext cx="1223963" cy="32385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i-1</a:t>
              </a:r>
              <a:endParaRPr lang="zh-CN" altLang="en-US" dirty="0"/>
            </a:p>
          </p:txBody>
        </p:sp>
        <p:sp>
          <p:nvSpPr>
            <p:cNvPr id="41" name="TextBox 14"/>
            <p:cNvSpPr txBox="1">
              <a:spLocks noChangeArrowheads="1"/>
            </p:cNvSpPr>
            <p:nvPr/>
          </p:nvSpPr>
          <p:spPr bwMode="auto">
            <a:xfrm>
              <a:off x="2699792" y="5603875"/>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800" dirty="0" smtClean="0"/>
                <a:t>背包</a:t>
              </a:r>
              <a:endParaRPr lang="zh-CN" altLang="en-US" sz="2800" dirty="0"/>
            </a:p>
          </p:txBody>
        </p:sp>
      </p:grpSp>
      <p:sp>
        <p:nvSpPr>
          <p:cNvPr id="45" name="矩形 44"/>
          <p:cNvSpPr/>
          <p:nvPr/>
        </p:nvSpPr>
        <p:spPr bwMode="auto">
          <a:xfrm>
            <a:off x="3095823" y="4796091"/>
            <a:ext cx="1223963" cy="55174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t>i</a:t>
            </a:r>
            <a:endParaRPr lang="zh-CN" altLang="en-US" sz="4000" dirty="0"/>
          </a:p>
        </p:txBody>
      </p:sp>
      <p:graphicFrame>
        <p:nvGraphicFramePr>
          <p:cNvPr id="4" name="对象 3"/>
          <p:cNvGraphicFramePr>
            <a:graphicFrameLocks noChangeAspect="1"/>
          </p:cNvGraphicFramePr>
          <p:nvPr>
            <p:extLst>
              <p:ext uri="{D42A27DB-BD31-4B8C-83A1-F6EECF244321}">
                <p14:modId xmlns:p14="http://schemas.microsoft.com/office/powerpoint/2010/main" val="2341343429"/>
              </p:ext>
            </p:extLst>
          </p:nvPr>
        </p:nvGraphicFramePr>
        <p:xfrm>
          <a:off x="1358900" y="2982913"/>
          <a:ext cx="6208713" cy="1009650"/>
        </p:xfrm>
        <a:graphic>
          <a:graphicData uri="http://schemas.openxmlformats.org/presentationml/2006/ole">
            <mc:AlternateContent xmlns:mc="http://schemas.openxmlformats.org/markup-compatibility/2006">
              <mc:Choice xmlns:v="urn:schemas-microsoft-com:vml" Requires="v">
                <p:oleObj spid="_x0000_s49156" name="Equation" r:id="rId3" imgW="2730240" imgH="444240" progId="Equation.DSMT4">
                  <p:embed/>
                </p:oleObj>
              </mc:Choice>
              <mc:Fallback>
                <p:oleObj name="Equation" r:id="rId3" imgW="2730240" imgH="444240" progId="Equation.DSMT4">
                  <p:embed/>
                  <p:pic>
                    <p:nvPicPr>
                      <p:cNvPr id="0" name=""/>
                      <p:cNvPicPr>
                        <a:picLocks noChangeAspect="1" noChangeArrowheads="1"/>
                      </p:cNvPicPr>
                      <p:nvPr/>
                    </p:nvPicPr>
                    <p:blipFill>
                      <a:blip r:embed="rId4"/>
                      <a:srcRect/>
                      <a:stretch>
                        <a:fillRect/>
                      </a:stretch>
                    </p:blipFill>
                    <p:spPr bwMode="auto">
                      <a:xfrm>
                        <a:off x="1358900" y="2982913"/>
                        <a:ext cx="6208713" cy="1009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9543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0/1</a:t>
            </a:r>
            <a:r>
              <a:rPr lang="zh-CN" altLang="en-US" dirty="0"/>
              <a:t>背包问题</a:t>
            </a:r>
          </a:p>
        </p:txBody>
      </p:sp>
      <p:sp>
        <p:nvSpPr>
          <p:cNvPr id="3" name="内容占位符 2"/>
          <p:cNvSpPr>
            <a:spLocks noGrp="1"/>
          </p:cNvSpPr>
          <p:nvPr>
            <p:ph sz="quarter" idx="1"/>
          </p:nvPr>
        </p:nvSpPr>
        <p:spPr/>
        <p:txBody>
          <a:bodyPr/>
          <a:lstStyle/>
          <a:p>
            <a:pPr marL="0" indent="0">
              <a:buNone/>
            </a:pPr>
            <a:r>
              <a:rPr lang="en-US" altLang="zh-CN" dirty="0" smtClean="0"/>
              <a:t>2.2 </a:t>
            </a:r>
            <a:r>
              <a:rPr lang="zh-CN" altLang="en-US" dirty="0" smtClean="0"/>
              <a:t>若第</a:t>
            </a:r>
            <a:r>
              <a:rPr lang="en-US" altLang="zh-CN" dirty="0" smtClean="0"/>
              <a:t>i</a:t>
            </a:r>
            <a:r>
              <a:rPr lang="zh-CN" altLang="en-US" dirty="0" smtClean="0"/>
              <a:t>个物品可以放进包里，并且考虑将第</a:t>
            </a:r>
            <a:r>
              <a:rPr lang="en-US" altLang="zh-CN" dirty="0" smtClean="0"/>
              <a:t>i</a:t>
            </a:r>
            <a:r>
              <a:rPr lang="zh-CN" altLang="en-US" dirty="0" smtClean="0"/>
              <a:t>个物品放进包里，会出现什么情况？</a:t>
            </a:r>
            <a:endParaRPr lang="en-US" altLang="zh-CN" dirty="0" smtClean="0"/>
          </a:p>
          <a:p>
            <a:pPr marL="0" indent="0">
              <a:buNone/>
            </a:pPr>
            <a:r>
              <a:rPr lang="zh-CN" altLang="en-US" dirty="0" smtClean="0"/>
              <a:t>②</a:t>
            </a:r>
            <a:r>
              <a:rPr lang="en-US" altLang="zh-CN" dirty="0" smtClean="0"/>
              <a:t> </a:t>
            </a:r>
            <a:r>
              <a:rPr lang="zh-CN" altLang="en-US" dirty="0" smtClean="0"/>
              <a:t>包不够大，需要重新调整包物品的组合：</a:t>
            </a:r>
            <a:endParaRPr lang="en-US" altLang="zh-CN" dirty="0" smtClean="0"/>
          </a:p>
          <a:p>
            <a:r>
              <a:rPr lang="zh-CN" altLang="en-US" dirty="0" smtClean="0">
                <a:solidFill>
                  <a:srgbClr val="FF0000"/>
                </a:solidFill>
              </a:rPr>
              <a:t>先把第</a:t>
            </a:r>
            <a:r>
              <a:rPr lang="en-US" altLang="zh-CN" dirty="0" smtClean="0">
                <a:solidFill>
                  <a:srgbClr val="FF0000"/>
                </a:solidFill>
              </a:rPr>
              <a:t>i</a:t>
            </a:r>
            <a:r>
              <a:rPr lang="zh-CN" altLang="en-US" dirty="0" smtClean="0">
                <a:solidFill>
                  <a:srgbClr val="FF0000"/>
                </a:solidFill>
              </a:rPr>
              <a:t>个物品放入包里，则当前包里的价值为</a:t>
            </a:r>
            <a:r>
              <a:rPr lang="en-US" altLang="zh-CN" dirty="0" smtClean="0">
                <a:solidFill>
                  <a:srgbClr val="FF0000"/>
                </a:solidFill>
              </a:rPr>
              <a:t>v</a:t>
            </a:r>
            <a:r>
              <a:rPr lang="en-US" altLang="zh-CN" baseline="-25000" dirty="0" smtClean="0">
                <a:solidFill>
                  <a:srgbClr val="FF0000"/>
                </a:solidFill>
              </a:rPr>
              <a:t>i</a:t>
            </a:r>
            <a:r>
              <a:rPr lang="zh-CN" altLang="en-US" dirty="0" smtClean="0">
                <a:solidFill>
                  <a:srgbClr val="FF0000"/>
                </a:solidFill>
              </a:rPr>
              <a:t>，剩余空间为</a:t>
            </a:r>
            <a:r>
              <a:rPr lang="en-US" altLang="zh-CN" dirty="0" smtClean="0">
                <a:solidFill>
                  <a:srgbClr val="FF0000"/>
                </a:solidFill>
              </a:rPr>
              <a:t>j-</a:t>
            </a:r>
            <a:r>
              <a:rPr lang="en-US" altLang="zh-CN" dirty="0" err="1" smtClean="0">
                <a:solidFill>
                  <a:srgbClr val="FF0000"/>
                </a:solidFill>
              </a:rPr>
              <a:t>w</a:t>
            </a:r>
            <a:r>
              <a:rPr lang="en-US" altLang="zh-CN" baseline="-25000" dirty="0" err="1" smtClean="0">
                <a:solidFill>
                  <a:srgbClr val="FF0000"/>
                </a:solidFill>
              </a:rPr>
              <a:t>i</a:t>
            </a:r>
            <a:endParaRPr lang="en-US" altLang="zh-CN" baseline="-25000" dirty="0" smtClean="0">
              <a:solidFill>
                <a:srgbClr val="FF0000"/>
              </a:solidFill>
            </a:endParaRPr>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p:txBody>
      </p:sp>
      <p:grpSp>
        <p:nvGrpSpPr>
          <p:cNvPr id="20" name="组合 19"/>
          <p:cNvGrpSpPr>
            <a:grpSpLocks/>
          </p:cNvGrpSpPr>
          <p:nvPr/>
        </p:nvGrpSpPr>
        <p:grpSpPr bwMode="auto">
          <a:xfrm>
            <a:off x="1475656" y="4653136"/>
            <a:ext cx="1223963" cy="1836204"/>
            <a:chOff x="2555875" y="4290891"/>
            <a:chExt cx="1223963" cy="1836204"/>
          </a:xfrm>
        </p:grpSpPr>
        <p:grpSp>
          <p:nvGrpSpPr>
            <p:cNvPr id="21" name="组合 9"/>
            <p:cNvGrpSpPr>
              <a:grpSpLocks/>
            </p:cNvGrpSpPr>
            <p:nvPr/>
          </p:nvGrpSpPr>
          <p:grpSpPr bwMode="auto">
            <a:xfrm>
              <a:off x="2555875" y="4290891"/>
              <a:ext cx="1223963" cy="1225675"/>
              <a:chOff x="2555776" y="4003354"/>
              <a:chExt cx="1224136" cy="1225848"/>
            </a:xfrm>
          </p:grpSpPr>
          <p:cxnSp>
            <p:nvCxnSpPr>
              <p:cNvPr id="27" name="直接连接符 26"/>
              <p:cNvCxnSpPr/>
              <p:nvPr/>
            </p:nvCxnSpPr>
            <p:spPr>
              <a:xfrm>
                <a:off x="2555776" y="4003354"/>
                <a:ext cx="0" cy="12258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555776" y="5229200"/>
                <a:ext cx="12241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3779912" y="4003354"/>
                <a:ext cx="0" cy="12258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矩形 21"/>
            <p:cNvSpPr/>
            <p:nvPr/>
          </p:nvSpPr>
          <p:spPr>
            <a:xfrm>
              <a:off x="2555875" y="5229225"/>
              <a:ext cx="1223963" cy="287338"/>
            </a:xfrm>
            <a:prstGeom prst="rect">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1</a:t>
              </a:r>
              <a:endParaRPr lang="zh-CN" altLang="en-US" sz="2400" dirty="0"/>
            </a:p>
          </p:txBody>
        </p:sp>
        <p:sp>
          <p:nvSpPr>
            <p:cNvPr id="23" name="矩形 22"/>
            <p:cNvSpPr/>
            <p:nvPr/>
          </p:nvSpPr>
          <p:spPr>
            <a:xfrm>
              <a:off x="2555875" y="4797425"/>
              <a:ext cx="1223963" cy="39846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b="1" dirty="0">
                  <a:solidFill>
                    <a:schemeClr val="tx1"/>
                  </a:solidFill>
                </a:rPr>
                <a:t>…</a:t>
              </a:r>
              <a:endParaRPr lang="zh-CN" altLang="en-US" b="1" dirty="0">
                <a:solidFill>
                  <a:schemeClr val="tx1"/>
                </a:solidFill>
              </a:endParaRPr>
            </a:p>
          </p:txBody>
        </p:sp>
        <p:sp>
          <p:nvSpPr>
            <p:cNvPr id="24" name="矩形 23"/>
            <p:cNvSpPr/>
            <p:nvPr/>
          </p:nvSpPr>
          <p:spPr>
            <a:xfrm>
              <a:off x="2555875" y="4446588"/>
              <a:ext cx="1223963" cy="32385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i-1</a:t>
              </a:r>
              <a:endParaRPr lang="zh-CN" altLang="en-US" dirty="0"/>
            </a:p>
          </p:txBody>
        </p:sp>
        <p:sp>
          <p:nvSpPr>
            <p:cNvPr id="25" name="TextBox 14"/>
            <p:cNvSpPr txBox="1">
              <a:spLocks noChangeArrowheads="1"/>
            </p:cNvSpPr>
            <p:nvPr/>
          </p:nvSpPr>
          <p:spPr bwMode="auto">
            <a:xfrm>
              <a:off x="2699792" y="5603875"/>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800" dirty="0" smtClean="0"/>
                <a:t>背包</a:t>
              </a:r>
              <a:endParaRPr lang="zh-CN" altLang="en-US" sz="2800" dirty="0"/>
            </a:p>
          </p:txBody>
        </p:sp>
      </p:grpSp>
      <p:sp>
        <p:nvSpPr>
          <p:cNvPr id="30" name="TextBox 14"/>
          <p:cNvSpPr txBox="1">
            <a:spLocks noChangeArrowheads="1"/>
          </p:cNvSpPr>
          <p:nvPr/>
        </p:nvSpPr>
        <p:spPr bwMode="auto">
          <a:xfrm>
            <a:off x="2856450" y="5527107"/>
            <a:ext cx="17027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800" dirty="0" smtClean="0"/>
              <a:t>第</a:t>
            </a:r>
            <a:r>
              <a:rPr lang="en-US" altLang="zh-CN" sz="2800" dirty="0" smtClean="0"/>
              <a:t>i</a:t>
            </a:r>
            <a:r>
              <a:rPr lang="zh-CN" altLang="en-US" sz="2800" dirty="0" smtClean="0"/>
              <a:t>个物品</a:t>
            </a:r>
            <a:endParaRPr lang="zh-CN" altLang="en-US" sz="2800" dirty="0"/>
          </a:p>
        </p:txBody>
      </p:sp>
      <p:sp>
        <p:nvSpPr>
          <p:cNvPr id="34" name="下弧形箭头 33"/>
          <p:cNvSpPr/>
          <p:nvPr/>
        </p:nvSpPr>
        <p:spPr>
          <a:xfrm rot="10800000">
            <a:off x="2170403" y="4221088"/>
            <a:ext cx="1537402" cy="50405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右箭头 34"/>
          <p:cNvSpPr/>
          <p:nvPr/>
        </p:nvSpPr>
        <p:spPr>
          <a:xfrm>
            <a:off x="4860032" y="5355983"/>
            <a:ext cx="720080" cy="523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bwMode="auto">
          <a:xfrm>
            <a:off x="3095823" y="4796091"/>
            <a:ext cx="1223963" cy="55174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t>i</a:t>
            </a:r>
            <a:endParaRPr lang="zh-CN" altLang="en-US" sz="4000" dirty="0"/>
          </a:p>
        </p:txBody>
      </p:sp>
      <p:grpSp>
        <p:nvGrpSpPr>
          <p:cNvPr id="32" name="组合 31"/>
          <p:cNvGrpSpPr>
            <a:grpSpLocks/>
          </p:cNvGrpSpPr>
          <p:nvPr/>
        </p:nvGrpSpPr>
        <p:grpSpPr bwMode="auto">
          <a:xfrm>
            <a:off x="5796136" y="4653136"/>
            <a:ext cx="1223963" cy="1836204"/>
            <a:chOff x="2555875" y="4290891"/>
            <a:chExt cx="1223963" cy="1836204"/>
          </a:xfrm>
        </p:grpSpPr>
        <p:grpSp>
          <p:nvGrpSpPr>
            <p:cNvPr id="33" name="组合 9"/>
            <p:cNvGrpSpPr>
              <a:grpSpLocks/>
            </p:cNvGrpSpPr>
            <p:nvPr/>
          </p:nvGrpSpPr>
          <p:grpSpPr bwMode="auto">
            <a:xfrm>
              <a:off x="2555875" y="4290891"/>
              <a:ext cx="1223963" cy="1225675"/>
              <a:chOff x="2555776" y="4003354"/>
              <a:chExt cx="1224136" cy="1225848"/>
            </a:xfrm>
          </p:grpSpPr>
          <p:cxnSp>
            <p:nvCxnSpPr>
              <p:cNvPr id="50" name="直接连接符 49"/>
              <p:cNvCxnSpPr/>
              <p:nvPr/>
            </p:nvCxnSpPr>
            <p:spPr>
              <a:xfrm>
                <a:off x="2555776" y="4003354"/>
                <a:ext cx="0" cy="12258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2555776" y="5229200"/>
                <a:ext cx="12241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779912" y="4003354"/>
                <a:ext cx="0" cy="12258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9" name="TextBox 14"/>
            <p:cNvSpPr txBox="1">
              <a:spLocks noChangeArrowheads="1"/>
            </p:cNvSpPr>
            <p:nvPr/>
          </p:nvSpPr>
          <p:spPr bwMode="auto">
            <a:xfrm>
              <a:off x="2699792" y="5603875"/>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800" dirty="0" smtClean="0"/>
                <a:t>背包</a:t>
              </a:r>
              <a:endParaRPr lang="zh-CN" altLang="en-US" sz="2800" dirty="0"/>
            </a:p>
          </p:txBody>
        </p:sp>
      </p:grpSp>
      <p:sp>
        <p:nvSpPr>
          <p:cNvPr id="53" name="矩形 52"/>
          <p:cNvSpPr/>
          <p:nvPr/>
        </p:nvSpPr>
        <p:spPr bwMode="auto">
          <a:xfrm>
            <a:off x="5796136" y="5327068"/>
            <a:ext cx="1223963" cy="55174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t>i</a:t>
            </a:r>
            <a:endParaRPr lang="zh-CN" altLang="en-US" sz="4000" dirty="0"/>
          </a:p>
        </p:txBody>
      </p:sp>
    </p:spTree>
    <p:extLst>
      <p:ext uri="{BB962C8B-B14F-4D97-AF65-F5344CB8AC3E}">
        <p14:creationId xmlns:p14="http://schemas.microsoft.com/office/powerpoint/2010/main" val="210985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0/1</a:t>
            </a:r>
            <a:r>
              <a:rPr lang="zh-CN" altLang="en-US" dirty="0"/>
              <a:t>背包问题</a:t>
            </a:r>
          </a:p>
        </p:txBody>
      </p:sp>
      <p:sp>
        <p:nvSpPr>
          <p:cNvPr id="3" name="内容占位符 2"/>
          <p:cNvSpPr>
            <a:spLocks noGrp="1"/>
          </p:cNvSpPr>
          <p:nvPr>
            <p:ph sz="quarter" idx="1"/>
          </p:nvPr>
        </p:nvSpPr>
        <p:spPr/>
        <p:txBody>
          <a:bodyPr/>
          <a:lstStyle/>
          <a:p>
            <a:pPr marL="0" indent="0">
              <a:buNone/>
            </a:pPr>
            <a:r>
              <a:rPr lang="en-US" altLang="zh-CN" dirty="0" smtClean="0"/>
              <a:t>2.2 </a:t>
            </a:r>
            <a:r>
              <a:rPr lang="zh-CN" altLang="en-US" dirty="0" smtClean="0"/>
              <a:t>若第</a:t>
            </a:r>
            <a:r>
              <a:rPr lang="en-US" altLang="zh-CN" dirty="0" smtClean="0"/>
              <a:t>i</a:t>
            </a:r>
            <a:r>
              <a:rPr lang="zh-CN" altLang="en-US" dirty="0" smtClean="0"/>
              <a:t>个物品可以放进包里，并且考虑将第</a:t>
            </a:r>
            <a:r>
              <a:rPr lang="en-US" altLang="zh-CN" dirty="0" smtClean="0"/>
              <a:t>i</a:t>
            </a:r>
            <a:r>
              <a:rPr lang="zh-CN" altLang="en-US" dirty="0" smtClean="0"/>
              <a:t>个物品放进包里，会出现什么情况？</a:t>
            </a:r>
            <a:endParaRPr lang="en-US" altLang="zh-CN" dirty="0" smtClean="0"/>
          </a:p>
          <a:p>
            <a:pPr marL="0" indent="0">
              <a:buNone/>
            </a:pPr>
            <a:r>
              <a:rPr lang="zh-CN" altLang="en-US" dirty="0" smtClean="0"/>
              <a:t>②</a:t>
            </a:r>
            <a:r>
              <a:rPr lang="en-US" altLang="zh-CN" dirty="0" smtClean="0"/>
              <a:t> </a:t>
            </a:r>
            <a:r>
              <a:rPr lang="zh-CN" altLang="en-US" dirty="0" smtClean="0"/>
              <a:t>包不够大，需要重新调整包物品的组合：</a:t>
            </a:r>
            <a:endParaRPr lang="en-US" altLang="zh-CN" dirty="0" smtClean="0"/>
          </a:p>
          <a:p>
            <a:r>
              <a:rPr lang="zh-CN" altLang="en-US" dirty="0" smtClean="0"/>
              <a:t>先把第</a:t>
            </a:r>
            <a:r>
              <a:rPr lang="en-US" altLang="zh-CN" dirty="0" smtClean="0"/>
              <a:t>i</a:t>
            </a:r>
            <a:r>
              <a:rPr lang="zh-CN" altLang="en-US" dirty="0" smtClean="0"/>
              <a:t>个物品放入包里，则当前包里的价值为</a:t>
            </a:r>
            <a:r>
              <a:rPr lang="en-US" altLang="zh-CN" dirty="0" smtClean="0"/>
              <a:t>v</a:t>
            </a:r>
            <a:r>
              <a:rPr lang="en-US" altLang="zh-CN" baseline="-25000" dirty="0" smtClean="0"/>
              <a:t>i</a:t>
            </a:r>
            <a:r>
              <a:rPr lang="zh-CN" altLang="en-US" dirty="0" smtClean="0"/>
              <a:t>，剩余空间为</a:t>
            </a:r>
            <a:r>
              <a:rPr lang="en-US" altLang="zh-CN" dirty="0" smtClean="0"/>
              <a:t>j-</a:t>
            </a:r>
            <a:r>
              <a:rPr lang="en-US" altLang="zh-CN" dirty="0" err="1" smtClean="0"/>
              <a:t>w</a:t>
            </a:r>
            <a:r>
              <a:rPr lang="en-US" altLang="zh-CN" baseline="-25000" dirty="0" err="1" smtClean="0"/>
              <a:t>i</a:t>
            </a:r>
            <a:endParaRPr lang="en-US" altLang="zh-CN" baseline="-25000" dirty="0" smtClean="0"/>
          </a:p>
          <a:p>
            <a:r>
              <a:rPr lang="zh-CN" altLang="en-US" dirty="0" smtClean="0">
                <a:solidFill>
                  <a:srgbClr val="FF0000"/>
                </a:solidFill>
              </a:rPr>
              <a:t>背包的最大价值取决于在剩余的</a:t>
            </a:r>
            <a:r>
              <a:rPr lang="en-US" altLang="zh-CN" dirty="0" smtClean="0">
                <a:solidFill>
                  <a:srgbClr val="FF0000"/>
                </a:solidFill>
              </a:rPr>
              <a:t>j-</a:t>
            </a:r>
            <a:r>
              <a:rPr lang="en-US" altLang="zh-CN" dirty="0" err="1" smtClean="0">
                <a:solidFill>
                  <a:srgbClr val="FF0000"/>
                </a:solidFill>
              </a:rPr>
              <a:t>w</a:t>
            </a:r>
            <a:r>
              <a:rPr lang="en-US" altLang="zh-CN" baseline="-25000" dirty="0" err="1" smtClean="0">
                <a:solidFill>
                  <a:srgbClr val="FF0000"/>
                </a:solidFill>
              </a:rPr>
              <a:t>i</a:t>
            </a:r>
            <a:r>
              <a:rPr lang="zh-CN" altLang="en-US" dirty="0" smtClean="0">
                <a:solidFill>
                  <a:srgbClr val="FF0000"/>
                </a:solidFill>
              </a:rPr>
              <a:t>空间里放前</a:t>
            </a:r>
            <a:r>
              <a:rPr lang="en-US" altLang="zh-CN" dirty="0" smtClean="0">
                <a:solidFill>
                  <a:srgbClr val="FF0000"/>
                </a:solidFill>
              </a:rPr>
              <a:t>i-1</a:t>
            </a:r>
            <a:r>
              <a:rPr lang="zh-CN" altLang="en-US" dirty="0" smtClean="0">
                <a:solidFill>
                  <a:srgbClr val="FF0000"/>
                </a:solidFill>
              </a:rPr>
              <a:t>个物品所创造的最大价值，即</a:t>
            </a:r>
            <a:r>
              <a:rPr lang="en-US" altLang="zh-CN" dirty="0" smtClean="0">
                <a:solidFill>
                  <a:srgbClr val="FF0000"/>
                </a:solidFill>
              </a:rPr>
              <a:t>C(i-1, j-</a:t>
            </a:r>
            <a:r>
              <a:rPr lang="en-US" altLang="zh-CN" dirty="0" err="1" smtClean="0">
                <a:solidFill>
                  <a:srgbClr val="FF0000"/>
                </a:solidFill>
              </a:rPr>
              <a:t>w</a:t>
            </a:r>
            <a:r>
              <a:rPr lang="en-US" altLang="zh-CN" baseline="-25000" dirty="0" err="1" smtClean="0">
                <a:solidFill>
                  <a:srgbClr val="FF0000"/>
                </a:solidFill>
              </a:rPr>
              <a:t>i</a:t>
            </a:r>
            <a:r>
              <a:rPr lang="en-US" altLang="zh-CN" dirty="0" smtClean="0">
                <a:solidFill>
                  <a:srgbClr val="FF0000"/>
                </a:solidFill>
              </a:rPr>
              <a:t>)</a:t>
            </a:r>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p:txBody>
      </p:sp>
      <p:grpSp>
        <p:nvGrpSpPr>
          <p:cNvPr id="20" name="组合 19"/>
          <p:cNvGrpSpPr>
            <a:grpSpLocks/>
          </p:cNvGrpSpPr>
          <p:nvPr/>
        </p:nvGrpSpPr>
        <p:grpSpPr bwMode="auto">
          <a:xfrm>
            <a:off x="1475656" y="4653136"/>
            <a:ext cx="1223963" cy="1836204"/>
            <a:chOff x="2555875" y="4290891"/>
            <a:chExt cx="1223963" cy="1836204"/>
          </a:xfrm>
        </p:grpSpPr>
        <p:grpSp>
          <p:nvGrpSpPr>
            <p:cNvPr id="21" name="组合 9"/>
            <p:cNvGrpSpPr>
              <a:grpSpLocks/>
            </p:cNvGrpSpPr>
            <p:nvPr/>
          </p:nvGrpSpPr>
          <p:grpSpPr bwMode="auto">
            <a:xfrm>
              <a:off x="2555875" y="4290891"/>
              <a:ext cx="1223963" cy="1225675"/>
              <a:chOff x="2555776" y="4003354"/>
              <a:chExt cx="1224136" cy="1225848"/>
            </a:xfrm>
          </p:grpSpPr>
          <p:cxnSp>
            <p:nvCxnSpPr>
              <p:cNvPr id="27" name="直接连接符 26"/>
              <p:cNvCxnSpPr/>
              <p:nvPr/>
            </p:nvCxnSpPr>
            <p:spPr>
              <a:xfrm>
                <a:off x="2555776" y="4003354"/>
                <a:ext cx="0" cy="12258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555776" y="5229200"/>
                <a:ext cx="12241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3779912" y="4003354"/>
                <a:ext cx="0" cy="12258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矩形 21"/>
            <p:cNvSpPr/>
            <p:nvPr/>
          </p:nvSpPr>
          <p:spPr>
            <a:xfrm>
              <a:off x="2555875" y="5229225"/>
              <a:ext cx="1223963" cy="287338"/>
            </a:xfrm>
            <a:prstGeom prst="rect">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1</a:t>
              </a:r>
              <a:endParaRPr lang="zh-CN" altLang="en-US" sz="2400" dirty="0"/>
            </a:p>
          </p:txBody>
        </p:sp>
        <p:sp>
          <p:nvSpPr>
            <p:cNvPr id="23" name="矩形 22"/>
            <p:cNvSpPr/>
            <p:nvPr/>
          </p:nvSpPr>
          <p:spPr>
            <a:xfrm>
              <a:off x="2555875" y="4797425"/>
              <a:ext cx="1223963" cy="39846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b="1" dirty="0">
                  <a:solidFill>
                    <a:schemeClr val="tx1"/>
                  </a:solidFill>
                </a:rPr>
                <a:t>…</a:t>
              </a:r>
              <a:endParaRPr lang="zh-CN" altLang="en-US" b="1" dirty="0">
                <a:solidFill>
                  <a:schemeClr val="tx1"/>
                </a:solidFill>
              </a:endParaRPr>
            </a:p>
          </p:txBody>
        </p:sp>
        <p:sp>
          <p:nvSpPr>
            <p:cNvPr id="24" name="矩形 23"/>
            <p:cNvSpPr/>
            <p:nvPr/>
          </p:nvSpPr>
          <p:spPr>
            <a:xfrm>
              <a:off x="2555875" y="4446588"/>
              <a:ext cx="1223963" cy="32385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i-1</a:t>
              </a:r>
              <a:endParaRPr lang="zh-CN" altLang="en-US" dirty="0"/>
            </a:p>
          </p:txBody>
        </p:sp>
        <p:sp>
          <p:nvSpPr>
            <p:cNvPr id="25" name="TextBox 14"/>
            <p:cNvSpPr txBox="1">
              <a:spLocks noChangeArrowheads="1"/>
            </p:cNvSpPr>
            <p:nvPr/>
          </p:nvSpPr>
          <p:spPr bwMode="auto">
            <a:xfrm>
              <a:off x="2699792" y="5603875"/>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800" dirty="0" smtClean="0"/>
                <a:t>背包</a:t>
              </a:r>
              <a:endParaRPr lang="zh-CN" altLang="en-US" sz="2800" dirty="0"/>
            </a:p>
          </p:txBody>
        </p:sp>
      </p:grpSp>
      <p:sp>
        <p:nvSpPr>
          <p:cNvPr id="30" name="TextBox 14"/>
          <p:cNvSpPr txBox="1">
            <a:spLocks noChangeArrowheads="1"/>
          </p:cNvSpPr>
          <p:nvPr/>
        </p:nvSpPr>
        <p:spPr bwMode="auto">
          <a:xfrm>
            <a:off x="2856450" y="5527107"/>
            <a:ext cx="17027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800" dirty="0" smtClean="0"/>
              <a:t>第</a:t>
            </a:r>
            <a:r>
              <a:rPr lang="en-US" altLang="zh-CN" sz="2800" dirty="0" smtClean="0"/>
              <a:t>i</a:t>
            </a:r>
            <a:r>
              <a:rPr lang="zh-CN" altLang="en-US" sz="2800" dirty="0" smtClean="0"/>
              <a:t>个物品</a:t>
            </a:r>
            <a:endParaRPr lang="zh-CN" altLang="en-US" sz="2800" dirty="0"/>
          </a:p>
        </p:txBody>
      </p:sp>
      <p:sp>
        <p:nvSpPr>
          <p:cNvPr id="34" name="下弧形箭头 33"/>
          <p:cNvSpPr/>
          <p:nvPr/>
        </p:nvSpPr>
        <p:spPr>
          <a:xfrm rot="10800000">
            <a:off x="2170403" y="4221088"/>
            <a:ext cx="1537402" cy="50405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右箭头 34"/>
          <p:cNvSpPr/>
          <p:nvPr/>
        </p:nvSpPr>
        <p:spPr>
          <a:xfrm>
            <a:off x="4860032" y="5355983"/>
            <a:ext cx="720080" cy="523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bwMode="auto">
          <a:xfrm>
            <a:off x="3095823" y="4796091"/>
            <a:ext cx="1223963" cy="55174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t>i</a:t>
            </a:r>
            <a:endParaRPr lang="zh-CN" altLang="en-US" sz="4000" dirty="0"/>
          </a:p>
        </p:txBody>
      </p:sp>
      <p:grpSp>
        <p:nvGrpSpPr>
          <p:cNvPr id="32" name="组合 31"/>
          <p:cNvGrpSpPr>
            <a:grpSpLocks/>
          </p:cNvGrpSpPr>
          <p:nvPr/>
        </p:nvGrpSpPr>
        <p:grpSpPr bwMode="auto">
          <a:xfrm>
            <a:off x="5796136" y="4653136"/>
            <a:ext cx="1223963" cy="1836204"/>
            <a:chOff x="2555875" y="4290891"/>
            <a:chExt cx="1223963" cy="1836204"/>
          </a:xfrm>
        </p:grpSpPr>
        <p:grpSp>
          <p:nvGrpSpPr>
            <p:cNvPr id="33" name="组合 9"/>
            <p:cNvGrpSpPr>
              <a:grpSpLocks/>
            </p:cNvGrpSpPr>
            <p:nvPr/>
          </p:nvGrpSpPr>
          <p:grpSpPr bwMode="auto">
            <a:xfrm>
              <a:off x="2555875" y="4290891"/>
              <a:ext cx="1223963" cy="1225675"/>
              <a:chOff x="2555776" y="4003354"/>
              <a:chExt cx="1224136" cy="1225848"/>
            </a:xfrm>
          </p:grpSpPr>
          <p:cxnSp>
            <p:nvCxnSpPr>
              <p:cNvPr id="50" name="直接连接符 49"/>
              <p:cNvCxnSpPr/>
              <p:nvPr/>
            </p:nvCxnSpPr>
            <p:spPr>
              <a:xfrm>
                <a:off x="2555776" y="4003354"/>
                <a:ext cx="0" cy="12258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2555776" y="5229200"/>
                <a:ext cx="12241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779912" y="4003354"/>
                <a:ext cx="0" cy="12258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9" name="TextBox 14"/>
            <p:cNvSpPr txBox="1">
              <a:spLocks noChangeArrowheads="1"/>
            </p:cNvSpPr>
            <p:nvPr/>
          </p:nvSpPr>
          <p:spPr bwMode="auto">
            <a:xfrm>
              <a:off x="2699792" y="5603875"/>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800" dirty="0" smtClean="0"/>
                <a:t>背包</a:t>
              </a:r>
              <a:endParaRPr lang="zh-CN" altLang="en-US" sz="2800" dirty="0"/>
            </a:p>
          </p:txBody>
        </p:sp>
      </p:grpSp>
      <p:sp>
        <p:nvSpPr>
          <p:cNvPr id="53" name="矩形 52"/>
          <p:cNvSpPr/>
          <p:nvPr/>
        </p:nvSpPr>
        <p:spPr bwMode="auto">
          <a:xfrm>
            <a:off x="5796136" y="5327068"/>
            <a:ext cx="1223963" cy="55174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t>i</a:t>
            </a:r>
            <a:endParaRPr lang="zh-CN" altLang="en-US" sz="4000" dirty="0"/>
          </a:p>
        </p:txBody>
      </p:sp>
      <p:sp>
        <p:nvSpPr>
          <p:cNvPr id="26" name="矩形 25"/>
          <p:cNvSpPr/>
          <p:nvPr/>
        </p:nvSpPr>
        <p:spPr bwMode="auto">
          <a:xfrm>
            <a:off x="5796135" y="4673498"/>
            <a:ext cx="1223963" cy="65357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anchor="ctr"/>
          <a:lstStyle/>
          <a:p>
            <a:pPr algn="ctr">
              <a:defRPr/>
            </a:pPr>
            <a:r>
              <a:rPr lang="en-US" altLang="zh-CN" sz="2400" b="1" dirty="0" smtClean="0">
                <a:solidFill>
                  <a:schemeClr val="bg1"/>
                </a:solidFill>
              </a:rPr>
              <a:t>1~i-1</a:t>
            </a:r>
            <a:endParaRPr lang="zh-CN" altLang="en-US" sz="2400" b="1" dirty="0">
              <a:solidFill>
                <a:schemeClr val="bg1"/>
              </a:solidFill>
            </a:endParaRPr>
          </a:p>
        </p:txBody>
      </p:sp>
    </p:spTree>
    <p:extLst>
      <p:ext uri="{BB962C8B-B14F-4D97-AF65-F5344CB8AC3E}">
        <p14:creationId xmlns:p14="http://schemas.microsoft.com/office/powerpoint/2010/main" val="278741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接连接符 51"/>
          <p:cNvCxnSpPr/>
          <p:nvPr/>
        </p:nvCxnSpPr>
        <p:spPr>
          <a:xfrm>
            <a:off x="899592" y="3784249"/>
            <a:ext cx="6768752"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en-US" altLang="zh-CN" dirty="0"/>
              <a:t>6.3 0/1</a:t>
            </a:r>
            <a:r>
              <a:rPr lang="zh-CN" altLang="en-US" dirty="0"/>
              <a:t>背包问题</a:t>
            </a:r>
          </a:p>
        </p:txBody>
      </p:sp>
      <p:sp>
        <p:nvSpPr>
          <p:cNvPr id="3" name="内容占位符 2"/>
          <p:cNvSpPr>
            <a:spLocks noGrp="1"/>
          </p:cNvSpPr>
          <p:nvPr>
            <p:ph sz="quarter" idx="1"/>
          </p:nvPr>
        </p:nvSpPr>
        <p:spPr/>
        <p:txBody>
          <a:bodyPr/>
          <a:lstStyle/>
          <a:p>
            <a:r>
              <a:rPr lang="zh-CN" altLang="en-US" dirty="0" smtClean="0">
                <a:solidFill>
                  <a:srgbClr val="FF0000"/>
                </a:solidFill>
              </a:rPr>
              <a:t>注意：</a:t>
            </a:r>
            <a:endParaRPr lang="zh-CN" altLang="en-US" dirty="0">
              <a:solidFill>
                <a:srgbClr val="FF0000"/>
              </a:solidFill>
            </a:endParaRPr>
          </a:p>
        </p:txBody>
      </p:sp>
      <p:grpSp>
        <p:nvGrpSpPr>
          <p:cNvPr id="4" name="组合 3"/>
          <p:cNvGrpSpPr>
            <a:grpSpLocks/>
          </p:cNvGrpSpPr>
          <p:nvPr/>
        </p:nvGrpSpPr>
        <p:grpSpPr bwMode="auto">
          <a:xfrm>
            <a:off x="1475656" y="1772817"/>
            <a:ext cx="1223963" cy="1836204"/>
            <a:chOff x="2555875" y="4290891"/>
            <a:chExt cx="1223963" cy="1836204"/>
          </a:xfrm>
        </p:grpSpPr>
        <p:grpSp>
          <p:nvGrpSpPr>
            <p:cNvPr id="5" name="组合 9"/>
            <p:cNvGrpSpPr>
              <a:grpSpLocks/>
            </p:cNvGrpSpPr>
            <p:nvPr/>
          </p:nvGrpSpPr>
          <p:grpSpPr bwMode="auto">
            <a:xfrm>
              <a:off x="2555875" y="4290891"/>
              <a:ext cx="1223963" cy="1225675"/>
              <a:chOff x="2555776" y="4003354"/>
              <a:chExt cx="1224136" cy="1225848"/>
            </a:xfrm>
          </p:grpSpPr>
          <p:cxnSp>
            <p:nvCxnSpPr>
              <p:cNvPr id="10" name="直接连接符 9"/>
              <p:cNvCxnSpPr/>
              <p:nvPr/>
            </p:nvCxnSpPr>
            <p:spPr>
              <a:xfrm>
                <a:off x="2555776" y="4003354"/>
                <a:ext cx="0" cy="12258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555776" y="5229200"/>
                <a:ext cx="12241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779912" y="4003354"/>
                <a:ext cx="0" cy="12258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2555875" y="5229225"/>
              <a:ext cx="1223963" cy="287338"/>
            </a:xfrm>
            <a:prstGeom prst="rect">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1</a:t>
              </a:r>
              <a:endParaRPr lang="zh-CN" altLang="en-US" sz="2400" dirty="0"/>
            </a:p>
          </p:txBody>
        </p:sp>
        <p:sp>
          <p:nvSpPr>
            <p:cNvPr id="7" name="矩形 6"/>
            <p:cNvSpPr/>
            <p:nvPr/>
          </p:nvSpPr>
          <p:spPr>
            <a:xfrm>
              <a:off x="2555875" y="4797425"/>
              <a:ext cx="1223963" cy="39846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b="1" dirty="0">
                  <a:solidFill>
                    <a:schemeClr val="tx1"/>
                  </a:solidFill>
                </a:rPr>
                <a:t>…</a:t>
              </a:r>
              <a:endParaRPr lang="zh-CN" altLang="en-US" b="1" dirty="0">
                <a:solidFill>
                  <a:schemeClr val="tx1"/>
                </a:solidFill>
              </a:endParaRPr>
            </a:p>
          </p:txBody>
        </p:sp>
        <p:sp>
          <p:nvSpPr>
            <p:cNvPr id="8" name="矩形 7"/>
            <p:cNvSpPr/>
            <p:nvPr/>
          </p:nvSpPr>
          <p:spPr>
            <a:xfrm>
              <a:off x="2555875" y="4446588"/>
              <a:ext cx="1223963" cy="32385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i-1</a:t>
              </a:r>
              <a:endParaRPr lang="zh-CN" altLang="en-US" dirty="0"/>
            </a:p>
          </p:txBody>
        </p:sp>
        <p:sp>
          <p:nvSpPr>
            <p:cNvPr id="9" name="TextBox 14"/>
            <p:cNvSpPr txBox="1">
              <a:spLocks noChangeArrowheads="1"/>
            </p:cNvSpPr>
            <p:nvPr/>
          </p:nvSpPr>
          <p:spPr bwMode="auto">
            <a:xfrm>
              <a:off x="2699792" y="5603875"/>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800" dirty="0" smtClean="0"/>
                <a:t>背包</a:t>
              </a:r>
              <a:endParaRPr lang="zh-CN" altLang="en-US" sz="2800" dirty="0"/>
            </a:p>
          </p:txBody>
        </p:sp>
      </p:grpSp>
      <p:sp>
        <p:nvSpPr>
          <p:cNvPr id="13" name="TextBox 14"/>
          <p:cNvSpPr txBox="1">
            <a:spLocks noChangeArrowheads="1"/>
          </p:cNvSpPr>
          <p:nvPr/>
        </p:nvSpPr>
        <p:spPr bwMode="auto">
          <a:xfrm>
            <a:off x="2856450" y="2646788"/>
            <a:ext cx="17027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800" dirty="0" smtClean="0"/>
              <a:t>第</a:t>
            </a:r>
            <a:r>
              <a:rPr lang="en-US" altLang="zh-CN" sz="2800" dirty="0" smtClean="0"/>
              <a:t>i</a:t>
            </a:r>
            <a:r>
              <a:rPr lang="zh-CN" altLang="en-US" sz="2800" dirty="0" smtClean="0"/>
              <a:t>个物品</a:t>
            </a:r>
            <a:endParaRPr lang="zh-CN" altLang="en-US" sz="2800" dirty="0"/>
          </a:p>
        </p:txBody>
      </p:sp>
      <p:sp>
        <p:nvSpPr>
          <p:cNvPr id="14" name="下弧形箭头 13"/>
          <p:cNvSpPr/>
          <p:nvPr/>
        </p:nvSpPr>
        <p:spPr>
          <a:xfrm rot="10800000">
            <a:off x="2170403" y="1340769"/>
            <a:ext cx="1537402" cy="50405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右箭头 14"/>
          <p:cNvSpPr/>
          <p:nvPr/>
        </p:nvSpPr>
        <p:spPr>
          <a:xfrm>
            <a:off x="4860032" y="2475664"/>
            <a:ext cx="720080" cy="523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bwMode="auto">
          <a:xfrm>
            <a:off x="3095823" y="1915772"/>
            <a:ext cx="1223963" cy="55174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t>i</a:t>
            </a:r>
            <a:endParaRPr lang="zh-CN" altLang="en-US" sz="4000" dirty="0"/>
          </a:p>
        </p:txBody>
      </p:sp>
      <p:grpSp>
        <p:nvGrpSpPr>
          <p:cNvPr id="17" name="组合 16"/>
          <p:cNvGrpSpPr>
            <a:grpSpLocks/>
          </p:cNvGrpSpPr>
          <p:nvPr/>
        </p:nvGrpSpPr>
        <p:grpSpPr bwMode="auto">
          <a:xfrm>
            <a:off x="5796136" y="1772817"/>
            <a:ext cx="1223963" cy="1836204"/>
            <a:chOff x="2555875" y="4290891"/>
            <a:chExt cx="1223963" cy="1836204"/>
          </a:xfrm>
        </p:grpSpPr>
        <p:grpSp>
          <p:nvGrpSpPr>
            <p:cNvPr id="18" name="组合 9"/>
            <p:cNvGrpSpPr>
              <a:grpSpLocks/>
            </p:cNvGrpSpPr>
            <p:nvPr/>
          </p:nvGrpSpPr>
          <p:grpSpPr bwMode="auto">
            <a:xfrm>
              <a:off x="2555875" y="4290891"/>
              <a:ext cx="1223963" cy="1225675"/>
              <a:chOff x="2555776" y="4003354"/>
              <a:chExt cx="1224136" cy="1225848"/>
            </a:xfrm>
          </p:grpSpPr>
          <p:cxnSp>
            <p:nvCxnSpPr>
              <p:cNvPr id="20" name="直接连接符 19"/>
              <p:cNvCxnSpPr/>
              <p:nvPr/>
            </p:nvCxnSpPr>
            <p:spPr>
              <a:xfrm>
                <a:off x="2555776" y="4003354"/>
                <a:ext cx="0" cy="12258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555776" y="5229200"/>
                <a:ext cx="12241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3779912" y="4003354"/>
                <a:ext cx="0" cy="12258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Box 14"/>
            <p:cNvSpPr txBox="1">
              <a:spLocks noChangeArrowheads="1"/>
            </p:cNvSpPr>
            <p:nvPr/>
          </p:nvSpPr>
          <p:spPr bwMode="auto">
            <a:xfrm>
              <a:off x="2699792" y="5603875"/>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800" dirty="0" smtClean="0"/>
                <a:t>背包</a:t>
              </a:r>
              <a:endParaRPr lang="zh-CN" altLang="en-US" sz="2800" dirty="0"/>
            </a:p>
          </p:txBody>
        </p:sp>
      </p:grpSp>
      <p:sp>
        <p:nvSpPr>
          <p:cNvPr id="23" name="矩形 22"/>
          <p:cNvSpPr/>
          <p:nvPr/>
        </p:nvSpPr>
        <p:spPr bwMode="auto">
          <a:xfrm>
            <a:off x="5796136" y="2446749"/>
            <a:ext cx="1223963" cy="55174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t>i</a:t>
            </a:r>
            <a:endParaRPr lang="zh-CN" altLang="en-US" sz="4000" dirty="0"/>
          </a:p>
        </p:txBody>
      </p:sp>
      <p:sp>
        <p:nvSpPr>
          <p:cNvPr id="24" name="矩形 23"/>
          <p:cNvSpPr/>
          <p:nvPr/>
        </p:nvSpPr>
        <p:spPr bwMode="auto">
          <a:xfrm>
            <a:off x="5796135" y="1793179"/>
            <a:ext cx="1223963" cy="65357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anchor="ctr"/>
          <a:lstStyle/>
          <a:p>
            <a:pPr algn="ctr">
              <a:defRPr/>
            </a:pPr>
            <a:r>
              <a:rPr lang="en-US" altLang="zh-CN" sz="2400" b="1" dirty="0" smtClean="0">
                <a:solidFill>
                  <a:schemeClr val="bg1"/>
                </a:solidFill>
              </a:rPr>
              <a:t>1~i-1</a:t>
            </a:r>
            <a:endParaRPr lang="zh-CN" altLang="en-US" sz="2400" b="1" dirty="0">
              <a:solidFill>
                <a:schemeClr val="bg1"/>
              </a:solidFill>
            </a:endParaRPr>
          </a:p>
        </p:txBody>
      </p:sp>
      <p:grpSp>
        <p:nvGrpSpPr>
          <p:cNvPr id="25" name="组合 24"/>
          <p:cNvGrpSpPr>
            <a:grpSpLocks/>
          </p:cNvGrpSpPr>
          <p:nvPr/>
        </p:nvGrpSpPr>
        <p:grpSpPr bwMode="auto">
          <a:xfrm>
            <a:off x="1475656" y="4545125"/>
            <a:ext cx="1223963" cy="2232247"/>
            <a:chOff x="2555875" y="3894848"/>
            <a:chExt cx="1223963" cy="2232247"/>
          </a:xfrm>
        </p:grpSpPr>
        <p:grpSp>
          <p:nvGrpSpPr>
            <p:cNvPr id="26" name="组合 9"/>
            <p:cNvGrpSpPr>
              <a:grpSpLocks/>
            </p:cNvGrpSpPr>
            <p:nvPr/>
          </p:nvGrpSpPr>
          <p:grpSpPr bwMode="auto">
            <a:xfrm>
              <a:off x="2555875" y="3894848"/>
              <a:ext cx="1223963" cy="1621717"/>
              <a:chOff x="2555776" y="3607255"/>
              <a:chExt cx="1224136" cy="1621946"/>
            </a:xfrm>
          </p:grpSpPr>
          <p:cxnSp>
            <p:nvCxnSpPr>
              <p:cNvPr id="31" name="直接连接符 30"/>
              <p:cNvCxnSpPr/>
              <p:nvPr/>
            </p:nvCxnSpPr>
            <p:spPr>
              <a:xfrm>
                <a:off x="2555776" y="3607255"/>
                <a:ext cx="0" cy="16219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555776" y="5229200"/>
                <a:ext cx="12241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3779912" y="3607255"/>
                <a:ext cx="0" cy="16219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矩形 26"/>
            <p:cNvSpPr/>
            <p:nvPr/>
          </p:nvSpPr>
          <p:spPr>
            <a:xfrm>
              <a:off x="2555875" y="5229225"/>
              <a:ext cx="1223963" cy="287338"/>
            </a:xfrm>
            <a:prstGeom prst="rect">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1</a:t>
              </a:r>
              <a:endParaRPr lang="zh-CN" altLang="en-US" sz="2400" dirty="0"/>
            </a:p>
          </p:txBody>
        </p:sp>
        <p:sp>
          <p:nvSpPr>
            <p:cNvPr id="28" name="矩形 27"/>
            <p:cNvSpPr/>
            <p:nvPr/>
          </p:nvSpPr>
          <p:spPr>
            <a:xfrm>
              <a:off x="2555875" y="4797425"/>
              <a:ext cx="1223963" cy="39846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b="1" dirty="0">
                  <a:solidFill>
                    <a:schemeClr val="tx1"/>
                  </a:solidFill>
                </a:rPr>
                <a:t>…</a:t>
              </a:r>
              <a:endParaRPr lang="zh-CN" altLang="en-US" b="1" dirty="0">
                <a:solidFill>
                  <a:schemeClr val="tx1"/>
                </a:solidFill>
              </a:endParaRPr>
            </a:p>
          </p:txBody>
        </p:sp>
        <p:sp>
          <p:nvSpPr>
            <p:cNvPr id="29" name="矩形 28"/>
            <p:cNvSpPr/>
            <p:nvPr/>
          </p:nvSpPr>
          <p:spPr>
            <a:xfrm>
              <a:off x="2555875" y="4446588"/>
              <a:ext cx="1223963" cy="32385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i-1</a:t>
              </a:r>
              <a:endParaRPr lang="zh-CN" altLang="en-US" dirty="0"/>
            </a:p>
          </p:txBody>
        </p:sp>
        <p:sp>
          <p:nvSpPr>
            <p:cNvPr id="30" name="TextBox 14"/>
            <p:cNvSpPr txBox="1">
              <a:spLocks noChangeArrowheads="1"/>
            </p:cNvSpPr>
            <p:nvPr/>
          </p:nvSpPr>
          <p:spPr bwMode="auto">
            <a:xfrm>
              <a:off x="2699792" y="5603875"/>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800" dirty="0" smtClean="0"/>
                <a:t>背包</a:t>
              </a:r>
              <a:endParaRPr lang="zh-CN" altLang="en-US" sz="2800" dirty="0"/>
            </a:p>
          </p:txBody>
        </p:sp>
      </p:grpSp>
      <p:sp>
        <p:nvSpPr>
          <p:cNvPr id="34" name="TextBox 14"/>
          <p:cNvSpPr txBox="1">
            <a:spLocks noChangeArrowheads="1"/>
          </p:cNvSpPr>
          <p:nvPr/>
        </p:nvSpPr>
        <p:spPr bwMode="auto">
          <a:xfrm>
            <a:off x="2856450" y="5527107"/>
            <a:ext cx="17027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800" dirty="0" smtClean="0"/>
              <a:t>第</a:t>
            </a:r>
            <a:r>
              <a:rPr lang="en-US" altLang="zh-CN" sz="2800" dirty="0" smtClean="0"/>
              <a:t>i</a:t>
            </a:r>
            <a:r>
              <a:rPr lang="zh-CN" altLang="en-US" sz="2800" dirty="0" smtClean="0"/>
              <a:t>个物品</a:t>
            </a:r>
            <a:endParaRPr lang="zh-CN" altLang="en-US" sz="2800" dirty="0"/>
          </a:p>
        </p:txBody>
      </p:sp>
      <p:sp>
        <p:nvSpPr>
          <p:cNvPr id="35" name="矩形 34"/>
          <p:cNvSpPr/>
          <p:nvPr/>
        </p:nvSpPr>
        <p:spPr bwMode="auto">
          <a:xfrm>
            <a:off x="6130595" y="4545125"/>
            <a:ext cx="1223963" cy="55174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t>i</a:t>
            </a:r>
            <a:endParaRPr lang="zh-CN" altLang="en-US" sz="4000" dirty="0"/>
          </a:p>
        </p:txBody>
      </p:sp>
      <p:sp>
        <p:nvSpPr>
          <p:cNvPr id="36" name="下弧形箭头 35"/>
          <p:cNvSpPr/>
          <p:nvPr/>
        </p:nvSpPr>
        <p:spPr>
          <a:xfrm rot="10800000">
            <a:off x="2170403" y="4221088"/>
            <a:ext cx="1537402" cy="50405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右箭头 36"/>
          <p:cNvSpPr/>
          <p:nvPr/>
        </p:nvSpPr>
        <p:spPr>
          <a:xfrm>
            <a:off x="4860032" y="5355983"/>
            <a:ext cx="720080" cy="523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a:grpSpLocks/>
          </p:cNvGrpSpPr>
          <p:nvPr/>
        </p:nvGrpSpPr>
        <p:grpSpPr bwMode="auto">
          <a:xfrm>
            <a:off x="6130595" y="4545125"/>
            <a:ext cx="1223963" cy="2232247"/>
            <a:chOff x="2555875" y="3894848"/>
            <a:chExt cx="1223963" cy="2232247"/>
          </a:xfrm>
        </p:grpSpPr>
        <p:grpSp>
          <p:nvGrpSpPr>
            <p:cNvPr id="39" name="组合 9"/>
            <p:cNvGrpSpPr>
              <a:grpSpLocks/>
            </p:cNvGrpSpPr>
            <p:nvPr/>
          </p:nvGrpSpPr>
          <p:grpSpPr bwMode="auto">
            <a:xfrm>
              <a:off x="2555875" y="3894848"/>
              <a:ext cx="1223963" cy="1621717"/>
              <a:chOff x="2555776" y="3607255"/>
              <a:chExt cx="1224136" cy="1621946"/>
            </a:xfrm>
          </p:grpSpPr>
          <p:cxnSp>
            <p:nvCxnSpPr>
              <p:cNvPr id="44" name="直接连接符 43"/>
              <p:cNvCxnSpPr/>
              <p:nvPr/>
            </p:nvCxnSpPr>
            <p:spPr>
              <a:xfrm>
                <a:off x="2555776" y="3607255"/>
                <a:ext cx="0" cy="16219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2555776" y="5229200"/>
                <a:ext cx="12241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3779912" y="3607255"/>
                <a:ext cx="0" cy="16219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矩形 39"/>
            <p:cNvSpPr/>
            <p:nvPr/>
          </p:nvSpPr>
          <p:spPr>
            <a:xfrm>
              <a:off x="2555875" y="5229225"/>
              <a:ext cx="1223963" cy="287338"/>
            </a:xfrm>
            <a:prstGeom prst="rect">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1</a:t>
              </a:r>
              <a:endParaRPr lang="zh-CN" altLang="en-US" sz="2400" dirty="0"/>
            </a:p>
          </p:txBody>
        </p:sp>
        <p:sp>
          <p:nvSpPr>
            <p:cNvPr id="41" name="矩形 40"/>
            <p:cNvSpPr/>
            <p:nvPr/>
          </p:nvSpPr>
          <p:spPr>
            <a:xfrm>
              <a:off x="2555875" y="4797425"/>
              <a:ext cx="1223963" cy="39846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b="1" dirty="0">
                  <a:solidFill>
                    <a:schemeClr val="tx1"/>
                  </a:solidFill>
                </a:rPr>
                <a:t>…</a:t>
              </a:r>
              <a:endParaRPr lang="zh-CN" altLang="en-US" b="1" dirty="0">
                <a:solidFill>
                  <a:schemeClr val="tx1"/>
                </a:solidFill>
              </a:endParaRPr>
            </a:p>
          </p:txBody>
        </p:sp>
        <p:sp>
          <p:nvSpPr>
            <p:cNvPr id="42" name="矩形 41"/>
            <p:cNvSpPr/>
            <p:nvPr/>
          </p:nvSpPr>
          <p:spPr>
            <a:xfrm>
              <a:off x="2555875" y="4446588"/>
              <a:ext cx="1223963" cy="32385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i-1</a:t>
              </a:r>
              <a:endParaRPr lang="zh-CN" altLang="en-US" dirty="0"/>
            </a:p>
          </p:txBody>
        </p:sp>
        <p:sp>
          <p:nvSpPr>
            <p:cNvPr id="43" name="TextBox 14"/>
            <p:cNvSpPr txBox="1">
              <a:spLocks noChangeArrowheads="1"/>
            </p:cNvSpPr>
            <p:nvPr/>
          </p:nvSpPr>
          <p:spPr bwMode="auto">
            <a:xfrm>
              <a:off x="2699792" y="5603875"/>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800" dirty="0" smtClean="0"/>
                <a:t>背包</a:t>
              </a:r>
              <a:endParaRPr lang="zh-CN" altLang="en-US" sz="2800" dirty="0"/>
            </a:p>
          </p:txBody>
        </p:sp>
      </p:grpSp>
      <p:sp>
        <p:nvSpPr>
          <p:cNvPr id="47" name="矩形 46"/>
          <p:cNvSpPr/>
          <p:nvPr/>
        </p:nvSpPr>
        <p:spPr bwMode="auto">
          <a:xfrm>
            <a:off x="3095823" y="4796091"/>
            <a:ext cx="1223963" cy="55174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t>i</a:t>
            </a:r>
            <a:endParaRPr lang="zh-CN" altLang="en-US" sz="4000" dirty="0"/>
          </a:p>
        </p:txBody>
      </p:sp>
      <p:grpSp>
        <p:nvGrpSpPr>
          <p:cNvPr id="50" name="组合 49"/>
          <p:cNvGrpSpPr/>
          <p:nvPr/>
        </p:nvGrpSpPr>
        <p:grpSpPr>
          <a:xfrm>
            <a:off x="3779912" y="3347411"/>
            <a:ext cx="779248" cy="873677"/>
            <a:chOff x="3779912" y="3347411"/>
            <a:chExt cx="779248" cy="873677"/>
          </a:xfrm>
        </p:grpSpPr>
        <p:sp>
          <p:nvSpPr>
            <p:cNvPr id="48" name="下箭头 47"/>
            <p:cNvSpPr/>
            <p:nvPr/>
          </p:nvSpPr>
          <p:spPr>
            <a:xfrm>
              <a:off x="3779912" y="3347411"/>
              <a:ext cx="779248" cy="87367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48"/>
            <p:cNvSpPr txBox="1"/>
            <p:nvPr/>
          </p:nvSpPr>
          <p:spPr>
            <a:xfrm>
              <a:off x="3887010" y="3367152"/>
              <a:ext cx="553998" cy="707886"/>
            </a:xfrm>
            <a:prstGeom prst="rect">
              <a:avLst/>
            </a:prstGeom>
            <a:noFill/>
          </p:spPr>
          <p:txBody>
            <a:bodyPr vert="eaVert" wrap="none" rtlCol="0">
              <a:spAutoFit/>
            </a:bodyPr>
            <a:lstStyle/>
            <a:p>
              <a:r>
                <a:rPr lang="zh-CN" altLang="en-US" sz="2400" dirty="0" smtClean="0">
                  <a:solidFill>
                    <a:schemeClr val="bg1"/>
                  </a:solidFill>
                </a:rPr>
                <a:t>包含</a:t>
              </a:r>
              <a:endParaRPr lang="zh-CN" altLang="en-US" sz="2400" dirty="0">
                <a:solidFill>
                  <a:schemeClr val="bg1"/>
                </a:solidFill>
              </a:endParaRPr>
            </a:p>
          </p:txBody>
        </p:sp>
      </p:grpSp>
    </p:spTree>
    <p:extLst>
      <p:ext uri="{BB962C8B-B14F-4D97-AF65-F5344CB8AC3E}">
        <p14:creationId xmlns:p14="http://schemas.microsoft.com/office/powerpoint/2010/main" val="347905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0/1</a:t>
            </a:r>
            <a:r>
              <a:rPr lang="zh-CN" altLang="en-US" dirty="0"/>
              <a:t>背包问题</a:t>
            </a:r>
          </a:p>
        </p:txBody>
      </p:sp>
      <p:sp>
        <p:nvSpPr>
          <p:cNvPr id="3" name="内容占位符 2"/>
          <p:cNvSpPr>
            <a:spLocks noGrp="1"/>
          </p:cNvSpPr>
          <p:nvPr>
            <p:ph sz="quarter" idx="1"/>
          </p:nvPr>
        </p:nvSpPr>
        <p:spPr/>
        <p:txBody>
          <a:bodyPr/>
          <a:lstStyle/>
          <a:p>
            <a:pPr marL="0" indent="0">
              <a:buNone/>
            </a:pPr>
            <a:r>
              <a:rPr lang="zh-CN" altLang="en-US" dirty="0" smtClean="0"/>
              <a:t>当第</a:t>
            </a:r>
            <a:r>
              <a:rPr lang="en-US" altLang="zh-CN" dirty="0" smtClean="0"/>
              <a:t>i</a:t>
            </a:r>
            <a:r>
              <a:rPr lang="zh-CN" altLang="en-US" dirty="0" smtClean="0"/>
              <a:t>个物品可以放进包里，前</a:t>
            </a:r>
            <a:r>
              <a:rPr lang="en-US" altLang="zh-CN" dirty="0" smtClean="0"/>
              <a:t>i</a:t>
            </a:r>
            <a:r>
              <a:rPr lang="zh-CN" altLang="en-US" dirty="0" smtClean="0"/>
              <a:t>个物品所创造的最大价值为：</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6651124"/>
              </p:ext>
            </p:extLst>
          </p:nvPr>
        </p:nvGraphicFramePr>
        <p:xfrm>
          <a:off x="971600" y="3513202"/>
          <a:ext cx="7161213" cy="633412"/>
        </p:xfrm>
        <a:graphic>
          <a:graphicData uri="http://schemas.openxmlformats.org/presentationml/2006/ole">
            <mc:AlternateContent xmlns:mc="http://schemas.openxmlformats.org/markup-compatibility/2006">
              <mc:Choice xmlns:v="urn:schemas-microsoft-com:vml" Requires="v">
                <p:oleObj spid="_x0000_s50180" name="Equation" r:id="rId3" imgW="3149280" imgH="279360" progId="Equation.DSMT4">
                  <p:embed/>
                </p:oleObj>
              </mc:Choice>
              <mc:Fallback>
                <p:oleObj name="Equation" r:id="rId3" imgW="3149280" imgH="279360" progId="Equation.DSMT4">
                  <p:embed/>
                  <p:pic>
                    <p:nvPicPr>
                      <p:cNvPr id="0" name=""/>
                      <p:cNvPicPr>
                        <a:picLocks noChangeAspect="1" noChangeArrowheads="1"/>
                      </p:cNvPicPr>
                      <p:nvPr/>
                    </p:nvPicPr>
                    <p:blipFill>
                      <a:blip r:embed="rId4"/>
                      <a:srcRect/>
                      <a:stretch>
                        <a:fillRect/>
                      </a:stretch>
                    </p:blipFill>
                    <p:spPr bwMode="auto">
                      <a:xfrm>
                        <a:off x="971600" y="3513202"/>
                        <a:ext cx="7161213" cy="6334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右大括号 4"/>
          <p:cNvSpPr/>
          <p:nvPr/>
        </p:nvSpPr>
        <p:spPr>
          <a:xfrm rot="5400000">
            <a:off x="3851920" y="3441194"/>
            <a:ext cx="288032" cy="144016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3131840" y="4377298"/>
            <a:ext cx="1800200" cy="707886"/>
          </a:xfrm>
          <a:prstGeom prst="rect">
            <a:avLst/>
          </a:prstGeom>
          <a:noFill/>
        </p:spPr>
        <p:txBody>
          <a:bodyPr wrap="square" rtlCol="0">
            <a:spAutoFit/>
          </a:bodyPr>
          <a:lstStyle/>
          <a:p>
            <a:r>
              <a:rPr lang="zh-CN" altLang="en-US" sz="2000" dirty="0" smtClean="0">
                <a:solidFill>
                  <a:srgbClr val="FF0000"/>
                </a:solidFill>
              </a:rPr>
              <a:t>不放第</a:t>
            </a:r>
            <a:r>
              <a:rPr lang="en-US" altLang="zh-CN" sz="2000" dirty="0" smtClean="0">
                <a:solidFill>
                  <a:srgbClr val="FF0000"/>
                </a:solidFill>
              </a:rPr>
              <a:t>i</a:t>
            </a:r>
            <a:r>
              <a:rPr lang="zh-CN" altLang="en-US" sz="2000" dirty="0" smtClean="0">
                <a:solidFill>
                  <a:srgbClr val="FF0000"/>
                </a:solidFill>
              </a:rPr>
              <a:t>个物品的最大价值</a:t>
            </a:r>
            <a:endParaRPr lang="zh-CN" altLang="en-US" sz="2000" dirty="0">
              <a:solidFill>
                <a:srgbClr val="FF0000"/>
              </a:solidFill>
            </a:endParaRPr>
          </a:p>
        </p:txBody>
      </p:sp>
      <p:sp>
        <p:nvSpPr>
          <p:cNvPr id="7" name="TextBox 6"/>
          <p:cNvSpPr txBox="1"/>
          <p:nvPr/>
        </p:nvSpPr>
        <p:spPr>
          <a:xfrm>
            <a:off x="5724128" y="4377298"/>
            <a:ext cx="1800200" cy="707886"/>
          </a:xfrm>
          <a:prstGeom prst="rect">
            <a:avLst/>
          </a:prstGeom>
          <a:noFill/>
        </p:spPr>
        <p:txBody>
          <a:bodyPr wrap="square" rtlCol="0">
            <a:spAutoFit/>
          </a:bodyPr>
          <a:lstStyle/>
          <a:p>
            <a:r>
              <a:rPr lang="zh-CN" altLang="en-US" sz="2000" dirty="0" smtClean="0">
                <a:solidFill>
                  <a:srgbClr val="FF0000"/>
                </a:solidFill>
              </a:rPr>
              <a:t>放第</a:t>
            </a:r>
            <a:r>
              <a:rPr lang="en-US" altLang="zh-CN" sz="2000" dirty="0" smtClean="0">
                <a:solidFill>
                  <a:srgbClr val="FF0000"/>
                </a:solidFill>
              </a:rPr>
              <a:t>i</a:t>
            </a:r>
            <a:r>
              <a:rPr lang="zh-CN" altLang="en-US" sz="2000" dirty="0" smtClean="0">
                <a:solidFill>
                  <a:srgbClr val="FF0000"/>
                </a:solidFill>
              </a:rPr>
              <a:t>个物品的最大价值</a:t>
            </a:r>
            <a:endParaRPr lang="zh-CN" altLang="en-US" sz="2000" dirty="0">
              <a:solidFill>
                <a:srgbClr val="FF0000"/>
              </a:solidFill>
            </a:endParaRPr>
          </a:p>
        </p:txBody>
      </p:sp>
      <p:sp>
        <p:nvSpPr>
          <p:cNvPr id="8" name="右大括号 7"/>
          <p:cNvSpPr/>
          <p:nvPr/>
        </p:nvSpPr>
        <p:spPr>
          <a:xfrm rot="5400000">
            <a:off x="6336196" y="2757118"/>
            <a:ext cx="288032" cy="280831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右大括号 8"/>
          <p:cNvSpPr/>
          <p:nvPr/>
        </p:nvSpPr>
        <p:spPr>
          <a:xfrm rot="16200000">
            <a:off x="5976156" y="2325070"/>
            <a:ext cx="288032" cy="208823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5220072" y="1844824"/>
            <a:ext cx="1800200" cy="1323439"/>
          </a:xfrm>
          <a:prstGeom prst="rect">
            <a:avLst/>
          </a:prstGeom>
          <a:noFill/>
        </p:spPr>
        <p:txBody>
          <a:bodyPr wrap="square" rtlCol="0">
            <a:spAutoFit/>
          </a:bodyPr>
          <a:lstStyle/>
          <a:p>
            <a:r>
              <a:rPr lang="zh-CN" altLang="en-US" sz="2000" dirty="0" smtClean="0">
                <a:solidFill>
                  <a:srgbClr val="FF0000"/>
                </a:solidFill>
              </a:rPr>
              <a:t>放第</a:t>
            </a:r>
            <a:r>
              <a:rPr lang="en-US" altLang="zh-CN" sz="2000" dirty="0" smtClean="0">
                <a:solidFill>
                  <a:srgbClr val="FF0000"/>
                </a:solidFill>
              </a:rPr>
              <a:t>i</a:t>
            </a:r>
            <a:r>
              <a:rPr lang="zh-CN" altLang="en-US" sz="2000" dirty="0" smtClean="0">
                <a:solidFill>
                  <a:srgbClr val="FF0000"/>
                </a:solidFill>
              </a:rPr>
              <a:t>个物品后，剩余的空间里放前</a:t>
            </a:r>
            <a:r>
              <a:rPr lang="en-US" altLang="zh-CN" sz="2000" dirty="0" smtClean="0">
                <a:solidFill>
                  <a:srgbClr val="FF0000"/>
                </a:solidFill>
              </a:rPr>
              <a:t>i-1</a:t>
            </a:r>
            <a:r>
              <a:rPr lang="zh-CN" altLang="en-US" sz="2000" dirty="0" smtClean="0">
                <a:solidFill>
                  <a:srgbClr val="FF0000"/>
                </a:solidFill>
              </a:rPr>
              <a:t>个物品的最大价值</a:t>
            </a:r>
            <a:endParaRPr lang="zh-CN" altLang="en-US" sz="2000" dirty="0">
              <a:solidFill>
                <a:srgbClr val="FF0000"/>
              </a:solidFill>
            </a:endParaRPr>
          </a:p>
        </p:txBody>
      </p:sp>
    </p:spTree>
    <p:extLst>
      <p:ext uri="{BB962C8B-B14F-4D97-AF65-F5344CB8AC3E}">
        <p14:creationId xmlns:p14="http://schemas.microsoft.com/office/powerpoint/2010/main" val="24442685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0/1</a:t>
            </a:r>
            <a:r>
              <a:rPr lang="zh-CN" altLang="en-US" dirty="0"/>
              <a:t>背包问题</a:t>
            </a:r>
          </a:p>
        </p:txBody>
      </p:sp>
      <p:sp>
        <p:nvSpPr>
          <p:cNvPr id="3" name="内容占位符 2"/>
          <p:cNvSpPr>
            <a:spLocks noGrp="1"/>
          </p:cNvSpPr>
          <p:nvPr>
            <p:ph sz="quarter" idx="1"/>
          </p:nvPr>
        </p:nvSpPr>
        <p:spPr/>
        <p:txBody>
          <a:bodyPr/>
          <a:lstStyle/>
          <a:p>
            <a:r>
              <a:rPr lang="zh-CN" altLang="en-US" dirty="0" smtClean="0"/>
              <a:t>综上，</a:t>
            </a:r>
            <a:r>
              <a:rPr lang="en-US" altLang="zh-CN" dirty="0" smtClean="0"/>
              <a:t>0/1</a:t>
            </a:r>
            <a:r>
              <a:rPr lang="zh-CN" altLang="en-US" dirty="0" smtClean="0"/>
              <a:t>背包问题的动态函数如下：</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231925256"/>
              </p:ext>
            </p:extLst>
          </p:nvPr>
        </p:nvGraphicFramePr>
        <p:xfrm>
          <a:off x="128909" y="3140968"/>
          <a:ext cx="8691563" cy="1208087"/>
        </p:xfrm>
        <a:graphic>
          <a:graphicData uri="http://schemas.openxmlformats.org/presentationml/2006/ole">
            <mc:AlternateContent xmlns:mc="http://schemas.openxmlformats.org/markup-compatibility/2006">
              <mc:Choice xmlns:v="urn:schemas-microsoft-com:vml" Requires="v">
                <p:oleObj spid="_x0000_s51205" name="Equation" r:id="rId3" imgW="3822480" imgH="533160" progId="Equation.DSMT4">
                  <p:embed/>
                </p:oleObj>
              </mc:Choice>
              <mc:Fallback>
                <p:oleObj name="Equation" r:id="rId3" imgW="3822480" imgH="533160" progId="Equation.DSMT4">
                  <p:embed/>
                  <p:pic>
                    <p:nvPicPr>
                      <p:cNvPr id="0" name=""/>
                      <p:cNvPicPr>
                        <a:picLocks noChangeAspect="1" noChangeArrowheads="1"/>
                      </p:cNvPicPr>
                      <p:nvPr/>
                    </p:nvPicPr>
                    <p:blipFill>
                      <a:blip r:embed="rId4"/>
                      <a:srcRect/>
                      <a:stretch>
                        <a:fillRect/>
                      </a:stretch>
                    </p:blipFill>
                    <p:spPr bwMode="auto">
                      <a:xfrm>
                        <a:off x="128909" y="3140968"/>
                        <a:ext cx="8691563" cy="12080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圆角矩形标注 4"/>
          <p:cNvSpPr/>
          <p:nvPr/>
        </p:nvSpPr>
        <p:spPr>
          <a:xfrm>
            <a:off x="2915816" y="1988840"/>
            <a:ext cx="2448272" cy="864096"/>
          </a:xfrm>
          <a:prstGeom prst="wedgeRoundRectCallout">
            <a:avLst>
              <a:gd name="adj1" fmla="val -34943"/>
              <a:gd name="adj2" fmla="val 88367"/>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第</a:t>
            </a:r>
            <a:r>
              <a:rPr lang="en-US" altLang="zh-CN" sz="2400" dirty="0" smtClean="0">
                <a:solidFill>
                  <a:schemeClr val="tx1"/>
                </a:solidFill>
              </a:rPr>
              <a:t>i</a:t>
            </a:r>
            <a:r>
              <a:rPr lang="zh-CN" altLang="en-US" sz="2400" dirty="0" smtClean="0">
                <a:solidFill>
                  <a:schemeClr val="tx1"/>
                </a:solidFill>
              </a:rPr>
              <a:t>个物品</a:t>
            </a:r>
            <a:r>
              <a:rPr lang="zh-CN" altLang="en-US" sz="2400" dirty="0" smtClean="0">
                <a:solidFill>
                  <a:srgbClr val="FF0000"/>
                </a:solidFill>
              </a:rPr>
              <a:t>装不进</a:t>
            </a:r>
            <a:r>
              <a:rPr lang="zh-CN" altLang="en-US" sz="2400" dirty="0" smtClean="0">
                <a:solidFill>
                  <a:schemeClr val="tx1"/>
                </a:solidFill>
              </a:rPr>
              <a:t>背包的情况</a:t>
            </a:r>
            <a:endParaRPr lang="zh-CN" altLang="en-US" sz="2400" dirty="0">
              <a:solidFill>
                <a:schemeClr val="tx1"/>
              </a:solidFill>
            </a:endParaRPr>
          </a:p>
        </p:txBody>
      </p:sp>
      <p:sp>
        <p:nvSpPr>
          <p:cNvPr id="6" name="圆角矩形标注 5"/>
          <p:cNvSpPr/>
          <p:nvPr/>
        </p:nvSpPr>
        <p:spPr>
          <a:xfrm>
            <a:off x="2915816" y="4653136"/>
            <a:ext cx="2448272" cy="864096"/>
          </a:xfrm>
          <a:prstGeom prst="wedgeRoundRectCallout">
            <a:avLst>
              <a:gd name="adj1" fmla="val -35358"/>
              <a:gd name="adj2" fmla="val -99760"/>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第</a:t>
            </a:r>
            <a:r>
              <a:rPr lang="en-US" altLang="zh-CN" sz="2400" dirty="0" smtClean="0">
                <a:solidFill>
                  <a:schemeClr val="tx1"/>
                </a:solidFill>
              </a:rPr>
              <a:t>i</a:t>
            </a:r>
            <a:r>
              <a:rPr lang="zh-CN" altLang="en-US" sz="2400" dirty="0" smtClean="0">
                <a:solidFill>
                  <a:schemeClr val="tx1"/>
                </a:solidFill>
              </a:rPr>
              <a:t>个物品</a:t>
            </a:r>
            <a:r>
              <a:rPr lang="zh-CN" altLang="en-US" sz="2400" dirty="0" smtClean="0">
                <a:solidFill>
                  <a:srgbClr val="FF0000"/>
                </a:solidFill>
              </a:rPr>
              <a:t>装得进</a:t>
            </a:r>
            <a:r>
              <a:rPr lang="zh-CN" altLang="en-US" sz="2400" dirty="0" smtClean="0">
                <a:solidFill>
                  <a:schemeClr val="tx1"/>
                </a:solidFill>
              </a:rPr>
              <a:t>背包的情况</a:t>
            </a:r>
            <a:endParaRPr lang="zh-CN" altLang="en-US" sz="2400" dirty="0">
              <a:solidFill>
                <a:schemeClr val="tx1"/>
              </a:solidFill>
            </a:endParaRPr>
          </a:p>
        </p:txBody>
      </p:sp>
    </p:spTree>
    <p:extLst>
      <p:ext uri="{BB962C8B-B14F-4D97-AF65-F5344CB8AC3E}">
        <p14:creationId xmlns:p14="http://schemas.microsoft.com/office/powerpoint/2010/main" val="398832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smtClean="0"/>
              <a:t>6.1 </a:t>
            </a:r>
            <a:r>
              <a:rPr lang="zh-CN" altLang="en-US" smtClean="0"/>
              <a:t>动态规划法的基本思想</a:t>
            </a:r>
          </a:p>
        </p:txBody>
      </p:sp>
      <p:sp>
        <p:nvSpPr>
          <p:cNvPr id="3" name="内容占位符 2"/>
          <p:cNvSpPr>
            <a:spLocks noGrp="1"/>
          </p:cNvSpPr>
          <p:nvPr>
            <p:ph sz="quarter" idx="1"/>
          </p:nvPr>
        </p:nvSpPr>
        <p:spPr>
          <a:xfrm>
            <a:off x="457200" y="1219200"/>
            <a:ext cx="8229600" cy="5233988"/>
          </a:xfrm>
        </p:spPr>
        <p:txBody>
          <a:bodyPr/>
          <a:lstStyle/>
          <a:p>
            <a:pPr>
              <a:defRPr/>
            </a:pPr>
            <a:r>
              <a:rPr lang="zh-CN" altLang="en-US" dirty="0" smtClean="0"/>
              <a:t>一个简单的例子：斐波拉切序列</a:t>
            </a:r>
            <a:endParaRPr lang="en-US" altLang="zh-CN" dirty="0" smtClean="0"/>
          </a:p>
          <a:p>
            <a:pPr>
              <a:defRPr/>
            </a:pPr>
            <a:endParaRPr lang="en-US" altLang="zh-CN" dirty="0"/>
          </a:p>
          <a:p>
            <a:pPr>
              <a:defRPr/>
            </a:pPr>
            <a:endParaRPr lang="en-US" altLang="zh-CN" dirty="0" smtClean="0"/>
          </a:p>
          <a:p>
            <a:pPr>
              <a:defRPr/>
            </a:pPr>
            <a:endParaRPr lang="en-US" altLang="zh-CN" dirty="0"/>
          </a:p>
          <a:p>
            <a:pPr>
              <a:defRPr/>
            </a:pPr>
            <a:endParaRPr lang="en-US" altLang="zh-CN" dirty="0" smtClean="0"/>
          </a:p>
          <a:p>
            <a:pPr marL="0" indent="0">
              <a:buFont typeface="Wingdings 3" pitchFamily="18" charset="2"/>
              <a:buNone/>
              <a:defRPr/>
            </a:pPr>
            <a:r>
              <a:rPr lang="zh-CN" altLang="en-US" dirty="0" smtClean="0"/>
              <a:t>想法</a:t>
            </a:r>
            <a:r>
              <a:rPr lang="en-US" altLang="zh-CN" dirty="0" smtClean="0"/>
              <a:t>2</a:t>
            </a:r>
            <a:r>
              <a:rPr lang="zh-CN" altLang="en-US" dirty="0" smtClean="0"/>
              <a:t>：填表法，先初始化</a:t>
            </a:r>
            <a:r>
              <a:rPr lang="en-US" altLang="zh-CN" dirty="0" smtClean="0"/>
              <a:t>F(1)</a:t>
            </a:r>
            <a:r>
              <a:rPr lang="zh-CN" altLang="en-US" dirty="0" smtClean="0"/>
              <a:t>和</a:t>
            </a:r>
            <a:r>
              <a:rPr lang="en-US" altLang="zh-CN" dirty="0" smtClean="0"/>
              <a:t>F(2)</a:t>
            </a:r>
            <a:r>
              <a:rPr lang="zh-CN" altLang="en-US" dirty="0" smtClean="0"/>
              <a:t>，再根据递推式算出</a:t>
            </a:r>
            <a:r>
              <a:rPr lang="en-US" altLang="zh-CN" dirty="0" smtClean="0"/>
              <a:t>F(n)</a:t>
            </a:r>
            <a:r>
              <a:rPr lang="zh-CN" altLang="en-US" dirty="0" smtClean="0"/>
              <a:t>：</a:t>
            </a:r>
            <a:endParaRPr lang="en-US" altLang="zh-CN" dirty="0" smtClean="0"/>
          </a:p>
          <a:p>
            <a:pPr marL="0" indent="0">
              <a:buFont typeface="Wingdings 3" pitchFamily="18" charset="2"/>
              <a:buNone/>
              <a:defRPr/>
            </a:pPr>
            <a:endParaRPr lang="en-US" altLang="zh-CN" dirty="0"/>
          </a:p>
          <a:p>
            <a:pPr marL="0" indent="0">
              <a:buFont typeface="Wingdings 3" pitchFamily="18" charset="2"/>
              <a:buNone/>
              <a:defRPr/>
            </a:pPr>
            <a:endParaRPr lang="en-US" altLang="zh-CN" dirty="0" smtClean="0"/>
          </a:p>
          <a:p>
            <a:pPr marL="0" indent="0">
              <a:buFont typeface="Wingdings 3" pitchFamily="18" charset="2"/>
              <a:buNone/>
              <a:defRPr/>
            </a:pPr>
            <a:endParaRPr lang="en-US" altLang="zh-CN" dirty="0"/>
          </a:p>
          <a:p>
            <a:pPr>
              <a:defRPr/>
            </a:pPr>
            <a:r>
              <a:rPr lang="zh-CN" altLang="en-US" dirty="0" smtClean="0"/>
              <a:t>由</a:t>
            </a:r>
            <a:r>
              <a:rPr lang="en-US" altLang="zh-CN" dirty="0" smtClean="0"/>
              <a:t>F(3)</a:t>
            </a:r>
            <a:r>
              <a:rPr lang="zh-CN" altLang="en-US" dirty="0" smtClean="0"/>
              <a:t>已经保存在表中，计算</a:t>
            </a:r>
            <a:r>
              <a:rPr lang="en-US" altLang="zh-CN" dirty="0" smtClean="0"/>
              <a:t>F(4)</a:t>
            </a:r>
            <a:r>
              <a:rPr lang="zh-CN" altLang="en-US" dirty="0" smtClean="0"/>
              <a:t>时只需直接调用</a:t>
            </a:r>
            <a:endParaRPr lang="en-US" altLang="zh-CN" dirty="0" smtClean="0"/>
          </a:p>
        </p:txBody>
      </p:sp>
      <p:graphicFrame>
        <p:nvGraphicFramePr>
          <p:cNvPr id="13316" name="对象 3"/>
          <p:cNvGraphicFramePr>
            <a:graphicFrameLocks noChangeAspect="1"/>
          </p:cNvGraphicFramePr>
          <p:nvPr/>
        </p:nvGraphicFramePr>
        <p:xfrm>
          <a:off x="1547813" y="1844675"/>
          <a:ext cx="5164137" cy="1520825"/>
        </p:xfrm>
        <a:graphic>
          <a:graphicData uri="http://schemas.openxmlformats.org/presentationml/2006/ole">
            <mc:AlternateContent xmlns:mc="http://schemas.openxmlformats.org/markup-compatibility/2006">
              <mc:Choice xmlns:v="urn:schemas-microsoft-com:vml" Requires="v">
                <p:oleObj spid="_x0000_s13341" name="Equation" r:id="rId3" imgW="2501900" imgH="736600" progId="Equation.DSMT4">
                  <p:embed/>
                </p:oleObj>
              </mc:Choice>
              <mc:Fallback>
                <p:oleObj name="Equation" r:id="rId3" imgW="2501900" imgH="7366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844675"/>
                        <a:ext cx="5164137"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7" name="TextBox 4"/>
          <p:cNvSpPr txBox="1">
            <a:spLocks noChangeArrowheads="1"/>
          </p:cNvSpPr>
          <p:nvPr/>
        </p:nvSpPr>
        <p:spPr bwMode="auto">
          <a:xfrm>
            <a:off x="1085850" y="4921250"/>
            <a:ext cx="749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a:solidFill>
                  <a:srgbClr val="FF0000"/>
                </a:solidFill>
              </a:rPr>
              <a:t>F(1)</a:t>
            </a:r>
            <a:endParaRPr lang="zh-CN" altLang="en-US" sz="2800">
              <a:solidFill>
                <a:srgbClr val="FF0000"/>
              </a:solidFill>
            </a:endParaRPr>
          </a:p>
        </p:txBody>
      </p:sp>
      <p:sp>
        <p:nvSpPr>
          <p:cNvPr id="13318" name="TextBox 5"/>
          <p:cNvSpPr txBox="1">
            <a:spLocks noChangeArrowheads="1"/>
          </p:cNvSpPr>
          <p:nvPr/>
        </p:nvSpPr>
        <p:spPr bwMode="auto">
          <a:xfrm>
            <a:off x="2644775" y="4921250"/>
            <a:ext cx="750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a:solidFill>
                  <a:srgbClr val="FF0000"/>
                </a:solidFill>
              </a:rPr>
              <a:t>F(2)</a:t>
            </a:r>
            <a:endParaRPr lang="zh-CN" altLang="en-US" sz="2800">
              <a:solidFill>
                <a:srgbClr val="FF0000"/>
              </a:solidFill>
            </a:endParaRPr>
          </a:p>
        </p:txBody>
      </p:sp>
      <p:sp>
        <p:nvSpPr>
          <p:cNvPr id="13319" name="TextBox 6"/>
          <p:cNvSpPr txBox="1">
            <a:spLocks noChangeArrowheads="1"/>
          </p:cNvSpPr>
          <p:nvPr/>
        </p:nvSpPr>
        <p:spPr bwMode="auto">
          <a:xfrm>
            <a:off x="4205288" y="4921250"/>
            <a:ext cx="7508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a:solidFill>
                  <a:srgbClr val="FF0000"/>
                </a:solidFill>
              </a:rPr>
              <a:t>F(3)</a:t>
            </a:r>
            <a:endParaRPr lang="zh-CN" altLang="en-US" sz="2800">
              <a:solidFill>
                <a:srgbClr val="FF0000"/>
              </a:solidFill>
            </a:endParaRPr>
          </a:p>
        </p:txBody>
      </p:sp>
      <p:sp>
        <p:nvSpPr>
          <p:cNvPr id="13320" name="TextBox 7"/>
          <p:cNvSpPr txBox="1">
            <a:spLocks noChangeArrowheads="1"/>
          </p:cNvSpPr>
          <p:nvPr/>
        </p:nvSpPr>
        <p:spPr bwMode="auto">
          <a:xfrm>
            <a:off x="5765800" y="4921250"/>
            <a:ext cx="750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a:t>F(4)</a:t>
            </a:r>
            <a:endParaRPr lang="zh-CN" altLang="en-US" sz="2800"/>
          </a:p>
        </p:txBody>
      </p:sp>
      <p:cxnSp>
        <p:nvCxnSpPr>
          <p:cNvPr id="10" name="曲线连接符 9"/>
          <p:cNvCxnSpPr>
            <a:stCxn id="13318" idx="0"/>
            <a:endCxn id="13320" idx="0"/>
          </p:cNvCxnSpPr>
          <p:nvPr/>
        </p:nvCxnSpPr>
        <p:spPr>
          <a:xfrm rot="5400000" flipH="1" flipV="1">
            <a:off x="4580732" y="3361531"/>
            <a:ext cx="12700" cy="3119437"/>
          </a:xfrm>
          <a:prstGeom prst="curvedConnector3">
            <a:avLst>
              <a:gd name="adj1" fmla="val 1800000"/>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13319" idx="2"/>
            <a:endCxn id="13320" idx="2"/>
          </p:cNvCxnSpPr>
          <p:nvPr/>
        </p:nvCxnSpPr>
        <p:spPr>
          <a:xfrm rot="16200000" flipH="1">
            <a:off x="5360988" y="4665662"/>
            <a:ext cx="12700" cy="1558925"/>
          </a:xfrm>
          <a:prstGeom prst="curvedConnector3">
            <a:avLst>
              <a:gd name="adj1" fmla="val 1800000"/>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3323" name="TextBox 14"/>
          <p:cNvSpPr txBox="1">
            <a:spLocks noChangeArrowheads="1"/>
          </p:cNvSpPr>
          <p:nvPr/>
        </p:nvSpPr>
        <p:spPr bwMode="auto">
          <a:xfrm>
            <a:off x="7350125" y="4921250"/>
            <a:ext cx="750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a:t>F(5)</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wipe(left)">
                                      <p:cBhvr>
                                        <p:cTn id="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0/1</a:t>
            </a:r>
            <a:r>
              <a:rPr lang="zh-CN" altLang="en-US" dirty="0"/>
              <a:t>背包问题</a:t>
            </a:r>
          </a:p>
        </p:txBody>
      </p:sp>
      <p:sp>
        <p:nvSpPr>
          <p:cNvPr id="3" name="内容占位符 2"/>
          <p:cNvSpPr>
            <a:spLocks noGrp="1"/>
          </p:cNvSpPr>
          <p:nvPr>
            <p:ph sz="quarter" idx="1"/>
          </p:nvPr>
        </p:nvSpPr>
        <p:spPr/>
        <p:txBody>
          <a:bodyPr/>
          <a:lstStyle/>
          <a:p>
            <a:pPr marL="0" indent="0">
              <a:buNone/>
            </a:pPr>
            <a:r>
              <a:rPr lang="zh-CN" altLang="en-US" dirty="0" smtClean="0"/>
              <a:t>（</a:t>
            </a:r>
            <a:r>
              <a:rPr lang="en-US" altLang="zh-CN" dirty="0" smtClean="0"/>
              <a:t>2</a:t>
            </a:r>
            <a:r>
              <a:rPr lang="zh-CN" altLang="en-US" dirty="0" smtClean="0"/>
              <a:t>）初始值</a:t>
            </a:r>
            <a:endParaRPr lang="en-US" altLang="zh-CN" dirty="0" smtClean="0"/>
          </a:p>
          <a:p>
            <a:pPr marL="0" indent="0">
              <a:buNone/>
            </a:pPr>
            <a:endParaRPr lang="en-US" altLang="zh-CN" dirty="0" smtClean="0"/>
          </a:p>
          <a:p>
            <a:pPr marL="0" indent="0">
              <a:buNone/>
            </a:pPr>
            <a:r>
              <a:rPr lang="zh-CN" altLang="en-US" dirty="0" smtClean="0"/>
              <a:t>两个极端：</a:t>
            </a:r>
            <a:endParaRPr lang="en-US" altLang="zh-CN" dirty="0" smtClean="0"/>
          </a:p>
          <a:p>
            <a:pPr marL="0" indent="0">
              <a:buNone/>
            </a:pPr>
            <a:endParaRPr lang="en-US" altLang="zh-CN" dirty="0" smtClean="0"/>
          </a:p>
          <a:p>
            <a:pPr marL="0" indent="0">
              <a:buNone/>
            </a:pPr>
            <a:r>
              <a:rPr lang="en-US" altLang="zh-CN" dirty="0" smtClean="0"/>
              <a:t>1</a:t>
            </a:r>
            <a:r>
              <a:rPr lang="zh-CN" altLang="en-US" dirty="0" smtClean="0"/>
              <a:t>、不往背包里放物品，即</a:t>
            </a:r>
            <a:r>
              <a:rPr lang="en-US" altLang="zh-CN" dirty="0" smtClean="0"/>
              <a:t>C(0, *)</a:t>
            </a:r>
            <a:r>
              <a:rPr lang="zh-CN" altLang="en-US" dirty="0" smtClean="0"/>
              <a:t>，背包最大价值为</a:t>
            </a:r>
            <a:r>
              <a:rPr lang="en-US" altLang="zh-CN" dirty="0" smtClean="0"/>
              <a:t>0</a:t>
            </a:r>
            <a:r>
              <a:rPr lang="zh-CN" altLang="en-US" dirty="0" smtClean="0"/>
              <a:t>；</a:t>
            </a:r>
            <a:endParaRPr lang="en-US" altLang="zh-CN" dirty="0" smtClean="0"/>
          </a:p>
          <a:p>
            <a:pPr marL="0" indent="0">
              <a:buNone/>
            </a:pPr>
            <a:endParaRPr lang="en-US" altLang="zh-CN" dirty="0" smtClean="0"/>
          </a:p>
          <a:p>
            <a:pPr marL="0" indent="0">
              <a:buNone/>
            </a:pPr>
            <a:r>
              <a:rPr lang="en-US" altLang="zh-CN" dirty="0" smtClean="0"/>
              <a:t>2</a:t>
            </a:r>
            <a:r>
              <a:rPr lang="zh-CN" altLang="en-US" dirty="0" smtClean="0"/>
              <a:t>、背包不能装任何东西，即</a:t>
            </a:r>
            <a:r>
              <a:rPr lang="en-US" altLang="zh-CN" dirty="0" smtClean="0"/>
              <a:t>C(*, 0)</a:t>
            </a:r>
            <a:r>
              <a:rPr lang="zh-CN" altLang="en-US" dirty="0" smtClean="0"/>
              <a:t>，背包最大价值也是</a:t>
            </a:r>
            <a:r>
              <a:rPr lang="en-US" altLang="zh-CN" dirty="0" smtClean="0"/>
              <a:t>0</a:t>
            </a:r>
            <a:r>
              <a:rPr lang="zh-CN" altLang="en-US" dirty="0" smtClean="0"/>
              <a:t>。</a:t>
            </a:r>
            <a:endParaRPr lang="en-US" altLang="zh-CN" dirty="0" smtClean="0"/>
          </a:p>
        </p:txBody>
      </p:sp>
    </p:spTree>
    <p:extLst>
      <p:ext uri="{BB962C8B-B14F-4D97-AF65-F5344CB8AC3E}">
        <p14:creationId xmlns:p14="http://schemas.microsoft.com/office/powerpoint/2010/main" val="18689373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0/1</a:t>
            </a:r>
            <a:r>
              <a:rPr lang="zh-CN" altLang="en-US" dirty="0"/>
              <a:t>背包问题</a:t>
            </a:r>
          </a:p>
        </p:txBody>
      </p:sp>
      <p:sp>
        <p:nvSpPr>
          <p:cNvPr id="3" name="内容占位符 2"/>
          <p:cNvSpPr>
            <a:spLocks noGrp="1"/>
          </p:cNvSpPr>
          <p:nvPr>
            <p:ph sz="quarter" idx="1"/>
          </p:nvPr>
        </p:nvSpPr>
        <p:spPr/>
        <p:txBody>
          <a:bodyPr/>
          <a:lstStyle/>
          <a:p>
            <a:pPr marL="0" indent="0">
              <a:buNone/>
            </a:pPr>
            <a:r>
              <a:rPr lang="zh-CN" altLang="en-US" dirty="0" smtClean="0"/>
              <a:t>（</a:t>
            </a:r>
            <a:r>
              <a:rPr lang="en-US" altLang="zh-CN" dirty="0" smtClean="0"/>
              <a:t>3</a:t>
            </a:r>
            <a:r>
              <a:rPr lang="zh-CN" altLang="en-US" dirty="0" smtClean="0"/>
              <a:t>）填表</a:t>
            </a:r>
            <a:endParaRPr lang="en-US" altLang="zh-CN" dirty="0" smtClean="0"/>
          </a:p>
          <a:p>
            <a:pPr marL="0" indent="0">
              <a:buNone/>
            </a:pPr>
            <a:r>
              <a:rPr lang="zh-CN" altLang="en-US" dirty="0"/>
              <a:t>考虑</a:t>
            </a:r>
            <a:r>
              <a:rPr lang="en-US" altLang="zh-CN" dirty="0"/>
              <a:t>5</a:t>
            </a:r>
            <a:r>
              <a:rPr lang="zh-CN" altLang="en-US" dirty="0"/>
              <a:t>个物品，重量分别是</a:t>
            </a:r>
            <a:r>
              <a:rPr lang="en-US" altLang="zh-CN" dirty="0"/>
              <a:t>{2, 2, 6, 5, 4}</a:t>
            </a:r>
            <a:r>
              <a:rPr lang="zh-CN" altLang="en-US" dirty="0"/>
              <a:t>，价值分别为</a:t>
            </a:r>
            <a:r>
              <a:rPr lang="en-US" altLang="zh-CN" dirty="0"/>
              <a:t>{6, 3, 5, 4, 6}</a:t>
            </a:r>
            <a:r>
              <a:rPr lang="zh-CN" altLang="en-US" dirty="0"/>
              <a:t>，背包容量为</a:t>
            </a:r>
            <a:r>
              <a:rPr lang="en-US" altLang="zh-CN" dirty="0"/>
              <a:t>10</a:t>
            </a:r>
            <a:endParaRPr lang="zh-CN" altLang="en-US" dirty="0"/>
          </a:p>
          <a:p>
            <a:pPr marL="0" indent="0">
              <a:buNone/>
            </a:pPr>
            <a:endParaRPr lang="zh-CN" altLang="en-US" dirty="0"/>
          </a:p>
        </p:txBody>
      </p:sp>
    </p:spTree>
    <p:extLst>
      <p:ext uri="{BB962C8B-B14F-4D97-AF65-F5344CB8AC3E}">
        <p14:creationId xmlns:p14="http://schemas.microsoft.com/office/powerpoint/2010/main" val="3611461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sz="quarter" idx="1"/>
          </p:nvPr>
        </p:nvSpPr>
        <p:spPr>
          <a:xfrm>
            <a:off x="457200" y="1219200"/>
            <a:ext cx="8229600" cy="4937125"/>
          </a:xfrm>
        </p:spPr>
        <p:txBody>
          <a:bodyPr/>
          <a:lstStyle/>
          <a:p>
            <a:r>
              <a:rPr lang="zh-CN" altLang="en-US" dirty="0" smtClean="0"/>
              <a:t>考虑</a:t>
            </a:r>
            <a:r>
              <a:rPr lang="en-US" altLang="zh-CN" dirty="0" smtClean="0"/>
              <a:t>5</a:t>
            </a:r>
            <a:r>
              <a:rPr lang="zh-CN" altLang="en-US" dirty="0" smtClean="0"/>
              <a:t>个物品，重量分别是</a:t>
            </a:r>
            <a:r>
              <a:rPr lang="en-US" altLang="zh-CN" dirty="0" smtClean="0"/>
              <a:t>{2, 2, 6, 5, 4}</a:t>
            </a:r>
            <a:r>
              <a:rPr lang="zh-CN" altLang="en-US" dirty="0" smtClean="0"/>
              <a:t>，价值分别为</a:t>
            </a:r>
            <a:r>
              <a:rPr lang="en-US" altLang="zh-CN" dirty="0" smtClean="0"/>
              <a:t>{6, 3, 5, 4, 6}</a:t>
            </a:r>
            <a:r>
              <a:rPr lang="zh-CN" altLang="en-US" dirty="0" smtClean="0"/>
              <a:t>，背包容量为</a:t>
            </a:r>
            <a:r>
              <a:rPr lang="en-US" altLang="zh-CN" dirty="0" smtClean="0"/>
              <a:t>10</a:t>
            </a:r>
            <a:endParaRPr lang="zh-CN" altLang="en-US" dirty="0" smtClean="0"/>
          </a:p>
        </p:txBody>
      </p:sp>
      <p:graphicFrame>
        <p:nvGraphicFramePr>
          <p:cNvPr id="4" name="表格 3"/>
          <p:cNvGraphicFramePr>
            <a:graphicFrameLocks noGrp="1"/>
          </p:cNvGraphicFramePr>
          <p:nvPr/>
        </p:nvGraphicFramePr>
        <p:xfrm>
          <a:off x="107950" y="2565400"/>
          <a:ext cx="5400672" cy="4032252"/>
        </p:xfrm>
        <a:graphic>
          <a:graphicData uri="http://schemas.openxmlformats.org/drawingml/2006/table">
            <a:tbl>
              <a:tblPr firstRow="1" bandRow="1">
                <a:tableStyleId>{5C22544A-7EE6-4342-B048-85BDC9FD1C3A}</a:tableStyleId>
              </a:tblPr>
              <a:tblGrid>
                <a:gridCol w="450056"/>
                <a:gridCol w="450056"/>
                <a:gridCol w="450056"/>
                <a:gridCol w="450056"/>
                <a:gridCol w="450056"/>
                <a:gridCol w="450056"/>
                <a:gridCol w="450056"/>
                <a:gridCol w="450056"/>
                <a:gridCol w="450056"/>
                <a:gridCol w="450056"/>
                <a:gridCol w="450056"/>
                <a:gridCol w="450056"/>
              </a:tblGrid>
              <a:tr h="576036">
                <a:tc>
                  <a:txBody>
                    <a:bodyPr/>
                    <a:lstStyle/>
                    <a:p>
                      <a:pPr algn="ct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1</a:t>
                      </a:r>
                      <a:endParaRPr lang="zh-CN" altLang="en-US" sz="1800" dirty="0"/>
                    </a:p>
                  </a:txBody>
                  <a:tcPr marL="91441" marR="91441" marT="45718" marB="45718" anchor="ctr"/>
                </a:tc>
                <a:tc>
                  <a:txBody>
                    <a:bodyPr/>
                    <a:lstStyle/>
                    <a:p>
                      <a:pPr algn="ctr"/>
                      <a:r>
                        <a:rPr lang="en-US" altLang="zh-CN" sz="1800" dirty="0" smtClean="0"/>
                        <a:t>2</a:t>
                      </a:r>
                      <a:endParaRPr lang="zh-CN" altLang="en-US" sz="1800" dirty="0"/>
                    </a:p>
                  </a:txBody>
                  <a:tcPr marL="91441" marR="91441" marT="45718" marB="45718" anchor="ctr"/>
                </a:tc>
                <a:tc>
                  <a:txBody>
                    <a:bodyPr/>
                    <a:lstStyle/>
                    <a:p>
                      <a:pPr algn="ctr"/>
                      <a:r>
                        <a:rPr lang="en-US" altLang="zh-CN" sz="1800" dirty="0" smtClean="0"/>
                        <a:t>3</a:t>
                      </a:r>
                      <a:endParaRPr lang="zh-CN" altLang="en-US" sz="1800" dirty="0"/>
                    </a:p>
                  </a:txBody>
                  <a:tcPr marL="91441" marR="91441" marT="45718" marB="45718" anchor="ctr"/>
                </a:tc>
                <a:tc>
                  <a:txBody>
                    <a:bodyPr/>
                    <a:lstStyle/>
                    <a:p>
                      <a:pPr algn="ctr"/>
                      <a:r>
                        <a:rPr lang="en-US" altLang="zh-CN" sz="1800" dirty="0" smtClean="0"/>
                        <a:t>4</a:t>
                      </a:r>
                      <a:endParaRPr lang="zh-CN" altLang="en-US" sz="1800" dirty="0"/>
                    </a:p>
                  </a:txBody>
                  <a:tcPr marL="91441" marR="91441" marT="45718" marB="45718" anchor="ctr"/>
                </a:tc>
                <a:tc>
                  <a:txBody>
                    <a:bodyPr/>
                    <a:lstStyle/>
                    <a:p>
                      <a:pPr algn="ctr"/>
                      <a:r>
                        <a:rPr lang="en-US" altLang="zh-CN" sz="1800" dirty="0" smtClean="0"/>
                        <a:t>5</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7</a:t>
                      </a:r>
                      <a:endParaRPr lang="zh-CN" altLang="en-US" sz="1800" dirty="0"/>
                    </a:p>
                  </a:txBody>
                  <a:tcPr marL="91441" marR="91441" marT="45718" marB="45718" anchor="ctr"/>
                </a:tc>
                <a:tc>
                  <a:txBody>
                    <a:bodyPr/>
                    <a:lstStyle/>
                    <a:p>
                      <a:pPr algn="ctr"/>
                      <a:r>
                        <a:rPr lang="en-US" altLang="zh-CN" sz="1800" dirty="0" smtClean="0"/>
                        <a:t>8</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10</a:t>
                      </a:r>
                      <a:endParaRPr lang="zh-CN" altLang="en-US" sz="1800" dirty="0"/>
                    </a:p>
                  </a:txBody>
                  <a:tcPr marL="91441" marR="91441" marT="45718" marB="45718" anchor="ctr"/>
                </a:tc>
              </a:tr>
              <a:tr h="576036">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r>
              <a:tr h="576036">
                <a:tc>
                  <a:txBody>
                    <a:bodyPr/>
                    <a:lstStyle/>
                    <a:p>
                      <a:pPr algn="ctr"/>
                      <a:r>
                        <a:rPr lang="en-US" altLang="zh-CN" sz="1800" dirty="0" smtClean="0"/>
                        <a:t>1</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r>
              <a:tr h="576036">
                <a:tc>
                  <a:txBody>
                    <a:bodyPr/>
                    <a:lstStyle/>
                    <a:p>
                      <a:pPr algn="ctr"/>
                      <a:r>
                        <a:rPr lang="en-US" altLang="zh-CN" sz="1800" dirty="0" smtClean="0"/>
                        <a:t>2</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r>
              <a:tr h="576036">
                <a:tc>
                  <a:txBody>
                    <a:bodyPr/>
                    <a:lstStyle/>
                    <a:p>
                      <a:pPr algn="ctr"/>
                      <a:r>
                        <a:rPr lang="en-US" altLang="zh-CN" sz="1800" dirty="0" smtClean="0"/>
                        <a:t>3</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r>
              <a:tr h="576036">
                <a:tc>
                  <a:txBody>
                    <a:bodyPr/>
                    <a:lstStyle/>
                    <a:p>
                      <a:pPr algn="ctr"/>
                      <a:r>
                        <a:rPr lang="en-US" altLang="zh-CN" sz="1800" dirty="0" smtClean="0"/>
                        <a:t>4</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dirty="0"/>
                    </a:p>
                  </a:txBody>
                  <a:tcPr marL="91441" marR="91441" marT="45718" marB="45718" anchor="ctr"/>
                </a:tc>
              </a:tr>
              <a:tr h="576036">
                <a:tc>
                  <a:txBody>
                    <a:bodyPr/>
                    <a:lstStyle/>
                    <a:p>
                      <a:pPr algn="ctr"/>
                      <a:r>
                        <a:rPr lang="en-US" altLang="zh-CN" sz="1800" dirty="0" smtClean="0"/>
                        <a:t>5</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dirty="0"/>
                    </a:p>
                  </a:txBody>
                  <a:tcPr marL="91441" marR="91441" marT="45718" marB="45718" anchor="ctr"/>
                </a:tc>
                <a:tc>
                  <a:txBody>
                    <a:bodyPr/>
                    <a:lstStyle/>
                    <a:p>
                      <a:pPr algn="ctr"/>
                      <a:endParaRPr lang="zh-CN" altLang="en-US" sz="1800" dirty="0"/>
                    </a:p>
                  </a:txBody>
                  <a:tcPr marL="91441" marR="91441" marT="45718" marB="45718" anchor="ctr"/>
                </a:tc>
              </a:tr>
            </a:tbl>
          </a:graphicData>
        </a:graphic>
      </p:graphicFrame>
      <p:sp>
        <p:nvSpPr>
          <p:cNvPr id="25710" name="TextBox 4"/>
          <p:cNvSpPr txBox="1">
            <a:spLocks noChangeArrowheads="1"/>
          </p:cNvSpPr>
          <p:nvPr/>
        </p:nvSpPr>
        <p:spPr bwMode="auto">
          <a:xfrm>
            <a:off x="5580063" y="2636838"/>
            <a:ext cx="33845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400" b="1"/>
              <a:t>① 先填写初始解：</a:t>
            </a:r>
            <a:r>
              <a:rPr lang="en-US" altLang="zh-CN" sz="2400" b="1"/>
              <a:t>C(i, 0)</a:t>
            </a:r>
            <a:r>
              <a:rPr lang="zh-CN" altLang="en-US" sz="2400" b="1"/>
              <a:t>和</a:t>
            </a:r>
            <a:r>
              <a:rPr lang="en-US" altLang="zh-CN" sz="2400" b="1"/>
              <a:t>C(0, j)</a:t>
            </a:r>
            <a:endParaRPr lang="zh-CN" altLang="en-US" sz="2400" b="1"/>
          </a:p>
        </p:txBody>
      </p:sp>
      <p:graphicFrame>
        <p:nvGraphicFramePr>
          <p:cNvPr id="3" name="对象 2"/>
          <p:cNvGraphicFramePr>
            <a:graphicFrameLocks noChangeAspect="1"/>
          </p:cNvGraphicFramePr>
          <p:nvPr>
            <p:extLst>
              <p:ext uri="{D42A27DB-BD31-4B8C-83A1-F6EECF244321}">
                <p14:modId xmlns:p14="http://schemas.microsoft.com/office/powerpoint/2010/main" val="4019183051"/>
              </p:ext>
            </p:extLst>
          </p:nvPr>
        </p:nvGraphicFramePr>
        <p:xfrm>
          <a:off x="755576" y="116632"/>
          <a:ext cx="7683450" cy="1067964"/>
        </p:xfrm>
        <a:graphic>
          <a:graphicData uri="http://schemas.openxmlformats.org/presentationml/2006/ole">
            <mc:AlternateContent xmlns:mc="http://schemas.openxmlformats.org/markup-compatibility/2006">
              <mc:Choice xmlns:v="urn:schemas-microsoft-com:vml" Requires="v">
                <p:oleObj spid="_x0000_s54276" name="Equation" r:id="rId3" imgW="3822480" imgH="533160" progId="Equation.DSMT4">
                  <p:embed/>
                </p:oleObj>
              </mc:Choice>
              <mc:Fallback>
                <p:oleObj name="Equation" r:id="rId3" imgW="3822480" imgH="53316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16632"/>
                        <a:ext cx="7683450" cy="1067964"/>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84205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wipe(left)">
                                      <p:cBhvr>
                                        <p:cTn id="7" dur="500"/>
                                        <p:tgtEl>
                                          <p:spTgt spid="25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5710"/>
                                        </p:tgtEl>
                                        <p:attrNameLst>
                                          <p:attrName>style.visibility</p:attrName>
                                        </p:attrNameLst>
                                      </p:cBhvr>
                                      <p:to>
                                        <p:strVal val="visible"/>
                                      </p:to>
                                    </p:set>
                                    <p:animEffect transition="in" filter="fade">
                                      <p:cBhvr>
                                        <p:cTn id="15" dur="500"/>
                                        <p:tgtEl>
                                          <p:spTgt spid="25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内容占位符 2"/>
          <p:cNvSpPr>
            <a:spLocks noGrp="1"/>
          </p:cNvSpPr>
          <p:nvPr>
            <p:ph sz="quarter" idx="1"/>
          </p:nvPr>
        </p:nvSpPr>
        <p:spPr>
          <a:xfrm>
            <a:off x="457200" y="1219200"/>
            <a:ext cx="8229600" cy="4937125"/>
          </a:xfrm>
        </p:spPr>
        <p:txBody>
          <a:bodyPr/>
          <a:lstStyle/>
          <a:p>
            <a:r>
              <a:rPr lang="zh-CN" altLang="en-US" dirty="0" smtClean="0"/>
              <a:t>考虑</a:t>
            </a:r>
            <a:r>
              <a:rPr lang="en-US" altLang="zh-CN" dirty="0" smtClean="0"/>
              <a:t>5</a:t>
            </a:r>
            <a:r>
              <a:rPr lang="zh-CN" altLang="en-US" dirty="0" smtClean="0"/>
              <a:t>个物品，重量分别是</a:t>
            </a:r>
            <a:r>
              <a:rPr lang="en-US" altLang="zh-CN" dirty="0" smtClean="0"/>
              <a:t>{2, 2, 6, 5, 4}</a:t>
            </a:r>
            <a:r>
              <a:rPr lang="zh-CN" altLang="en-US" dirty="0" smtClean="0"/>
              <a:t>，价值分别为</a:t>
            </a:r>
            <a:r>
              <a:rPr lang="en-US" altLang="zh-CN" dirty="0" smtClean="0"/>
              <a:t>{6, 3, 5, 4, 6}</a:t>
            </a:r>
            <a:endParaRPr lang="zh-CN" altLang="en-US" dirty="0" smtClean="0"/>
          </a:p>
        </p:txBody>
      </p:sp>
      <p:graphicFrame>
        <p:nvGraphicFramePr>
          <p:cNvPr id="4" name="表格 3"/>
          <p:cNvGraphicFramePr>
            <a:graphicFrameLocks noGrp="1"/>
          </p:cNvGraphicFramePr>
          <p:nvPr/>
        </p:nvGraphicFramePr>
        <p:xfrm>
          <a:off x="107950" y="2565400"/>
          <a:ext cx="5400672" cy="4032252"/>
        </p:xfrm>
        <a:graphic>
          <a:graphicData uri="http://schemas.openxmlformats.org/drawingml/2006/table">
            <a:tbl>
              <a:tblPr firstRow="1" bandRow="1">
                <a:tableStyleId>{5C22544A-7EE6-4342-B048-85BDC9FD1C3A}</a:tableStyleId>
              </a:tblPr>
              <a:tblGrid>
                <a:gridCol w="450056"/>
                <a:gridCol w="450056"/>
                <a:gridCol w="450056"/>
                <a:gridCol w="450056"/>
                <a:gridCol w="450056"/>
                <a:gridCol w="450056"/>
                <a:gridCol w="450056"/>
                <a:gridCol w="450056"/>
                <a:gridCol w="450056"/>
                <a:gridCol w="450056"/>
                <a:gridCol w="450056"/>
                <a:gridCol w="450056"/>
              </a:tblGrid>
              <a:tr h="576036">
                <a:tc>
                  <a:txBody>
                    <a:bodyPr/>
                    <a:lstStyle/>
                    <a:p>
                      <a:pPr algn="ct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1</a:t>
                      </a:r>
                      <a:endParaRPr lang="zh-CN" altLang="en-US" sz="1800" dirty="0"/>
                    </a:p>
                  </a:txBody>
                  <a:tcPr marL="91441" marR="91441" marT="45718" marB="45718" anchor="ctr"/>
                </a:tc>
                <a:tc>
                  <a:txBody>
                    <a:bodyPr/>
                    <a:lstStyle/>
                    <a:p>
                      <a:pPr algn="ctr"/>
                      <a:r>
                        <a:rPr lang="en-US" altLang="zh-CN" sz="1800" dirty="0" smtClean="0"/>
                        <a:t>2</a:t>
                      </a:r>
                      <a:endParaRPr lang="zh-CN" altLang="en-US" sz="1800" dirty="0"/>
                    </a:p>
                  </a:txBody>
                  <a:tcPr marL="91441" marR="91441" marT="45718" marB="45718" anchor="ctr"/>
                </a:tc>
                <a:tc>
                  <a:txBody>
                    <a:bodyPr/>
                    <a:lstStyle/>
                    <a:p>
                      <a:pPr algn="ctr"/>
                      <a:r>
                        <a:rPr lang="en-US" altLang="zh-CN" sz="1800" dirty="0" smtClean="0"/>
                        <a:t>3</a:t>
                      </a:r>
                      <a:endParaRPr lang="zh-CN" altLang="en-US" sz="1800" dirty="0"/>
                    </a:p>
                  </a:txBody>
                  <a:tcPr marL="91441" marR="91441" marT="45718" marB="45718" anchor="ctr"/>
                </a:tc>
                <a:tc>
                  <a:txBody>
                    <a:bodyPr/>
                    <a:lstStyle/>
                    <a:p>
                      <a:pPr algn="ctr"/>
                      <a:r>
                        <a:rPr lang="en-US" altLang="zh-CN" sz="1800" dirty="0" smtClean="0"/>
                        <a:t>4</a:t>
                      </a:r>
                      <a:endParaRPr lang="zh-CN" altLang="en-US" sz="1800" dirty="0"/>
                    </a:p>
                  </a:txBody>
                  <a:tcPr marL="91441" marR="91441" marT="45718" marB="45718" anchor="ctr"/>
                </a:tc>
                <a:tc>
                  <a:txBody>
                    <a:bodyPr/>
                    <a:lstStyle/>
                    <a:p>
                      <a:pPr algn="ctr"/>
                      <a:r>
                        <a:rPr lang="en-US" altLang="zh-CN" sz="1800" dirty="0" smtClean="0"/>
                        <a:t>5</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7</a:t>
                      </a:r>
                      <a:endParaRPr lang="zh-CN" altLang="en-US" sz="1800" dirty="0"/>
                    </a:p>
                  </a:txBody>
                  <a:tcPr marL="91441" marR="91441" marT="45718" marB="45718" anchor="ctr"/>
                </a:tc>
                <a:tc>
                  <a:txBody>
                    <a:bodyPr/>
                    <a:lstStyle/>
                    <a:p>
                      <a:pPr algn="ctr"/>
                      <a:r>
                        <a:rPr lang="en-US" altLang="zh-CN" sz="1800" dirty="0" smtClean="0"/>
                        <a:t>8</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10</a:t>
                      </a:r>
                      <a:endParaRPr lang="zh-CN" altLang="en-US" sz="1800" dirty="0"/>
                    </a:p>
                  </a:txBody>
                  <a:tcPr marL="91441" marR="91441" marT="45718" marB="45718" anchor="ctr"/>
                </a:tc>
              </a:tr>
              <a:tr h="576036">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r>
              <a:tr h="576036">
                <a:tc>
                  <a:txBody>
                    <a:bodyPr/>
                    <a:lstStyle/>
                    <a:p>
                      <a:pPr algn="ctr"/>
                      <a:r>
                        <a:rPr lang="en-US" altLang="zh-CN" sz="1800" dirty="0" smtClean="0"/>
                        <a:t>1</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solidFill>
                            <a:srgbClr val="FF0000"/>
                          </a:solidFill>
                        </a:rPr>
                        <a:t>0</a:t>
                      </a:r>
                      <a:endParaRPr lang="zh-CN" altLang="en-US" sz="1800" dirty="0">
                        <a:solidFill>
                          <a:srgbClr val="FF0000"/>
                        </a:solidFill>
                      </a:endParaRPr>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r>
              <a:tr h="576036">
                <a:tc>
                  <a:txBody>
                    <a:bodyPr/>
                    <a:lstStyle/>
                    <a:p>
                      <a:pPr algn="ctr"/>
                      <a:r>
                        <a:rPr lang="en-US" altLang="zh-CN" sz="1800" dirty="0" smtClean="0"/>
                        <a:t>2</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r>
              <a:tr h="576036">
                <a:tc>
                  <a:txBody>
                    <a:bodyPr/>
                    <a:lstStyle/>
                    <a:p>
                      <a:pPr algn="ctr"/>
                      <a:r>
                        <a:rPr lang="en-US" altLang="zh-CN" sz="1800" dirty="0" smtClean="0"/>
                        <a:t>3</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r>
              <a:tr h="576036">
                <a:tc>
                  <a:txBody>
                    <a:bodyPr/>
                    <a:lstStyle/>
                    <a:p>
                      <a:pPr algn="ctr"/>
                      <a:r>
                        <a:rPr lang="en-US" altLang="zh-CN" sz="1800" dirty="0" smtClean="0"/>
                        <a:t>4</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dirty="0"/>
                    </a:p>
                  </a:txBody>
                  <a:tcPr marL="91441" marR="91441" marT="45718" marB="45718" anchor="ctr"/>
                </a:tc>
              </a:tr>
              <a:tr h="576036">
                <a:tc>
                  <a:txBody>
                    <a:bodyPr/>
                    <a:lstStyle/>
                    <a:p>
                      <a:pPr algn="ctr"/>
                      <a:r>
                        <a:rPr lang="en-US" altLang="zh-CN" sz="1800" dirty="0" smtClean="0"/>
                        <a:t>5</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dirty="0"/>
                    </a:p>
                  </a:txBody>
                  <a:tcPr marL="91441" marR="91441" marT="45718" marB="45718" anchor="ctr"/>
                </a:tc>
                <a:tc>
                  <a:txBody>
                    <a:bodyPr/>
                    <a:lstStyle/>
                    <a:p>
                      <a:pPr algn="ctr"/>
                      <a:endParaRPr lang="zh-CN" altLang="en-US" sz="1800" dirty="0"/>
                    </a:p>
                  </a:txBody>
                  <a:tcPr marL="91441" marR="91441" marT="45718" marB="45718" anchor="ctr"/>
                </a:tc>
              </a:tr>
            </a:tbl>
          </a:graphicData>
        </a:graphic>
      </p:graphicFrame>
      <p:sp>
        <p:nvSpPr>
          <p:cNvPr id="27758" name="TextBox 4"/>
          <p:cNvSpPr txBox="1">
            <a:spLocks noChangeArrowheads="1"/>
          </p:cNvSpPr>
          <p:nvPr/>
        </p:nvSpPr>
        <p:spPr bwMode="auto">
          <a:xfrm>
            <a:off x="5580063" y="2636838"/>
            <a:ext cx="33845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400" b="1"/>
              <a:t>① 先填写初始解：</a:t>
            </a:r>
            <a:r>
              <a:rPr lang="en-US" altLang="zh-CN" sz="2400" b="1"/>
              <a:t>C(i, 0)</a:t>
            </a:r>
            <a:r>
              <a:rPr lang="zh-CN" altLang="en-US" sz="2400" b="1"/>
              <a:t>和</a:t>
            </a:r>
            <a:r>
              <a:rPr lang="en-US" altLang="zh-CN" sz="2400" b="1"/>
              <a:t>C(0, j)</a:t>
            </a:r>
          </a:p>
          <a:p>
            <a:pPr eaLnBrk="1" hangingPunct="1"/>
            <a:r>
              <a:rPr lang="en-US" altLang="zh-CN" sz="2400" b="1"/>
              <a:t>② </a:t>
            </a:r>
            <a:r>
              <a:rPr lang="zh-CN" altLang="en-US" sz="2400" b="1"/>
              <a:t>考虑</a:t>
            </a:r>
            <a:r>
              <a:rPr lang="en-US" altLang="zh-CN" sz="2400" b="1"/>
              <a:t>C(1,1)</a:t>
            </a:r>
            <a:r>
              <a:rPr lang="zh-CN" altLang="en-US" sz="2400" b="1"/>
              <a:t>，即把第</a:t>
            </a:r>
            <a:r>
              <a:rPr lang="en-US" altLang="zh-CN" sz="2400" b="1"/>
              <a:t>1</a:t>
            </a:r>
            <a:r>
              <a:rPr lang="zh-CN" altLang="en-US" sz="2400" b="1"/>
              <a:t>个物品放到容量为</a:t>
            </a:r>
            <a:r>
              <a:rPr lang="en-US" altLang="zh-CN" sz="2400" b="1"/>
              <a:t>1</a:t>
            </a:r>
            <a:r>
              <a:rPr lang="zh-CN" altLang="en-US" sz="2400" b="1"/>
              <a:t>的背包 </a:t>
            </a:r>
            <a:r>
              <a:rPr lang="en-US" altLang="zh-CN" sz="2400" b="1">
                <a:sym typeface="Wingdings" pitchFamily="2" charset="2"/>
              </a:rPr>
              <a:t> </a:t>
            </a:r>
            <a:r>
              <a:rPr lang="zh-CN" altLang="en-US" sz="2400" b="1">
                <a:sym typeface="Wingdings" pitchFamily="2" charset="2"/>
              </a:rPr>
              <a:t>放不进</a:t>
            </a:r>
            <a:endParaRPr lang="en-US" altLang="zh-CN" sz="2400" b="1">
              <a:sym typeface="Wingdings" pitchFamily="2" charset="2"/>
            </a:endParaRPr>
          </a:p>
          <a:p>
            <a:pPr algn="ctr" eaLnBrk="1" hangingPunct="1"/>
            <a:r>
              <a:rPr lang="en-US" altLang="zh-CN" sz="2400" b="1">
                <a:sym typeface="Wingdings" pitchFamily="2" charset="2"/>
              </a:rPr>
              <a:t>C(1,1)=C(0,1)=0</a:t>
            </a:r>
            <a:endParaRPr lang="zh-CN" altLang="en-US" sz="2400" b="1"/>
          </a:p>
        </p:txBody>
      </p:sp>
      <p:graphicFrame>
        <p:nvGraphicFramePr>
          <p:cNvPr id="6" name="表格 5"/>
          <p:cNvGraphicFramePr>
            <a:graphicFrameLocks noGrp="1"/>
          </p:cNvGraphicFramePr>
          <p:nvPr/>
        </p:nvGraphicFramePr>
        <p:xfrm>
          <a:off x="6508750" y="5013325"/>
          <a:ext cx="455613" cy="731838"/>
        </p:xfrm>
        <a:graphic>
          <a:graphicData uri="http://schemas.openxmlformats.org/drawingml/2006/table">
            <a:tbl>
              <a:tblPr firstRow="1" bandRow="1">
                <a:tableStyleId>{5C22544A-7EE6-4342-B048-85BDC9FD1C3A}</a:tableStyleId>
              </a:tblPr>
              <a:tblGrid>
                <a:gridCol w="455613"/>
              </a:tblGrid>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27767" name="TextBox 6"/>
          <p:cNvSpPr txBox="1">
            <a:spLocks noChangeArrowheads="1"/>
          </p:cNvSpPr>
          <p:nvPr/>
        </p:nvSpPr>
        <p:spPr bwMode="auto">
          <a:xfrm>
            <a:off x="6364288" y="5805488"/>
            <a:ext cx="7635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a:t>物品</a:t>
            </a:r>
            <a:r>
              <a:rPr lang="en-US" altLang="zh-CN"/>
              <a:t>1</a:t>
            </a:r>
            <a:endParaRPr lang="zh-CN" altLang="en-US"/>
          </a:p>
        </p:txBody>
      </p:sp>
      <p:grpSp>
        <p:nvGrpSpPr>
          <p:cNvPr id="27768" name="组合 19"/>
          <p:cNvGrpSpPr>
            <a:grpSpLocks/>
          </p:cNvGrpSpPr>
          <p:nvPr/>
        </p:nvGrpSpPr>
        <p:grpSpPr bwMode="auto">
          <a:xfrm>
            <a:off x="7770813" y="5378450"/>
            <a:ext cx="465137" cy="369888"/>
            <a:chOff x="7562432" y="5378936"/>
            <a:chExt cx="465952" cy="368609"/>
          </a:xfrm>
        </p:grpSpPr>
        <p:cxnSp>
          <p:nvCxnSpPr>
            <p:cNvPr id="9" name="直接连接符 8"/>
            <p:cNvCxnSpPr/>
            <p:nvPr/>
          </p:nvCxnSpPr>
          <p:spPr>
            <a:xfrm>
              <a:off x="7562432" y="5378936"/>
              <a:ext cx="0" cy="36860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571974" y="5747545"/>
              <a:ext cx="4516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8023614" y="5378936"/>
              <a:ext cx="4770" cy="36860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7769" name="TextBox 18"/>
          <p:cNvSpPr txBox="1">
            <a:spLocks noChangeArrowheads="1"/>
          </p:cNvSpPr>
          <p:nvPr/>
        </p:nvSpPr>
        <p:spPr bwMode="auto">
          <a:xfrm>
            <a:off x="7670800" y="5805488"/>
            <a:ext cx="64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a:t>背包</a:t>
            </a:r>
          </a:p>
        </p:txBody>
      </p:sp>
      <p:sp>
        <p:nvSpPr>
          <p:cNvPr id="22" name="右箭头 21"/>
          <p:cNvSpPr/>
          <p:nvPr/>
        </p:nvSpPr>
        <p:spPr>
          <a:xfrm>
            <a:off x="7062788" y="5378450"/>
            <a:ext cx="604837" cy="184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乘号 22"/>
          <p:cNvSpPr/>
          <p:nvPr/>
        </p:nvSpPr>
        <p:spPr>
          <a:xfrm>
            <a:off x="7062788" y="5208588"/>
            <a:ext cx="519112" cy="51752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4019183051"/>
              </p:ext>
            </p:extLst>
          </p:nvPr>
        </p:nvGraphicFramePr>
        <p:xfrm>
          <a:off x="755650" y="115888"/>
          <a:ext cx="7683500" cy="1068387"/>
        </p:xfrm>
        <a:graphic>
          <a:graphicData uri="http://schemas.openxmlformats.org/presentationml/2006/ole">
            <mc:AlternateContent xmlns:mc="http://schemas.openxmlformats.org/markup-compatibility/2006">
              <mc:Choice xmlns:v="urn:schemas-microsoft-com:vml" Requires="v">
                <p:oleObj spid="_x0000_s55299" name="Equation" r:id="rId4" imgW="3822700" imgH="533400" progId="Equation.DSMT4">
                  <p:embed/>
                </p:oleObj>
              </mc:Choice>
              <mc:Fallback>
                <p:oleObj name="Equation" r:id="rId4" imgW="3822700" imgH="533400" progId="Equation.DSMT4">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15888"/>
                        <a:ext cx="7683500" cy="1068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797732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p:cNvSpPr>
            <a:spLocks noGrp="1"/>
          </p:cNvSpPr>
          <p:nvPr>
            <p:ph sz="quarter" idx="1"/>
          </p:nvPr>
        </p:nvSpPr>
        <p:spPr>
          <a:xfrm>
            <a:off x="457200" y="1219200"/>
            <a:ext cx="8229600" cy="4937125"/>
          </a:xfrm>
        </p:spPr>
        <p:txBody>
          <a:bodyPr/>
          <a:lstStyle/>
          <a:p>
            <a:r>
              <a:rPr lang="zh-CN" altLang="en-US" dirty="0" smtClean="0"/>
              <a:t>考虑</a:t>
            </a:r>
            <a:r>
              <a:rPr lang="en-US" altLang="zh-CN" dirty="0" smtClean="0"/>
              <a:t>5</a:t>
            </a:r>
            <a:r>
              <a:rPr lang="zh-CN" altLang="en-US" dirty="0" smtClean="0"/>
              <a:t>个物品，重量分别是</a:t>
            </a:r>
            <a:r>
              <a:rPr lang="en-US" altLang="zh-CN" dirty="0" smtClean="0"/>
              <a:t>{2, 2, 6, 5, 4}</a:t>
            </a:r>
            <a:r>
              <a:rPr lang="zh-CN" altLang="en-US" dirty="0" smtClean="0"/>
              <a:t>，价值分别为</a:t>
            </a:r>
            <a:r>
              <a:rPr lang="en-US" altLang="zh-CN" dirty="0" smtClean="0"/>
              <a:t>{6, 3, 5, 4, 6}</a:t>
            </a:r>
            <a:endParaRPr lang="zh-CN" altLang="en-US" dirty="0" smtClean="0"/>
          </a:p>
        </p:txBody>
      </p:sp>
      <p:graphicFrame>
        <p:nvGraphicFramePr>
          <p:cNvPr id="4" name="表格 3"/>
          <p:cNvGraphicFramePr>
            <a:graphicFrameLocks noGrp="1"/>
          </p:cNvGraphicFramePr>
          <p:nvPr/>
        </p:nvGraphicFramePr>
        <p:xfrm>
          <a:off x="107950" y="2565400"/>
          <a:ext cx="5400672" cy="4032252"/>
        </p:xfrm>
        <a:graphic>
          <a:graphicData uri="http://schemas.openxmlformats.org/drawingml/2006/table">
            <a:tbl>
              <a:tblPr firstRow="1" bandRow="1">
                <a:tableStyleId>{5C22544A-7EE6-4342-B048-85BDC9FD1C3A}</a:tableStyleId>
              </a:tblPr>
              <a:tblGrid>
                <a:gridCol w="450056"/>
                <a:gridCol w="450056"/>
                <a:gridCol w="450056"/>
                <a:gridCol w="450056"/>
                <a:gridCol w="450056"/>
                <a:gridCol w="450056"/>
                <a:gridCol w="450056"/>
                <a:gridCol w="450056"/>
                <a:gridCol w="450056"/>
                <a:gridCol w="450056"/>
                <a:gridCol w="450056"/>
                <a:gridCol w="450056"/>
              </a:tblGrid>
              <a:tr h="576036">
                <a:tc>
                  <a:txBody>
                    <a:bodyPr/>
                    <a:lstStyle/>
                    <a:p>
                      <a:pPr algn="ct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1</a:t>
                      </a:r>
                      <a:endParaRPr lang="zh-CN" altLang="en-US" sz="1800" dirty="0"/>
                    </a:p>
                  </a:txBody>
                  <a:tcPr marL="91441" marR="91441" marT="45718" marB="45718" anchor="ctr"/>
                </a:tc>
                <a:tc>
                  <a:txBody>
                    <a:bodyPr/>
                    <a:lstStyle/>
                    <a:p>
                      <a:pPr algn="ctr"/>
                      <a:r>
                        <a:rPr lang="en-US" altLang="zh-CN" sz="1800" dirty="0" smtClean="0"/>
                        <a:t>2</a:t>
                      </a:r>
                      <a:endParaRPr lang="zh-CN" altLang="en-US" sz="1800" dirty="0"/>
                    </a:p>
                  </a:txBody>
                  <a:tcPr marL="91441" marR="91441" marT="45718" marB="45718" anchor="ctr"/>
                </a:tc>
                <a:tc>
                  <a:txBody>
                    <a:bodyPr/>
                    <a:lstStyle/>
                    <a:p>
                      <a:pPr algn="ctr"/>
                      <a:r>
                        <a:rPr lang="en-US" altLang="zh-CN" sz="1800" dirty="0" smtClean="0"/>
                        <a:t>3</a:t>
                      </a:r>
                      <a:endParaRPr lang="zh-CN" altLang="en-US" sz="1800" dirty="0"/>
                    </a:p>
                  </a:txBody>
                  <a:tcPr marL="91441" marR="91441" marT="45718" marB="45718" anchor="ctr"/>
                </a:tc>
                <a:tc>
                  <a:txBody>
                    <a:bodyPr/>
                    <a:lstStyle/>
                    <a:p>
                      <a:pPr algn="ctr"/>
                      <a:r>
                        <a:rPr lang="en-US" altLang="zh-CN" sz="1800" dirty="0" smtClean="0"/>
                        <a:t>4</a:t>
                      </a:r>
                      <a:endParaRPr lang="zh-CN" altLang="en-US" sz="1800" dirty="0"/>
                    </a:p>
                  </a:txBody>
                  <a:tcPr marL="91441" marR="91441" marT="45718" marB="45718" anchor="ctr"/>
                </a:tc>
                <a:tc>
                  <a:txBody>
                    <a:bodyPr/>
                    <a:lstStyle/>
                    <a:p>
                      <a:pPr algn="ctr"/>
                      <a:r>
                        <a:rPr lang="en-US" altLang="zh-CN" sz="1800" dirty="0" smtClean="0"/>
                        <a:t>5</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7</a:t>
                      </a:r>
                      <a:endParaRPr lang="zh-CN" altLang="en-US" sz="1800" dirty="0"/>
                    </a:p>
                  </a:txBody>
                  <a:tcPr marL="91441" marR="91441" marT="45718" marB="45718" anchor="ctr"/>
                </a:tc>
                <a:tc>
                  <a:txBody>
                    <a:bodyPr/>
                    <a:lstStyle/>
                    <a:p>
                      <a:pPr algn="ctr"/>
                      <a:r>
                        <a:rPr lang="en-US" altLang="zh-CN" sz="1800" dirty="0" smtClean="0"/>
                        <a:t>8</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10</a:t>
                      </a:r>
                      <a:endParaRPr lang="zh-CN" altLang="en-US" sz="1800" dirty="0"/>
                    </a:p>
                  </a:txBody>
                  <a:tcPr marL="91441" marR="91441" marT="45718" marB="45718" anchor="ctr"/>
                </a:tc>
              </a:tr>
              <a:tr h="576036">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r>
              <a:tr h="576036">
                <a:tc>
                  <a:txBody>
                    <a:bodyPr/>
                    <a:lstStyle/>
                    <a:p>
                      <a:pPr algn="ctr"/>
                      <a:r>
                        <a:rPr lang="en-US" altLang="zh-CN" sz="1800" dirty="0" smtClean="0"/>
                        <a:t>1</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solidFill>
                            <a:schemeClr val="tx1"/>
                          </a:solidFill>
                        </a:rPr>
                        <a:t>0</a:t>
                      </a:r>
                      <a:endParaRPr lang="zh-CN" altLang="en-US" sz="1800" dirty="0">
                        <a:solidFill>
                          <a:schemeClr val="tx1"/>
                        </a:solidFill>
                      </a:endParaRPr>
                    </a:p>
                  </a:txBody>
                  <a:tcPr marL="91441" marR="91441" marT="45718" marB="45718" anchor="ctr"/>
                </a:tc>
                <a:tc>
                  <a:txBody>
                    <a:bodyPr/>
                    <a:lstStyle/>
                    <a:p>
                      <a:pPr algn="ctr"/>
                      <a:endParaRPr lang="zh-CN" altLang="en-US" sz="1800" dirty="0"/>
                    </a:p>
                  </a:txBody>
                  <a:tcPr marL="91441" marR="91441" marT="45718" marB="45718" anchor="ctr">
                    <a:solidFill>
                      <a:srgbClr val="FF0000"/>
                    </a:solidFill>
                  </a:tcPr>
                </a:tc>
                <a:tc>
                  <a:txBody>
                    <a:bodyPr/>
                    <a:lstStyle/>
                    <a:p>
                      <a:pPr algn="ctr"/>
                      <a:endParaRPr lang="zh-CN" altLang="en-US" sz="1800"/>
                    </a:p>
                  </a:txBody>
                  <a:tcPr marL="91441" marR="91441" marT="45718" marB="45718" anchor="ctr"/>
                </a:tc>
                <a:tc>
                  <a:txBody>
                    <a:bodyPr/>
                    <a:lstStyle/>
                    <a:p>
                      <a:pPr algn="ct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r>
              <a:tr h="576036">
                <a:tc>
                  <a:txBody>
                    <a:bodyPr/>
                    <a:lstStyle/>
                    <a:p>
                      <a:pPr algn="ctr"/>
                      <a:r>
                        <a:rPr lang="en-US" altLang="zh-CN" sz="1800" dirty="0" smtClean="0"/>
                        <a:t>2</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r>
              <a:tr h="576036">
                <a:tc>
                  <a:txBody>
                    <a:bodyPr/>
                    <a:lstStyle/>
                    <a:p>
                      <a:pPr algn="ctr"/>
                      <a:r>
                        <a:rPr lang="en-US" altLang="zh-CN" sz="1800" dirty="0" smtClean="0"/>
                        <a:t>3</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r>
              <a:tr h="576036">
                <a:tc>
                  <a:txBody>
                    <a:bodyPr/>
                    <a:lstStyle/>
                    <a:p>
                      <a:pPr algn="ctr"/>
                      <a:r>
                        <a:rPr lang="en-US" altLang="zh-CN" sz="1800" dirty="0" smtClean="0"/>
                        <a:t>4</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dirty="0"/>
                    </a:p>
                  </a:txBody>
                  <a:tcPr marL="91441" marR="91441" marT="45718" marB="45718" anchor="ctr"/>
                </a:tc>
              </a:tr>
              <a:tr h="576036">
                <a:tc>
                  <a:txBody>
                    <a:bodyPr/>
                    <a:lstStyle/>
                    <a:p>
                      <a:pPr algn="ctr"/>
                      <a:r>
                        <a:rPr lang="en-US" altLang="zh-CN" sz="1800" dirty="0" smtClean="0"/>
                        <a:t>5</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dirty="0"/>
                    </a:p>
                  </a:txBody>
                  <a:tcPr marL="91441" marR="91441" marT="45718" marB="45718" anchor="ctr"/>
                </a:tc>
                <a:tc>
                  <a:txBody>
                    <a:bodyPr/>
                    <a:lstStyle/>
                    <a:p>
                      <a:pPr algn="ctr"/>
                      <a:endParaRPr lang="zh-CN" altLang="en-US" sz="1800" dirty="0"/>
                    </a:p>
                  </a:txBody>
                  <a:tcPr marL="91441" marR="91441" marT="45718" marB="45718" anchor="ctr"/>
                </a:tc>
              </a:tr>
            </a:tbl>
          </a:graphicData>
        </a:graphic>
      </p:graphicFrame>
      <p:sp>
        <p:nvSpPr>
          <p:cNvPr id="5" name="TextBox 4"/>
          <p:cNvSpPr txBox="1"/>
          <p:nvPr/>
        </p:nvSpPr>
        <p:spPr>
          <a:xfrm>
            <a:off x="5580063" y="2636838"/>
            <a:ext cx="3384550" cy="2678112"/>
          </a:xfrm>
          <a:prstGeom prst="rect">
            <a:avLst/>
          </a:prstGeom>
          <a:noFill/>
        </p:spPr>
        <p:txBody>
          <a:bodyPr>
            <a:spAutoFit/>
          </a:bodyPr>
          <a:lstStyle/>
          <a:p>
            <a:pPr>
              <a:defRPr/>
            </a:pPr>
            <a:r>
              <a:rPr lang="en-US" altLang="zh-CN" sz="2400" b="1" dirty="0">
                <a:ea typeface="宋体" pitchFamily="2" charset="-122"/>
              </a:rPr>
              <a:t>③ </a:t>
            </a:r>
            <a:r>
              <a:rPr lang="zh-CN" altLang="en-US" sz="2400" b="1" dirty="0">
                <a:ea typeface="宋体" pitchFamily="2" charset="-122"/>
              </a:rPr>
              <a:t>考虑</a:t>
            </a:r>
            <a:r>
              <a:rPr lang="en-US" altLang="zh-CN" sz="2400" b="1" dirty="0">
                <a:ea typeface="宋体" pitchFamily="2" charset="-122"/>
              </a:rPr>
              <a:t>C(1,2)</a:t>
            </a:r>
            <a:r>
              <a:rPr lang="zh-CN" altLang="en-US" sz="2400" b="1" dirty="0">
                <a:ea typeface="宋体" pitchFamily="2" charset="-122"/>
              </a:rPr>
              <a:t>，即把第</a:t>
            </a:r>
            <a:r>
              <a:rPr lang="en-US" altLang="zh-CN" sz="2400" b="1" dirty="0">
                <a:ea typeface="宋体" pitchFamily="2" charset="-122"/>
              </a:rPr>
              <a:t>1</a:t>
            </a:r>
            <a:r>
              <a:rPr lang="zh-CN" altLang="en-US" sz="2400" b="1" dirty="0">
                <a:ea typeface="宋体" pitchFamily="2" charset="-122"/>
              </a:rPr>
              <a:t>个物品放到容量为</a:t>
            </a:r>
            <a:r>
              <a:rPr lang="en-US" altLang="zh-CN" sz="2400" b="1" dirty="0">
                <a:ea typeface="宋体" pitchFamily="2" charset="-122"/>
              </a:rPr>
              <a:t>2</a:t>
            </a:r>
            <a:r>
              <a:rPr lang="zh-CN" altLang="en-US" sz="2400" b="1" dirty="0">
                <a:ea typeface="宋体" pitchFamily="2" charset="-122"/>
              </a:rPr>
              <a:t>的背包 </a:t>
            </a:r>
            <a:r>
              <a:rPr lang="en-US" altLang="zh-CN" sz="2400" b="1" dirty="0">
                <a:ea typeface="宋体" pitchFamily="2" charset="-122"/>
                <a:sym typeface="Wingdings" pitchFamily="2" charset="2"/>
              </a:rPr>
              <a:t> </a:t>
            </a:r>
            <a:r>
              <a:rPr lang="zh-CN" altLang="en-US" sz="2400" b="1" dirty="0">
                <a:ea typeface="宋体" pitchFamily="2" charset="-122"/>
                <a:sym typeface="Wingdings" pitchFamily="2" charset="2"/>
              </a:rPr>
              <a:t>放得进</a:t>
            </a:r>
            <a:endParaRPr lang="en-US" altLang="zh-CN" sz="2400" b="1" dirty="0">
              <a:ea typeface="宋体" pitchFamily="2" charset="-122"/>
              <a:sym typeface="Wingdings" pitchFamily="2" charset="2"/>
            </a:endParaRPr>
          </a:p>
          <a:p>
            <a:pPr marL="342900" indent="-342900">
              <a:buFont typeface="Arial" pitchFamily="34" charset="0"/>
              <a:buChar char="•"/>
              <a:defRPr/>
            </a:pPr>
            <a:r>
              <a:rPr lang="zh-CN" altLang="en-US" sz="2400" b="1" dirty="0">
                <a:ea typeface="宋体" pitchFamily="2" charset="-122"/>
                <a:sym typeface="Wingdings" pitchFamily="2" charset="2"/>
              </a:rPr>
              <a:t>不放，则背包的最大价值为之前物品放到背包的最大价值，即</a:t>
            </a:r>
            <a:endParaRPr lang="en-US" altLang="zh-CN" sz="2400" b="1" dirty="0">
              <a:ea typeface="宋体" pitchFamily="2" charset="-122"/>
              <a:sym typeface="Wingdings" pitchFamily="2" charset="2"/>
            </a:endParaRPr>
          </a:p>
          <a:p>
            <a:pPr algn="ctr">
              <a:defRPr/>
            </a:pPr>
            <a:r>
              <a:rPr lang="en-US" altLang="zh-CN" sz="2400" b="1" dirty="0">
                <a:ea typeface="宋体" pitchFamily="2" charset="-122"/>
                <a:sym typeface="Wingdings" pitchFamily="2" charset="2"/>
              </a:rPr>
              <a:t>C(1,2)=C(0,2)=0</a:t>
            </a:r>
          </a:p>
        </p:txBody>
      </p:sp>
      <p:graphicFrame>
        <p:nvGraphicFramePr>
          <p:cNvPr id="6" name="表格 5"/>
          <p:cNvGraphicFramePr>
            <a:graphicFrameLocks noGrp="1"/>
          </p:cNvGraphicFramePr>
          <p:nvPr/>
        </p:nvGraphicFramePr>
        <p:xfrm>
          <a:off x="6508750" y="5435600"/>
          <a:ext cx="455613" cy="731838"/>
        </p:xfrm>
        <a:graphic>
          <a:graphicData uri="http://schemas.openxmlformats.org/drawingml/2006/table">
            <a:tbl>
              <a:tblPr firstRow="1" bandRow="1">
                <a:tableStyleId>{5C22544A-7EE6-4342-B048-85BDC9FD1C3A}</a:tableStyleId>
              </a:tblPr>
              <a:tblGrid>
                <a:gridCol w="455613"/>
              </a:tblGrid>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28791" name="TextBox 6"/>
          <p:cNvSpPr txBox="1">
            <a:spLocks noChangeArrowheads="1"/>
          </p:cNvSpPr>
          <p:nvPr/>
        </p:nvSpPr>
        <p:spPr bwMode="auto">
          <a:xfrm>
            <a:off x="6364288" y="6227763"/>
            <a:ext cx="7635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a:t>物品</a:t>
            </a:r>
            <a:r>
              <a:rPr lang="en-US" altLang="zh-CN"/>
              <a:t>1</a:t>
            </a:r>
            <a:endParaRPr lang="zh-CN" altLang="en-US"/>
          </a:p>
        </p:txBody>
      </p:sp>
      <p:grpSp>
        <p:nvGrpSpPr>
          <p:cNvPr id="28792" name="组合 19"/>
          <p:cNvGrpSpPr>
            <a:grpSpLocks/>
          </p:cNvGrpSpPr>
          <p:nvPr/>
        </p:nvGrpSpPr>
        <p:grpSpPr bwMode="auto">
          <a:xfrm>
            <a:off x="7770813" y="5435600"/>
            <a:ext cx="461962" cy="735013"/>
            <a:chOff x="7562432" y="5013176"/>
            <a:chExt cx="461904" cy="734369"/>
          </a:xfrm>
        </p:grpSpPr>
        <p:cxnSp>
          <p:nvCxnSpPr>
            <p:cNvPr id="9" name="直接连接符 8"/>
            <p:cNvCxnSpPr/>
            <p:nvPr/>
          </p:nvCxnSpPr>
          <p:spPr>
            <a:xfrm>
              <a:off x="7562432" y="5013176"/>
              <a:ext cx="0" cy="73436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571956" y="5747545"/>
              <a:ext cx="4523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024336" y="5013176"/>
              <a:ext cx="0" cy="73436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8793" name="TextBox 18"/>
          <p:cNvSpPr txBox="1">
            <a:spLocks noChangeArrowheads="1"/>
          </p:cNvSpPr>
          <p:nvPr/>
        </p:nvSpPr>
        <p:spPr bwMode="auto">
          <a:xfrm>
            <a:off x="7678738" y="6227763"/>
            <a:ext cx="646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a:t>背包</a:t>
            </a:r>
          </a:p>
        </p:txBody>
      </p:sp>
      <p:sp>
        <p:nvSpPr>
          <p:cNvPr id="22" name="右箭头 21"/>
          <p:cNvSpPr/>
          <p:nvPr/>
        </p:nvSpPr>
        <p:spPr>
          <a:xfrm>
            <a:off x="7062788" y="5802313"/>
            <a:ext cx="604837" cy="184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乘号 17"/>
          <p:cNvSpPr/>
          <p:nvPr/>
        </p:nvSpPr>
        <p:spPr>
          <a:xfrm>
            <a:off x="7062788" y="5630863"/>
            <a:ext cx="519112" cy="51752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879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900" y="3240088"/>
            <a:ext cx="377825"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对象 2"/>
          <p:cNvGraphicFramePr>
            <a:graphicFrameLocks noChangeAspect="1"/>
          </p:cNvGraphicFramePr>
          <p:nvPr>
            <p:extLst>
              <p:ext uri="{D42A27DB-BD31-4B8C-83A1-F6EECF244321}">
                <p14:modId xmlns:p14="http://schemas.microsoft.com/office/powerpoint/2010/main" val="4019183051"/>
              </p:ext>
            </p:extLst>
          </p:nvPr>
        </p:nvGraphicFramePr>
        <p:xfrm>
          <a:off x="755650" y="115888"/>
          <a:ext cx="7683500" cy="1068387"/>
        </p:xfrm>
        <a:graphic>
          <a:graphicData uri="http://schemas.openxmlformats.org/presentationml/2006/ole">
            <mc:AlternateContent xmlns:mc="http://schemas.openxmlformats.org/markup-compatibility/2006">
              <mc:Choice xmlns:v="urn:schemas-microsoft-com:vml" Requires="v">
                <p:oleObj spid="_x0000_s56323" name="Equation" r:id="rId5" imgW="3822700" imgH="533400" progId="Equation.DSMT4">
                  <p:embed/>
                </p:oleObj>
              </mc:Choice>
              <mc:Fallback>
                <p:oleObj name="Equation" r:id="rId5" imgW="3822700" imgH="533400" progId="Equation.DSMT4">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115888"/>
                        <a:ext cx="7683500" cy="1068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406846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nvGraphicFramePr>
        <p:xfrm>
          <a:off x="7770813" y="5651500"/>
          <a:ext cx="455612" cy="731838"/>
        </p:xfrm>
        <a:graphic>
          <a:graphicData uri="http://schemas.openxmlformats.org/drawingml/2006/table">
            <a:tbl>
              <a:tblPr firstRow="1" bandRow="1">
                <a:tableStyleId>{5C22544A-7EE6-4342-B048-85BDC9FD1C3A}</a:tableStyleId>
              </a:tblPr>
              <a:tblGrid>
                <a:gridCol w="455612"/>
              </a:tblGrid>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29707" name="内容占位符 2"/>
          <p:cNvSpPr>
            <a:spLocks noGrp="1"/>
          </p:cNvSpPr>
          <p:nvPr>
            <p:ph sz="quarter" idx="1"/>
          </p:nvPr>
        </p:nvSpPr>
        <p:spPr>
          <a:xfrm>
            <a:off x="457200" y="1219200"/>
            <a:ext cx="8229600" cy="4937125"/>
          </a:xfrm>
        </p:spPr>
        <p:txBody>
          <a:bodyPr/>
          <a:lstStyle/>
          <a:p>
            <a:r>
              <a:rPr lang="zh-CN" altLang="en-US" dirty="0" smtClean="0"/>
              <a:t>考虑</a:t>
            </a:r>
            <a:r>
              <a:rPr lang="en-US" altLang="zh-CN" dirty="0" smtClean="0"/>
              <a:t>5</a:t>
            </a:r>
            <a:r>
              <a:rPr lang="zh-CN" altLang="en-US" dirty="0" smtClean="0"/>
              <a:t>个物品，重量分别是</a:t>
            </a:r>
            <a:r>
              <a:rPr lang="en-US" altLang="zh-CN" dirty="0" smtClean="0"/>
              <a:t>{2, 2, 6, 5, 4}</a:t>
            </a:r>
            <a:r>
              <a:rPr lang="zh-CN" altLang="en-US" dirty="0" smtClean="0"/>
              <a:t>，价值分别为</a:t>
            </a:r>
            <a:r>
              <a:rPr lang="en-US" altLang="zh-CN" dirty="0" smtClean="0"/>
              <a:t>{6, 3, 5, 4, 6}</a:t>
            </a:r>
            <a:endParaRPr lang="zh-CN" altLang="en-US" dirty="0" smtClean="0"/>
          </a:p>
        </p:txBody>
      </p:sp>
      <p:graphicFrame>
        <p:nvGraphicFramePr>
          <p:cNvPr id="4" name="表格 3"/>
          <p:cNvGraphicFramePr>
            <a:graphicFrameLocks noGrp="1"/>
          </p:cNvGraphicFramePr>
          <p:nvPr/>
        </p:nvGraphicFramePr>
        <p:xfrm>
          <a:off x="107950" y="2565400"/>
          <a:ext cx="5400672" cy="4032252"/>
        </p:xfrm>
        <a:graphic>
          <a:graphicData uri="http://schemas.openxmlformats.org/drawingml/2006/table">
            <a:tbl>
              <a:tblPr firstRow="1" bandRow="1">
                <a:tableStyleId>{5C22544A-7EE6-4342-B048-85BDC9FD1C3A}</a:tableStyleId>
              </a:tblPr>
              <a:tblGrid>
                <a:gridCol w="450056"/>
                <a:gridCol w="450056"/>
                <a:gridCol w="450056"/>
                <a:gridCol w="450056"/>
                <a:gridCol w="450056"/>
                <a:gridCol w="450056"/>
                <a:gridCol w="450056"/>
                <a:gridCol w="450056"/>
                <a:gridCol w="450056"/>
                <a:gridCol w="450056"/>
                <a:gridCol w="450056"/>
                <a:gridCol w="450056"/>
              </a:tblGrid>
              <a:tr h="576036">
                <a:tc>
                  <a:txBody>
                    <a:bodyPr/>
                    <a:lstStyle/>
                    <a:p>
                      <a:pPr algn="ct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1</a:t>
                      </a:r>
                      <a:endParaRPr lang="zh-CN" altLang="en-US" sz="1800" dirty="0"/>
                    </a:p>
                  </a:txBody>
                  <a:tcPr marL="91441" marR="91441" marT="45718" marB="45718" anchor="ctr"/>
                </a:tc>
                <a:tc>
                  <a:txBody>
                    <a:bodyPr/>
                    <a:lstStyle/>
                    <a:p>
                      <a:pPr algn="ctr"/>
                      <a:r>
                        <a:rPr lang="en-US" altLang="zh-CN" sz="1800" dirty="0" smtClean="0"/>
                        <a:t>2</a:t>
                      </a:r>
                      <a:endParaRPr lang="zh-CN" altLang="en-US" sz="1800" dirty="0"/>
                    </a:p>
                  </a:txBody>
                  <a:tcPr marL="91441" marR="91441" marT="45718" marB="45718" anchor="ctr"/>
                </a:tc>
                <a:tc>
                  <a:txBody>
                    <a:bodyPr/>
                    <a:lstStyle/>
                    <a:p>
                      <a:pPr algn="ctr"/>
                      <a:r>
                        <a:rPr lang="en-US" altLang="zh-CN" sz="1800" dirty="0" smtClean="0"/>
                        <a:t>3</a:t>
                      </a:r>
                      <a:endParaRPr lang="zh-CN" altLang="en-US" sz="1800" dirty="0"/>
                    </a:p>
                  </a:txBody>
                  <a:tcPr marL="91441" marR="91441" marT="45718" marB="45718" anchor="ctr"/>
                </a:tc>
                <a:tc>
                  <a:txBody>
                    <a:bodyPr/>
                    <a:lstStyle/>
                    <a:p>
                      <a:pPr algn="ctr"/>
                      <a:r>
                        <a:rPr lang="en-US" altLang="zh-CN" sz="1800" dirty="0" smtClean="0"/>
                        <a:t>4</a:t>
                      </a:r>
                      <a:endParaRPr lang="zh-CN" altLang="en-US" sz="1800" dirty="0"/>
                    </a:p>
                  </a:txBody>
                  <a:tcPr marL="91441" marR="91441" marT="45718" marB="45718" anchor="ctr"/>
                </a:tc>
                <a:tc>
                  <a:txBody>
                    <a:bodyPr/>
                    <a:lstStyle/>
                    <a:p>
                      <a:pPr algn="ctr"/>
                      <a:r>
                        <a:rPr lang="en-US" altLang="zh-CN" sz="1800" dirty="0" smtClean="0"/>
                        <a:t>5</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7</a:t>
                      </a:r>
                      <a:endParaRPr lang="zh-CN" altLang="en-US" sz="1800" dirty="0"/>
                    </a:p>
                  </a:txBody>
                  <a:tcPr marL="91441" marR="91441" marT="45718" marB="45718" anchor="ctr"/>
                </a:tc>
                <a:tc>
                  <a:txBody>
                    <a:bodyPr/>
                    <a:lstStyle/>
                    <a:p>
                      <a:pPr algn="ctr"/>
                      <a:r>
                        <a:rPr lang="en-US" altLang="zh-CN" sz="1800" dirty="0" smtClean="0"/>
                        <a:t>8</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10</a:t>
                      </a:r>
                      <a:endParaRPr lang="zh-CN" altLang="en-US" sz="1800" dirty="0"/>
                    </a:p>
                  </a:txBody>
                  <a:tcPr marL="91441" marR="91441" marT="45718" marB="45718" anchor="ctr"/>
                </a:tc>
              </a:tr>
              <a:tr h="576036">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r>
              <a:tr h="576036">
                <a:tc>
                  <a:txBody>
                    <a:bodyPr/>
                    <a:lstStyle/>
                    <a:p>
                      <a:pPr algn="ctr"/>
                      <a:r>
                        <a:rPr lang="en-US" altLang="zh-CN" sz="1800" dirty="0" smtClean="0"/>
                        <a:t>1</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solidFill>
                            <a:schemeClr val="tx1"/>
                          </a:solidFill>
                        </a:rPr>
                        <a:t>0</a:t>
                      </a:r>
                      <a:endParaRPr lang="zh-CN" altLang="en-US" sz="1800" dirty="0">
                        <a:solidFill>
                          <a:schemeClr val="tx1"/>
                        </a:solidFill>
                      </a:endParaRPr>
                    </a:p>
                  </a:txBody>
                  <a:tcPr marL="91441" marR="91441" marT="45718" marB="45718" anchor="ctr"/>
                </a:tc>
                <a:tc>
                  <a:txBody>
                    <a:bodyPr/>
                    <a:lstStyle/>
                    <a:p>
                      <a:pPr algn="ctr"/>
                      <a:endParaRPr lang="zh-CN" altLang="en-US" sz="1800" dirty="0"/>
                    </a:p>
                  </a:txBody>
                  <a:tcPr marL="91441" marR="91441" marT="45718" marB="45718" anchor="ctr">
                    <a:solidFill>
                      <a:srgbClr val="FF0000"/>
                    </a:solidFill>
                  </a:tcP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r>
              <a:tr h="576036">
                <a:tc>
                  <a:txBody>
                    <a:bodyPr/>
                    <a:lstStyle/>
                    <a:p>
                      <a:pPr algn="ctr"/>
                      <a:r>
                        <a:rPr lang="en-US" altLang="zh-CN" sz="1800" dirty="0" smtClean="0"/>
                        <a:t>2</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r>
              <a:tr h="576036">
                <a:tc>
                  <a:txBody>
                    <a:bodyPr/>
                    <a:lstStyle/>
                    <a:p>
                      <a:pPr algn="ctr"/>
                      <a:r>
                        <a:rPr lang="en-US" altLang="zh-CN" sz="1800" dirty="0" smtClean="0"/>
                        <a:t>3</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r>
              <a:tr h="576036">
                <a:tc>
                  <a:txBody>
                    <a:bodyPr/>
                    <a:lstStyle/>
                    <a:p>
                      <a:pPr algn="ctr"/>
                      <a:r>
                        <a:rPr lang="en-US" altLang="zh-CN" sz="1800" dirty="0" smtClean="0"/>
                        <a:t>4</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dirty="0"/>
                    </a:p>
                  </a:txBody>
                  <a:tcPr marL="91441" marR="91441" marT="45718" marB="45718" anchor="ctr"/>
                </a:tc>
              </a:tr>
              <a:tr h="576036">
                <a:tc>
                  <a:txBody>
                    <a:bodyPr/>
                    <a:lstStyle/>
                    <a:p>
                      <a:pPr algn="ctr"/>
                      <a:r>
                        <a:rPr lang="en-US" altLang="zh-CN" sz="1800" dirty="0" smtClean="0"/>
                        <a:t>5</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dirty="0"/>
                    </a:p>
                  </a:txBody>
                  <a:tcPr marL="91441" marR="91441" marT="45718" marB="45718" anchor="ctr"/>
                </a:tc>
                <a:tc>
                  <a:txBody>
                    <a:bodyPr/>
                    <a:lstStyle/>
                    <a:p>
                      <a:pPr algn="ctr"/>
                      <a:endParaRPr lang="zh-CN" altLang="en-US" sz="1800" dirty="0"/>
                    </a:p>
                  </a:txBody>
                  <a:tcPr marL="91441" marR="91441" marT="45718" marB="45718" anchor="ctr"/>
                </a:tc>
              </a:tr>
            </a:tbl>
          </a:graphicData>
        </a:graphic>
      </p:graphicFrame>
      <p:sp>
        <p:nvSpPr>
          <p:cNvPr id="5" name="TextBox 4"/>
          <p:cNvSpPr txBox="1"/>
          <p:nvPr/>
        </p:nvSpPr>
        <p:spPr>
          <a:xfrm>
            <a:off x="5580063" y="2205038"/>
            <a:ext cx="3384550" cy="3416300"/>
          </a:xfrm>
          <a:prstGeom prst="rect">
            <a:avLst/>
          </a:prstGeom>
          <a:noFill/>
        </p:spPr>
        <p:txBody>
          <a:bodyPr>
            <a:spAutoFit/>
          </a:bodyPr>
          <a:lstStyle/>
          <a:p>
            <a:pPr>
              <a:defRPr/>
            </a:pPr>
            <a:r>
              <a:rPr lang="en-US" altLang="zh-CN" sz="2400" b="1" dirty="0">
                <a:ea typeface="宋体" pitchFamily="2" charset="-122"/>
              </a:rPr>
              <a:t>③ </a:t>
            </a:r>
            <a:r>
              <a:rPr lang="zh-CN" altLang="en-US" sz="2400" b="1" dirty="0">
                <a:ea typeface="宋体" pitchFamily="2" charset="-122"/>
              </a:rPr>
              <a:t>考虑</a:t>
            </a:r>
            <a:r>
              <a:rPr lang="en-US" altLang="zh-CN" sz="2400" b="1" dirty="0">
                <a:ea typeface="宋体" pitchFamily="2" charset="-122"/>
              </a:rPr>
              <a:t>C(1,2)</a:t>
            </a:r>
            <a:r>
              <a:rPr lang="zh-CN" altLang="en-US" sz="2400" b="1" dirty="0">
                <a:ea typeface="宋体" pitchFamily="2" charset="-122"/>
              </a:rPr>
              <a:t>，即把第</a:t>
            </a:r>
            <a:r>
              <a:rPr lang="en-US" altLang="zh-CN" sz="2400" b="1" dirty="0">
                <a:ea typeface="宋体" pitchFamily="2" charset="-122"/>
              </a:rPr>
              <a:t>1</a:t>
            </a:r>
            <a:r>
              <a:rPr lang="zh-CN" altLang="en-US" sz="2400" b="1" dirty="0">
                <a:ea typeface="宋体" pitchFamily="2" charset="-122"/>
              </a:rPr>
              <a:t>个物品放到容量为</a:t>
            </a:r>
            <a:r>
              <a:rPr lang="en-US" altLang="zh-CN" sz="2400" b="1" dirty="0">
                <a:ea typeface="宋体" pitchFamily="2" charset="-122"/>
              </a:rPr>
              <a:t>2</a:t>
            </a:r>
            <a:r>
              <a:rPr lang="zh-CN" altLang="en-US" sz="2400" b="1" dirty="0">
                <a:ea typeface="宋体" pitchFamily="2" charset="-122"/>
              </a:rPr>
              <a:t>的背包 </a:t>
            </a:r>
            <a:r>
              <a:rPr lang="en-US" altLang="zh-CN" sz="2400" b="1" dirty="0">
                <a:ea typeface="宋体" pitchFamily="2" charset="-122"/>
                <a:sym typeface="Wingdings" pitchFamily="2" charset="2"/>
              </a:rPr>
              <a:t> </a:t>
            </a:r>
            <a:r>
              <a:rPr lang="zh-CN" altLang="en-US" sz="2400" b="1" dirty="0">
                <a:ea typeface="宋体" pitchFamily="2" charset="-122"/>
                <a:sym typeface="Wingdings" pitchFamily="2" charset="2"/>
              </a:rPr>
              <a:t>放得进</a:t>
            </a:r>
            <a:endParaRPr lang="en-US" altLang="zh-CN" sz="2400" b="1" dirty="0">
              <a:ea typeface="宋体" pitchFamily="2" charset="-122"/>
              <a:sym typeface="Wingdings" pitchFamily="2" charset="2"/>
            </a:endParaRPr>
          </a:p>
          <a:p>
            <a:pPr marL="342900" indent="-342900">
              <a:buFont typeface="Arial" pitchFamily="34" charset="0"/>
              <a:buChar char="•"/>
              <a:defRPr/>
            </a:pPr>
            <a:r>
              <a:rPr lang="zh-CN" altLang="en-US" sz="2400" b="1" dirty="0">
                <a:ea typeface="宋体" pitchFamily="2" charset="-122"/>
                <a:sym typeface="Wingdings" pitchFamily="2" charset="2"/>
              </a:rPr>
              <a:t>放，则背包里的最大价值是之前物品放到</a:t>
            </a:r>
            <a:r>
              <a:rPr lang="en-US" altLang="zh-CN" sz="2400" b="1" dirty="0">
                <a:ea typeface="宋体" pitchFamily="2" charset="-122"/>
                <a:sym typeface="Wingdings" pitchFamily="2" charset="2"/>
              </a:rPr>
              <a:t>2-w</a:t>
            </a:r>
            <a:r>
              <a:rPr lang="en-US" altLang="zh-CN" sz="2400" b="1" baseline="-25000" dirty="0">
                <a:ea typeface="宋体" pitchFamily="2" charset="-122"/>
                <a:sym typeface="Wingdings" pitchFamily="2" charset="2"/>
              </a:rPr>
              <a:t>1</a:t>
            </a:r>
            <a:r>
              <a:rPr lang="en-US" altLang="zh-CN" sz="2400" b="1" dirty="0">
                <a:ea typeface="宋体" pitchFamily="2" charset="-122"/>
                <a:sym typeface="Wingdings" pitchFamily="2" charset="2"/>
              </a:rPr>
              <a:t>=0</a:t>
            </a:r>
            <a:r>
              <a:rPr lang="zh-CN" altLang="en-US" sz="2400" b="1" dirty="0">
                <a:ea typeface="宋体" pitchFamily="2" charset="-122"/>
                <a:sym typeface="Wingdings" pitchFamily="2" charset="2"/>
              </a:rPr>
              <a:t>空间里的最大价值加上物品</a:t>
            </a:r>
            <a:r>
              <a:rPr lang="en-US" altLang="zh-CN" sz="2400" b="1" dirty="0">
                <a:ea typeface="宋体" pitchFamily="2" charset="-122"/>
                <a:sym typeface="Wingdings" pitchFamily="2" charset="2"/>
              </a:rPr>
              <a:t>1</a:t>
            </a:r>
            <a:r>
              <a:rPr lang="zh-CN" altLang="en-US" sz="2400" b="1" dirty="0">
                <a:ea typeface="宋体" pitchFamily="2" charset="-122"/>
                <a:sym typeface="Wingdings" pitchFamily="2" charset="2"/>
              </a:rPr>
              <a:t>的价值，即</a:t>
            </a:r>
            <a:endParaRPr lang="en-US" altLang="zh-CN" sz="2400" b="1" dirty="0">
              <a:ea typeface="宋体" pitchFamily="2" charset="-122"/>
              <a:sym typeface="Wingdings" pitchFamily="2" charset="2"/>
            </a:endParaRPr>
          </a:p>
          <a:p>
            <a:pPr algn="ctr">
              <a:defRPr/>
            </a:pPr>
            <a:r>
              <a:rPr lang="en-US" altLang="zh-CN" sz="2400" b="1" dirty="0">
                <a:ea typeface="宋体" pitchFamily="2" charset="-122"/>
                <a:sym typeface="Wingdings" pitchFamily="2" charset="2"/>
              </a:rPr>
              <a:t>C(1,2)=C(0,0)+v</a:t>
            </a:r>
            <a:r>
              <a:rPr lang="en-US" altLang="zh-CN" sz="2400" b="1" baseline="-25000" dirty="0">
                <a:ea typeface="宋体" pitchFamily="2" charset="-122"/>
                <a:sym typeface="Wingdings" pitchFamily="2" charset="2"/>
              </a:rPr>
              <a:t>1</a:t>
            </a:r>
            <a:r>
              <a:rPr lang="en-US" altLang="zh-CN" sz="2400" b="1" dirty="0">
                <a:ea typeface="宋体" pitchFamily="2" charset="-122"/>
                <a:sym typeface="Wingdings" pitchFamily="2" charset="2"/>
              </a:rPr>
              <a:t>=6</a:t>
            </a:r>
          </a:p>
        </p:txBody>
      </p:sp>
      <p:graphicFrame>
        <p:nvGraphicFramePr>
          <p:cNvPr id="6" name="表格 5"/>
          <p:cNvGraphicFramePr>
            <a:graphicFrameLocks noGrp="1"/>
          </p:cNvGraphicFramePr>
          <p:nvPr/>
        </p:nvGraphicFramePr>
        <p:xfrm>
          <a:off x="6508750" y="5651500"/>
          <a:ext cx="455613" cy="731838"/>
        </p:xfrm>
        <a:graphic>
          <a:graphicData uri="http://schemas.openxmlformats.org/drawingml/2006/table">
            <a:tbl>
              <a:tblPr firstRow="1" bandRow="1">
                <a:tableStyleId>{5C22544A-7EE6-4342-B048-85BDC9FD1C3A}</a:tableStyleId>
              </a:tblPr>
              <a:tblGrid>
                <a:gridCol w="455613"/>
              </a:tblGrid>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29823" name="TextBox 6"/>
          <p:cNvSpPr txBox="1">
            <a:spLocks noChangeArrowheads="1"/>
          </p:cNvSpPr>
          <p:nvPr/>
        </p:nvSpPr>
        <p:spPr bwMode="auto">
          <a:xfrm>
            <a:off x="6364288" y="6443663"/>
            <a:ext cx="7635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a:t>物品</a:t>
            </a:r>
            <a:r>
              <a:rPr lang="en-US" altLang="zh-CN"/>
              <a:t>1</a:t>
            </a:r>
            <a:endParaRPr lang="zh-CN" altLang="en-US"/>
          </a:p>
        </p:txBody>
      </p:sp>
      <p:grpSp>
        <p:nvGrpSpPr>
          <p:cNvPr id="29824" name="组合 19"/>
          <p:cNvGrpSpPr>
            <a:grpSpLocks/>
          </p:cNvGrpSpPr>
          <p:nvPr/>
        </p:nvGrpSpPr>
        <p:grpSpPr bwMode="auto">
          <a:xfrm>
            <a:off x="7770813" y="5651500"/>
            <a:ext cx="461962" cy="735013"/>
            <a:chOff x="7562432" y="5013176"/>
            <a:chExt cx="461904" cy="734369"/>
          </a:xfrm>
        </p:grpSpPr>
        <p:cxnSp>
          <p:nvCxnSpPr>
            <p:cNvPr id="9" name="直接连接符 8"/>
            <p:cNvCxnSpPr/>
            <p:nvPr/>
          </p:nvCxnSpPr>
          <p:spPr>
            <a:xfrm>
              <a:off x="7562432" y="5013176"/>
              <a:ext cx="0" cy="73436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571956" y="5747545"/>
              <a:ext cx="4523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024336" y="5013176"/>
              <a:ext cx="0" cy="73436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9825" name="TextBox 18"/>
          <p:cNvSpPr txBox="1">
            <a:spLocks noChangeArrowheads="1"/>
          </p:cNvSpPr>
          <p:nvPr/>
        </p:nvSpPr>
        <p:spPr bwMode="auto">
          <a:xfrm>
            <a:off x="7678738" y="6443663"/>
            <a:ext cx="646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a:t>背包</a:t>
            </a:r>
          </a:p>
        </p:txBody>
      </p:sp>
      <p:sp>
        <p:nvSpPr>
          <p:cNvPr id="22" name="右箭头 21"/>
          <p:cNvSpPr/>
          <p:nvPr/>
        </p:nvSpPr>
        <p:spPr>
          <a:xfrm>
            <a:off x="7062788" y="6018213"/>
            <a:ext cx="604837" cy="184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椭圆 7"/>
          <p:cNvSpPr/>
          <p:nvPr/>
        </p:nvSpPr>
        <p:spPr>
          <a:xfrm>
            <a:off x="592138" y="3252788"/>
            <a:ext cx="360362" cy="3603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4019183051"/>
              </p:ext>
            </p:extLst>
          </p:nvPr>
        </p:nvGraphicFramePr>
        <p:xfrm>
          <a:off x="755650" y="115888"/>
          <a:ext cx="7683500" cy="1068387"/>
        </p:xfrm>
        <a:graphic>
          <a:graphicData uri="http://schemas.openxmlformats.org/presentationml/2006/ole">
            <mc:AlternateContent xmlns:mc="http://schemas.openxmlformats.org/markup-compatibility/2006">
              <mc:Choice xmlns:v="urn:schemas-microsoft-com:vml" Requires="v">
                <p:oleObj spid="_x0000_s57347" name="Equation" r:id="rId4" imgW="3822700" imgH="533400" progId="Equation.DSMT4">
                  <p:embed/>
                </p:oleObj>
              </mc:Choice>
              <mc:Fallback>
                <p:oleObj name="Equation" r:id="rId4" imgW="3822700" imgH="533400" progId="Equation.DSMT4">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15888"/>
                        <a:ext cx="7683500" cy="1068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685691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p:cNvSpPr>
            <a:spLocks noGrp="1"/>
          </p:cNvSpPr>
          <p:nvPr>
            <p:ph sz="quarter" idx="1"/>
          </p:nvPr>
        </p:nvSpPr>
        <p:spPr>
          <a:xfrm>
            <a:off x="457200" y="1219200"/>
            <a:ext cx="8229600" cy="4937125"/>
          </a:xfrm>
        </p:spPr>
        <p:txBody>
          <a:bodyPr/>
          <a:lstStyle/>
          <a:p>
            <a:r>
              <a:rPr lang="zh-CN" altLang="en-US" dirty="0" smtClean="0"/>
              <a:t>考虑</a:t>
            </a:r>
            <a:r>
              <a:rPr lang="en-US" altLang="zh-CN" dirty="0" smtClean="0"/>
              <a:t>5</a:t>
            </a:r>
            <a:r>
              <a:rPr lang="zh-CN" altLang="en-US" dirty="0" smtClean="0"/>
              <a:t>个物品，重量分别是</a:t>
            </a:r>
            <a:r>
              <a:rPr lang="en-US" altLang="zh-CN" dirty="0" smtClean="0"/>
              <a:t>{2, 2, 6, 5, 4}</a:t>
            </a:r>
            <a:r>
              <a:rPr lang="zh-CN" altLang="en-US" dirty="0" smtClean="0"/>
              <a:t>，价值分别为</a:t>
            </a:r>
            <a:r>
              <a:rPr lang="en-US" altLang="zh-CN" dirty="0" smtClean="0"/>
              <a:t>{6, 3, 5, 4, 6}</a:t>
            </a:r>
            <a:endParaRPr lang="zh-CN" altLang="en-US" dirty="0" smtClean="0"/>
          </a:p>
        </p:txBody>
      </p:sp>
      <p:graphicFrame>
        <p:nvGraphicFramePr>
          <p:cNvPr id="4" name="表格 3"/>
          <p:cNvGraphicFramePr>
            <a:graphicFrameLocks noGrp="1"/>
          </p:cNvGraphicFramePr>
          <p:nvPr/>
        </p:nvGraphicFramePr>
        <p:xfrm>
          <a:off x="107950" y="2565400"/>
          <a:ext cx="5400672" cy="4032252"/>
        </p:xfrm>
        <a:graphic>
          <a:graphicData uri="http://schemas.openxmlformats.org/drawingml/2006/table">
            <a:tbl>
              <a:tblPr firstRow="1" bandRow="1">
                <a:tableStyleId>{5C22544A-7EE6-4342-B048-85BDC9FD1C3A}</a:tableStyleId>
              </a:tblPr>
              <a:tblGrid>
                <a:gridCol w="450056"/>
                <a:gridCol w="450056"/>
                <a:gridCol w="450056"/>
                <a:gridCol w="450056"/>
                <a:gridCol w="450056"/>
                <a:gridCol w="450056"/>
                <a:gridCol w="450056"/>
                <a:gridCol w="450056"/>
                <a:gridCol w="450056"/>
                <a:gridCol w="450056"/>
                <a:gridCol w="450056"/>
                <a:gridCol w="450056"/>
              </a:tblGrid>
              <a:tr h="576036">
                <a:tc>
                  <a:txBody>
                    <a:bodyPr/>
                    <a:lstStyle/>
                    <a:p>
                      <a:pPr algn="ct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1</a:t>
                      </a:r>
                      <a:endParaRPr lang="zh-CN" altLang="en-US" sz="1800" dirty="0"/>
                    </a:p>
                  </a:txBody>
                  <a:tcPr marL="91441" marR="91441" marT="45718" marB="45718" anchor="ctr"/>
                </a:tc>
                <a:tc>
                  <a:txBody>
                    <a:bodyPr/>
                    <a:lstStyle/>
                    <a:p>
                      <a:pPr algn="ctr"/>
                      <a:r>
                        <a:rPr lang="en-US" altLang="zh-CN" sz="1800" dirty="0" smtClean="0"/>
                        <a:t>2</a:t>
                      </a:r>
                      <a:endParaRPr lang="zh-CN" altLang="en-US" sz="1800" dirty="0"/>
                    </a:p>
                  </a:txBody>
                  <a:tcPr marL="91441" marR="91441" marT="45718" marB="45718" anchor="ctr"/>
                </a:tc>
                <a:tc>
                  <a:txBody>
                    <a:bodyPr/>
                    <a:lstStyle/>
                    <a:p>
                      <a:pPr algn="ctr"/>
                      <a:r>
                        <a:rPr lang="en-US" altLang="zh-CN" sz="1800" dirty="0" smtClean="0"/>
                        <a:t>3</a:t>
                      </a:r>
                      <a:endParaRPr lang="zh-CN" altLang="en-US" sz="1800" dirty="0"/>
                    </a:p>
                  </a:txBody>
                  <a:tcPr marL="91441" marR="91441" marT="45718" marB="45718" anchor="ctr"/>
                </a:tc>
                <a:tc>
                  <a:txBody>
                    <a:bodyPr/>
                    <a:lstStyle/>
                    <a:p>
                      <a:pPr algn="ctr"/>
                      <a:r>
                        <a:rPr lang="en-US" altLang="zh-CN" sz="1800" dirty="0" smtClean="0"/>
                        <a:t>4</a:t>
                      </a:r>
                      <a:endParaRPr lang="zh-CN" altLang="en-US" sz="1800" dirty="0"/>
                    </a:p>
                  </a:txBody>
                  <a:tcPr marL="91441" marR="91441" marT="45718" marB="45718" anchor="ctr"/>
                </a:tc>
                <a:tc>
                  <a:txBody>
                    <a:bodyPr/>
                    <a:lstStyle/>
                    <a:p>
                      <a:pPr algn="ctr"/>
                      <a:r>
                        <a:rPr lang="en-US" altLang="zh-CN" sz="1800" dirty="0" smtClean="0"/>
                        <a:t>5</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7</a:t>
                      </a:r>
                      <a:endParaRPr lang="zh-CN" altLang="en-US" sz="1800" dirty="0"/>
                    </a:p>
                  </a:txBody>
                  <a:tcPr marL="91441" marR="91441" marT="45718" marB="45718" anchor="ctr"/>
                </a:tc>
                <a:tc>
                  <a:txBody>
                    <a:bodyPr/>
                    <a:lstStyle/>
                    <a:p>
                      <a:pPr algn="ctr"/>
                      <a:r>
                        <a:rPr lang="en-US" altLang="zh-CN" sz="1800" dirty="0" smtClean="0"/>
                        <a:t>8</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10</a:t>
                      </a:r>
                      <a:endParaRPr lang="zh-CN" altLang="en-US" sz="1800" dirty="0"/>
                    </a:p>
                  </a:txBody>
                  <a:tcPr marL="91441" marR="91441" marT="45718" marB="45718" anchor="ctr"/>
                </a:tc>
              </a:tr>
              <a:tr h="576036">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r>
              <a:tr h="576036">
                <a:tc>
                  <a:txBody>
                    <a:bodyPr/>
                    <a:lstStyle/>
                    <a:p>
                      <a:pPr algn="ctr"/>
                      <a:r>
                        <a:rPr lang="en-US" altLang="zh-CN" sz="1800" dirty="0" smtClean="0"/>
                        <a:t>1</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solidFill>
                            <a:schemeClr val="tx1"/>
                          </a:solidFill>
                        </a:rPr>
                        <a:t>0</a:t>
                      </a:r>
                      <a:endParaRPr lang="zh-CN" altLang="en-US" sz="1800" dirty="0">
                        <a:solidFill>
                          <a:schemeClr val="tx1"/>
                        </a:solidFill>
                      </a:endParaRPr>
                    </a:p>
                  </a:txBody>
                  <a:tcPr marL="91441" marR="91441" marT="45718" marB="45718" anchor="ctr"/>
                </a:tc>
                <a:tc>
                  <a:txBody>
                    <a:bodyPr/>
                    <a:lstStyle/>
                    <a:p>
                      <a:pPr algn="ctr"/>
                      <a:r>
                        <a:rPr lang="en-US" altLang="zh-CN" sz="1800" dirty="0" smtClean="0">
                          <a:solidFill>
                            <a:srgbClr val="FF0000"/>
                          </a:solidFill>
                        </a:rPr>
                        <a:t>6</a:t>
                      </a:r>
                      <a:endParaRPr lang="zh-CN" altLang="en-US" sz="1800" dirty="0">
                        <a:solidFill>
                          <a:srgbClr val="FF0000"/>
                        </a:solidFill>
                      </a:endParaRPr>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r>
              <a:tr h="576036">
                <a:tc>
                  <a:txBody>
                    <a:bodyPr/>
                    <a:lstStyle/>
                    <a:p>
                      <a:pPr algn="ctr"/>
                      <a:r>
                        <a:rPr lang="en-US" altLang="zh-CN" sz="1800" dirty="0" smtClean="0"/>
                        <a:t>2</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r>
              <a:tr h="576036">
                <a:tc>
                  <a:txBody>
                    <a:bodyPr/>
                    <a:lstStyle/>
                    <a:p>
                      <a:pPr algn="ctr"/>
                      <a:r>
                        <a:rPr lang="en-US" altLang="zh-CN" sz="1800" dirty="0" smtClean="0"/>
                        <a:t>3</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r>
              <a:tr h="576036">
                <a:tc>
                  <a:txBody>
                    <a:bodyPr/>
                    <a:lstStyle/>
                    <a:p>
                      <a:pPr algn="ctr"/>
                      <a:r>
                        <a:rPr lang="en-US" altLang="zh-CN" sz="1800" dirty="0" smtClean="0"/>
                        <a:t>4</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dirty="0"/>
                    </a:p>
                  </a:txBody>
                  <a:tcPr marL="91441" marR="91441" marT="45718" marB="45718" anchor="ctr"/>
                </a:tc>
              </a:tr>
              <a:tr h="576036">
                <a:tc>
                  <a:txBody>
                    <a:bodyPr/>
                    <a:lstStyle/>
                    <a:p>
                      <a:pPr algn="ctr"/>
                      <a:r>
                        <a:rPr lang="en-US" altLang="zh-CN" sz="1800" dirty="0" smtClean="0"/>
                        <a:t>5</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dirty="0"/>
                    </a:p>
                  </a:txBody>
                  <a:tcPr marL="91441" marR="91441" marT="45718" marB="45718" anchor="ctr"/>
                </a:tc>
                <a:tc>
                  <a:txBody>
                    <a:bodyPr/>
                    <a:lstStyle/>
                    <a:p>
                      <a:pPr algn="ctr"/>
                      <a:endParaRPr lang="zh-CN" altLang="en-US" sz="1800" dirty="0"/>
                    </a:p>
                  </a:txBody>
                  <a:tcPr marL="91441" marR="91441" marT="45718" marB="45718" anchor="ctr"/>
                </a:tc>
              </a:tr>
            </a:tbl>
          </a:graphicData>
        </a:graphic>
      </p:graphicFrame>
      <p:sp>
        <p:nvSpPr>
          <p:cNvPr id="30830" name="TextBox 4"/>
          <p:cNvSpPr txBox="1">
            <a:spLocks noChangeArrowheads="1"/>
          </p:cNvSpPr>
          <p:nvPr/>
        </p:nvSpPr>
        <p:spPr bwMode="auto">
          <a:xfrm>
            <a:off x="5580063" y="2636838"/>
            <a:ext cx="33845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t>③ C(1,2)</a:t>
            </a:r>
            <a:r>
              <a:rPr lang="zh-CN" altLang="en-US" sz="2400" b="1"/>
              <a:t>的最大价值是上面两种价值的最大，即：</a:t>
            </a:r>
            <a:endParaRPr lang="en-US" altLang="zh-CN" sz="2400" b="1">
              <a:sym typeface="Wingdings" pitchFamily="2" charset="2"/>
            </a:endParaRPr>
          </a:p>
          <a:p>
            <a:pPr algn="ctr" eaLnBrk="1" hangingPunct="1"/>
            <a:r>
              <a:rPr lang="en-US" altLang="zh-CN" sz="2400" b="1">
                <a:sym typeface="Wingdings" pitchFamily="2" charset="2"/>
              </a:rPr>
              <a:t>C(1,2)=max(0,6)=6</a:t>
            </a:r>
          </a:p>
        </p:txBody>
      </p:sp>
      <p:graphicFrame>
        <p:nvGraphicFramePr>
          <p:cNvPr id="3" name="对象 2"/>
          <p:cNvGraphicFramePr>
            <a:graphicFrameLocks noChangeAspect="1"/>
          </p:cNvGraphicFramePr>
          <p:nvPr>
            <p:extLst>
              <p:ext uri="{D42A27DB-BD31-4B8C-83A1-F6EECF244321}">
                <p14:modId xmlns:p14="http://schemas.microsoft.com/office/powerpoint/2010/main" val="4019183051"/>
              </p:ext>
            </p:extLst>
          </p:nvPr>
        </p:nvGraphicFramePr>
        <p:xfrm>
          <a:off x="755650" y="115888"/>
          <a:ext cx="7683500" cy="1068387"/>
        </p:xfrm>
        <a:graphic>
          <a:graphicData uri="http://schemas.openxmlformats.org/presentationml/2006/ole">
            <mc:AlternateContent xmlns:mc="http://schemas.openxmlformats.org/markup-compatibility/2006">
              <mc:Choice xmlns:v="urn:schemas-microsoft-com:vml" Requires="v">
                <p:oleObj spid="_x0000_s58371" name="Equation" r:id="rId4" imgW="3822700" imgH="533400" progId="Equation.DSMT4">
                  <p:embed/>
                </p:oleObj>
              </mc:Choice>
              <mc:Fallback>
                <p:oleObj name="Equation" r:id="rId4" imgW="3822700" imgH="533400" progId="Equation.DSMT4">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15888"/>
                        <a:ext cx="7683500" cy="1068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382130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表格 17"/>
          <p:cNvGraphicFramePr>
            <a:graphicFrameLocks noGrp="1"/>
          </p:cNvGraphicFramePr>
          <p:nvPr/>
        </p:nvGraphicFramePr>
        <p:xfrm>
          <a:off x="6019800" y="115888"/>
          <a:ext cx="455613" cy="731838"/>
        </p:xfrm>
        <a:graphic>
          <a:graphicData uri="http://schemas.openxmlformats.org/drawingml/2006/table">
            <a:tbl>
              <a:tblPr firstRow="1" bandRow="1">
                <a:tableStyleId>{5C22544A-7EE6-4342-B048-85BDC9FD1C3A}</a:tableStyleId>
              </a:tblPr>
              <a:tblGrid>
                <a:gridCol w="455613"/>
              </a:tblGrid>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31754" name="内容占位符 2"/>
          <p:cNvSpPr>
            <a:spLocks noGrp="1"/>
          </p:cNvSpPr>
          <p:nvPr>
            <p:ph sz="quarter" idx="1"/>
          </p:nvPr>
        </p:nvSpPr>
        <p:spPr>
          <a:xfrm>
            <a:off x="457200" y="1219200"/>
            <a:ext cx="8229600" cy="4937125"/>
          </a:xfrm>
        </p:spPr>
        <p:txBody>
          <a:bodyPr/>
          <a:lstStyle/>
          <a:p>
            <a:r>
              <a:rPr lang="zh-CN" altLang="en-US" dirty="0" smtClean="0"/>
              <a:t>考虑</a:t>
            </a:r>
            <a:r>
              <a:rPr lang="en-US" altLang="zh-CN" dirty="0" smtClean="0"/>
              <a:t>5</a:t>
            </a:r>
            <a:r>
              <a:rPr lang="zh-CN" altLang="en-US" dirty="0" smtClean="0"/>
              <a:t>个物品，重量分别是</a:t>
            </a:r>
            <a:r>
              <a:rPr lang="en-US" altLang="zh-CN" dirty="0" smtClean="0"/>
              <a:t>{2, 2, 6, 5, 4}</a:t>
            </a:r>
            <a:r>
              <a:rPr lang="zh-CN" altLang="en-US" dirty="0" smtClean="0"/>
              <a:t>，价值分别为</a:t>
            </a:r>
            <a:r>
              <a:rPr lang="en-US" altLang="zh-CN" dirty="0" smtClean="0"/>
              <a:t>{6, 3, 5, 4, 6}</a:t>
            </a:r>
            <a:endParaRPr lang="zh-CN" altLang="en-US" dirty="0" smtClean="0"/>
          </a:p>
        </p:txBody>
      </p:sp>
      <p:graphicFrame>
        <p:nvGraphicFramePr>
          <p:cNvPr id="4" name="表格 3"/>
          <p:cNvGraphicFramePr>
            <a:graphicFrameLocks noGrp="1"/>
          </p:cNvGraphicFramePr>
          <p:nvPr/>
        </p:nvGraphicFramePr>
        <p:xfrm>
          <a:off x="107950" y="2565400"/>
          <a:ext cx="5400672" cy="4032252"/>
        </p:xfrm>
        <a:graphic>
          <a:graphicData uri="http://schemas.openxmlformats.org/drawingml/2006/table">
            <a:tbl>
              <a:tblPr firstRow="1" bandRow="1">
                <a:tableStyleId>{5C22544A-7EE6-4342-B048-85BDC9FD1C3A}</a:tableStyleId>
              </a:tblPr>
              <a:tblGrid>
                <a:gridCol w="450056"/>
                <a:gridCol w="450056"/>
                <a:gridCol w="450056"/>
                <a:gridCol w="450056"/>
                <a:gridCol w="450056"/>
                <a:gridCol w="450056"/>
                <a:gridCol w="450056"/>
                <a:gridCol w="450056"/>
                <a:gridCol w="450056"/>
                <a:gridCol w="450056"/>
                <a:gridCol w="450056"/>
                <a:gridCol w="450056"/>
              </a:tblGrid>
              <a:tr h="576036">
                <a:tc>
                  <a:txBody>
                    <a:bodyPr/>
                    <a:lstStyle/>
                    <a:p>
                      <a:pPr algn="ct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1</a:t>
                      </a:r>
                      <a:endParaRPr lang="zh-CN" altLang="en-US" sz="1800" dirty="0"/>
                    </a:p>
                  </a:txBody>
                  <a:tcPr marL="91441" marR="91441" marT="45718" marB="45718" anchor="ctr"/>
                </a:tc>
                <a:tc>
                  <a:txBody>
                    <a:bodyPr/>
                    <a:lstStyle/>
                    <a:p>
                      <a:pPr algn="ctr"/>
                      <a:r>
                        <a:rPr lang="en-US" altLang="zh-CN" sz="1800" dirty="0" smtClean="0"/>
                        <a:t>2</a:t>
                      </a:r>
                      <a:endParaRPr lang="zh-CN" altLang="en-US" sz="1800" dirty="0"/>
                    </a:p>
                  </a:txBody>
                  <a:tcPr marL="91441" marR="91441" marT="45718" marB="45718" anchor="ctr"/>
                </a:tc>
                <a:tc>
                  <a:txBody>
                    <a:bodyPr/>
                    <a:lstStyle/>
                    <a:p>
                      <a:pPr algn="ctr"/>
                      <a:r>
                        <a:rPr lang="en-US" altLang="zh-CN" sz="1800" dirty="0" smtClean="0"/>
                        <a:t>3</a:t>
                      </a:r>
                      <a:endParaRPr lang="zh-CN" altLang="en-US" sz="1800" dirty="0"/>
                    </a:p>
                  </a:txBody>
                  <a:tcPr marL="91441" marR="91441" marT="45718" marB="45718" anchor="ctr"/>
                </a:tc>
                <a:tc>
                  <a:txBody>
                    <a:bodyPr/>
                    <a:lstStyle/>
                    <a:p>
                      <a:pPr algn="ctr"/>
                      <a:r>
                        <a:rPr lang="en-US" altLang="zh-CN" sz="1800" dirty="0" smtClean="0"/>
                        <a:t>4</a:t>
                      </a:r>
                      <a:endParaRPr lang="zh-CN" altLang="en-US" sz="1800" dirty="0"/>
                    </a:p>
                  </a:txBody>
                  <a:tcPr marL="91441" marR="91441" marT="45718" marB="45718" anchor="ctr"/>
                </a:tc>
                <a:tc>
                  <a:txBody>
                    <a:bodyPr/>
                    <a:lstStyle/>
                    <a:p>
                      <a:pPr algn="ctr"/>
                      <a:r>
                        <a:rPr lang="en-US" altLang="zh-CN" sz="1800" dirty="0" smtClean="0"/>
                        <a:t>5</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7</a:t>
                      </a:r>
                      <a:endParaRPr lang="zh-CN" altLang="en-US" sz="1800" dirty="0"/>
                    </a:p>
                  </a:txBody>
                  <a:tcPr marL="91441" marR="91441" marT="45718" marB="45718" anchor="ctr"/>
                </a:tc>
                <a:tc>
                  <a:txBody>
                    <a:bodyPr/>
                    <a:lstStyle/>
                    <a:p>
                      <a:pPr algn="ctr"/>
                      <a:r>
                        <a:rPr lang="en-US" altLang="zh-CN" sz="1800" dirty="0" smtClean="0"/>
                        <a:t>8</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10</a:t>
                      </a:r>
                      <a:endParaRPr lang="zh-CN" altLang="en-US" sz="1800" dirty="0"/>
                    </a:p>
                  </a:txBody>
                  <a:tcPr marL="91441" marR="91441" marT="45718" marB="45718" anchor="ctr"/>
                </a:tc>
              </a:tr>
              <a:tr h="576036">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r>
              <a:tr h="576036">
                <a:tc>
                  <a:txBody>
                    <a:bodyPr/>
                    <a:lstStyle/>
                    <a:p>
                      <a:pPr algn="ctr"/>
                      <a:r>
                        <a:rPr lang="en-US" altLang="zh-CN" sz="1800" dirty="0" smtClean="0"/>
                        <a:t>1</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solidFill>
                            <a:schemeClr val="tx1"/>
                          </a:solidFill>
                        </a:rPr>
                        <a:t>0</a:t>
                      </a:r>
                      <a:endParaRPr lang="zh-CN" altLang="en-US" sz="1800" dirty="0">
                        <a:solidFill>
                          <a:schemeClr val="tx1"/>
                        </a:solidFill>
                      </a:endParaRPr>
                    </a:p>
                  </a:txBody>
                  <a:tcPr marL="91441" marR="91441" marT="45718" marB="45718" anchor="ctr"/>
                </a:tc>
                <a:tc>
                  <a:txBody>
                    <a:bodyPr/>
                    <a:lstStyle/>
                    <a:p>
                      <a:pPr algn="ctr"/>
                      <a:r>
                        <a:rPr lang="en-US" altLang="zh-CN" sz="1800" dirty="0" smtClean="0">
                          <a:solidFill>
                            <a:schemeClr val="tx1"/>
                          </a:solidFill>
                        </a:rPr>
                        <a:t>6</a:t>
                      </a:r>
                      <a:endParaRPr lang="zh-CN" altLang="en-US" sz="1800" dirty="0">
                        <a:solidFill>
                          <a:schemeClr val="tx1"/>
                        </a:solidFill>
                      </a:endParaRPr>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r>
              <a:tr h="576036">
                <a:tc>
                  <a:txBody>
                    <a:bodyPr/>
                    <a:lstStyle/>
                    <a:p>
                      <a:pPr algn="ctr"/>
                      <a:r>
                        <a:rPr lang="en-US" altLang="zh-CN" sz="1800" dirty="0" smtClean="0"/>
                        <a:t>2</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dirty="0"/>
                    </a:p>
                  </a:txBody>
                  <a:tcPr marL="91441" marR="91441" marT="45718" marB="45718" anchor="ctr">
                    <a:solidFill>
                      <a:srgbClr val="FF0000"/>
                    </a:solidFill>
                  </a:tcP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r>
              <a:tr h="576036">
                <a:tc>
                  <a:txBody>
                    <a:bodyPr/>
                    <a:lstStyle/>
                    <a:p>
                      <a:pPr algn="ctr"/>
                      <a:r>
                        <a:rPr lang="en-US" altLang="zh-CN" sz="1800" dirty="0" smtClean="0"/>
                        <a:t>3</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r>
              <a:tr h="576036">
                <a:tc>
                  <a:txBody>
                    <a:bodyPr/>
                    <a:lstStyle/>
                    <a:p>
                      <a:pPr algn="ctr"/>
                      <a:r>
                        <a:rPr lang="en-US" altLang="zh-CN" sz="1800" dirty="0" smtClean="0"/>
                        <a:t>4</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dirty="0"/>
                    </a:p>
                  </a:txBody>
                  <a:tcPr marL="91441" marR="91441" marT="45718" marB="45718" anchor="ctr"/>
                </a:tc>
              </a:tr>
              <a:tr h="576036">
                <a:tc>
                  <a:txBody>
                    <a:bodyPr/>
                    <a:lstStyle/>
                    <a:p>
                      <a:pPr algn="ctr"/>
                      <a:r>
                        <a:rPr lang="en-US" altLang="zh-CN" sz="1800" dirty="0" smtClean="0"/>
                        <a:t>5</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dirty="0"/>
                    </a:p>
                  </a:txBody>
                  <a:tcPr marL="91441" marR="91441" marT="45718" marB="45718" anchor="ctr"/>
                </a:tc>
                <a:tc>
                  <a:txBody>
                    <a:bodyPr/>
                    <a:lstStyle/>
                    <a:p>
                      <a:pPr algn="ctr"/>
                      <a:endParaRPr lang="zh-CN" altLang="en-US" sz="1800" dirty="0"/>
                    </a:p>
                  </a:txBody>
                  <a:tcPr marL="91441" marR="91441" marT="45718" marB="45718" anchor="ctr"/>
                </a:tc>
              </a:tr>
            </a:tbl>
          </a:graphicData>
        </a:graphic>
      </p:graphicFrame>
      <p:sp>
        <p:nvSpPr>
          <p:cNvPr id="31862" name="TextBox 4"/>
          <p:cNvSpPr txBox="1">
            <a:spLocks noChangeArrowheads="1"/>
          </p:cNvSpPr>
          <p:nvPr/>
        </p:nvSpPr>
        <p:spPr bwMode="auto">
          <a:xfrm>
            <a:off x="5580063" y="2636838"/>
            <a:ext cx="33845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400" b="1"/>
              <a:t>考虑</a:t>
            </a:r>
            <a:r>
              <a:rPr lang="en-US" altLang="zh-CN" sz="2400" b="1"/>
              <a:t> C(2,2)</a:t>
            </a:r>
            <a:r>
              <a:rPr lang="zh-CN" altLang="en-US" sz="2400" b="1"/>
              <a:t>的最大价值</a:t>
            </a:r>
            <a:r>
              <a:rPr lang="en-US" altLang="zh-CN" sz="2400" b="1"/>
              <a:t>:</a:t>
            </a:r>
            <a:r>
              <a:rPr lang="zh-CN" altLang="en-US" sz="2400" b="1"/>
              <a:t>由于</a:t>
            </a:r>
            <a:r>
              <a:rPr lang="en-US" altLang="zh-CN" sz="2400" b="1"/>
              <a:t>j=2≥w</a:t>
            </a:r>
            <a:r>
              <a:rPr lang="en-US" altLang="zh-CN" sz="2400" b="1" baseline="-25000"/>
              <a:t>2</a:t>
            </a:r>
            <a:r>
              <a:rPr lang="en-US" altLang="zh-CN" sz="2400" b="1"/>
              <a:t>=2</a:t>
            </a:r>
            <a:r>
              <a:rPr lang="zh-CN" altLang="en-US" sz="2400" b="1"/>
              <a:t>，第</a:t>
            </a:r>
            <a:r>
              <a:rPr lang="en-US" altLang="zh-CN" sz="2400" b="1"/>
              <a:t>2</a:t>
            </a:r>
            <a:r>
              <a:rPr lang="zh-CN" altLang="en-US" sz="2400" b="1"/>
              <a:t>个物品能放到包里，因此有以下两种情况：</a:t>
            </a:r>
            <a:endParaRPr lang="en-US" altLang="zh-CN" sz="2400" b="1"/>
          </a:p>
          <a:p>
            <a:pPr eaLnBrk="1" hangingPunct="1"/>
            <a:r>
              <a:rPr lang="zh-CN" altLang="zh-CN" sz="2400" b="1">
                <a:sym typeface="Wingdings" pitchFamily="2" charset="2"/>
              </a:rPr>
              <a:t>①</a:t>
            </a:r>
            <a:r>
              <a:rPr lang="en-US" altLang="zh-CN" sz="2400" b="1">
                <a:sym typeface="Wingdings" pitchFamily="2" charset="2"/>
              </a:rPr>
              <a:t> </a:t>
            </a:r>
            <a:r>
              <a:rPr lang="zh-CN" altLang="en-US" sz="2400" b="1">
                <a:sym typeface="Wingdings" pitchFamily="2" charset="2"/>
              </a:rPr>
              <a:t>不放第</a:t>
            </a:r>
            <a:r>
              <a:rPr lang="en-US" altLang="zh-CN" sz="2400" b="1">
                <a:sym typeface="Wingdings" pitchFamily="2" charset="2"/>
              </a:rPr>
              <a:t>2</a:t>
            </a:r>
            <a:r>
              <a:rPr lang="zh-CN" altLang="en-US" sz="2400" b="1">
                <a:sym typeface="Wingdings" pitchFamily="2" charset="2"/>
              </a:rPr>
              <a:t>个物品，此时背包最大价值是前</a:t>
            </a:r>
            <a:r>
              <a:rPr lang="en-US" altLang="zh-CN" sz="2400" b="1">
                <a:sym typeface="Wingdings" pitchFamily="2" charset="2"/>
              </a:rPr>
              <a:t>1</a:t>
            </a:r>
            <a:r>
              <a:rPr lang="zh-CN" altLang="en-US" sz="2400" b="1">
                <a:sym typeface="Wingdings" pitchFamily="2" charset="2"/>
              </a:rPr>
              <a:t>个物品放到背包里的最大价值，即</a:t>
            </a:r>
            <a:endParaRPr lang="en-US" altLang="zh-CN" sz="2400" b="1">
              <a:sym typeface="Wingdings" pitchFamily="2" charset="2"/>
            </a:endParaRPr>
          </a:p>
          <a:p>
            <a:pPr algn="ctr" eaLnBrk="1" hangingPunct="1"/>
            <a:r>
              <a:rPr lang="en-US" altLang="zh-CN" sz="2400" b="1">
                <a:sym typeface="Wingdings" pitchFamily="2" charset="2"/>
              </a:rPr>
              <a:t>C(2,2)=C(1,2)=6</a:t>
            </a:r>
          </a:p>
        </p:txBody>
      </p:sp>
      <p:graphicFrame>
        <p:nvGraphicFramePr>
          <p:cNvPr id="6" name="表格 5"/>
          <p:cNvGraphicFramePr>
            <a:graphicFrameLocks noGrp="1"/>
          </p:cNvGraphicFramePr>
          <p:nvPr/>
        </p:nvGraphicFramePr>
        <p:xfrm>
          <a:off x="4757738" y="115888"/>
          <a:ext cx="455612" cy="731838"/>
        </p:xfrm>
        <a:graphic>
          <a:graphicData uri="http://schemas.openxmlformats.org/drawingml/2006/table">
            <a:tbl>
              <a:tblPr firstRow="1" bandRow="1">
                <a:tableStyleId>{5C22544A-7EE6-4342-B048-85BDC9FD1C3A}</a:tableStyleId>
              </a:tblPr>
              <a:tblGrid>
                <a:gridCol w="455612"/>
              </a:tblGrid>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31871" name="TextBox 6"/>
          <p:cNvSpPr txBox="1">
            <a:spLocks noChangeArrowheads="1"/>
          </p:cNvSpPr>
          <p:nvPr/>
        </p:nvSpPr>
        <p:spPr bwMode="auto">
          <a:xfrm>
            <a:off x="4613275" y="908050"/>
            <a:ext cx="763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a:t>物品</a:t>
            </a:r>
            <a:r>
              <a:rPr lang="en-US" altLang="zh-CN"/>
              <a:t>1</a:t>
            </a:r>
            <a:endParaRPr lang="zh-CN" altLang="en-US"/>
          </a:p>
        </p:txBody>
      </p:sp>
      <p:grpSp>
        <p:nvGrpSpPr>
          <p:cNvPr id="31872" name="组合 7"/>
          <p:cNvGrpSpPr>
            <a:grpSpLocks/>
          </p:cNvGrpSpPr>
          <p:nvPr/>
        </p:nvGrpSpPr>
        <p:grpSpPr bwMode="auto">
          <a:xfrm>
            <a:off x="6019800" y="115888"/>
            <a:ext cx="461963" cy="735012"/>
            <a:chOff x="7562432" y="5013176"/>
            <a:chExt cx="461904" cy="734369"/>
          </a:xfrm>
        </p:grpSpPr>
        <p:cxnSp>
          <p:nvCxnSpPr>
            <p:cNvPr id="9" name="直接连接符 8"/>
            <p:cNvCxnSpPr/>
            <p:nvPr/>
          </p:nvCxnSpPr>
          <p:spPr>
            <a:xfrm>
              <a:off x="7562432" y="5013176"/>
              <a:ext cx="0" cy="73436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571956" y="5747545"/>
              <a:ext cx="4523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024336" y="5013176"/>
              <a:ext cx="0" cy="73436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1873" name="TextBox 11"/>
          <p:cNvSpPr txBox="1">
            <a:spLocks noChangeArrowheads="1"/>
          </p:cNvSpPr>
          <p:nvPr/>
        </p:nvSpPr>
        <p:spPr bwMode="auto">
          <a:xfrm>
            <a:off x="5926138" y="908050"/>
            <a:ext cx="64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a:t>背包</a:t>
            </a:r>
          </a:p>
        </p:txBody>
      </p:sp>
      <p:sp>
        <p:nvSpPr>
          <p:cNvPr id="13" name="右箭头 12"/>
          <p:cNvSpPr/>
          <p:nvPr/>
        </p:nvSpPr>
        <p:spPr>
          <a:xfrm>
            <a:off x="5311775" y="482600"/>
            <a:ext cx="604838" cy="184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15" name="表格 14"/>
          <p:cNvGraphicFramePr>
            <a:graphicFrameLocks noGrp="1"/>
          </p:cNvGraphicFramePr>
          <p:nvPr/>
        </p:nvGraphicFramePr>
        <p:xfrm>
          <a:off x="7337425" y="115888"/>
          <a:ext cx="455613" cy="731838"/>
        </p:xfrm>
        <a:graphic>
          <a:graphicData uri="http://schemas.openxmlformats.org/drawingml/2006/table">
            <a:tbl>
              <a:tblPr firstRow="1" bandRow="1">
                <a:tableStyleId>{5C22544A-7EE6-4342-B048-85BDC9FD1C3A}</a:tableStyleId>
              </a:tblPr>
              <a:tblGrid>
                <a:gridCol w="455613"/>
              </a:tblGrid>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bl>
          </a:graphicData>
        </a:graphic>
      </p:graphicFrame>
      <p:sp>
        <p:nvSpPr>
          <p:cNvPr id="31883" name="TextBox 15"/>
          <p:cNvSpPr txBox="1">
            <a:spLocks noChangeArrowheads="1"/>
          </p:cNvSpPr>
          <p:nvPr/>
        </p:nvSpPr>
        <p:spPr bwMode="auto">
          <a:xfrm>
            <a:off x="7192963" y="908050"/>
            <a:ext cx="7635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a:t>物品</a:t>
            </a:r>
            <a:r>
              <a:rPr lang="en-US" altLang="zh-CN"/>
              <a:t>2</a:t>
            </a:r>
            <a:endParaRPr lang="zh-CN" altLang="en-US"/>
          </a:p>
        </p:txBody>
      </p:sp>
      <p:sp>
        <p:nvSpPr>
          <p:cNvPr id="17" name="右箭头 16"/>
          <p:cNvSpPr/>
          <p:nvPr/>
        </p:nvSpPr>
        <p:spPr>
          <a:xfrm rot="10800000">
            <a:off x="6573838" y="482600"/>
            <a:ext cx="604837" cy="184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乘号 13"/>
          <p:cNvSpPr/>
          <p:nvPr/>
        </p:nvSpPr>
        <p:spPr>
          <a:xfrm>
            <a:off x="6651625" y="311150"/>
            <a:ext cx="517525" cy="51911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椭圆 18"/>
          <p:cNvSpPr/>
          <p:nvPr/>
        </p:nvSpPr>
        <p:spPr>
          <a:xfrm>
            <a:off x="1495425" y="3830638"/>
            <a:ext cx="360363" cy="3603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1765646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表格 21"/>
          <p:cNvGraphicFramePr>
            <a:graphicFrameLocks noGrp="1"/>
          </p:cNvGraphicFramePr>
          <p:nvPr/>
        </p:nvGraphicFramePr>
        <p:xfrm>
          <a:off x="6019800" y="115888"/>
          <a:ext cx="455613" cy="731838"/>
        </p:xfrm>
        <a:graphic>
          <a:graphicData uri="http://schemas.openxmlformats.org/drawingml/2006/table">
            <a:tbl>
              <a:tblPr firstRow="1" bandRow="1">
                <a:tableStyleId>{5C22544A-7EE6-4342-B048-85BDC9FD1C3A}</a:tableStyleId>
              </a:tblPr>
              <a:tblGrid>
                <a:gridCol w="455613"/>
              </a:tblGrid>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bl>
          </a:graphicData>
        </a:graphic>
      </p:graphicFrame>
      <p:sp>
        <p:nvSpPr>
          <p:cNvPr id="32778" name="内容占位符 2"/>
          <p:cNvSpPr>
            <a:spLocks noGrp="1"/>
          </p:cNvSpPr>
          <p:nvPr>
            <p:ph sz="quarter" idx="1"/>
          </p:nvPr>
        </p:nvSpPr>
        <p:spPr>
          <a:xfrm>
            <a:off x="457200" y="1219200"/>
            <a:ext cx="8229600" cy="4937125"/>
          </a:xfrm>
        </p:spPr>
        <p:txBody>
          <a:bodyPr/>
          <a:lstStyle/>
          <a:p>
            <a:r>
              <a:rPr lang="zh-CN" altLang="en-US" dirty="0" smtClean="0"/>
              <a:t>考虑</a:t>
            </a:r>
            <a:r>
              <a:rPr lang="en-US" altLang="zh-CN" dirty="0" smtClean="0"/>
              <a:t>5</a:t>
            </a:r>
            <a:r>
              <a:rPr lang="zh-CN" altLang="en-US" dirty="0" smtClean="0"/>
              <a:t>个物品，重量分别是</a:t>
            </a:r>
            <a:r>
              <a:rPr lang="en-US" altLang="zh-CN" dirty="0" smtClean="0"/>
              <a:t>{2, 2, 6, 5, 4}</a:t>
            </a:r>
            <a:r>
              <a:rPr lang="zh-CN" altLang="en-US" dirty="0" smtClean="0"/>
              <a:t>，价值分别为</a:t>
            </a:r>
            <a:r>
              <a:rPr lang="en-US" altLang="zh-CN" dirty="0" smtClean="0"/>
              <a:t>{6, 3, 5, 4, 6}</a:t>
            </a:r>
            <a:endParaRPr lang="zh-CN" altLang="en-US" dirty="0" smtClean="0"/>
          </a:p>
        </p:txBody>
      </p:sp>
      <p:graphicFrame>
        <p:nvGraphicFramePr>
          <p:cNvPr id="4" name="表格 3"/>
          <p:cNvGraphicFramePr>
            <a:graphicFrameLocks noGrp="1"/>
          </p:cNvGraphicFramePr>
          <p:nvPr/>
        </p:nvGraphicFramePr>
        <p:xfrm>
          <a:off x="107950" y="2565400"/>
          <a:ext cx="5400672" cy="4032252"/>
        </p:xfrm>
        <a:graphic>
          <a:graphicData uri="http://schemas.openxmlformats.org/drawingml/2006/table">
            <a:tbl>
              <a:tblPr firstRow="1" bandRow="1">
                <a:tableStyleId>{5C22544A-7EE6-4342-B048-85BDC9FD1C3A}</a:tableStyleId>
              </a:tblPr>
              <a:tblGrid>
                <a:gridCol w="450056"/>
                <a:gridCol w="450056"/>
                <a:gridCol w="450056"/>
                <a:gridCol w="450056"/>
                <a:gridCol w="450056"/>
                <a:gridCol w="450056"/>
                <a:gridCol w="450056"/>
                <a:gridCol w="450056"/>
                <a:gridCol w="450056"/>
                <a:gridCol w="450056"/>
                <a:gridCol w="450056"/>
                <a:gridCol w="450056"/>
              </a:tblGrid>
              <a:tr h="576036">
                <a:tc>
                  <a:txBody>
                    <a:bodyPr/>
                    <a:lstStyle/>
                    <a:p>
                      <a:pPr algn="ct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1</a:t>
                      </a:r>
                      <a:endParaRPr lang="zh-CN" altLang="en-US" sz="1800" dirty="0"/>
                    </a:p>
                  </a:txBody>
                  <a:tcPr marL="91441" marR="91441" marT="45718" marB="45718" anchor="ctr"/>
                </a:tc>
                <a:tc>
                  <a:txBody>
                    <a:bodyPr/>
                    <a:lstStyle/>
                    <a:p>
                      <a:pPr algn="ctr"/>
                      <a:r>
                        <a:rPr lang="en-US" altLang="zh-CN" sz="1800" dirty="0" smtClean="0"/>
                        <a:t>2</a:t>
                      </a:r>
                      <a:endParaRPr lang="zh-CN" altLang="en-US" sz="1800" dirty="0"/>
                    </a:p>
                  </a:txBody>
                  <a:tcPr marL="91441" marR="91441" marT="45718" marB="45718" anchor="ctr"/>
                </a:tc>
                <a:tc>
                  <a:txBody>
                    <a:bodyPr/>
                    <a:lstStyle/>
                    <a:p>
                      <a:pPr algn="ctr"/>
                      <a:r>
                        <a:rPr lang="en-US" altLang="zh-CN" sz="1800" dirty="0" smtClean="0"/>
                        <a:t>3</a:t>
                      </a:r>
                      <a:endParaRPr lang="zh-CN" altLang="en-US" sz="1800" dirty="0"/>
                    </a:p>
                  </a:txBody>
                  <a:tcPr marL="91441" marR="91441" marT="45718" marB="45718" anchor="ctr"/>
                </a:tc>
                <a:tc>
                  <a:txBody>
                    <a:bodyPr/>
                    <a:lstStyle/>
                    <a:p>
                      <a:pPr algn="ctr"/>
                      <a:r>
                        <a:rPr lang="en-US" altLang="zh-CN" sz="1800" dirty="0" smtClean="0"/>
                        <a:t>4</a:t>
                      </a:r>
                      <a:endParaRPr lang="zh-CN" altLang="en-US" sz="1800" dirty="0"/>
                    </a:p>
                  </a:txBody>
                  <a:tcPr marL="91441" marR="91441" marT="45718" marB="45718" anchor="ctr"/>
                </a:tc>
                <a:tc>
                  <a:txBody>
                    <a:bodyPr/>
                    <a:lstStyle/>
                    <a:p>
                      <a:pPr algn="ctr"/>
                      <a:r>
                        <a:rPr lang="en-US" altLang="zh-CN" sz="1800" dirty="0" smtClean="0"/>
                        <a:t>5</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7</a:t>
                      </a:r>
                      <a:endParaRPr lang="zh-CN" altLang="en-US" sz="1800" dirty="0"/>
                    </a:p>
                  </a:txBody>
                  <a:tcPr marL="91441" marR="91441" marT="45718" marB="45718" anchor="ctr"/>
                </a:tc>
                <a:tc>
                  <a:txBody>
                    <a:bodyPr/>
                    <a:lstStyle/>
                    <a:p>
                      <a:pPr algn="ctr"/>
                      <a:r>
                        <a:rPr lang="en-US" altLang="zh-CN" sz="1800" dirty="0" smtClean="0"/>
                        <a:t>8</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10</a:t>
                      </a:r>
                      <a:endParaRPr lang="zh-CN" altLang="en-US" sz="1800" dirty="0"/>
                    </a:p>
                  </a:txBody>
                  <a:tcPr marL="91441" marR="91441" marT="45718" marB="45718" anchor="ctr"/>
                </a:tc>
              </a:tr>
              <a:tr h="576036">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r>
              <a:tr h="576036">
                <a:tc>
                  <a:txBody>
                    <a:bodyPr/>
                    <a:lstStyle/>
                    <a:p>
                      <a:pPr algn="ctr"/>
                      <a:r>
                        <a:rPr lang="en-US" altLang="zh-CN" sz="1800" dirty="0" smtClean="0"/>
                        <a:t>1</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solidFill>
                            <a:schemeClr val="tx1"/>
                          </a:solidFill>
                        </a:rPr>
                        <a:t>0</a:t>
                      </a:r>
                      <a:endParaRPr lang="zh-CN" altLang="en-US" sz="1800" dirty="0">
                        <a:solidFill>
                          <a:schemeClr val="tx1"/>
                        </a:solidFill>
                      </a:endParaRPr>
                    </a:p>
                  </a:txBody>
                  <a:tcPr marL="91441" marR="91441" marT="45718" marB="45718" anchor="ctr"/>
                </a:tc>
                <a:tc>
                  <a:txBody>
                    <a:bodyPr/>
                    <a:lstStyle/>
                    <a:p>
                      <a:pPr algn="ctr"/>
                      <a:r>
                        <a:rPr lang="en-US" altLang="zh-CN" sz="1800" dirty="0" smtClean="0">
                          <a:solidFill>
                            <a:schemeClr val="tx1"/>
                          </a:solidFill>
                        </a:rPr>
                        <a:t>6</a:t>
                      </a:r>
                      <a:endParaRPr lang="zh-CN" altLang="en-US" sz="1800" dirty="0">
                        <a:solidFill>
                          <a:schemeClr val="tx1"/>
                        </a:solidFill>
                      </a:endParaRPr>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r>
              <a:tr h="576036">
                <a:tc>
                  <a:txBody>
                    <a:bodyPr/>
                    <a:lstStyle/>
                    <a:p>
                      <a:pPr algn="ctr"/>
                      <a:r>
                        <a:rPr lang="en-US" altLang="zh-CN" sz="1800" dirty="0" smtClean="0"/>
                        <a:t>2</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dirty="0"/>
                    </a:p>
                  </a:txBody>
                  <a:tcPr marL="91441" marR="91441" marT="45718" marB="45718" anchor="ctr">
                    <a:solidFill>
                      <a:srgbClr val="FF0000"/>
                    </a:solidFill>
                  </a:tcP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r>
              <a:tr h="576036">
                <a:tc>
                  <a:txBody>
                    <a:bodyPr/>
                    <a:lstStyle/>
                    <a:p>
                      <a:pPr algn="ctr"/>
                      <a:r>
                        <a:rPr lang="en-US" altLang="zh-CN" sz="1800" dirty="0" smtClean="0"/>
                        <a:t>3</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r>
              <a:tr h="576036">
                <a:tc>
                  <a:txBody>
                    <a:bodyPr/>
                    <a:lstStyle/>
                    <a:p>
                      <a:pPr algn="ctr"/>
                      <a:r>
                        <a:rPr lang="en-US" altLang="zh-CN" sz="1800" dirty="0" smtClean="0"/>
                        <a:t>4</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dirty="0"/>
                    </a:p>
                  </a:txBody>
                  <a:tcPr marL="91441" marR="91441" marT="45718" marB="45718" anchor="ctr"/>
                </a:tc>
              </a:tr>
              <a:tr h="576036">
                <a:tc>
                  <a:txBody>
                    <a:bodyPr/>
                    <a:lstStyle/>
                    <a:p>
                      <a:pPr algn="ctr"/>
                      <a:r>
                        <a:rPr lang="en-US" altLang="zh-CN" sz="1800" dirty="0" smtClean="0"/>
                        <a:t>5</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dirty="0"/>
                    </a:p>
                  </a:txBody>
                  <a:tcPr marL="91441" marR="91441" marT="45718" marB="45718" anchor="ctr"/>
                </a:tc>
                <a:tc>
                  <a:txBody>
                    <a:bodyPr/>
                    <a:lstStyle/>
                    <a:p>
                      <a:pPr algn="ctr"/>
                      <a:endParaRPr lang="zh-CN" altLang="en-US" sz="1800" dirty="0"/>
                    </a:p>
                  </a:txBody>
                  <a:tcPr marL="91441" marR="91441" marT="45718" marB="45718" anchor="ctr"/>
                </a:tc>
              </a:tr>
            </a:tbl>
          </a:graphicData>
        </a:graphic>
      </p:graphicFrame>
      <p:sp>
        <p:nvSpPr>
          <p:cNvPr id="32886" name="TextBox 4"/>
          <p:cNvSpPr txBox="1">
            <a:spLocks noChangeArrowheads="1"/>
          </p:cNvSpPr>
          <p:nvPr/>
        </p:nvSpPr>
        <p:spPr bwMode="auto">
          <a:xfrm>
            <a:off x="5580063" y="2636838"/>
            <a:ext cx="33845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400" b="1">
                <a:sym typeface="Wingdings" pitchFamily="2" charset="2"/>
              </a:rPr>
              <a:t>②</a:t>
            </a:r>
            <a:r>
              <a:rPr lang="en-US" altLang="zh-CN" sz="2400" b="1">
                <a:sym typeface="Wingdings" pitchFamily="2" charset="2"/>
              </a:rPr>
              <a:t> </a:t>
            </a:r>
            <a:r>
              <a:rPr lang="zh-CN" altLang="en-US" sz="2400" b="1">
                <a:sym typeface="Wingdings" pitchFamily="2" charset="2"/>
              </a:rPr>
              <a:t>放第</a:t>
            </a:r>
            <a:r>
              <a:rPr lang="en-US" altLang="zh-CN" sz="2400" b="1">
                <a:sym typeface="Wingdings" pitchFamily="2" charset="2"/>
              </a:rPr>
              <a:t>2</a:t>
            </a:r>
            <a:r>
              <a:rPr lang="zh-CN" altLang="en-US" sz="2400" b="1">
                <a:sym typeface="Wingdings" pitchFamily="2" charset="2"/>
              </a:rPr>
              <a:t>个物品，此时背包最大价值由前</a:t>
            </a:r>
            <a:r>
              <a:rPr lang="en-US" altLang="zh-CN" sz="2400" b="1">
                <a:sym typeface="Wingdings" pitchFamily="2" charset="2"/>
              </a:rPr>
              <a:t>1</a:t>
            </a:r>
            <a:r>
              <a:rPr lang="zh-CN" altLang="en-US" sz="2400" b="1">
                <a:sym typeface="Wingdings" pitchFamily="2" charset="2"/>
              </a:rPr>
              <a:t>个物品放到</a:t>
            </a:r>
            <a:r>
              <a:rPr lang="en-US" altLang="zh-CN" sz="2400" b="1">
                <a:sym typeface="Wingdings" pitchFamily="2" charset="2"/>
              </a:rPr>
              <a:t>j-w</a:t>
            </a:r>
            <a:r>
              <a:rPr lang="en-US" altLang="zh-CN" sz="2400" b="1" baseline="-25000">
                <a:sym typeface="Wingdings" pitchFamily="2" charset="2"/>
              </a:rPr>
              <a:t>2</a:t>
            </a:r>
            <a:r>
              <a:rPr lang="en-US" altLang="zh-CN" sz="2400" b="1">
                <a:sym typeface="Wingdings" pitchFamily="2" charset="2"/>
              </a:rPr>
              <a:t>=0</a:t>
            </a:r>
            <a:r>
              <a:rPr lang="zh-CN" altLang="en-US" sz="2400" b="1">
                <a:sym typeface="Wingdings" pitchFamily="2" charset="2"/>
              </a:rPr>
              <a:t>空间里的最大价值加上物品</a:t>
            </a:r>
            <a:r>
              <a:rPr lang="en-US" altLang="zh-CN" sz="2400" b="1">
                <a:sym typeface="Wingdings" pitchFamily="2" charset="2"/>
              </a:rPr>
              <a:t>2</a:t>
            </a:r>
            <a:r>
              <a:rPr lang="zh-CN" altLang="en-US" sz="2400" b="1">
                <a:sym typeface="Wingdings" pitchFamily="2" charset="2"/>
              </a:rPr>
              <a:t>的价值，即</a:t>
            </a:r>
            <a:endParaRPr lang="en-US" altLang="zh-CN" sz="2400" b="1">
              <a:sym typeface="Wingdings" pitchFamily="2" charset="2"/>
            </a:endParaRPr>
          </a:p>
          <a:p>
            <a:pPr algn="ctr" eaLnBrk="1" hangingPunct="1"/>
            <a:r>
              <a:rPr lang="en-US" altLang="zh-CN" sz="2400" b="1">
                <a:sym typeface="Wingdings" pitchFamily="2" charset="2"/>
              </a:rPr>
              <a:t>C(2,2)=C(1,0)+v</a:t>
            </a:r>
            <a:r>
              <a:rPr lang="en-US" altLang="zh-CN" sz="2400" b="1" baseline="-25000">
                <a:sym typeface="Wingdings" pitchFamily="2" charset="2"/>
              </a:rPr>
              <a:t>2</a:t>
            </a:r>
            <a:r>
              <a:rPr lang="en-US" altLang="zh-CN" sz="2400" b="1">
                <a:sym typeface="Wingdings" pitchFamily="2" charset="2"/>
              </a:rPr>
              <a:t>=3</a:t>
            </a:r>
          </a:p>
        </p:txBody>
      </p:sp>
      <p:graphicFrame>
        <p:nvGraphicFramePr>
          <p:cNvPr id="6" name="表格 5"/>
          <p:cNvGraphicFramePr>
            <a:graphicFrameLocks noGrp="1"/>
          </p:cNvGraphicFramePr>
          <p:nvPr/>
        </p:nvGraphicFramePr>
        <p:xfrm>
          <a:off x="4757738" y="115888"/>
          <a:ext cx="455612" cy="731838"/>
        </p:xfrm>
        <a:graphic>
          <a:graphicData uri="http://schemas.openxmlformats.org/drawingml/2006/table">
            <a:tbl>
              <a:tblPr firstRow="1" bandRow="1">
                <a:tableStyleId>{5C22544A-7EE6-4342-B048-85BDC9FD1C3A}</a:tableStyleId>
              </a:tblPr>
              <a:tblGrid>
                <a:gridCol w="455612"/>
              </a:tblGrid>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32895" name="TextBox 6"/>
          <p:cNvSpPr txBox="1">
            <a:spLocks noChangeArrowheads="1"/>
          </p:cNvSpPr>
          <p:nvPr/>
        </p:nvSpPr>
        <p:spPr bwMode="auto">
          <a:xfrm>
            <a:off x="4613275" y="908050"/>
            <a:ext cx="763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a:t>物品</a:t>
            </a:r>
            <a:r>
              <a:rPr lang="en-US" altLang="zh-CN"/>
              <a:t>1</a:t>
            </a:r>
            <a:endParaRPr lang="zh-CN" altLang="en-US"/>
          </a:p>
        </p:txBody>
      </p:sp>
      <p:grpSp>
        <p:nvGrpSpPr>
          <p:cNvPr id="32896" name="组合 7"/>
          <p:cNvGrpSpPr>
            <a:grpSpLocks/>
          </p:cNvGrpSpPr>
          <p:nvPr/>
        </p:nvGrpSpPr>
        <p:grpSpPr bwMode="auto">
          <a:xfrm>
            <a:off x="6019800" y="115888"/>
            <a:ext cx="461963" cy="735012"/>
            <a:chOff x="7562432" y="5013176"/>
            <a:chExt cx="461904" cy="734369"/>
          </a:xfrm>
        </p:grpSpPr>
        <p:cxnSp>
          <p:nvCxnSpPr>
            <p:cNvPr id="9" name="直接连接符 8"/>
            <p:cNvCxnSpPr/>
            <p:nvPr/>
          </p:nvCxnSpPr>
          <p:spPr>
            <a:xfrm>
              <a:off x="7562432" y="5013176"/>
              <a:ext cx="0" cy="73436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571956" y="5747545"/>
              <a:ext cx="4523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024336" y="5013176"/>
              <a:ext cx="0" cy="73436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2897" name="TextBox 11"/>
          <p:cNvSpPr txBox="1">
            <a:spLocks noChangeArrowheads="1"/>
          </p:cNvSpPr>
          <p:nvPr/>
        </p:nvSpPr>
        <p:spPr bwMode="auto">
          <a:xfrm>
            <a:off x="5926138" y="908050"/>
            <a:ext cx="64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a:t>背包</a:t>
            </a:r>
          </a:p>
        </p:txBody>
      </p:sp>
      <p:sp>
        <p:nvSpPr>
          <p:cNvPr id="13" name="右箭头 12"/>
          <p:cNvSpPr/>
          <p:nvPr/>
        </p:nvSpPr>
        <p:spPr>
          <a:xfrm>
            <a:off x="5311775" y="482600"/>
            <a:ext cx="604838" cy="184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15" name="表格 14"/>
          <p:cNvGraphicFramePr>
            <a:graphicFrameLocks noGrp="1"/>
          </p:cNvGraphicFramePr>
          <p:nvPr/>
        </p:nvGraphicFramePr>
        <p:xfrm>
          <a:off x="7337425" y="115888"/>
          <a:ext cx="455613" cy="731838"/>
        </p:xfrm>
        <a:graphic>
          <a:graphicData uri="http://schemas.openxmlformats.org/drawingml/2006/table">
            <a:tbl>
              <a:tblPr firstRow="1" bandRow="1">
                <a:tableStyleId>{5C22544A-7EE6-4342-B048-85BDC9FD1C3A}</a:tableStyleId>
              </a:tblPr>
              <a:tblGrid>
                <a:gridCol w="455613"/>
              </a:tblGrid>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bl>
          </a:graphicData>
        </a:graphic>
      </p:graphicFrame>
      <p:sp>
        <p:nvSpPr>
          <p:cNvPr id="32907" name="TextBox 15"/>
          <p:cNvSpPr txBox="1">
            <a:spLocks noChangeArrowheads="1"/>
          </p:cNvSpPr>
          <p:nvPr/>
        </p:nvSpPr>
        <p:spPr bwMode="auto">
          <a:xfrm>
            <a:off x="7192963" y="908050"/>
            <a:ext cx="7635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a:t>物品</a:t>
            </a:r>
            <a:r>
              <a:rPr lang="en-US" altLang="zh-CN"/>
              <a:t>2</a:t>
            </a:r>
            <a:endParaRPr lang="zh-CN" altLang="en-US"/>
          </a:p>
        </p:txBody>
      </p:sp>
      <p:sp>
        <p:nvSpPr>
          <p:cNvPr id="17" name="右箭头 16"/>
          <p:cNvSpPr/>
          <p:nvPr/>
        </p:nvSpPr>
        <p:spPr>
          <a:xfrm rot="10800000">
            <a:off x="6573838" y="482600"/>
            <a:ext cx="604837" cy="184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乘号 13"/>
          <p:cNvSpPr/>
          <p:nvPr/>
        </p:nvSpPr>
        <p:spPr>
          <a:xfrm>
            <a:off x="5324475" y="311150"/>
            <a:ext cx="519113" cy="51911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椭圆 18"/>
          <p:cNvSpPr/>
          <p:nvPr/>
        </p:nvSpPr>
        <p:spPr>
          <a:xfrm>
            <a:off x="581025" y="3830638"/>
            <a:ext cx="360363" cy="3603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911" name="TextBox 20"/>
          <p:cNvSpPr txBox="1">
            <a:spLocks noChangeArrowheads="1"/>
          </p:cNvSpPr>
          <p:nvPr/>
        </p:nvSpPr>
        <p:spPr bwMode="auto">
          <a:xfrm>
            <a:off x="5711825" y="5070475"/>
            <a:ext cx="3252788" cy="830263"/>
          </a:xfrm>
          <a:prstGeom prst="rect">
            <a:avLst/>
          </a:prstGeom>
          <a:solidFill>
            <a:srgbClr val="FFFF00"/>
          </a:solidFill>
          <a:ln w="9525">
            <a:solidFill>
              <a:srgbClr val="FF0000"/>
            </a:solidFill>
            <a:miter lim="800000"/>
            <a:headEnd/>
            <a:tailEnd/>
          </a:ln>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400" b="1">
                <a:solidFill>
                  <a:srgbClr val="FF0000"/>
                </a:solidFill>
                <a:latin typeface="Times New Roman" pitchFamily="18" charset="0"/>
                <a:cs typeface="Times New Roman" pitchFamily="18" charset="0"/>
              </a:rPr>
              <a:t>相当于不放物品</a:t>
            </a:r>
            <a:r>
              <a:rPr lang="en-US" altLang="zh-CN" sz="2400" b="1">
                <a:solidFill>
                  <a:srgbClr val="FF0000"/>
                </a:solidFill>
                <a:latin typeface="Times New Roman" pitchFamily="18" charset="0"/>
                <a:cs typeface="Times New Roman" pitchFamily="18" charset="0"/>
              </a:rPr>
              <a:t>1</a:t>
            </a:r>
            <a:r>
              <a:rPr lang="zh-CN" altLang="en-US" sz="2400" b="1">
                <a:solidFill>
                  <a:srgbClr val="FF0000"/>
                </a:solidFill>
                <a:latin typeface="Times New Roman" pitchFamily="18" charset="0"/>
                <a:cs typeface="Times New Roman" pitchFamily="18" charset="0"/>
              </a:rPr>
              <a:t>，放物品</a:t>
            </a:r>
            <a:r>
              <a:rPr lang="en-US" altLang="zh-CN" sz="2400" b="1">
                <a:solidFill>
                  <a:srgbClr val="FF0000"/>
                </a:solidFill>
                <a:latin typeface="Times New Roman" pitchFamily="18" charset="0"/>
                <a:cs typeface="Times New Roman" pitchFamily="18" charset="0"/>
              </a:rPr>
              <a:t>2</a:t>
            </a:r>
            <a:endParaRPr lang="zh-CN" altLang="en-US" sz="2400" b="1">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6197884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p:cNvSpPr>
            <a:spLocks noGrp="1"/>
          </p:cNvSpPr>
          <p:nvPr>
            <p:ph sz="quarter" idx="1"/>
          </p:nvPr>
        </p:nvSpPr>
        <p:spPr>
          <a:xfrm>
            <a:off x="457200" y="1219200"/>
            <a:ext cx="8229600" cy="4937125"/>
          </a:xfrm>
        </p:spPr>
        <p:txBody>
          <a:bodyPr/>
          <a:lstStyle/>
          <a:p>
            <a:r>
              <a:rPr lang="zh-CN" altLang="en-US" dirty="0" smtClean="0"/>
              <a:t>考虑</a:t>
            </a:r>
            <a:r>
              <a:rPr lang="en-US" altLang="zh-CN" dirty="0" smtClean="0"/>
              <a:t>5</a:t>
            </a:r>
            <a:r>
              <a:rPr lang="zh-CN" altLang="en-US" dirty="0" smtClean="0"/>
              <a:t>个物品，重量分别是</a:t>
            </a:r>
            <a:r>
              <a:rPr lang="en-US" altLang="zh-CN" dirty="0" smtClean="0"/>
              <a:t>{2, 2, 6, 5, 4}</a:t>
            </a:r>
            <a:r>
              <a:rPr lang="zh-CN" altLang="en-US" dirty="0" smtClean="0"/>
              <a:t>，价值分别为</a:t>
            </a:r>
            <a:r>
              <a:rPr lang="en-US" altLang="zh-CN" dirty="0" smtClean="0"/>
              <a:t>{6, 3, 5, 4, 6}</a:t>
            </a:r>
            <a:endParaRPr lang="zh-CN" altLang="en-US" dirty="0" smtClean="0"/>
          </a:p>
        </p:txBody>
      </p:sp>
      <p:graphicFrame>
        <p:nvGraphicFramePr>
          <p:cNvPr id="4" name="表格 3"/>
          <p:cNvGraphicFramePr>
            <a:graphicFrameLocks noGrp="1"/>
          </p:cNvGraphicFramePr>
          <p:nvPr/>
        </p:nvGraphicFramePr>
        <p:xfrm>
          <a:off x="107950" y="2565400"/>
          <a:ext cx="5400672" cy="4032252"/>
        </p:xfrm>
        <a:graphic>
          <a:graphicData uri="http://schemas.openxmlformats.org/drawingml/2006/table">
            <a:tbl>
              <a:tblPr firstRow="1" bandRow="1">
                <a:tableStyleId>{5C22544A-7EE6-4342-B048-85BDC9FD1C3A}</a:tableStyleId>
              </a:tblPr>
              <a:tblGrid>
                <a:gridCol w="450056"/>
                <a:gridCol w="450056"/>
                <a:gridCol w="450056"/>
                <a:gridCol w="450056"/>
                <a:gridCol w="450056"/>
                <a:gridCol w="450056"/>
                <a:gridCol w="450056"/>
                <a:gridCol w="450056"/>
                <a:gridCol w="450056"/>
                <a:gridCol w="450056"/>
                <a:gridCol w="450056"/>
                <a:gridCol w="450056"/>
              </a:tblGrid>
              <a:tr h="576036">
                <a:tc>
                  <a:txBody>
                    <a:bodyPr/>
                    <a:lstStyle/>
                    <a:p>
                      <a:pPr algn="ct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1</a:t>
                      </a:r>
                      <a:endParaRPr lang="zh-CN" altLang="en-US" sz="1800" dirty="0"/>
                    </a:p>
                  </a:txBody>
                  <a:tcPr marL="91441" marR="91441" marT="45718" marB="45718" anchor="ctr"/>
                </a:tc>
                <a:tc>
                  <a:txBody>
                    <a:bodyPr/>
                    <a:lstStyle/>
                    <a:p>
                      <a:pPr algn="ctr"/>
                      <a:r>
                        <a:rPr lang="en-US" altLang="zh-CN" sz="1800" dirty="0" smtClean="0"/>
                        <a:t>2</a:t>
                      </a:r>
                      <a:endParaRPr lang="zh-CN" altLang="en-US" sz="1800" dirty="0"/>
                    </a:p>
                  </a:txBody>
                  <a:tcPr marL="91441" marR="91441" marT="45718" marB="45718" anchor="ctr"/>
                </a:tc>
                <a:tc>
                  <a:txBody>
                    <a:bodyPr/>
                    <a:lstStyle/>
                    <a:p>
                      <a:pPr algn="ctr"/>
                      <a:r>
                        <a:rPr lang="en-US" altLang="zh-CN" sz="1800" dirty="0" smtClean="0"/>
                        <a:t>3</a:t>
                      </a:r>
                      <a:endParaRPr lang="zh-CN" altLang="en-US" sz="1800" dirty="0"/>
                    </a:p>
                  </a:txBody>
                  <a:tcPr marL="91441" marR="91441" marT="45718" marB="45718" anchor="ctr"/>
                </a:tc>
                <a:tc>
                  <a:txBody>
                    <a:bodyPr/>
                    <a:lstStyle/>
                    <a:p>
                      <a:pPr algn="ctr"/>
                      <a:r>
                        <a:rPr lang="en-US" altLang="zh-CN" sz="1800" dirty="0" smtClean="0"/>
                        <a:t>4</a:t>
                      </a:r>
                      <a:endParaRPr lang="zh-CN" altLang="en-US" sz="1800" dirty="0"/>
                    </a:p>
                  </a:txBody>
                  <a:tcPr marL="91441" marR="91441" marT="45718" marB="45718" anchor="ctr"/>
                </a:tc>
                <a:tc>
                  <a:txBody>
                    <a:bodyPr/>
                    <a:lstStyle/>
                    <a:p>
                      <a:pPr algn="ctr"/>
                      <a:r>
                        <a:rPr lang="en-US" altLang="zh-CN" sz="1800" dirty="0" smtClean="0"/>
                        <a:t>5</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7</a:t>
                      </a:r>
                      <a:endParaRPr lang="zh-CN" altLang="en-US" sz="1800" dirty="0"/>
                    </a:p>
                  </a:txBody>
                  <a:tcPr marL="91441" marR="91441" marT="45718" marB="45718" anchor="ctr"/>
                </a:tc>
                <a:tc>
                  <a:txBody>
                    <a:bodyPr/>
                    <a:lstStyle/>
                    <a:p>
                      <a:pPr algn="ctr"/>
                      <a:r>
                        <a:rPr lang="en-US" altLang="zh-CN" sz="1800" dirty="0" smtClean="0"/>
                        <a:t>8</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10</a:t>
                      </a:r>
                      <a:endParaRPr lang="zh-CN" altLang="en-US" sz="1800" dirty="0"/>
                    </a:p>
                  </a:txBody>
                  <a:tcPr marL="91441" marR="91441" marT="45718" marB="45718" anchor="ctr"/>
                </a:tc>
              </a:tr>
              <a:tr h="576036">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r>
              <a:tr h="576036">
                <a:tc>
                  <a:txBody>
                    <a:bodyPr/>
                    <a:lstStyle/>
                    <a:p>
                      <a:pPr algn="ctr"/>
                      <a:r>
                        <a:rPr lang="en-US" altLang="zh-CN" sz="1800" dirty="0" smtClean="0"/>
                        <a:t>1</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solidFill>
                            <a:schemeClr val="tx1"/>
                          </a:solidFill>
                        </a:rPr>
                        <a:t>0</a:t>
                      </a:r>
                      <a:endParaRPr lang="zh-CN" altLang="en-US" sz="1800" dirty="0">
                        <a:solidFill>
                          <a:schemeClr val="tx1"/>
                        </a:solidFill>
                      </a:endParaRPr>
                    </a:p>
                  </a:txBody>
                  <a:tcPr marL="91441" marR="91441" marT="45718" marB="45718" anchor="ctr"/>
                </a:tc>
                <a:tc>
                  <a:txBody>
                    <a:bodyPr/>
                    <a:lstStyle/>
                    <a:p>
                      <a:pPr algn="ctr"/>
                      <a:r>
                        <a:rPr lang="en-US" altLang="zh-CN" sz="1800" dirty="0" smtClean="0">
                          <a:solidFill>
                            <a:schemeClr val="tx1"/>
                          </a:solidFill>
                        </a:rPr>
                        <a:t>6</a:t>
                      </a:r>
                      <a:endParaRPr lang="zh-CN" altLang="en-US" sz="1800" dirty="0">
                        <a:solidFill>
                          <a:schemeClr val="tx1"/>
                        </a:solidFill>
                      </a:endParaRPr>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r>
              <a:tr h="576036">
                <a:tc>
                  <a:txBody>
                    <a:bodyPr/>
                    <a:lstStyle/>
                    <a:p>
                      <a:pPr algn="ctr"/>
                      <a:r>
                        <a:rPr lang="en-US" altLang="zh-CN" sz="1800" dirty="0" smtClean="0"/>
                        <a:t>2</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solidFill>
                            <a:srgbClr val="FF0000"/>
                          </a:solidFill>
                        </a:rPr>
                        <a:t>6</a:t>
                      </a:r>
                      <a:endParaRPr lang="zh-CN" altLang="en-US" sz="1800" dirty="0">
                        <a:solidFill>
                          <a:srgbClr val="FF0000"/>
                        </a:solidFill>
                      </a:endParaRPr>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r>
              <a:tr h="576036">
                <a:tc>
                  <a:txBody>
                    <a:bodyPr/>
                    <a:lstStyle/>
                    <a:p>
                      <a:pPr algn="ctr"/>
                      <a:r>
                        <a:rPr lang="en-US" altLang="zh-CN" sz="1800" dirty="0" smtClean="0"/>
                        <a:t>3</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r>
              <a:tr h="576036">
                <a:tc>
                  <a:txBody>
                    <a:bodyPr/>
                    <a:lstStyle/>
                    <a:p>
                      <a:pPr algn="ctr"/>
                      <a:r>
                        <a:rPr lang="en-US" altLang="zh-CN" sz="1800" dirty="0" smtClean="0"/>
                        <a:t>4</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dirty="0"/>
                    </a:p>
                  </a:txBody>
                  <a:tcPr marL="91441" marR="91441" marT="45718" marB="45718" anchor="ctr"/>
                </a:tc>
              </a:tr>
              <a:tr h="576036">
                <a:tc>
                  <a:txBody>
                    <a:bodyPr/>
                    <a:lstStyle/>
                    <a:p>
                      <a:pPr algn="ctr"/>
                      <a:r>
                        <a:rPr lang="en-US" altLang="zh-CN" sz="1800" dirty="0" smtClean="0"/>
                        <a:t>5</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dirty="0"/>
                    </a:p>
                  </a:txBody>
                  <a:tcPr marL="91441" marR="91441" marT="45718" marB="45718" anchor="ctr"/>
                </a:tc>
                <a:tc>
                  <a:txBody>
                    <a:bodyPr/>
                    <a:lstStyle/>
                    <a:p>
                      <a:pPr algn="ctr"/>
                      <a:endParaRPr lang="zh-CN" altLang="en-US" sz="1800" dirty="0"/>
                    </a:p>
                  </a:txBody>
                  <a:tcPr marL="91441" marR="91441" marT="45718" marB="45718" anchor="ctr"/>
                </a:tc>
              </a:tr>
            </a:tbl>
          </a:graphicData>
        </a:graphic>
      </p:graphicFrame>
      <p:sp>
        <p:nvSpPr>
          <p:cNvPr id="33902" name="TextBox 4"/>
          <p:cNvSpPr txBox="1">
            <a:spLocks noChangeArrowheads="1"/>
          </p:cNvSpPr>
          <p:nvPr/>
        </p:nvSpPr>
        <p:spPr bwMode="auto">
          <a:xfrm>
            <a:off x="5580063" y="2636838"/>
            <a:ext cx="33845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400" b="1">
                <a:sym typeface="Wingdings" pitchFamily="2" charset="2"/>
              </a:rPr>
              <a:t>因此，</a:t>
            </a:r>
            <a:r>
              <a:rPr lang="en-US" altLang="zh-CN" sz="2400" b="1">
                <a:sym typeface="Wingdings" pitchFamily="2" charset="2"/>
              </a:rPr>
              <a:t>2</a:t>
            </a:r>
            <a:r>
              <a:rPr lang="zh-CN" altLang="en-US" sz="2400" b="1">
                <a:sym typeface="Wingdings" pitchFamily="2" charset="2"/>
              </a:rPr>
              <a:t>个物品放到容量为</a:t>
            </a:r>
            <a:r>
              <a:rPr lang="en-US" altLang="zh-CN" sz="2400" b="1">
                <a:sym typeface="Wingdings" pitchFamily="2" charset="2"/>
              </a:rPr>
              <a:t>2</a:t>
            </a:r>
            <a:r>
              <a:rPr lang="zh-CN" altLang="en-US" sz="2400" b="1">
                <a:sym typeface="Wingdings" pitchFamily="2" charset="2"/>
              </a:rPr>
              <a:t>的背包的最大价值</a:t>
            </a:r>
            <a:endParaRPr lang="en-US" altLang="zh-CN" sz="2400" b="1">
              <a:sym typeface="Wingdings" pitchFamily="2" charset="2"/>
            </a:endParaRPr>
          </a:p>
          <a:p>
            <a:pPr algn="ctr" eaLnBrk="1" hangingPunct="1"/>
            <a:r>
              <a:rPr lang="en-US" altLang="zh-CN" sz="2400" b="1">
                <a:sym typeface="Wingdings" pitchFamily="2" charset="2"/>
              </a:rPr>
              <a:t>C(2,2)=max(3, 6)=6</a:t>
            </a:r>
          </a:p>
        </p:txBody>
      </p:sp>
      <p:sp>
        <p:nvSpPr>
          <p:cNvPr id="19" name="椭圆 18"/>
          <p:cNvSpPr/>
          <p:nvPr/>
        </p:nvSpPr>
        <p:spPr>
          <a:xfrm>
            <a:off x="581025" y="3830638"/>
            <a:ext cx="360363" cy="3603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904" name="TextBox 20"/>
          <p:cNvSpPr txBox="1">
            <a:spLocks noChangeArrowheads="1"/>
          </p:cNvSpPr>
          <p:nvPr/>
        </p:nvSpPr>
        <p:spPr bwMode="auto">
          <a:xfrm>
            <a:off x="5711825" y="5070475"/>
            <a:ext cx="3252788" cy="1200150"/>
          </a:xfrm>
          <a:prstGeom prst="rect">
            <a:avLst/>
          </a:prstGeom>
          <a:solidFill>
            <a:srgbClr val="FFFF00"/>
          </a:solidFill>
          <a:ln w="9525">
            <a:solidFill>
              <a:srgbClr val="FF0000"/>
            </a:solidFill>
            <a:miter lim="800000"/>
            <a:headEnd/>
            <a:tailEnd/>
          </a:ln>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400" b="1">
                <a:solidFill>
                  <a:srgbClr val="FF0000"/>
                </a:solidFill>
                <a:latin typeface="Times New Roman" pitchFamily="18" charset="0"/>
                <a:cs typeface="Times New Roman" pitchFamily="18" charset="0"/>
              </a:rPr>
              <a:t>也就是说，当背包空间只有</a:t>
            </a:r>
            <a:r>
              <a:rPr lang="en-US" altLang="zh-CN" sz="2400" b="1">
                <a:solidFill>
                  <a:srgbClr val="FF0000"/>
                </a:solidFill>
                <a:latin typeface="Times New Roman" pitchFamily="18" charset="0"/>
                <a:cs typeface="Times New Roman" pitchFamily="18" charset="0"/>
              </a:rPr>
              <a:t>2</a:t>
            </a:r>
            <a:r>
              <a:rPr lang="zh-CN" altLang="en-US" sz="2400" b="1">
                <a:solidFill>
                  <a:srgbClr val="FF0000"/>
                </a:solidFill>
                <a:latin typeface="Times New Roman" pitchFamily="18" charset="0"/>
                <a:cs typeface="Times New Roman" pitchFamily="18" charset="0"/>
              </a:rPr>
              <a:t>时，放物品</a:t>
            </a:r>
            <a:r>
              <a:rPr lang="en-US" altLang="zh-CN" sz="2400" b="1">
                <a:solidFill>
                  <a:srgbClr val="FF0000"/>
                </a:solidFill>
                <a:latin typeface="Times New Roman" pitchFamily="18" charset="0"/>
                <a:cs typeface="Times New Roman" pitchFamily="18" charset="0"/>
              </a:rPr>
              <a:t>1</a:t>
            </a:r>
            <a:r>
              <a:rPr lang="zh-CN" altLang="en-US" sz="2400" b="1">
                <a:solidFill>
                  <a:srgbClr val="FF0000"/>
                </a:solidFill>
                <a:latin typeface="Times New Roman" pitchFamily="18" charset="0"/>
                <a:cs typeface="Times New Roman" pitchFamily="18" charset="0"/>
              </a:rPr>
              <a:t>比物品</a:t>
            </a:r>
            <a:r>
              <a:rPr lang="en-US" altLang="zh-CN" sz="2400" b="1">
                <a:solidFill>
                  <a:srgbClr val="FF0000"/>
                </a:solidFill>
                <a:latin typeface="Times New Roman" pitchFamily="18" charset="0"/>
                <a:cs typeface="Times New Roman" pitchFamily="18" charset="0"/>
              </a:rPr>
              <a:t>2</a:t>
            </a:r>
            <a:r>
              <a:rPr lang="zh-CN" altLang="en-US" sz="2400" b="1">
                <a:solidFill>
                  <a:srgbClr val="FF0000"/>
                </a:solidFill>
                <a:latin typeface="Times New Roman" pitchFamily="18" charset="0"/>
                <a:cs typeface="Times New Roman" pitchFamily="18" charset="0"/>
              </a:rPr>
              <a:t>更有价值</a:t>
            </a:r>
          </a:p>
        </p:txBody>
      </p:sp>
      <p:graphicFrame>
        <p:nvGraphicFramePr>
          <p:cNvPr id="21" name="表格 20"/>
          <p:cNvGraphicFramePr>
            <a:graphicFrameLocks noGrp="1"/>
          </p:cNvGraphicFramePr>
          <p:nvPr/>
        </p:nvGraphicFramePr>
        <p:xfrm>
          <a:off x="6019800" y="115888"/>
          <a:ext cx="455613" cy="731838"/>
        </p:xfrm>
        <a:graphic>
          <a:graphicData uri="http://schemas.openxmlformats.org/drawingml/2006/table">
            <a:tbl>
              <a:tblPr firstRow="1" bandRow="1">
                <a:tableStyleId>{5C22544A-7EE6-4342-B048-85BDC9FD1C3A}</a:tableStyleId>
              </a:tblPr>
              <a:tblGrid>
                <a:gridCol w="455613"/>
              </a:tblGrid>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23" name="表格 22"/>
          <p:cNvGraphicFramePr>
            <a:graphicFrameLocks noGrp="1"/>
          </p:cNvGraphicFramePr>
          <p:nvPr/>
        </p:nvGraphicFramePr>
        <p:xfrm>
          <a:off x="4757738" y="115888"/>
          <a:ext cx="455612" cy="731838"/>
        </p:xfrm>
        <a:graphic>
          <a:graphicData uri="http://schemas.openxmlformats.org/drawingml/2006/table">
            <a:tbl>
              <a:tblPr firstRow="1" bandRow="1">
                <a:tableStyleId>{5C22544A-7EE6-4342-B048-85BDC9FD1C3A}</a:tableStyleId>
              </a:tblPr>
              <a:tblGrid>
                <a:gridCol w="455612"/>
              </a:tblGrid>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33921" name="TextBox 6"/>
          <p:cNvSpPr txBox="1">
            <a:spLocks noChangeArrowheads="1"/>
          </p:cNvSpPr>
          <p:nvPr/>
        </p:nvSpPr>
        <p:spPr bwMode="auto">
          <a:xfrm>
            <a:off x="4613275" y="908050"/>
            <a:ext cx="763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a:t>物品</a:t>
            </a:r>
            <a:r>
              <a:rPr lang="en-US" altLang="zh-CN"/>
              <a:t>1</a:t>
            </a:r>
            <a:endParaRPr lang="zh-CN" altLang="en-US"/>
          </a:p>
        </p:txBody>
      </p:sp>
      <p:grpSp>
        <p:nvGrpSpPr>
          <p:cNvPr id="33922" name="组合 7"/>
          <p:cNvGrpSpPr>
            <a:grpSpLocks/>
          </p:cNvGrpSpPr>
          <p:nvPr/>
        </p:nvGrpSpPr>
        <p:grpSpPr bwMode="auto">
          <a:xfrm>
            <a:off x="6019800" y="115888"/>
            <a:ext cx="461963" cy="735012"/>
            <a:chOff x="7562432" y="5013176"/>
            <a:chExt cx="461904" cy="734369"/>
          </a:xfrm>
        </p:grpSpPr>
        <p:cxnSp>
          <p:nvCxnSpPr>
            <p:cNvPr id="26" name="直接连接符 25"/>
            <p:cNvCxnSpPr/>
            <p:nvPr/>
          </p:nvCxnSpPr>
          <p:spPr>
            <a:xfrm>
              <a:off x="7562432" y="5013176"/>
              <a:ext cx="0" cy="73436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571956" y="5747545"/>
              <a:ext cx="4523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024336" y="5013176"/>
              <a:ext cx="0" cy="73436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3923" name="TextBox 11"/>
          <p:cNvSpPr txBox="1">
            <a:spLocks noChangeArrowheads="1"/>
          </p:cNvSpPr>
          <p:nvPr/>
        </p:nvSpPr>
        <p:spPr bwMode="auto">
          <a:xfrm>
            <a:off x="5926138" y="908050"/>
            <a:ext cx="64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a:t>背包</a:t>
            </a:r>
          </a:p>
        </p:txBody>
      </p:sp>
      <p:sp>
        <p:nvSpPr>
          <p:cNvPr id="30" name="右箭头 29"/>
          <p:cNvSpPr/>
          <p:nvPr/>
        </p:nvSpPr>
        <p:spPr>
          <a:xfrm>
            <a:off x="5311775" y="482600"/>
            <a:ext cx="604838" cy="184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31" name="表格 30"/>
          <p:cNvGraphicFramePr>
            <a:graphicFrameLocks noGrp="1"/>
          </p:cNvGraphicFramePr>
          <p:nvPr/>
        </p:nvGraphicFramePr>
        <p:xfrm>
          <a:off x="7337425" y="115888"/>
          <a:ext cx="455613" cy="731838"/>
        </p:xfrm>
        <a:graphic>
          <a:graphicData uri="http://schemas.openxmlformats.org/drawingml/2006/table">
            <a:tbl>
              <a:tblPr firstRow="1" bandRow="1">
                <a:tableStyleId>{5C22544A-7EE6-4342-B048-85BDC9FD1C3A}</a:tableStyleId>
              </a:tblPr>
              <a:tblGrid>
                <a:gridCol w="455613"/>
              </a:tblGrid>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bl>
          </a:graphicData>
        </a:graphic>
      </p:graphicFrame>
      <p:sp>
        <p:nvSpPr>
          <p:cNvPr id="33933" name="TextBox 15"/>
          <p:cNvSpPr txBox="1">
            <a:spLocks noChangeArrowheads="1"/>
          </p:cNvSpPr>
          <p:nvPr/>
        </p:nvSpPr>
        <p:spPr bwMode="auto">
          <a:xfrm>
            <a:off x="7192963" y="908050"/>
            <a:ext cx="7635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a:t>物品</a:t>
            </a:r>
            <a:r>
              <a:rPr lang="en-US" altLang="zh-CN"/>
              <a:t>2</a:t>
            </a:r>
            <a:endParaRPr lang="zh-CN" altLang="en-US"/>
          </a:p>
        </p:txBody>
      </p:sp>
      <p:sp>
        <p:nvSpPr>
          <p:cNvPr id="33" name="右箭头 32"/>
          <p:cNvSpPr/>
          <p:nvPr/>
        </p:nvSpPr>
        <p:spPr>
          <a:xfrm rot="10800000">
            <a:off x="6573838" y="482600"/>
            <a:ext cx="604837" cy="184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乘号 33"/>
          <p:cNvSpPr/>
          <p:nvPr/>
        </p:nvSpPr>
        <p:spPr>
          <a:xfrm>
            <a:off x="6651625" y="311150"/>
            <a:ext cx="517525" cy="51911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1821812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smtClean="0"/>
              <a:t>6.1 </a:t>
            </a:r>
            <a:r>
              <a:rPr lang="zh-CN" altLang="en-US" smtClean="0"/>
              <a:t>动态规划法的基本思想</a:t>
            </a:r>
          </a:p>
        </p:txBody>
      </p:sp>
      <p:sp>
        <p:nvSpPr>
          <p:cNvPr id="3" name="内容占位符 2"/>
          <p:cNvSpPr>
            <a:spLocks noGrp="1"/>
          </p:cNvSpPr>
          <p:nvPr>
            <p:ph sz="quarter" idx="1"/>
          </p:nvPr>
        </p:nvSpPr>
        <p:spPr>
          <a:xfrm>
            <a:off x="457200" y="1219200"/>
            <a:ext cx="8229600" cy="5162550"/>
          </a:xfrm>
        </p:spPr>
        <p:txBody>
          <a:bodyPr/>
          <a:lstStyle/>
          <a:p>
            <a:pPr>
              <a:defRPr/>
            </a:pPr>
            <a:r>
              <a:rPr lang="zh-CN" altLang="en-US" dirty="0" smtClean="0"/>
              <a:t>一个简单的例子：斐波拉切序列</a:t>
            </a:r>
            <a:endParaRPr lang="en-US" altLang="zh-CN" dirty="0" smtClean="0"/>
          </a:p>
          <a:p>
            <a:pPr>
              <a:defRPr/>
            </a:pPr>
            <a:endParaRPr lang="en-US" altLang="zh-CN" dirty="0"/>
          </a:p>
          <a:p>
            <a:pPr>
              <a:defRPr/>
            </a:pPr>
            <a:endParaRPr lang="en-US" altLang="zh-CN" dirty="0" smtClean="0"/>
          </a:p>
          <a:p>
            <a:pPr>
              <a:defRPr/>
            </a:pPr>
            <a:endParaRPr lang="en-US" altLang="zh-CN" dirty="0"/>
          </a:p>
          <a:p>
            <a:pPr>
              <a:defRPr/>
            </a:pPr>
            <a:endParaRPr lang="en-US" altLang="zh-CN" dirty="0" smtClean="0"/>
          </a:p>
          <a:p>
            <a:pPr marL="0" indent="0">
              <a:buFont typeface="Wingdings 3" pitchFamily="18" charset="2"/>
              <a:buNone/>
              <a:defRPr/>
            </a:pPr>
            <a:r>
              <a:rPr lang="zh-CN" altLang="en-US" dirty="0" smtClean="0"/>
              <a:t>想法</a:t>
            </a:r>
            <a:r>
              <a:rPr lang="en-US" altLang="zh-CN" dirty="0" smtClean="0"/>
              <a:t>2</a:t>
            </a:r>
            <a:r>
              <a:rPr lang="zh-CN" altLang="en-US" dirty="0" smtClean="0"/>
              <a:t>：填表法，先初始化</a:t>
            </a:r>
            <a:r>
              <a:rPr lang="en-US" altLang="zh-CN" dirty="0" smtClean="0"/>
              <a:t>F(1)</a:t>
            </a:r>
            <a:r>
              <a:rPr lang="zh-CN" altLang="en-US" dirty="0" smtClean="0"/>
              <a:t>和</a:t>
            </a:r>
            <a:r>
              <a:rPr lang="en-US" altLang="zh-CN" dirty="0" smtClean="0"/>
              <a:t>F(2)</a:t>
            </a:r>
            <a:r>
              <a:rPr lang="zh-CN" altLang="en-US" dirty="0" smtClean="0"/>
              <a:t>，再根据递推式算出</a:t>
            </a:r>
            <a:r>
              <a:rPr lang="en-US" altLang="zh-CN" dirty="0" smtClean="0"/>
              <a:t>F(n)</a:t>
            </a:r>
            <a:r>
              <a:rPr lang="zh-CN" altLang="en-US" dirty="0" smtClean="0"/>
              <a:t>：</a:t>
            </a:r>
            <a:endParaRPr lang="en-US" altLang="zh-CN" dirty="0" smtClean="0"/>
          </a:p>
          <a:p>
            <a:pPr marL="0" indent="0">
              <a:buFont typeface="Wingdings 3" pitchFamily="18" charset="2"/>
              <a:buNone/>
              <a:defRPr/>
            </a:pPr>
            <a:endParaRPr lang="en-US" altLang="zh-CN" dirty="0"/>
          </a:p>
          <a:p>
            <a:pPr marL="0" indent="0">
              <a:buFont typeface="Wingdings 3" pitchFamily="18" charset="2"/>
              <a:buNone/>
              <a:defRPr/>
            </a:pPr>
            <a:endParaRPr lang="en-US" altLang="zh-CN" dirty="0" smtClean="0"/>
          </a:p>
          <a:p>
            <a:pPr marL="0" indent="0">
              <a:buFont typeface="Wingdings 3" pitchFamily="18" charset="2"/>
              <a:buNone/>
              <a:defRPr/>
            </a:pPr>
            <a:endParaRPr lang="en-US" altLang="zh-CN" dirty="0"/>
          </a:p>
          <a:p>
            <a:pPr>
              <a:defRPr/>
            </a:pPr>
            <a:r>
              <a:rPr lang="en-US" altLang="zh-CN" dirty="0" smtClean="0"/>
              <a:t>F(3)</a:t>
            </a:r>
            <a:r>
              <a:rPr lang="zh-CN" altLang="en-US" dirty="0" smtClean="0"/>
              <a:t>被</a:t>
            </a:r>
            <a:r>
              <a:rPr lang="en-US" altLang="zh-CN" dirty="0" smtClean="0"/>
              <a:t>F(5)</a:t>
            </a:r>
            <a:r>
              <a:rPr lang="zh-CN" altLang="en-US" dirty="0" smtClean="0"/>
              <a:t>重复使用</a:t>
            </a:r>
            <a:endParaRPr lang="en-US" altLang="zh-CN" dirty="0" smtClean="0"/>
          </a:p>
        </p:txBody>
      </p:sp>
      <p:graphicFrame>
        <p:nvGraphicFramePr>
          <p:cNvPr id="14340" name="对象 3"/>
          <p:cNvGraphicFramePr>
            <a:graphicFrameLocks noChangeAspect="1"/>
          </p:cNvGraphicFramePr>
          <p:nvPr/>
        </p:nvGraphicFramePr>
        <p:xfrm>
          <a:off x="1547813" y="1844675"/>
          <a:ext cx="5164137" cy="1520825"/>
        </p:xfrm>
        <a:graphic>
          <a:graphicData uri="http://schemas.openxmlformats.org/presentationml/2006/ole">
            <mc:AlternateContent xmlns:mc="http://schemas.openxmlformats.org/markup-compatibility/2006">
              <mc:Choice xmlns:v="urn:schemas-microsoft-com:vml" Requires="v">
                <p:oleObj spid="_x0000_s14365" name="Equation" r:id="rId3" imgW="2501900" imgH="736600" progId="Equation.DSMT4">
                  <p:embed/>
                </p:oleObj>
              </mc:Choice>
              <mc:Fallback>
                <p:oleObj name="Equation" r:id="rId3" imgW="2501900" imgH="7366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844675"/>
                        <a:ext cx="5164137"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1" name="TextBox 4"/>
          <p:cNvSpPr txBox="1">
            <a:spLocks noChangeArrowheads="1"/>
          </p:cNvSpPr>
          <p:nvPr/>
        </p:nvSpPr>
        <p:spPr bwMode="auto">
          <a:xfrm>
            <a:off x="1085850" y="4921250"/>
            <a:ext cx="749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a:solidFill>
                  <a:srgbClr val="FF0000"/>
                </a:solidFill>
              </a:rPr>
              <a:t>F(1)</a:t>
            </a:r>
            <a:endParaRPr lang="zh-CN" altLang="en-US" sz="2800">
              <a:solidFill>
                <a:srgbClr val="FF0000"/>
              </a:solidFill>
            </a:endParaRPr>
          </a:p>
        </p:txBody>
      </p:sp>
      <p:sp>
        <p:nvSpPr>
          <p:cNvPr id="14342" name="TextBox 5"/>
          <p:cNvSpPr txBox="1">
            <a:spLocks noChangeArrowheads="1"/>
          </p:cNvSpPr>
          <p:nvPr/>
        </p:nvSpPr>
        <p:spPr bwMode="auto">
          <a:xfrm>
            <a:off x="2644775" y="4921250"/>
            <a:ext cx="750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a:solidFill>
                  <a:srgbClr val="FF0000"/>
                </a:solidFill>
              </a:rPr>
              <a:t>F(2)</a:t>
            </a:r>
            <a:endParaRPr lang="zh-CN" altLang="en-US" sz="2800">
              <a:solidFill>
                <a:srgbClr val="FF0000"/>
              </a:solidFill>
            </a:endParaRPr>
          </a:p>
        </p:txBody>
      </p:sp>
      <p:sp>
        <p:nvSpPr>
          <p:cNvPr id="14343" name="TextBox 6"/>
          <p:cNvSpPr txBox="1">
            <a:spLocks noChangeArrowheads="1"/>
          </p:cNvSpPr>
          <p:nvPr/>
        </p:nvSpPr>
        <p:spPr bwMode="auto">
          <a:xfrm>
            <a:off x="4205288" y="4921250"/>
            <a:ext cx="7508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a:solidFill>
                  <a:srgbClr val="FF0000"/>
                </a:solidFill>
              </a:rPr>
              <a:t>F(3)</a:t>
            </a:r>
            <a:endParaRPr lang="zh-CN" altLang="en-US" sz="2800">
              <a:solidFill>
                <a:srgbClr val="FF0000"/>
              </a:solidFill>
            </a:endParaRPr>
          </a:p>
        </p:txBody>
      </p:sp>
      <p:sp>
        <p:nvSpPr>
          <p:cNvPr id="14344" name="TextBox 7"/>
          <p:cNvSpPr txBox="1">
            <a:spLocks noChangeArrowheads="1"/>
          </p:cNvSpPr>
          <p:nvPr/>
        </p:nvSpPr>
        <p:spPr bwMode="auto">
          <a:xfrm>
            <a:off x="5765800" y="4921250"/>
            <a:ext cx="750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a:solidFill>
                  <a:srgbClr val="FF0000"/>
                </a:solidFill>
              </a:rPr>
              <a:t>F(4)</a:t>
            </a:r>
            <a:endParaRPr lang="zh-CN" altLang="en-US" sz="2800">
              <a:solidFill>
                <a:srgbClr val="FF0000"/>
              </a:solidFill>
            </a:endParaRPr>
          </a:p>
        </p:txBody>
      </p:sp>
      <p:cxnSp>
        <p:nvCxnSpPr>
          <p:cNvPr id="10" name="曲线连接符 9"/>
          <p:cNvCxnSpPr>
            <a:stCxn id="14343" idx="0"/>
            <a:endCxn id="14347" idx="0"/>
          </p:cNvCxnSpPr>
          <p:nvPr/>
        </p:nvCxnSpPr>
        <p:spPr>
          <a:xfrm rot="5400000" flipH="1" flipV="1">
            <a:off x="6153150" y="3349625"/>
            <a:ext cx="12700" cy="3143250"/>
          </a:xfrm>
          <a:prstGeom prst="curvedConnector3">
            <a:avLst>
              <a:gd name="adj1" fmla="val 1800000"/>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14344" idx="2"/>
            <a:endCxn id="14347" idx="2"/>
          </p:cNvCxnSpPr>
          <p:nvPr/>
        </p:nvCxnSpPr>
        <p:spPr>
          <a:xfrm rot="16200000" flipH="1">
            <a:off x="6932613" y="4652962"/>
            <a:ext cx="12700" cy="1584325"/>
          </a:xfrm>
          <a:prstGeom prst="curvedConnector3">
            <a:avLst>
              <a:gd name="adj1" fmla="val 1800000"/>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347" name="TextBox 14"/>
          <p:cNvSpPr txBox="1">
            <a:spLocks noChangeArrowheads="1"/>
          </p:cNvSpPr>
          <p:nvPr/>
        </p:nvSpPr>
        <p:spPr bwMode="auto">
          <a:xfrm>
            <a:off x="7350125" y="4921250"/>
            <a:ext cx="750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a:t>F(5)</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wipe(left)">
                                      <p:cBhvr>
                                        <p:cTn id="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p:cNvSpPr>
          <p:nvPr>
            <p:ph sz="quarter" idx="1"/>
          </p:nvPr>
        </p:nvSpPr>
        <p:spPr>
          <a:xfrm>
            <a:off x="457200" y="1219200"/>
            <a:ext cx="8229600" cy="4937125"/>
          </a:xfrm>
        </p:spPr>
        <p:txBody>
          <a:bodyPr/>
          <a:lstStyle/>
          <a:p>
            <a:r>
              <a:rPr lang="zh-CN" altLang="en-US" dirty="0" smtClean="0"/>
              <a:t>考虑</a:t>
            </a:r>
            <a:r>
              <a:rPr lang="en-US" altLang="zh-CN" dirty="0" smtClean="0"/>
              <a:t>5</a:t>
            </a:r>
            <a:r>
              <a:rPr lang="zh-CN" altLang="en-US" dirty="0" smtClean="0"/>
              <a:t>个物品，重量分别是</a:t>
            </a:r>
            <a:r>
              <a:rPr lang="en-US" altLang="zh-CN" dirty="0" smtClean="0"/>
              <a:t>{2, 2, 6, 5, 4}</a:t>
            </a:r>
            <a:r>
              <a:rPr lang="zh-CN" altLang="en-US" dirty="0" smtClean="0"/>
              <a:t>，价值分别为</a:t>
            </a:r>
            <a:r>
              <a:rPr lang="en-US" altLang="zh-CN" dirty="0" smtClean="0"/>
              <a:t>{6, 3, 5, 4, 6}</a:t>
            </a:r>
            <a:endParaRPr lang="zh-CN" altLang="en-US" dirty="0" smtClean="0"/>
          </a:p>
        </p:txBody>
      </p:sp>
      <p:graphicFrame>
        <p:nvGraphicFramePr>
          <p:cNvPr id="4" name="表格 3"/>
          <p:cNvGraphicFramePr>
            <a:graphicFrameLocks noGrp="1"/>
          </p:cNvGraphicFramePr>
          <p:nvPr/>
        </p:nvGraphicFramePr>
        <p:xfrm>
          <a:off x="107950" y="2565400"/>
          <a:ext cx="5400672" cy="4032252"/>
        </p:xfrm>
        <a:graphic>
          <a:graphicData uri="http://schemas.openxmlformats.org/drawingml/2006/table">
            <a:tbl>
              <a:tblPr firstRow="1" bandRow="1">
                <a:tableStyleId>{5C22544A-7EE6-4342-B048-85BDC9FD1C3A}</a:tableStyleId>
              </a:tblPr>
              <a:tblGrid>
                <a:gridCol w="450056"/>
                <a:gridCol w="450056"/>
                <a:gridCol w="450056"/>
                <a:gridCol w="450056"/>
                <a:gridCol w="450056"/>
                <a:gridCol w="450056"/>
                <a:gridCol w="450056"/>
                <a:gridCol w="450056"/>
                <a:gridCol w="450056"/>
                <a:gridCol w="450056"/>
                <a:gridCol w="450056"/>
                <a:gridCol w="450056"/>
              </a:tblGrid>
              <a:tr h="576036">
                <a:tc>
                  <a:txBody>
                    <a:bodyPr/>
                    <a:lstStyle/>
                    <a:p>
                      <a:pPr algn="ct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1</a:t>
                      </a:r>
                      <a:endParaRPr lang="zh-CN" altLang="en-US" sz="1800" dirty="0"/>
                    </a:p>
                  </a:txBody>
                  <a:tcPr marL="91441" marR="91441" marT="45718" marB="45718" anchor="ctr"/>
                </a:tc>
                <a:tc>
                  <a:txBody>
                    <a:bodyPr/>
                    <a:lstStyle/>
                    <a:p>
                      <a:pPr algn="ctr"/>
                      <a:r>
                        <a:rPr lang="en-US" altLang="zh-CN" sz="1800" dirty="0" smtClean="0"/>
                        <a:t>2</a:t>
                      </a:r>
                      <a:endParaRPr lang="zh-CN" altLang="en-US" sz="1800" dirty="0"/>
                    </a:p>
                  </a:txBody>
                  <a:tcPr marL="91441" marR="91441" marT="45718" marB="45718" anchor="ctr"/>
                </a:tc>
                <a:tc>
                  <a:txBody>
                    <a:bodyPr/>
                    <a:lstStyle/>
                    <a:p>
                      <a:pPr algn="ctr"/>
                      <a:r>
                        <a:rPr lang="en-US" altLang="zh-CN" sz="1800" dirty="0" smtClean="0"/>
                        <a:t>3</a:t>
                      </a:r>
                      <a:endParaRPr lang="zh-CN" altLang="en-US" sz="1800" dirty="0"/>
                    </a:p>
                  </a:txBody>
                  <a:tcPr marL="91441" marR="91441" marT="45718" marB="45718" anchor="ctr"/>
                </a:tc>
                <a:tc>
                  <a:txBody>
                    <a:bodyPr/>
                    <a:lstStyle/>
                    <a:p>
                      <a:pPr algn="ctr"/>
                      <a:r>
                        <a:rPr lang="en-US" altLang="zh-CN" sz="1800" dirty="0" smtClean="0"/>
                        <a:t>4</a:t>
                      </a:r>
                      <a:endParaRPr lang="zh-CN" altLang="en-US" sz="1800" dirty="0"/>
                    </a:p>
                  </a:txBody>
                  <a:tcPr marL="91441" marR="91441" marT="45718" marB="45718" anchor="ctr"/>
                </a:tc>
                <a:tc>
                  <a:txBody>
                    <a:bodyPr/>
                    <a:lstStyle/>
                    <a:p>
                      <a:pPr algn="ctr"/>
                      <a:r>
                        <a:rPr lang="en-US" altLang="zh-CN" sz="1800" dirty="0" smtClean="0"/>
                        <a:t>5</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7</a:t>
                      </a:r>
                      <a:endParaRPr lang="zh-CN" altLang="en-US" sz="1800" dirty="0"/>
                    </a:p>
                  </a:txBody>
                  <a:tcPr marL="91441" marR="91441" marT="45718" marB="45718" anchor="ctr"/>
                </a:tc>
                <a:tc>
                  <a:txBody>
                    <a:bodyPr/>
                    <a:lstStyle/>
                    <a:p>
                      <a:pPr algn="ctr"/>
                      <a:r>
                        <a:rPr lang="en-US" altLang="zh-CN" sz="1800" dirty="0" smtClean="0"/>
                        <a:t>8</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10</a:t>
                      </a:r>
                      <a:endParaRPr lang="zh-CN" altLang="en-US" sz="1800" dirty="0"/>
                    </a:p>
                  </a:txBody>
                  <a:tcPr marL="91441" marR="91441" marT="45718" marB="45718" anchor="ctr"/>
                </a:tc>
              </a:tr>
              <a:tr h="576036">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r>
              <a:tr h="576036">
                <a:tc>
                  <a:txBody>
                    <a:bodyPr/>
                    <a:lstStyle/>
                    <a:p>
                      <a:pPr algn="ctr"/>
                      <a:r>
                        <a:rPr lang="en-US" altLang="zh-CN" sz="1800" dirty="0" smtClean="0"/>
                        <a:t>1</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solidFill>
                            <a:schemeClr val="tx1"/>
                          </a:solidFill>
                        </a:rPr>
                        <a:t>0</a:t>
                      </a:r>
                      <a:endParaRPr lang="zh-CN" altLang="en-US" sz="1800" dirty="0">
                        <a:solidFill>
                          <a:schemeClr val="tx1"/>
                        </a:solidFill>
                      </a:endParaRPr>
                    </a:p>
                  </a:txBody>
                  <a:tcPr marL="91441" marR="91441" marT="45718" marB="45718" anchor="ctr"/>
                </a:tc>
                <a:tc>
                  <a:txBody>
                    <a:bodyPr/>
                    <a:lstStyle/>
                    <a:p>
                      <a:pPr algn="ctr"/>
                      <a:r>
                        <a:rPr lang="en-US" altLang="zh-CN" sz="1800" dirty="0" smtClean="0">
                          <a:solidFill>
                            <a:schemeClr val="tx1"/>
                          </a:solidFill>
                        </a:rPr>
                        <a:t>6</a:t>
                      </a:r>
                      <a:endParaRPr lang="zh-CN" altLang="en-US" sz="1800" dirty="0">
                        <a:solidFill>
                          <a:schemeClr val="tx1"/>
                        </a:solidFill>
                      </a:endParaRPr>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r>
              <a:tr h="576036">
                <a:tc>
                  <a:txBody>
                    <a:bodyPr/>
                    <a:lstStyle/>
                    <a:p>
                      <a:pPr algn="ctr"/>
                      <a:r>
                        <a:rPr lang="en-US" altLang="zh-CN" sz="1800" dirty="0" smtClean="0"/>
                        <a:t>2</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solidFill>
                            <a:schemeClr val="tx1"/>
                          </a:solidFill>
                        </a:rPr>
                        <a:t>6</a:t>
                      </a:r>
                      <a:endParaRPr lang="zh-CN" altLang="en-US" sz="1800" dirty="0">
                        <a:solidFill>
                          <a:schemeClr val="tx1"/>
                        </a:solidFill>
                      </a:endParaRPr>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r>
              <a:tr h="576036">
                <a:tc>
                  <a:txBody>
                    <a:bodyPr/>
                    <a:lstStyle/>
                    <a:p>
                      <a:pPr algn="ctr"/>
                      <a:r>
                        <a:rPr lang="en-US" altLang="zh-CN" sz="1800" dirty="0" smtClean="0"/>
                        <a:t>3</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endParaRPr lang="zh-CN" altLang="en-US" sz="1800" dirty="0"/>
                    </a:p>
                  </a:txBody>
                  <a:tcPr marL="91441" marR="91441" marT="45718" marB="45718" anchor="ctr">
                    <a:solidFill>
                      <a:srgbClr val="FF0000"/>
                    </a:solidFill>
                  </a:tcPr>
                </a:tc>
                <a:tc>
                  <a:txBody>
                    <a:bodyPr/>
                    <a:lstStyle/>
                    <a:p>
                      <a:pPr algn="ctr"/>
                      <a:endParaRPr lang="zh-CN" altLang="en-US" sz="1800" dirty="0"/>
                    </a:p>
                  </a:txBody>
                  <a:tcPr marL="91441" marR="91441" marT="45718" marB="45718" anchor="ctr"/>
                </a:tc>
                <a:tc>
                  <a:txBody>
                    <a:bodyPr/>
                    <a:lstStyle/>
                    <a:p>
                      <a:pPr algn="ctr"/>
                      <a:endParaRPr lang="zh-CN" altLang="en-US" sz="1800" dirty="0"/>
                    </a:p>
                  </a:txBody>
                  <a:tcPr marL="91441" marR="91441" marT="45718" marB="45718" anchor="ctr"/>
                </a:tc>
              </a:tr>
              <a:tr h="576036">
                <a:tc>
                  <a:txBody>
                    <a:bodyPr/>
                    <a:lstStyle/>
                    <a:p>
                      <a:pPr algn="ctr"/>
                      <a:r>
                        <a:rPr lang="en-US" altLang="zh-CN" sz="1800" dirty="0" smtClean="0"/>
                        <a:t>4</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dirty="0"/>
                    </a:p>
                  </a:txBody>
                  <a:tcPr marL="91441" marR="91441" marT="45718" marB="45718" anchor="ctr"/>
                </a:tc>
              </a:tr>
              <a:tr h="576036">
                <a:tc>
                  <a:txBody>
                    <a:bodyPr/>
                    <a:lstStyle/>
                    <a:p>
                      <a:pPr algn="ctr"/>
                      <a:r>
                        <a:rPr lang="en-US" altLang="zh-CN" sz="1800" dirty="0" smtClean="0"/>
                        <a:t>5</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dirty="0"/>
                    </a:p>
                  </a:txBody>
                  <a:tcPr marL="91441" marR="91441" marT="45718" marB="45718" anchor="ctr"/>
                </a:tc>
                <a:tc>
                  <a:txBody>
                    <a:bodyPr/>
                    <a:lstStyle/>
                    <a:p>
                      <a:pPr algn="ctr"/>
                      <a:endParaRPr lang="zh-CN" altLang="en-US" sz="1800" dirty="0"/>
                    </a:p>
                  </a:txBody>
                  <a:tcPr marL="91441" marR="91441" marT="45718" marB="45718" anchor="ctr"/>
                </a:tc>
              </a:tr>
            </a:tbl>
          </a:graphicData>
        </a:graphic>
      </p:graphicFrame>
      <p:sp>
        <p:nvSpPr>
          <p:cNvPr id="34926" name="TextBox 4"/>
          <p:cNvSpPr txBox="1">
            <a:spLocks noChangeArrowheads="1"/>
          </p:cNvSpPr>
          <p:nvPr/>
        </p:nvSpPr>
        <p:spPr bwMode="auto">
          <a:xfrm>
            <a:off x="5580063" y="2636838"/>
            <a:ext cx="33845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400" b="1">
                <a:sym typeface="Wingdings" pitchFamily="2" charset="2"/>
              </a:rPr>
              <a:t>考虑</a:t>
            </a:r>
            <a:r>
              <a:rPr lang="en-US" altLang="zh-CN" sz="2400" b="1">
                <a:sym typeface="Wingdings" pitchFamily="2" charset="2"/>
              </a:rPr>
              <a:t>3</a:t>
            </a:r>
            <a:r>
              <a:rPr lang="zh-CN" altLang="en-US" sz="2400" b="1">
                <a:sym typeface="Wingdings" pitchFamily="2" charset="2"/>
              </a:rPr>
              <a:t>个物品放到容量为</a:t>
            </a:r>
            <a:r>
              <a:rPr lang="en-US" altLang="zh-CN" sz="2400" b="1">
                <a:sym typeface="Wingdings" pitchFamily="2" charset="2"/>
              </a:rPr>
              <a:t>8</a:t>
            </a:r>
            <a:r>
              <a:rPr lang="zh-CN" altLang="en-US" sz="2400" b="1">
                <a:sym typeface="Wingdings" pitchFamily="2" charset="2"/>
              </a:rPr>
              <a:t>的背包所得到的最大价值，即</a:t>
            </a:r>
            <a:r>
              <a:rPr lang="en-US" altLang="zh-CN" sz="2400" b="1">
                <a:sym typeface="Wingdings" pitchFamily="2" charset="2"/>
              </a:rPr>
              <a:t>C(3,8)</a:t>
            </a:r>
          </a:p>
          <a:p>
            <a:pPr eaLnBrk="1" hangingPunct="1"/>
            <a:r>
              <a:rPr lang="en-US" altLang="zh-CN" sz="2400" b="1">
                <a:sym typeface="Wingdings" pitchFamily="2" charset="2"/>
              </a:rPr>
              <a:t>① </a:t>
            </a:r>
            <a:r>
              <a:rPr lang="zh-CN" altLang="en-US" sz="2400" b="1">
                <a:sym typeface="Wingdings" pitchFamily="2" charset="2"/>
              </a:rPr>
              <a:t>考察第</a:t>
            </a:r>
            <a:r>
              <a:rPr lang="en-US" altLang="zh-CN" sz="2400" b="1">
                <a:sym typeface="Wingdings" pitchFamily="2" charset="2"/>
              </a:rPr>
              <a:t>3</a:t>
            </a:r>
            <a:r>
              <a:rPr lang="zh-CN" altLang="en-US" sz="2400" b="1">
                <a:sym typeface="Wingdings" pitchFamily="2" charset="2"/>
              </a:rPr>
              <a:t>个物品能否放得进去：</a:t>
            </a:r>
            <a:endParaRPr lang="en-US" altLang="zh-CN" sz="2400" b="1">
              <a:sym typeface="Wingdings" pitchFamily="2" charset="2"/>
            </a:endParaRPr>
          </a:p>
          <a:p>
            <a:pPr algn="ctr" eaLnBrk="1" hangingPunct="1"/>
            <a:r>
              <a:rPr lang="en-US" altLang="zh-CN" sz="2400" b="1">
                <a:sym typeface="Wingdings" pitchFamily="2" charset="2"/>
              </a:rPr>
              <a:t>w</a:t>
            </a:r>
            <a:r>
              <a:rPr lang="en-US" altLang="zh-CN" sz="2400" b="1" baseline="-25000">
                <a:sym typeface="Wingdings" pitchFamily="2" charset="2"/>
              </a:rPr>
              <a:t>3</a:t>
            </a:r>
            <a:r>
              <a:rPr lang="en-US" altLang="zh-CN" sz="2400" b="1">
                <a:sym typeface="Wingdings" pitchFamily="2" charset="2"/>
              </a:rPr>
              <a:t>=6 &lt; j=8</a:t>
            </a:r>
          </a:p>
          <a:p>
            <a:pPr eaLnBrk="1" hangingPunct="1"/>
            <a:r>
              <a:rPr lang="zh-CN" altLang="en-US" sz="2400" b="1">
                <a:sym typeface="Wingdings" pitchFamily="2" charset="2"/>
              </a:rPr>
              <a:t>第</a:t>
            </a:r>
            <a:r>
              <a:rPr lang="en-US" altLang="zh-CN" sz="2400" b="1">
                <a:sym typeface="Wingdings" pitchFamily="2" charset="2"/>
              </a:rPr>
              <a:t>3</a:t>
            </a:r>
            <a:r>
              <a:rPr lang="zh-CN" altLang="en-US" sz="2400" b="1">
                <a:sym typeface="Wingdings" pitchFamily="2" charset="2"/>
              </a:rPr>
              <a:t>个物品能放进包，因此要讨论两种情况：放？不放？</a:t>
            </a:r>
            <a:endParaRPr lang="en-US" altLang="zh-CN" sz="2400" b="1">
              <a:sym typeface="Wingdings" pitchFamily="2" charset="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4019183051"/>
              </p:ext>
            </p:extLst>
          </p:nvPr>
        </p:nvGraphicFramePr>
        <p:xfrm>
          <a:off x="755650" y="115888"/>
          <a:ext cx="7683500" cy="1068387"/>
        </p:xfrm>
        <a:graphic>
          <a:graphicData uri="http://schemas.openxmlformats.org/presentationml/2006/ole">
            <mc:AlternateContent xmlns:mc="http://schemas.openxmlformats.org/markup-compatibility/2006">
              <mc:Choice xmlns:v="urn:schemas-microsoft-com:vml" Requires="v">
                <p:oleObj spid="_x0000_s59395" name="Equation" r:id="rId4" imgW="3822700" imgH="533400" progId="Equation.DSMT4">
                  <p:embed/>
                </p:oleObj>
              </mc:Choice>
              <mc:Fallback>
                <p:oleObj name="Equation" r:id="rId4" imgW="3822700" imgH="533400" progId="Equation.DSMT4">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15888"/>
                        <a:ext cx="7683500" cy="1068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857671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p:cNvSpPr>
          <p:nvPr>
            <p:ph sz="quarter" idx="1"/>
          </p:nvPr>
        </p:nvSpPr>
        <p:spPr>
          <a:xfrm>
            <a:off x="457200" y="1219200"/>
            <a:ext cx="8229600" cy="4937125"/>
          </a:xfrm>
        </p:spPr>
        <p:txBody>
          <a:bodyPr/>
          <a:lstStyle/>
          <a:p>
            <a:r>
              <a:rPr lang="zh-CN" altLang="en-US" dirty="0" smtClean="0"/>
              <a:t>考虑</a:t>
            </a:r>
            <a:r>
              <a:rPr lang="en-US" altLang="zh-CN" dirty="0" smtClean="0"/>
              <a:t>5</a:t>
            </a:r>
            <a:r>
              <a:rPr lang="zh-CN" altLang="en-US" dirty="0" smtClean="0"/>
              <a:t>个物品，重量分别是</a:t>
            </a:r>
            <a:r>
              <a:rPr lang="en-US" altLang="zh-CN" dirty="0" smtClean="0"/>
              <a:t>{2, 2, 6, 5, 4}</a:t>
            </a:r>
            <a:r>
              <a:rPr lang="zh-CN" altLang="en-US" dirty="0" smtClean="0"/>
              <a:t>，价值分别为</a:t>
            </a:r>
            <a:r>
              <a:rPr lang="en-US" altLang="zh-CN" dirty="0" smtClean="0"/>
              <a:t>{6, 3, 5, 4, 6}</a:t>
            </a:r>
            <a:endParaRPr lang="zh-CN" altLang="en-US" dirty="0" smtClean="0"/>
          </a:p>
        </p:txBody>
      </p:sp>
      <p:graphicFrame>
        <p:nvGraphicFramePr>
          <p:cNvPr id="4" name="表格 3"/>
          <p:cNvGraphicFramePr>
            <a:graphicFrameLocks noGrp="1"/>
          </p:cNvGraphicFramePr>
          <p:nvPr/>
        </p:nvGraphicFramePr>
        <p:xfrm>
          <a:off x="107950" y="2565400"/>
          <a:ext cx="5400672" cy="4032252"/>
        </p:xfrm>
        <a:graphic>
          <a:graphicData uri="http://schemas.openxmlformats.org/drawingml/2006/table">
            <a:tbl>
              <a:tblPr firstRow="1" bandRow="1">
                <a:tableStyleId>{5C22544A-7EE6-4342-B048-85BDC9FD1C3A}</a:tableStyleId>
              </a:tblPr>
              <a:tblGrid>
                <a:gridCol w="450056"/>
                <a:gridCol w="450056"/>
                <a:gridCol w="450056"/>
                <a:gridCol w="450056"/>
                <a:gridCol w="450056"/>
                <a:gridCol w="450056"/>
                <a:gridCol w="450056"/>
                <a:gridCol w="450056"/>
                <a:gridCol w="450056"/>
                <a:gridCol w="450056"/>
                <a:gridCol w="450056"/>
                <a:gridCol w="450056"/>
              </a:tblGrid>
              <a:tr h="576036">
                <a:tc>
                  <a:txBody>
                    <a:bodyPr/>
                    <a:lstStyle/>
                    <a:p>
                      <a:pPr algn="ct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1</a:t>
                      </a:r>
                      <a:endParaRPr lang="zh-CN" altLang="en-US" sz="1800" dirty="0"/>
                    </a:p>
                  </a:txBody>
                  <a:tcPr marL="91441" marR="91441" marT="45718" marB="45718" anchor="ctr"/>
                </a:tc>
                <a:tc>
                  <a:txBody>
                    <a:bodyPr/>
                    <a:lstStyle/>
                    <a:p>
                      <a:pPr algn="ctr"/>
                      <a:r>
                        <a:rPr lang="en-US" altLang="zh-CN" sz="1800" dirty="0" smtClean="0"/>
                        <a:t>2</a:t>
                      </a:r>
                      <a:endParaRPr lang="zh-CN" altLang="en-US" sz="1800" dirty="0"/>
                    </a:p>
                  </a:txBody>
                  <a:tcPr marL="91441" marR="91441" marT="45718" marB="45718" anchor="ctr"/>
                </a:tc>
                <a:tc>
                  <a:txBody>
                    <a:bodyPr/>
                    <a:lstStyle/>
                    <a:p>
                      <a:pPr algn="ctr"/>
                      <a:r>
                        <a:rPr lang="en-US" altLang="zh-CN" sz="1800" dirty="0" smtClean="0"/>
                        <a:t>3</a:t>
                      </a:r>
                      <a:endParaRPr lang="zh-CN" altLang="en-US" sz="1800" dirty="0"/>
                    </a:p>
                  </a:txBody>
                  <a:tcPr marL="91441" marR="91441" marT="45718" marB="45718" anchor="ctr"/>
                </a:tc>
                <a:tc>
                  <a:txBody>
                    <a:bodyPr/>
                    <a:lstStyle/>
                    <a:p>
                      <a:pPr algn="ctr"/>
                      <a:r>
                        <a:rPr lang="en-US" altLang="zh-CN" sz="1800" dirty="0" smtClean="0"/>
                        <a:t>4</a:t>
                      </a:r>
                      <a:endParaRPr lang="zh-CN" altLang="en-US" sz="1800" dirty="0"/>
                    </a:p>
                  </a:txBody>
                  <a:tcPr marL="91441" marR="91441" marT="45718" marB="45718" anchor="ctr"/>
                </a:tc>
                <a:tc>
                  <a:txBody>
                    <a:bodyPr/>
                    <a:lstStyle/>
                    <a:p>
                      <a:pPr algn="ctr"/>
                      <a:r>
                        <a:rPr lang="en-US" altLang="zh-CN" sz="1800" dirty="0" smtClean="0"/>
                        <a:t>5</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7</a:t>
                      </a:r>
                      <a:endParaRPr lang="zh-CN" altLang="en-US" sz="1800" dirty="0"/>
                    </a:p>
                  </a:txBody>
                  <a:tcPr marL="91441" marR="91441" marT="45718" marB="45718" anchor="ctr"/>
                </a:tc>
                <a:tc>
                  <a:txBody>
                    <a:bodyPr/>
                    <a:lstStyle/>
                    <a:p>
                      <a:pPr algn="ctr"/>
                      <a:r>
                        <a:rPr lang="en-US" altLang="zh-CN" sz="1800" dirty="0" smtClean="0"/>
                        <a:t>8</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10</a:t>
                      </a:r>
                      <a:endParaRPr lang="zh-CN" altLang="en-US" sz="1800" dirty="0"/>
                    </a:p>
                  </a:txBody>
                  <a:tcPr marL="91441" marR="91441" marT="45718" marB="45718" anchor="ctr"/>
                </a:tc>
              </a:tr>
              <a:tr h="576036">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r>
              <a:tr h="576036">
                <a:tc>
                  <a:txBody>
                    <a:bodyPr/>
                    <a:lstStyle/>
                    <a:p>
                      <a:pPr algn="ctr"/>
                      <a:r>
                        <a:rPr lang="en-US" altLang="zh-CN" sz="1800" dirty="0" smtClean="0"/>
                        <a:t>1</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solidFill>
                            <a:schemeClr val="tx1"/>
                          </a:solidFill>
                        </a:rPr>
                        <a:t>0</a:t>
                      </a:r>
                      <a:endParaRPr lang="zh-CN" altLang="en-US" sz="1800" dirty="0">
                        <a:solidFill>
                          <a:schemeClr val="tx1"/>
                        </a:solidFill>
                      </a:endParaRPr>
                    </a:p>
                  </a:txBody>
                  <a:tcPr marL="91441" marR="91441" marT="45718" marB="45718" anchor="ctr"/>
                </a:tc>
                <a:tc>
                  <a:txBody>
                    <a:bodyPr/>
                    <a:lstStyle/>
                    <a:p>
                      <a:pPr algn="ctr"/>
                      <a:r>
                        <a:rPr lang="en-US" altLang="zh-CN" sz="1800" dirty="0" smtClean="0">
                          <a:solidFill>
                            <a:schemeClr val="tx1"/>
                          </a:solidFill>
                        </a:rPr>
                        <a:t>6</a:t>
                      </a:r>
                      <a:endParaRPr lang="zh-CN" altLang="en-US" sz="1800" dirty="0">
                        <a:solidFill>
                          <a:schemeClr val="tx1"/>
                        </a:solidFill>
                      </a:endParaRPr>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r>
              <a:tr h="576036">
                <a:tc>
                  <a:txBody>
                    <a:bodyPr/>
                    <a:lstStyle/>
                    <a:p>
                      <a:pPr algn="ctr"/>
                      <a:r>
                        <a:rPr lang="en-US" altLang="zh-CN" sz="1800" dirty="0" smtClean="0"/>
                        <a:t>2</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solidFill>
                            <a:schemeClr val="tx1"/>
                          </a:solidFill>
                        </a:rPr>
                        <a:t>6</a:t>
                      </a:r>
                      <a:endParaRPr lang="zh-CN" altLang="en-US" sz="1800" dirty="0">
                        <a:solidFill>
                          <a:schemeClr val="tx1"/>
                        </a:solidFill>
                      </a:endParaRPr>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r>
              <a:tr h="576036">
                <a:tc>
                  <a:txBody>
                    <a:bodyPr/>
                    <a:lstStyle/>
                    <a:p>
                      <a:pPr algn="ctr"/>
                      <a:r>
                        <a:rPr lang="en-US" altLang="zh-CN" sz="1800" dirty="0" smtClean="0"/>
                        <a:t>3</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endParaRPr lang="zh-CN" altLang="en-US" sz="1800" dirty="0"/>
                    </a:p>
                  </a:txBody>
                  <a:tcPr marL="91441" marR="91441" marT="45718" marB="45718" anchor="ctr">
                    <a:solidFill>
                      <a:srgbClr val="FF0000"/>
                    </a:solidFill>
                  </a:tcPr>
                </a:tc>
                <a:tc>
                  <a:txBody>
                    <a:bodyPr/>
                    <a:lstStyle/>
                    <a:p>
                      <a:pPr algn="ctr"/>
                      <a:endParaRPr lang="zh-CN" altLang="en-US" sz="1800" dirty="0"/>
                    </a:p>
                  </a:txBody>
                  <a:tcPr marL="91441" marR="91441" marT="45718" marB="45718" anchor="ctr"/>
                </a:tc>
                <a:tc>
                  <a:txBody>
                    <a:bodyPr/>
                    <a:lstStyle/>
                    <a:p>
                      <a:pPr algn="ctr"/>
                      <a:endParaRPr lang="zh-CN" altLang="en-US" sz="1800" dirty="0"/>
                    </a:p>
                  </a:txBody>
                  <a:tcPr marL="91441" marR="91441" marT="45718" marB="45718" anchor="ctr"/>
                </a:tc>
              </a:tr>
              <a:tr h="576036">
                <a:tc>
                  <a:txBody>
                    <a:bodyPr/>
                    <a:lstStyle/>
                    <a:p>
                      <a:pPr algn="ctr"/>
                      <a:r>
                        <a:rPr lang="en-US" altLang="zh-CN" sz="1800" dirty="0" smtClean="0"/>
                        <a:t>4</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dirty="0"/>
                    </a:p>
                  </a:txBody>
                  <a:tcPr marL="91441" marR="91441" marT="45718" marB="45718" anchor="ctr"/>
                </a:tc>
              </a:tr>
              <a:tr h="576036">
                <a:tc>
                  <a:txBody>
                    <a:bodyPr/>
                    <a:lstStyle/>
                    <a:p>
                      <a:pPr algn="ctr"/>
                      <a:r>
                        <a:rPr lang="en-US" altLang="zh-CN" sz="1800" dirty="0" smtClean="0"/>
                        <a:t>5</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dirty="0"/>
                    </a:p>
                  </a:txBody>
                  <a:tcPr marL="91441" marR="91441" marT="45718" marB="45718" anchor="ctr"/>
                </a:tc>
                <a:tc>
                  <a:txBody>
                    <a:bodyPr/>
                    <a:lstStyle/>
                    <a:p>
                      <a:pPr algn="ctr"/>
                      <a:endParaRPr lang="zh-CN" altLang="en-US" sz="1800" dirty="0"/>
                    </a:p>
                  </a:txBody>
                  <a:tcPr marL="91441" marR="91441" marT="45718" marB="45718" anchor="ctr"/>
                </a:tc>
              </a:tr>
            </a:tbl>
          </a:graphicData>
        </a:graphic>
      </p:graphicFrame>
      <p:sp>
        <p:nvSpPr>
          <p:cNvPr id="35950" name="TextBox 4"/>
          <p:cNvSpPr txBox="1">
            <a:spLocks noChangeArrowheads="1"/>
          </p:cNvSpPr>
          <p:nvPr/>
        </p:nvSpPr>
        <p:spPr bwMode="auto">
          <a:xfrm>
            <a:off x="5580063" y="2636838"/>
            <a:ext cx="33845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sym typeface="Wingdings" pitchFamily="2" charset="2"/>
              </a:rPr>
              <a:t>② </a:t>
            </a:r>
            <a:r>
              <a:rPr lang="zh-CN" altLang="en-US" sz="2400" b="1">
                <a:sym typeface="Wingdings" pitchFamily="2" charset="2"/>
              </a:rPr>
              <a:t>第</a:t>
            </a:r>
            <a:r>
              <a:rPr lang="en-US" altLang="zh-CN" sz="2400" b="1">
                <a:sym typeface="Wingdings" pitchFamily="2" charset="2"/>
              </a:rPr>
              <a:t>3</a:t>
            </a:r>
            <a:r>
              <a:rPr lang="zh-CN" altLang="en-US" sz="2400" b="1">
                <a:sym typeface="Wingdings" pitchFamily="2" charset="2"/>
              </a:rPr>
              <a:t>个物品不放，则背包的最大价值为前</a:t>
            </a:r>
            <a:r>
              <a:rPr lang="en-US" altLang="zh-CN" sz="2400" b="1">
                <a:sym typeface="Wingdings" pitchFamily="2" charset="2"/>
              </a:rPr>
              <a:t>2</a:t>
            </a:r>
            <a:r>
              <a:rPr lang="zh-CN" altLang="en-US" sz="2400" b="1">
                <a:sym typeface="Wingdings" pitchFamily="2" charset="2"/>
              </a:rPr>
              <a:t>个物品放到背包的最大值，即：</a:t>
            </a:r>
            <a:endParaRPr lang="en-US" altLang="zh-CN" sz="2400" b="1">
              <a:sym typeface="Wingdings" pitchFamily="2" charset="2"/>
            </a:endParaRPr>
          </a:p>
          <a:p>
            <a:pPr algn="ctr" eaLnBrk="1" hangingPunct="1"/>
            <a:r>
              <a:rPr lang="en-US" altLang="zh-CN" sz="2400" b="1">
                <a:sym typeface="Wingdings" pitchFamily="2" charset="2"/>
              </a:rPr>
              <a:t>C(3,8)=C(2,8)=9</a:t>
            </a:r>
          </a:p>
          <a:p>
            <a:pPr eaLnBrk="1" hangingPunct="1"/>
            <a:endParaRPr lang="en-US" altLang="zh-CN" sz="2400" b="1">
              <a:sym typeface="Wingdings" pitchFamily="2" charset="2"/>
            </a:endParaRPr>
          </a:p>
        </p:txBody>
      </p:sp>
      <p:sp>
        <p:nvSpPr>
          <p:cNvPr id="19" name="椭圆 18"/>
          <p:cNvSpPr/>
          <p:nvPr/>
        </p:nvSpPr>
        <p:spPr>
          <a:xfrm>
            <a:off x="4202113" y="4394200"/>
            <a:ext cx="360362" cy="3603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4019183051"/>
              </p:ext>
            </p:extLst>
          </p:nvPr>
        </p:nvGraphicFramePr>
        <p:xfrm>
          <a:off x="755650" y="115888"/>
          <a:ext cx="7683500" cy="1068387"/>
        </p:xfrm>
        <a:graphic>
          <a:graphicData uri="http://schemas.openxmlformats.org/presentationml/2006/ole">
            <mc:AlternateContent xmlns:mc="http://schemas.openxmlformats.org/markup-compatibility/2006">
              <mc:Choice xmlns:v="urn:schemas-microsoft-com:vml" Requires="v">
                <p:oleObj spid="_x0000_s60419" name="Equation" r:id="rId4" imgW="3822700" imgH="533400" progId="Equation.DSMT4">
                  <p:embed/>
                </p:oleObj>
              </mc:Choice>
              <mc:Fallback>
                <p:oleObj name="Equation" r:id="rId4" imgW="3822700" imgH="533400" progId="Equation.DSMT4">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15888"/>
                        <a:ext cx="7683500" cy="1068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791148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sz="quarter" idx="1"/>
          </p:nvPr>
        </p:nvSpPr>
        <p:spPr>
          <a:xfrm>
            <a:off x="457200" y="1219200"/>
            <a:ext cx="8229600" cy="4937125"/>
          </a:xfrm>
        </p:spPr>
        <p:txBody>
          <a:bodyPr/>
          <a:lstStyle/>
          <a:p>
            <a:r>
              <a:rPr lang="zh-CN" altLang="en-US" dirty="0" smtClean="0"/>
              <a:t>考虑</a:t>
            </a:r>
            <a:r>
              <a:rPr lang="en-US" altLang="zh-CN" dirty="0" smtClean="0"/>
              <a:t>5</a:t>
            </a:r>
            <a:r>
              <a:rPr lang="zh-CN" altLang="en-US" dirty="0" smtClean="0"/>
              <a:t>个物品，重量分别是</a:t>
            </a:r>
            <a:r>
              <a:rPr lang="en-US" altLang="zh-CN" dirty="0" smtClean="0"/>
              <a:t>{2, 2, 6, 5, 4}</a:t>
            </a:r>
            <a:r>
              <a:rPr lang="zh-CN" altLang="en-US" dirty="0" smtClean="0"/>
              <a:t>，价值分别为</a:t>
            </a:r>
            <a:r>
              <a:rPr lang="en-US" altLang="zh-CN" dirty="0" smtClean="0"/>
              <a:t>{6, 3, 5, 4, 6}</a:t>
            </a:r>
            <a:endParaRPr lang="zh-CN" altLang="en-US" dirty="0" smtClean="0"/>
          </a:p>
        </p:txBody>
      </p:sp>
      <p:graphicFrame>
        <p:nvGraphicFramePr>
          <p:cNvPr id="4" name="表格 3"/>
          <p:cNvGraphicFramePr>
            <a:graphicFrameLocks noGrp="1"/>
          </p:cNvGraphicFramePr>
          <p:nvPr/>
        </p:nvGraphicFramePr>
        <p:xfrm>
          <a:off x="107950" y="2565400"/>
          <a:ext cx="5400672" cy="4032252"/>
        </p:xfrm>
        <a:graphic>
          <a:graphicData uri="http://schemas.openxmlformats.org/drawingml/2006/table">
            <a:tbl>
              <a:tblPr firstRow="1" bandRow="1">
                <a:tableStyleId>{5C22544A-7EE6-4342-B048-85BDC9FD1C3A}</a:tableStyleId>
              </a:tblPr>
              <a:tblGrid>
                <a:gridCol w="450056"/>
                <a:gridCol w="450056"/>
                <a:gridCol w="450056"/>
                <a:gridCol w="450056"/>
                <a:gridCol w="450056"/>
                <a:gridCol w="450056"/>
                <a:gridCol w="450056"/>
                <a:gridCol w="450056"/>
                <a:gridCol w="450056"/>
                <a:gridCol w="450056"/>
                <a:gridCol w="450056"/>
                <a:gridCol w="450056"/>
              </a:tblGrid>
              <a:tr h="576036">
                <a:tc>
                  <a:txBody>
                    <a:bodyPr/>
                    <a:lstStyle/>
                    <a:p>
                      <a:pPr algn="ct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1</a:t>
                      </a:r>
                      <a:endParaRPr lang="zh-CN" altLang="en-US" sz="1800" dirty="0"/>
                    </a:p>
                  </a:txBody>
                  <a:tcPr marL="91441" marR="91441" marT="45718" marB="45718" anchor="ctr"/>
                </a:tc>
                <a:tc>
                  <a:txBody>
                    <a:bodyPr/>
                    <a:lstStyle/>
                    <a:p>
                      <a:pPr algn="ctr"/>
                      <a:r>
                        <a:rPr lang="en-US" altLang="zh-CN" sz="1800" dirty="0" smtClean="0"/>
                        <a:t>2</a:t>
                      </a:r>
                      <a:endParaRPr lang="zh-CN" altLang="en-US" sz="1800" dirty="0"/>
                    </a:p>
                  </a:txBody>
                  <a:tcPr marL="91441" marR="91441" marT="45718" marB="45718" anchor="ctr"/>
                </a:tc>
                <a:tc>
                  <a:txBody>
                    <a:bodyPr/>
                    <a:lstStyle/>
                    <a:p>
                      <a:pPr algn="ctr"/>
                      <a:r>
                        <a:rPr lang="en-US" altLang="zh-CN" sz="1800" dirty="0" smtClean="0"/>
                        <a:t>3</a:t>
                      </a:r>
                      <a:endParaRPr lang="zh-CN" altLang="en-US" sz="1800" dirty="0"/>
                    </a:p>
                  </a:txBody>
                  <a:tcPr marL="91441" marR="91441" marT="45718" marB="45718" anchor="ctr"/>
                </a:tc>
                <a:tc>
                  <a:txBody>
                    <a:bodyPr/>
                    <a:lstStyle/>
                    <a:p>
                      <a:pPr algn="ctr"/>
                      <a:r>
                        <a:rPr lang="en-US" altLang="zh-CN" sz="1800" dirty="0" smtClean="0"/>
                        <a:t>4</a:t>
                      </a:r>
                      <a:endParaRPr lang="zh-CN" altLang="en-US" sz="1800" dirty="0"/>
                    </a:p>
                  </a:txBody>
                  <a:tcPr marL="91441" marR="91441" marT="45718" marB="45718" anchor="ctr"/>
                </a:tc>
                <a:tc>
                  <a:txBody>
                    <a:bodyPr/>
                    <a:lstStyle/>
                    <a:p>
                      <a:pPr algn="ctr"/>
                      <a:r>
                        <a:rPr lang="en-US" altLang="zh-CN" sz="1800" dirty="0" smtClean="0"/>
                        <a:t>5</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7</a:t>
                      </a:r>
                      <a:endParaRPr lang="zh-CN" altLang="en-US" sz="1800" dirty="0"/>
                    </a:p>
                  </a:txBody>
                  <a:tcPr marL="91441" marR="91441" marT="45718" marB="45718" anchor="ctr"/>
                </a:tc>
                <a:tc>
                  <a:txBody>
                    <a:bodyPr/>
                    <a:lstStyle/>
                    <a:p>
                      <a:pPr algn="ctr"/>
                      <a:r>
                        <a:rPr lang="en-US" altLang="zh-CN" sz="1800" dirty="0" smtClean="0"/>
                        <a:t>8</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10</a:t>
                      </a:r>
                      <a:endParaRPr lang="zh-CN" altLang="en-US" sz="1800" dirty="0"/>
                    </a:p>
                  </a:txBody>
                  <a:tcPr marL="91441" marR="91441" marT="45718" marB="45718" anchor="ctr"/>
                </a:tc>
              </a:tr>
              <a:tr h="576036">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r>
              <a:tr h="576036">
                <a:tc>
                  <a:txBody>
                    <a:bodyPr/>
                    <a:lstStyle/>
                    <a:p>
                      <a:pPr algn="ctr"/>
                      <a:r>
                        <a:rPr lang="en-US" altLang="zh-CN" sz="1800" dirty="0" smtClean="0"/>
                        <a:t>1</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solidFill>
                            <a:schemeClr val="tx1"/>
                          </a:solidFill>
                        </a:rPr>
                        <a:t>0</a:t>
                      </a:r>
                      <a:endParaRPr lang="zh-CN" altLang="en-US" sz="1800" dirty="0">
                        <a:solidFill>
                          <a:schemeClr val="tx1"/>
                        </a:solidFill>
                      </a:endParaRPr>
                    </a:p>
                  </a:txBody>
                  <a:tcPr marL="91441" marR="91441" marT="45718" marB="45718" anchor="ctr"/>
                </a:tc>
                <a:tc>
                  <a:txBody>
                    <a:bodyPr/>
                    <a:lstStyle/>
                    <a:p>
                      <a:pPr algn="ctr"/>
                      <a:r>
                        <a:rPr lang="en-US" altLang="zh-CN" sz="1800" dirty="0" smtClean="0">
                          <a:solidFill>
                            <a:schemeClr val="tx1"/>
                          </a:solidFill>
                        </a:rPr>
                        <a:t>6</a:t>
                      </a:r>
                      <a:endParaRPr lang="zh-CN" altLang="en-US" sz="1800" dirty="0">
                        <a:solidFill>
                          <a:schemeClr val="tx1"/>
                        </a:solidFill>
                      </a:endParaRPr>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r>
              <a:tr h="576036">
                <a:tc>
                  <a:txBody>
                    <a:bodyPr/>
                    <a:lstStyle/>
                    <a:p>
                      <a:pPr algn="ctr"/>
                      <a:r>
                        <a:rPr lang="en-US" altLang="zh-CN" sz="1800" dirty="0" smtClean="0"/>
                        <a:t>2</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solidFill>
                            <a:schemeClr val="tx1"/>
                          </a:solidFill>
                        </a:rPr>
                        <a:t>6</a:t>
                      </a:r>
                      <a:endParaRPr lang="zh-CN" altLang="en-US" sz="1800" dirty="0">
                        <a:solidFill>
                          <a:schemeClr val="tx1"/>
                        </a:solidFill>
                      </a:endParaRPr>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r>
              <a:tr h="576036">
                <a:tc>
                  <a:txBody>
                    <a:bodyPr/>
                    <a:lstStyle/>
                    <a:p>
                      <a:pPr algn="ctr"/>
                      <a:r>
                        <a:rPr lang="en-US" altLang="zh-CN" sz="1800" dirty="0" smtClean="0"/>
                        <a:t>3</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endParaRPr lang="zh-CN" altLang="en-US" sz="1800" dirty="0"/>
                    </a:p>
                  </a:txBody>
                  <a:tcPr marL="91441" marR="91441" marT="45718" marB="45718" anchor="ctr">
                    <a:solidFill>
                      <a:srgbClr val="FF0000"/>
                    </a:solidFill>
                  </a:tcPr>
                </a:tc>
                <a:tc>
                  <a:txBody>
                    <a:bodyPr/>
                    <a:lstStyle/>
                    <a:p>
                      <a:pPr algn="ctr"/>
                      <a:endParaRPr lang="zh-CN" altLang="en-US" sz="1800" dirty="0"/>
                    </a:p>
                  </a:txBody>
                  <a:tcPr marL="91441" marR="91441" marT="45718" marB="45718" anchor="ctr"/>
                </a:tc>
                <a:tc>
                  <a:txBody>
                    <a:bodyPr/>
                    <a:lstStyle/>
                    <a:p>
                      <a:pPr algn="ctr"/>
                      <a:endParaRPr lang="zh-CN" altLang="en-US" sz="1800" dirty="0"/>
                    </a:p>
                  </a:txBody>
                  <a:tcPr marL="91441" marR="91441" marT="45718" marB="45718" anchor="ctr"/>
                </a:tc>
              </a:tr>
              <a:tr h="576036">
                <a:tc>
                  <a:txBody>
                    <a:bodyPr/>
                    <a:lstStyle/>
                    <a:p>
                      <a:pPr algn="ctr"/>
                      <a:r>
                        <a:rPr lang="en-US" altLang="zh-CN" sz="1800" dirty="0" smtClean="0"/>
                        <a:t>4</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dirty="0"/>
                    </a:p>
                  </a:txBody>
                  <a:tcPr marL="91441" marR="91441" marT="45718" marB="45718" anchor="ctr"/>
                </a:tc>
              </a:tr>
              <a:tr h="576036">
                <a:tc>
                  <a:txBody>
                    <a:bodyPr/>
                    <a:lstStyle/>
                    <a:p>
                      <a:pPr algn="ctr"/>
                      <a:r>
                        <a:rPr lang="en-US" altLang="zh-CN" sz="1800" dirty="0" smtClean="0"/>
                        <a:t>5</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dirty="0"/>
                    </a:p>
                  </a:txBody>
                  <a:tcPr marL="91441" marR="91441" marT="45718" marB="45718" anchor="ctr"/>
                </a:tc>
                <a:tc>
                  <a:txBody>
                    <a:bodyPr/>
                    <a:lstStyle/>
                    <a:p>
                      <a:pPr algn="ctr"/>
                      <a:endParaRPr lang="zh-CN" altLang="en-US" sz="1800" dirty="0"/>
                    </a:p>
                  </a:txBody>
                  <a:tcPr marL="91441" marR="91441" marT="45718" marB="45718" anchor="ctr"/>
                </a:tc>
              </a:tr>
            </a:tbl>
          </a:graphicData>
        </a:graphic>
      </p:graphicFrame>
      <p:sp>
        <p:nvSpPr>
          <p:cNvPr id="19" name="椭圆 18"/>
          <p:cNvSpPr/>
          <p:nvPr/>
        </p:nvSpPr>
        <p:spPr>
          <a:xfrm>
            <a:off x="4202113" y="4394200"/>
            <a:ext cx="360362" cy="3603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7" name="表格 6"/>
          <p:cNvGraphicFramePr>
            <a:graphicFrameLocks noGrp="1"/>
          </p:cNvGraphicFramePr>
          <p:nvPr/>
        </p:nvGraphicFramePr>
        <p:xfrm>
          <a:off x="7021513" y="2636838"/>
          <a:ext cx="455612" cy="2925762"/>
        </p:xfrm>
        <a:graphic>
          <a:graphicData uri="http://schemas.openxmlformats.org/drawingml/2006/table">
            <a:tbl>
              <a:tblPr firstRow="1" bandRow="1">
                <a:tableStyleId>{5C22544A-7EE6-4342-B048-85BDC9FD1C3A}</a:tableStyleId>
              </a:tblPr>
              <a:tblGrid>
                <a:gridCol w="455612"/>
              </a:tblGrid>
              <a:tr h="769937">
                <a:tc>
                  <a:txBody>
                    <a:bodyPr/>
                    <a:lstStyle/>
                    <a:p>
                      <a:r>
                        <a:rPr lang="en-US" altLang="zh-CN" sz="1500" dirty="0" smtClean="0"/>
                        <a:t>···</a:t>
                      </a:r>
                      <a:endParaRPr lang="zh-CN" altLang="en-US" sz="1500" dirty="0"/>
                    </a:p>
                  </a:txBody>
                  <a:tcPr marL="91420" marR="91420" marT="38497" marB="384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07975">
                <a:tc>
                  <a:txBody>
                    <a:bodyPr/>
                    <a:lstStyle/>
                    <a:p>
                      <a:endParaRPr lang="zh-CN" altLang="en-US" sz="1500" dirty="0"/>
                    </a:p>
                  </a:txBody>
                  <a:tcPr marL="91420" marR="91420" marT="38497" marB="384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07975">
                <a:tc>
                  <a:txBody>
                    <a:bodyPr/>
                    <a:lstStyle/>
                    <a:p>
                      <a:endParaRPr lang="zh-CN" altLang="en-US" sz="1500" dirty="0"/>
                    </a:p>
                  </a:txBody>
                  <a:tcPr marL="91420" marR="91420" marT="38497" marB="384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07975">
                <a:tc>
                  <a:txBody>
                    <a:bodyPr/>
                    <a:lstStyle/>
                    <a:p>
                      <a:endParaRPr lang="zh-CN" altLang="en-US" sz="1500" dirty="0"/>
                    </a:p>
                  </a:txBody>
                  <a:tcPr marL="91420" marR="91420" marT="38497" marB="384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7975">
                <a:tc>
                  <a:txBody>
                    <a:bodyPr/>
                    <a:lstStyle/>
                    <a:p>
                      <a:endParaRPr lang="zh-CN" altLang="en-US" sz="1500" dirty="0"/>
                    </a:p>
                  </a:txBody>
                  <a:tcPr marL="91420" marR="91420" marT="38497" marB="384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307975">
                <a:tc>
                  <a:txBody>
                    <a:bodyPr/>
                    <a:lstStyle/>
                    <a:p>
                      <a:endParaRPr lang="zh-CN" altLang="en-US" sz="1500" dirty="0"/>
                    </a:p>
                  </a:txBody>
                  <a:tcPr marL="91420" marR="91420" marT="38497" marB="384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307975">
                <a:tc>
                  <a:txBody>
                    <a:bodyPr/>
                    <a:lstStyle/>
                    <a:p>
                      <a:endParaRPr lang="zh-CN" altLang="en-US" sz="1500" dirty="0"/>
                    </a:p>
                  </a:txBody>
                  <a:tcPr marL="91420" marR="91420" marT="38497" marB="384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07975">
                <a:tc>
                  <a:txBody>
                    <a:bodyPr/>
                    <a:lstStyle/>
                    <a:p>
                      <a:endParaRPr lang="zh-CN" altLang="en-US" sz="1500" dirty="0"/>
                    </a:p>
                  </a:txBody>
                  <a:tcPr marL="91420" marR="91420" marT="38497" marB="384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8" name="表格 7"/>
          <p:cNvGraphicFramePr>
            <a:graphicFrameLocks noGrp="1"/>
          </p:cNvGraphicFramePr>
          <p:nvPr/>
        </p:nvGraphicFramePr>
        <p:xfrm>
          <a:off x="5757863" y="2636838"/>
          <a:ext cx="455612" cy="731838"/>
        </p:xfrm>
        <a:graphic>
          <a:graphicData uri="http://schemas.openxmlformats.org/drawingml/2006/table">
            <a:tbl>
              <a:tblPr firstRow="1" bandRow="1">
                <a:tableStyleId>{5C22544A-7EE6-4342-B048-85BDC9FD1C3A}</a:tableStyleId>
              </a:tblPr>
              <a:tblGrid>
                <a:gridCol w="455612"/>
              </a:tblGrid>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37003" name="TextBox 8"/>
          <p:cNvSpPr txBox="1">
            <a:spLocks noChangeArrowheads="1"/>
          </p:cNvSpPr>
          <p:nvPr/>
        </p:nvSpPr>
        <p:spPr bwMode="auto">
          <a:xfrm>
            <a:off x="5614988" y="3429000"/>
            <a:ext cx="7635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a:t>物品</a:t>
            </a:r>
            <a:r>
              <a:rPr lang="en-US" altLang="zh-CN"/>
              <a:t>1</a:t>
            </a:r>
            <a:endParaRPr lang="zh-CN" altLang="en-US"/>
          </a:p>
        </p:txBody>
      </p:sp>
      <p:grpSp>
        <p:nvGrpSpPr>
          <p:cNvPr id="37004" name="组合 9"/>
          <p:cNvGrpSpPr>
            <a:grpSpLocks/>
          </p:cNvGrpSpPr>
          <p:nvPr/>
        </p:nvGrpSpPr>
        <p:grpSpPr bwMode="auto">
          <a:xfrm>
            <a:off x="7021513" y="2636838"/>
            <a:ext cx="460375" cy="2928937"/>
            <a:chOff x="7562432" y="5013176"/>
            <a:chExt cx="461904" cy="734369"/>
          </a:xfrm>
        </p:grpSpPr>
        <p:cxnSp>
          <p:nvCxnSpPr>
            <p:cNvPr id="11" name="直接连接符 10"/>
            <p:cNvCxnSpPr/>
            <p:nvPr/>
          </p:nvCxnSpPr>
          <p:spPr>
            <a:xfrm>
              <a:off x="7562432" y="5013176"/>
              <a:ext cx="0" cy="73436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571989" y="5747545"/>
              <a:ext cx="45234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024336" y="5013176"/>
              <a:ext cx="0" cy="73436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7005" name="TextBox 13"/>
          <p:cNvSpPr txBox="1">
            <a:spLocks noChangeArrowheads="1"/>
          </p:cNvSpPr>
          <p:nvPr/>
        </p:nvSpPr>
        <p:spPr bwMode="auto">
          <a:xfrm>
            <a:off x="6919913" y="5589588"/>
            <a:ext cx="646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a:t>背包</a:t>
            </a:r>
          </a:p>
        </p:txBody>
      </p:sp>
      <p:sp>
        <p:nvSpPr>
          <p:cNvPr id="15" name="右箭头 14"/>
          <p:cNvSpPr/>
          <p:nvPr/>
        </p:nvSpPr>
        <p:spPr>
          <a:xfrm>
            <a:off x="6313488" y="3001963"/>
            <a:ext cx="604837" cy="185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16" name="表格 15"/>
          <p:cNvGraphicFramePr>
            <a:graphicFrameLocks noGrp="1"/>
          </p:cNvGraphicFramePr>
          <p:nvPr/>
        </p:nvGraphicFramePr>
        <p:xfrm>
          <a:off x="8339138" y="2636838"/>
          <a:ext cx="455612" cy="731838"/>
        </p:xfrm>
        <a:graphic>
          <a:graphicData uri="http://schemas.openxmlformats.org/drawingml/2006/table">
            <a:tbl>
              <a:tblPr firstRow="1" bandRow="1">
                <a:tableStyleId>{5C22544A-7EE6-4342-B048-85BDC9FD1C3A}</a:tableStyleId>
              </a:tblPr>
              <a:tblGrid>
                <a:gridCol w="455612"/>
              </a:tblGrid>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bl>
          </a:graphicData>
        </a:graphic>
      </p:graphicFrame>
      <p:sp>
        <p:nvSpPr>
          <p:cNvPr id="37015" name="TextBox 16"/>
          <p:cNvSpPr txBox="1">
            <a:spLocks noChangeArrowheads="1"/>
          </p:cNvSpPr>
          <p:nvPr/>
        </p:nvSpPr>
        <p:spPr bwMode="auto">
          <a:xfrm>
            <a:off x="8194675" y="3429000"/>
            <a:ext cx="763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a:t>物品</a:t>
            </a:r>
            <a:r>
              <a:rPr lang="en-US" altLang="zh-CN"/>
              <a:t>2</a:t>
            </a:r>
            <a:endParaRPr lang="zh-CN" altLang="en-US"/>
          </a:p>
        </p:txBody>
      </p:sp>
      <p:sp>
        <p:nvSpPr>
          <p:cNvPr id="18" name="右箭头 17"/>
          <p:cNvSpPr/>
          <p:nvPr/>
        </p:nvSpPr>
        <p:spPr>
          <a:xfrm rot="10800000">
            <a:off x="7573963" y="3001963"/>
            <a:ext cx="604837" cy="185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017" name="TextBox 21"/>
          <p:cNvSpPr txBox="1">
            <a:spLocks noChangeArrowheads="1"/>
          </p:cNvSpPr>
          <p:nvPr/>
        </p:nvSpPr>
        <p:spPr bwMode="auto">
          <a:xfrm>
            <a:off x="8194675" y="6021388"/>
            <a:ext cx="763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a:t>物品</a:t>
            </a:r>
            <a:r>
              <a:rPr lang="en-US" altLang="zh-CN"/>
              <a:t>3</a:t>
            </a:r>
            <a:endParaRPr lang="zh-CN" altLang="en-US"/>
          </a:p>
        </p:txBody>
      </p:sp>
      <p:graphicFrame>
        <p:nvGraphicFramePr>
          <p:cNvPr id="23" name="表格 22"/>
          <p:cNvGraphicFramePr>
            <a:graphicFrameLocks noGrp="1"/>
          </p:cNvGraphicFramePr>
          <p:nvPr/>
        </p:nvGraphicFramePr>
        <p:xfrm>
          <a:off x="8348663" y="3821113"/>
          <a:ext cx="455612" cy="2195514"/>
        </p:xfrm>
        <a:graphic>
          <a:graphicData uri="http://schemas.openxmlformats.org/drawingml/2006/table">
            <a:tbl>
              <a:tblPr firstRow="1" bandRow="1">
                <a:tableStyleId>{5C22544A-7EE6-4342-B048-85BDC9FD1C3A}</a:tableStyleId>
              </a:tblPr>
              <a:tblGrid>
                <a:gridCol w="455612"/>
              </a:tblGrid>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24" name="右箭头 23"/>
          <p:cNvSpPr/>
          <p:nvPr/>
        </p:nvSpPr>
        <p:spPr>
          <a:xfrm rot="10800000">
            <a:off x="7573963" y="4754563"/>
            <a:ext cx="604837" cy="184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乘号 19"/>
          <p:cNvSpPr/>
          <p:nvPr/>
        </p:nvSpPr>
        <p:spPr>
          <a:xfrm>
            <a:off x="7661275" y="4587875"/>
            <a:ext cx="517525" cy="51911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036" name="TextBox 24"/>
          <p:cNvSpPr txBox="1">
            <a:spLocks noChangeArrowheads="1"/>
          </p:cNvSpPr>
          <p:nvPr/>
        </p:nvSpPr>
        <p:spPr bwMode="auto">
          <a:xfrm>
            <a:off x="7081838" y="3471863"/>
            <a:ext cx="341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a:t>9</a:t>
            </a:r>
            <a:endParaRPr lang="zh-CN" altLang="en-US" sz="2400"/>
          </a:p>
        </p:txBody>
      </p:sp>
      <p:graphicFrame>
        <p:nvGraphicFramePr>
          <p:cNvPr id="3" name="对象 2"/>
          <p:cNvGraphicFramePr>
            <a:graphicFrameLocks noChangeAspect="1"/>
          </p:cNvGraphicFramePr>
          <p:nvPr>
            <p:extLst>
              <p:ext uri="{D42A27DB-BD31-4B8C-83A1-F6EECF244321}">
                <p14:modId xmlns:p14="http://schemas.microsoft.com/office/powerpoint/2010/main" val="4019183051"/>
              </p:ext>
            </p:extLst>
          </p:nvPr>
        </p:nvGraphicFramePr>
        <p:xfrm>
          <a:off x="755650" y="115888"/>
          <a:ext cx="7683500" cy="1068387"/>
        </p:xfrm>
        <a:graphic>
          <a:graphicData uri="http://schemas.openxmlformats.org/presentationml/2006/ole">
            <mc:AlternateContent xmlns:mc="http://schemas.openxmlformats.org/markup-compatibility/2006">
              <mc:Choice xmlns:v="urn:schemas-microsoft-com:vml" Requires="v">
                <p:oleObj spid="_x0000_s61443" name="Equation" r:id="rId4" imgW="3822700" imgH="533400" progId="Equation.DSMT4">
                  <p:embed/>
                </p:oleObj>
              </mc:Choice>
              <mc:Fallback>
                <p:oleObj name="Equation" r:id="rId4" imgW="3822700" imgH="533400" progId="Equation.DSMT4">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15888"/>
                        <a:ext cx="7683500" cy="1068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727644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p:cNvSpPr>
          <p:nvPr>
            <p:ph sz="quarter" idx="1"/>
          </p:nvPr>
        </p:nvSpPr>
        <p:spPr>
          <a:xfrm>
            <a:off x="457200" y="1219200"/>
            <a:ext cx="8229600" cy="4937125"/>
          </a:xfrm>
        </p:spPr>
        <p:txBody>
          <a:bodyPr/>
          <a:lstStyle/>
          <a:p>
            <a:r>
              <a:rPr lang="zh-CN" altLang="en-US" dirty="0" smtClean="0"/>
              <a:t>考虑</a:t>
            </a:r>
            <a:r>
              <a:rPr lang="en-US" altLang="zh-CN" dirty="0" smtClean="0"/>
              <a:t>5</a:t>
            </a:r>
            <a:r>
              <a:rPr lang="zh-CN" altLang="en-US" dirty="0" smtClean="0"/>
              <a:t>个物品，重量分别是</a:t>
            </a:r>
            <a:r>
              <a:rPr lang="en-US" altLang="zh-CN" dirty="0" smtClean="0"/>
              <a:t>{2, 2, 6, 5, 4}</a:t>
            </a:r>
            <a:r>
              <a:rPr lang="zh-CN" altLang="en-US" dirty="0" smtClean="0"/>
              <a:t>，价值分别为</a:t>
            </a:r>
            <a:r>
              <a:rPr lang="en-US" altLang="zh-CN" dirty="0" smtClean="0"/>
              <a:t>{6, 3, 5, 4, 6}</a:t>
            </a:r>
            <a:endParaRPr lang="zh-CN" altLang="en-US" dirty="0" smtClean="0"/>
          </a:p>
        </p:txBody>
      </p:sp>
      <p:graphicFrame>
        <p:nvGraphicFramePr>
          <p:cNvPr id="4" name="表格 3"/>
          <p:cNvGraphicFramePr>
            <a:graphicFrameLocks noGrp="1"/>
          </p:cNvGraphicFramePr>
          <p:nvPr/>
        </p:nvGraphicFramePr>
        <p:xfrm>
          <a:off x="107950" y="2565400"/>
          <a:ext cx="5400672" cy="4032252"/>
        </p:xfrm>
        <a:graphic>
          <a:graphicData uri="http://schemas.openxmlformats.org/drawingml/2006/table">
            <a:tbl>
              <a:tblPr firstRow="1" bandRow="1">
                <a:tableStyleId>{5C22544A-7EE6-4342-B048-85BDC9FD1C3A}</a:tableStyleId>
              </a:tblPr>
              <a:tblGrid>
                <a:gridCol w="450056"/>
                <a:gridCol w="450056"/>
                <a:gridCol w="450056"/>
                <a:gridCol w="450056"/>
                <a:gridCol w="450056"/>
                <a:gridCol w="450056"/>
                <a:gridCol w="450056"/>
                <a:gridCol w="450056"/>
                <a:gridCol w="450056"/>
                <a:gridCol w="450056"/>
                <a:gridCol w="450056"/>
                <a:gridCol w="450056"/>
              </a:tblGrid>
              <a:tr h="576036">
                <a:tc>
                  <a:txBody>
                    <a:bodyPr/>
                    <a:lstStyle/>
                    <a:p>
                      <a:pPr algn="ct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1</a:t>
                      </a:r>
                      <a:endParaRPr lang="zh-CN" altLang="en-US" sz="1800" dirty="0"/>
                    </a:p>
                  </a:txBody>
                  <a:tcPr marL="91441" marR="91441" marT="45718" marB="45718" anchor="ctr"/>
                </a:tc>
                <a:tc>
                  <a:txBody>
                    <a:bodyPr/>
                    <a:lstStyle/>
                    <a:p>
                      <a:pPr algn="ctr"/>
                      <a:r>
                        <a:rPr lang="en-US" altLang="zh-CN" sz="1800" dirty="0" smtClean="0"/>
                        <a:t>2</a:t>
                      </a:r>
                      <a:endParaRPr lang="zh-CN" altLang="en-US" sz="1800" dirty="0"/>
                    </a:p>
                  </a:txBody>
                  <a:tcPr marL="91441" marR="91441" marT="45718" marB="45718" anchor="ctr"/>
                </a:tc>
                <a:tc>
                  <a:txBody>
                    <a:bodyPr/>
                    <a:lstStyle/>
                    <a:p>
                      <a:pPr algn="ctr"/>
                      <a:r>
                        <a:rPr lang="en-US" altLang="zh-CN" sz="1800" dirty="0" smtClean="0"/>
                        <a:t>3</a:t>
                      </a:r>
                      <a:endParaRPr lang="zh-CN" altLang="en-US" sz="1800" dirty="0"/>
                    </a:p>
                  </a:txBody>
                  <a:tcPr marL="91441" marR="91441" marT="45718" marB="45718" anchor="ctr"/>
                </a:tc>
                <a:tc>
                  <a:txBody>
                    <a:bodyPr/>
                    <a:lstStyle/>
                    <a:p>
                      <a:pPr algn="ctr"/>
                      <a:r>
                        <a:rPr lang="en-US" altLang="zh-CN" sz="1800" dirty="0" smtClean="0"/>
                        <a:t>4</a:t>
                      </a:r>
                      <a:endParaRPr lang="zh-CN" altLang="en-US" sz="1800" dirty="0"/>
                    </a:p>
                  </a:txBody>
                  <a:tcPr marL="91441" marR="91441" marT="45718" marB="45718" anchor="ctr"/>
                </a:tc>
                <a:tc>
                  <a:txBody>
                    <a:bodyPr/>
                    <a:lstStyle/>
                    <a:p>
                      <a:pPr algn="ctr"/>
                      <a:r>
                        <a:rPr lang="en-US" altLang="zh-CN" sz="1800" dirty="0" smtClean="0"/>
                        <a:t>5</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7</a:t>
                      </a:r>
                      <a:endParaRPr lang="zh-CN" altLang="en-US" sz="1800" dirty="0"/>
                    </a:p>
                  </a:txBody>
                  <a:tcPr marL="91441" marR="91441" marT="45718" marB="45718" anchor="ctr"/>
                </a:tc>
                <a:tc>
                  <a:txBody>
                    <a:bodyPr/>
                    <a:lstStyle/>
                    <a:p>
                      <a:pPr algn="ctr"/>
                      <a:r>
                        <a:rPr lang="en-US" altLang="zh-CN" sz="1800" dirty="0" smtClean="0"/>
                        <a:t>8</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10</a:t>
                      </a:r>
                      <a:endParaRPr lang="zh-CN" altLang="en-US" sz="1800" dirty="0"/>
                    </a:p>
                  </a:txBody>
                  <a:tcPr marL="91441" marR="91441" marT="45718" marB="45718" anchor="ctr"/>
                </a:tc>
              </a:tr>
              <a:tr h="576036">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r>
              <a:tr h="576036">
                <a:tc>
                  <a:txBody>
                    <a:bodyPr/>
                    <a:lstStyle/>
                    <a:p>
                      <a:pPr algn="ctr"/>
                      <a:r>
                        <a:rPr lang="en-US" altLang="zh-CN" sz="1800" dirty="0" smtClean="0"/>
                        <a:t>1</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solidFill>
                            <a:schemeClr val="tx1"/>
                          </a:solidFill>
                        </a:rPr>
                        <a:t>0</a:t>
                      </a:r>
                      <a:endParaRPr lang="zh-CN" altLang="en-US" sz="1800" dirty="0">
                        <a:solidFill>
                          <a:schemeClr val="tx1"/>
                        </a:solidFill>
                      </a:endParaRPr>
                    </a:p>
                  </a:txBody>
                  <a:tcPr marL="91441" marR="91441" marT="45718" marB="45718" anchor="ctr"/>
                </a:tc>
                <a:tc>
                  <a:txBody>
                    <a:bodyPr/>
                    <a:lstStyle/>
                    <a:p>
                      <a:pPr algn="ctr"/>
                      <a:r>
                        <a:rPr lang="en-US" altLang="zh-CN" sz="1800" dirty="0" smtClean="0">
                          <a:solidFill>
                            <a:schemeClr val="tx1"/>
                          </a:solidFill>
                        </a:rPr>
                        <a:t>6</a:t>
                      </a:r>
                      <a:endParaRPr lang="zh-CN" altLang="en-US" sz="1800" dirty="0">
                        <a:solidFill>
                          <a:schemeClr val="tx1"/>
                        </a:solidFill>
                      </a:endParaRPr>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r>
              <a:tr h="576036">
                <a:tc>
                  <a:txBody>
                    <a:bodyPr/>
                    <a:lstStyle/>
                    <a:p>
                      <a:pPr algn="ctr"/>
                      <a:r>
                        <a:rPr lang="en-US" altLang="zh-CN" sz="1800" dirty="0" smtClean="0"/>
                        <a:t>2</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solidFill>
                            <a:schemeClr val="tx1"/>
                          </a:solidFill>
                        </a:rPr>
                        <a:t>6</a:t>
                      </a:r>
                      <a:endParaRPr lang="zh-CN" altLang="en-US" sz="1800" dirty="0">
                        <a:solidFill>
                          <a:schemeClr val="tx1"/>
                        </a:solidFill>
                      </a:endParaRPr>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r>
              <a:tr h="576036">
                <a:tc>
                  <a:txBody>
                    <a:bodyPr/>
                    <a:lstStyle/>
                    <a:p>
                      <a:pPr algn="ctr"/>
                      <a:r>
                        <a:rPr lang="en-US" altLang="zh-CN" sz="1800" dirty="0" smtClean="0"/>
                        <a:t>3</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solidFill>
                            <a:srgbClr val="FF0000"/>
                          </a:solidFill>
                        </a:rPr>
                        <a:t>11</a:t>
                      </a:r>
                      <a:endParaRPr lang="zh-CN" altLang="en-US" sz="1800" dirty="0">
                        <a:solidFill>
                          <a:srgbClr val="FF0000"/>
                        </a:solidFill>
                      </a:endParaRPr>
                    </a:p>
                  </a:txBody>
                  <a:tcPr marL="91441" marR="91441" marT="45718" marB="45718" anchor="ctr">
                    <a:solidFill>
                      <a:schemeClr val="accent2">
                        <a:lumMod val="20000"/>
                        <a:lumOff val="80000"/>
                      </a:schemeClr>
                    </a:solidFill>
                  </a:tcPr>
                </a:tc>
                <a:tc>
                  <a:txBody>
                    <a:bodyPr/>
                    <a:lstStyle/>
                    <a:p>
                      <a:pPr algn="ctr"/>
                      <a:endParaRPr lang="zh-CN" altLang="en-US" sz="1800" dirty="0"/>
                    </a:p>
                  </a:txBody>
                  <a:tcPr marL="91441" marR="91441" marT="45718" marB="45718" anchor="ctr"/>
                </a:tc>
                <a:tc>
                  <a:txBody>
                    <a:bodyPr/>
                    <a:lstStyle/>
                    <a:p>
                      <a:pPr algn="ctr"/>
                      <a:endParaRPr lang="zh-CN" altLang="en-US" sz="1800" dirty="0"/>
                    </a:p>
                  </a:txBody>
                  <a:tcPr marL="91441" marR="91441" marT="45718" marB="45718" anchor="ctr"/>
                </a:tc>
              </a:tr>
              <a:tr h="576036">
                <a:tc>
                  <a:txBody>
                    <a:bodyPr/>
                    <a:lstStyle/>
                    <a:p>
                      <a:pPr algn="ctr"/>
                      <a:r>
                        <a:rPr lang="en-US" altLang="zh-CN" sz="1800" dirty="0" smtClean="0"/>
                        <a:t>4</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dirty="0"/>
                    </a:p>
                  </a:txBody>
                  <a:tcPr marL="91441" marR="91441" marT="45718" marB="45718" anchor="ctr"/>
                </a:tc>
              </a:tr>
              <a:tr h="576036">
                <a:tc>
                  <a:txBody>
                    <a:bodyPr/>
                    <a:lstStyle/>
                    <a:p>
                      <a:pPr algn="ctr"/>
                      <a:r>
                        <a:rPr lang="en-US" altLang="zh-CN" sz="1800" dirty="0" smtClean="0"/>
                        <a:t>5</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dirty="0"/>
                    </a:p>
                  </a:txBody>
                  <a:tcPr marL="91441" marR="91441" marT="45718" marB="45718" anchor="ctr"/>
                </a:tc>
                <a:tc>
                  <a:txBody>
                    <a:bodyPr/>
                    <a:lstStyle/>
                    <a:p>
                      <a:pPr algn="ctr"/>
                      <a:endParaRPr lang="zh-CN" altLang="en-US" sz="1800" dirty="0"/>
                    </a:p>
                  </a:txBody>
                  <a:tcPr marL="91441" marR="91441" marT="45718" marB="45718" anchor="ctr"/>
                </a:tc>
              </a:tr>
            </a:tbl>
          </a:graphicData>
        </a:graphic>
      </p:graphicFrame>
      <p:sp>
        <p:nvSpPr>
          <p:cNvPr id="37998" name="TextBox 4"/>
          <p:cNvSpPr txBox="1">
            <a:spLocks noChangeArrowheads="1"/>
          </p:cNvSpPr>
          <p:nvPr/>
        </p:nvSpPr>
        <p:spPr bwMode="auto">
          <a:xfrm>
            <a:off x="5580063" y="2636838"/>
            <a:ext cx="338455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sym typeface="Wingdings" pitchFamily="2" charset="2"/>
              </a:rPr>
              <a:t>② </a:t>
            </a:r>
            <a:r>
              <a:rPr lang="zh-CN" altLang="en-US" sz="2400" b="1">
                <a:sym typeface="Wingdings" pitchFamily="2" charset="2"/>
              </a:rPr>
              <a:t>第</a:t>
            </a:r>
            <a:r>
              <a:rPr lang="en-US" altLang="zh-CN" sz="2400" b="1">
                <a:sym typeface="Wingdings" pitchFamily="2" charset="2"/>
              </a:rPr>
              <a:t>3</a:t>
            </a:r>
            <a:r>
              <a:rPr lang="zh-CN" altLang="en-US" sz="2400" b="1">
                <a:sym typeface="Wingdings" pitchFamily="2" charset="2"/>
              </a:rPr>
              <a:t>个物品放到包里，则背包的最大价值为前</a:t>
            </a:r>
            <a:r>
              <a:rPr lang="en-US" altLang="zh-CN" sz="2400" b="1">
                <a:sym typeface="Wingdings" pitchFamily="2" charset="2"/>
              </a:rPr>
              <a:t>2</a:t>
            </a:r>
            <a:r>
              <a:rPr lang="zh-CN" altLang="en-US" sz="2400" b="1">
                <a:sym typeface="Wingdings" pitchFamily="2" charset="2"/>
              </a:rPr>
              <a:t>个物品放到</a:t>
            </a:r>
            <a:r>
              <a:rPr lang="en-US" altLang="zh-CN" sz="2400" b="1">
                <a:sym typeface="Wingdings" pitchFamily="2" charset="2"/>
              </a:rPr>
              <a:t>j-w</a:t>
            </a:r>
            <a:r>
              <a:rPr lang="en-US" altLang="zh-CN" sz="2400" b="1" baseline="-25000">
                <a:sym typeface="Wingdings" pitchFamily="2" charset="2"/>
              </a:rPr>
              <a:t>3</a:t>
            </a:r>
            <a:r>
              <a:rPr lang="en-US" altLang="zh-CN" sz="2400" b="1">
                <a:sym typeface="Wingdings" pitchFamily="2" charset="2"/>
              </a:rPr>
              <a:t>=8-6=2</a:t>
            </a:r>
            <a:r>
              <a:rPr lang="zh-CN" altLang="en-US" sz="2400" b="1">
                <a:sym typeface="Wingdings" pitchFamily="2" charset="2"/>
              </a:rPr>
              <a:t>空间里的最大值加上物品</a:t>
            </a:r>
            <a:r>
              <a:rPr lang="en-US" altLang="zh-CN" sz="2400" b="1">
                <a:sym typeface="Wingdings" pitchFamily="2" charset="2"/>
              </a:rPr>
              <a:t>3</a:t>
            </a:r>
            <a:r>
              <a:rPr lang="zh-CN" altLang="en-US" sz="2400" b="1">
                <a:sym typeface="Wingdings" pitchFamily="2" charset="2"/>
              </a:rPr>
              <a:t>的价值，即：</a:t>
            </a:r>
            <a:endParaRPr lang="en-US" altLang="zh-CN" sz="2400" b="1">
              <a:sym typeface="Wingdings" pitchFamily="2" charset="2"/>
            </a:endParaRPr>
          </a:p>
          <a:p>
            <a:pPr algn="ctr" eaLnBrk="1" hangingPunct="1"/>
            <a:r>
              <a:rPr lang="en-US" altLang="zh-CN" sz="2400" b="1">
                <a:sym typeface="Wingdings" pitchFamily="2" charset="2"/>
              </a:rPr>
              <a:t>C(3,8)=C(2,2)+v</a:t>
            </a:r>
            <a:r>
              <a:rPr lang="en-US" altLang="zh-CN" sz="2400" b="1" baseline="-25000">
                <a:sym typeface="Wingdings" pitchFamily="2" charset="2"/>
              </a:rPr>
              <a:t>3</a:t>
            </a:r>
            <a:r>
              <a:rPr lang="en-US" altLang="zh-CN" sz="2400" b="1">
                <a:sym typeface="Wingdings" pitchFamily="2" charset="2"/>
              </a:rPr>
              <a:t>=6+5=11</a:t>
            </a:r>
          </a:p>
          <a:p>
            <a:pPr eaLnBrk="1" hangingPunct="1"/>
            <a:endParaRPr lang="en-US" altLang="zh-CN" sz="2400" b="1">
              <a:sym typeface="Wingdings" pitchFamily="2" charset="2"/>
            </a:endParaRPr>
          </a:p>
          <a:p>
            <a:pPr eaLnBrk="1" hangingPunct="1"/>
            <a:r>
              <a:rPr lang="zh-CN" altLang="en-US" sz="2400" b="1">
                <a:sym typeface="Wingdings" pitchFamily="2" charset="2"/>
              </a:rPr>
              <a:t>相比第</a:t>
            </a:r>
            <a:r>
              <a:rPr lang="en-US" altLang="zh-CN" sz="2400" b="1">
                <a:sym typeface="Wingdings" pitchFamily="2" charset="2"/>
              </a:rPr>
              <a:t>3</a:t>
            </a:r>
            <a:r>
              <a:rPr lang="zh-CN" altLang="en-US" sz="2400" b="1">
                <a:sym typeface="Wingdings" pitchFamily="2" charset="2"/>
              </a:rPr>
              <a:t>个物品放</a:t>
            </a:r>
            <a:r>
              <a:rPr lang="en-US" altLang="zh-CN" sz="2400" b="1">
                <a:sym typeface="Wingdings" pitchFamily="2" charset="2"/>
              </a:rPr>
              <a:t>(9)</a:t>
            </a:r>
            <a:r>
              <a:rPr lang="zh-CN" altLang="en-US" sz="2400" b="1">
                <a:sym typeface="Wingdings" pitchFamily="2" charset="2"/>
              </a:rPr>
              <a:t>与不放</a:t>
            </a:r>
            <a:r>
              <a:rPr lang="en-US" altLang="zh-CN" sz="2400" b="1">
                <a:sym typeface="Wingdings" pitchFamily="2" charset="2"/>
              </a:rPr>
              <a:t>(11)</a:t>
            </a:r>
            <a:r>
              <a:rPr lang="zh-CN" altLang="en-US" sz="2400" b="1">
                <a:sym typeface="Wingdings" pitchFamily="2" charset="2"/>
              </a:rPr>
              <a:t>时的最大价值得出，放的价值更大。</a:t>
            </a:r>
            <a:endParaRPr lang="en-US" altLang="zh-CN" sz="2400" b="1">
              <a:sym typeface="Wingdings" pitchFamily="2" charset="2"/>
            </a:endParaRPr>
          </a:p>
        </p:txBody>
      </p:sp>
      <p:sp>
        <p:nvSpPr>
          <p:cNvPr id="6" name="椭圆 5"/>
          <p:cNvSpPr/>
          <p:nvPr/>
        </p:nvSpPr>
        <p:spPr>
          <a:xfrm>
            <a:off x="1506538" y="4394200"/>
            <a:ext cx="360362" cy="3603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4019183051"/>
              </p:ext>
            </p:extLst>
          </p:nvPr>
        </p:nvGraphicFramePr>
        <p:xfrm>
          <a:off x="755650" y="115888"/>
          <a:ext cx="7683500" cy="1068387"/>
        </p:xfrm>
        <a:graphic>
          <a:graphicData uri="http://schemas.openxmlformats.org/presentationml/2006/ole">
            <mc:AlternateContent xmlns:mc="http://schemas.openxmlformats.org/markup-compatibility/2006">
              <mc:Choice xmlns:v="urn:schemas-microsoft-com:vml" Requires="v">
                <p:oleObj spid="_x0000_s62467" name="Equation" r:id="rId4" imgW="3822700" imgH="533400" progId="Equation.DSMT4">
                  <p:embed/>
                </p:oleObj>
              </mc:Choice>
              <mc:Fallback>
                <p:oleObj name="Equation" r:id="rId4" imgW="3822700" imgH="533400" progId="Equation.DSMT4">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15888"/>
                        <a:ext cx="7683500" cy="1068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668284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p:cNvSpPr>
          <p:nvPr>
            <p:ph sz="quarter" idx="1"/>
          </p:nvPr>
        </p:nvSpPr>
        <p:spPr>
          <a:xfrm>
            <a:off x="457200" y="1219200"/>
            <a:ext cx="8229600" cy="4937125"/>
          </a:xfrm>
        </p:spPr>
        <p:txBody>
          <a:bodyPr/>
          <a:lstStyle/>
          <a:p>
            <a:r>
              <a:rPr lang="zh-CN" altLang="en-US" dirty="0" smtClean="0"/>
              <a:t>考虑</a:t>
            </a:r>
            <a:r>
              <a:rPr lang="en-US" altLang="zh-CN" dirty="0" smtClean="0"/>
              <a:t>5</a:t>
            </a:r>
            <a:r>
              <a:rPr lang="zh-CN" altLang="en-US" dirty="0" smtClean="0"/>
              <a:t>个物品，重量分别是</a:t>
            </a:r>
            <a:r>
              <a:rPr lang="en-US" altLang="zh-CN" dirty="0" smtClean="0"/>
              <a:t>{2, 2, 6, 5, 4}</a:t>
            </a:r>
            <a:r>
              <a:rPr lang="zh-CN" altLang="en-US" dirty="0" smtClean="0"/>
              <a:t>，价值分别为</a:t>
            </a:r>
            <a:r>
              <a:rPr lang="en-US" altLang="zh-CN" dirty="0" smtClean="0"/>
              <a:t>{6, 3, 5, 4, 6}</a:t>
            </a:r>
            <a:endParaRPr lang="zh-CN" altLang="en-US" dirty="0" smtClean="0"/>
          </a:p>
        </p:txBody>
      </p:sp>
      <p:graphicFrame>
        <p:nvGraphicFramePr>
          <p:cNvPr id="4" name="表格 3"/>
          <p:cNvGraphicFramePr>
            <a:graphicFrameLocks noGrp="1"/>
          </p:cNvGraphicFramePr>
          <p:nvPr/>
        </p:nvGraphicFramePr>
        <p:xfrm>
          <a:off x="107950" y="2565400"/>
          <a:ext cx="5400672" cy="4032252"/>
        </p:xfrm>
        <a:graphic>
          <a:graphicData uri="http://schemas.openxmlformats.org/drawingml/2006/table">
            <a:tbl>
              <a:tblPr firstRow="1" bandRow="1">
                <a:tableStyleId>{5C22544A-7EE6-4342-B048-85BDC9FD1C3A}</a:tableStyleId>
              </a:tblPr>
              <a:tblGrid>
                <a:gridCol w="450056"/>
                <a:gridCol w="450056"/>
                <a:gridCol w="450056"/>
                <a:gridCol w="450056"/>
                <a:gridCol w="450056"/>
                <a:gridCol w="450056"/>
                <a:gridCol w="450056"/>
                <a:gridCol w="450056"/>
                <a:gridCol w="450056"/>
                <a:gridCol w="450056"/>
                <a:gridCol w="450056"/>
                <a:gridCol w="450056"/>
              </a:tblGrid>
              <a:tr h="576036">
                <a:tc>
                  <a:txBody>
                    <a:bodyPr/>
                    <a:lstStyle/>
                    <a:p>
                      <a:pPr algn="ct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1</a:t>
                      </a:r>
                      <a:endParaRPr lang="zh-CN" altLang="en-US" sz="1800" dirty="0"/>
                    </a:p>
                  </a:txBody>
                  <a:tcPr marL="91441" marR="91441" marT="45718" marB="45718" anchor="ctr"/>
                </a:tc>
                <a:tc>
                  <a:txBody>
                    <a:bodyPr/>
                    <a:lstStyle/>
                    <a:p>
                      <a:pPr algn="ctr"/>
                      <a:r>
                        <a:rPr lang="en-US" altLang="zh-CN" sz="1800" dirty="0" smtClean="0"/>
                        <a:t>2</a:t>
                      </a:r>
                      <a:endParaRPr lang="zh-CN" altLang="en-US" sz="1800" dirty="0"/>
                    </a:p>
                  </a:txBody>
                  <a:tcPr marL="91441" marR="91441" marT="45718" marB="45718" anchor="ctr"/>
                </a:tc>
                <a:tc>
                  <a:txBody>
                    <a:bodyPr/>
                    <a:lstStyle/>
                    <a:p>
                      <a:pPr algn="ctr"/>
                      <a:r>
                        <a:rPr lang="en-US" altLang="zh-CN" sz="1800" dirty="0" smtClean="0"/>
                        <a:t>3</a:t>
                      </a:r>
                      <a:endParaRPr lang="zh-CN" altLang="en-US" sz="1800" dirty="0"/>
                    </a:p>
                  </a:txBody>
                  <a:tcPr marL="91441" marR="91441" marT="45718" marB="45718" anchor="ctr"/>
                </a:tc>
                <a:tc>
                  <a:txBody>
                    <a:bodyPr/>
                    <a:lstStyle/>
                    <a:p>
                      <a:pPr algn="ctr"/>
                      <a:r>
                        <a:rPr lang="en-US" altLang="zh-CN" sz="1800" dirty="0" smtClean="0"/>
                        <a:t>4</a:t>
                      </a:r>
                      <a:endParaRPr lang="zh-CN" altLang="en-US" sz="1800" dirty="0"/>
                    </a:p>
                  </a:txBody>
                  <a:tcPr marL="91441" marR="91441" marT="45718" marB="45718" anchor="ctr"/>
                </a:tc>
                <a:tc>
                  <a:txBody>
                    <a:bodyPr/>
                    <a:lstStyle/>
                    <a:p>
                      <a:pPr algn="ctr"/>
                      <a:r>
                        <a:rPr lang="en-US" altLang="zh-CN" sz="1800" dirty="0" smtClean="0"/>
                        <a:t>5</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7</a:t>
                      </a:r>
                      <a:endParaRPr lang="zh-CN" altLang="en-US" sz="1800" dirty="0"/>
                    </a:p>
                  </a:txBody>
                  <a:tcPr marL="91441" marR="91441" marT="45718" marB="45718" anchor="ctr"/>
                </a:tc>
                <a:tc>
                  <a:txBody>
                    <a:bodyPr/>
                    <a:lstStyle/>
                    <a:p>
                      <a:pPr algn="ctr"/>
                      <a:r>
                        <a:rPr lang="en-US" altLang="zh-CN" sz="1800" dirty="0" smtClean="0"/>
                        <a:t>8</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10</a:t>
                      </a:r>
                      <a:endParaRPr lang="zh-CN" altLang="en-US" sz="1800" dirty="0"/>
                    </a:p>
                  </a:txBody>
                  <a:tcPr marL="91441" marR="91441" marT="45718" marB="45718" anchor="ctr"/>
                </a:tc>
              </a:tr>
              <a:tr h="576036">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r>
              <a:tr h="576036">
                <a:tc>
                  <a:txBody>
                    <a:bodyPr/>
                    <a:lstStyle/>
                    <a:p>
                      <a:pPr algn="ctr"/>
                      <a:r>
                        <a:rPr lang="en-US" altLang="zh-CN" sz="1800" dirty="0" smtClean="0"/>
                        <a:t>1</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solidFill>
                            <a:schemeClr val="tx1"/>
                          </a:solidFill>
                        </a:rPr>
                        <a:t>0</a:t>
                      </a:r>
                      <a:endParaRPr lang="zh-CN" altLang="en-US" sz="1800" dirty="0">
                        <a:solidFill>
                          <a:schemeClr val="tx1"/>
                        </a:solidFill>
                      </a:endParaRPr>
                    </a:p>
                  </a:txBody>
                  <a:tcPr marL="91441" marR="91441" marT="45718" marB="45718" anchor="ctr"/>
                </a:tc>
                <a:tc>
                  <a:txBody>
                    <a:bodyPr/>
                    <a:lstStyle/>
                    <a:p>
                      <a:pPr algn="ctr"/>
                      <a:r>
                        <a:rPr lang="en-US" altLang="zh-CN" sz="1800" dirty="0" smtClean="0">
                          <a:solidFill>
                            <a:schemeClr val="tx1"/>
                          </a:solidFill>
                        </a:rPr>
                        <a:t>6</a:t>
                      </a:r>
                      <a:endParaRPr lang="zh-CN" altLang="en-US" sz="1800" dirty="0">
                        <a:solidFill>
                          <a:schemeClr val="tx1"/>
                        </a:solidFill>
                      </a:endParaRPr>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r>
              <a:tr h="576036">
                <a:tc>
                  <a:txBody>
                    <a:bodyPr/>
                    <a:lstStyle/>
                    <a:p>
                      <a:pPr algn="ctr"/>
                      <a:r>
                        <a:rPr lang="en-US" altLang="zh-CN" sz="1800" dirty="0" smtClean="0"/>
                        <a:t>2</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solidFill>
                            <a:schemeClr val="tx1"/>
                          </a:solidFill>
                        </a:rPr>
                        <a:t>6</a:t>
                      </a:r>
                      <a:endParaRPr lang="zh-CN" altLang="en-US" sz="1800" dirty="0">
                        <a:solidFill>
                          <a:schemeClr val="tx1"/>
                        </a:solidFill>
                      </a:endParaRPr>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r>
              <a:tr h="576036">
                <a:tc>
                  <a:txBody>
                    <a:bodyPr/>
                    <a:lstStyle/>
                    <a:p>
                      <a:pPr algn="ctr"/>
                      <a:r>
                        <a:rPr lang="en-US" altLang="zh-CN" sz="1800" dirty="0" smtClean="0"/>
                        <a:t>3</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endParaRPr lang="zh-CN" altLang="en-US" sz="1800" dirty="0"/>
                    </a:p>
                  </a:txBody>
                  <a:tcPr marL="91441" marR="91441" marT="45718" marB="45718" anchor="ctr">
                    <a:solidFill>
                      <a:srgbClr val="FF0000"/>
                    </a:solidFill>
                  </a:tcPr>
                </a:tc>
                <a:tc>
                  <a:txBody>
                    <a:bodyPr/>
                    <a:lstStyle/>
                    <a:p>
                      <a:pPr algn="ctr"/>
                      <a:endParaRPr lang="zh-CN" altLang="en-US" sz="1800" dirty="0"/>
                    </a:p>
                  </a:txBody>
                  <a:tcPr marL="91441" marR="91441" marT="45718" marB="45718" anchor="ctr"/>
                </a:tc>
                <a:tc>
                  <a:txBody>
                    <a:bodyPr/>
                    <a:lstStyle/>
                    <a:p>
                      <a:pPr algn="ctr"/>
                      <a:endParaRPr lang="zh-CN" altLang="en-US" sz="1800" dirty="0"/>
                    </a:p>
                  </a:txBody>
                  <a:tcPr marL="91441" marR="91441" marT="45718" marB="45718" anchor="ctr"/>
                </a:tc>
              </a:tr>
              <a:tr h="576036">
                <a:tc>
                  <a:txBody>
                    <a:bodyPr/>
                    <a:lstStyle/>
                    <a:p>
                      <a:pPr algn="ctr"/>
                      <a:r>
                        <a:rPr lang="en-US" altLang="zh-CN" sz="1800" dirty="0" smtClean="0"/>
                        <a:t>4</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dirty="0"/>
                    </a:p>
                  </a:txBody>
                  <a:tcPr marL="91441" marR="91441" marT="45718" marB="45718" anchor="ctr"/>
                </a:tc>
              </a:tr>
              <a:tr h="576036">
                <a:tc>
                  <a:txBody>
                    <a:bodyPr/>
                    <a:lstStyle/>
                    <a:p>
                      <a:pPr algn="ctr"/>
                      <a:r>
                        <a:rPr lang="en-US" altLang="zh-CN" sz="1800" dirty="0" smtClean="0"/>
                        <a:t>5</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a:p>
                  </a:txBody>
                  <a:tcPr marL="91441" marR="91441" marT="45718" marB="45718" anchor="ctr"/>
                </a:tc>
                <a:tc>
                  <a:txBody>
                    <a:bodyPr/>
                    <a:lstStyle/>
                    <a:p>
                      <a:pPr algn="ctr"/>
                      <a:endParaRPr lang="zh-CN" altLang="en-US" sz="1800" dirty="0"/>
                    </a:p>
                  </a:txBody>
                  <a:tcPr marL="91441" marR="91441" marT="45718" marB="45718" anchor="ctr"/>
                </a:tc>
                <a:tc>
                  <a:txBody>
                    <a:bodyPr/>
                    <a:lstStyle/>
                    <a:p>
                      <a:pPr algn="ctr"/>
                      <a:endParaRPr lang="zh-CN" altLang="en-US" sz="1800" dirty="0"/>
                    </a:p>
                  </a:txBody>
                  <a:tcPr marL="91441" marR="91441" marT="45718" marB="45718" anchor="ctr"/>
                </a:tc>
              </a:tr>
            </a:tbl>
          </a:graphicData>
        </a:graphic>
      </p:graphicFrame>
      <p:sp>
        <p:nvSpPr>
          <p:cNvPr id="19" name="椭圆 18"/>
          <p:cNvSpPr/>
          <p:nvPr/>
        </p:nvSpPr>
        <p:spPr>
          <a:xfrm>
            <a:off x="4202113" y="4394200"/>
            <a:ext cx="360362" cy="3603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7" name="表格 6"/>
          <p:cNvGraphicFramePr>
            <a:graphicFrameLocks noGrp="1"/>
          </p:cNvGraphicFramePr>
          <p:nvPr/>
        </p:nvGraphicFramePr>
        <p:xfrm>
          <a:off x="7021513" y="2636838"/>
          <a:ext cx="455612" cy="2925840"/>
        </p:xfrm>
        <a:graphic>
          <a:graphicData uri="http://schemas.openxmlformats.org/drawingml/2006/table">
            <a:tbl>
              <a:tblPr firstRow="1" bandRow="1">
                <a:tableStyleId>{5C22544A-7EE6-4342-B048-85BDC9FD1C3A}</a:tableStyleId>
              </a:tblPr>
              <a:tblGrid>
                <a:gridCol w="455612"/>
              </a:tblGrid>
              <a:tr h="365720">
                <a:tc>
                  <a:txBody>
                    <a:bodyPr/>
                    <a:lstStyle/>
                    <a:p>
                      <a:endParaRPr lang="zh-CN" altLang="en-US" sz="1800" dirty="0"/>
                    </a:p>
                  </a:txBody>
                  <a:tcPr marL="91420" marR="91420"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65720">
                <a:tc>
                  <a:txBody>
                    <a:bodyPr/>
                    <a:lstStyle/>
                    <a:p>
                      <a:endParaRPr lang="zh-CN" altLang="en-US" sz="1800" dirty="0"/>
                    </a:p>
                  </a:txBody>
                  <a:tcPr marL="91420" marR="91420"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65720">
                <a:tc>
                  <a:txBody>
                    <a:bodyPr/>
                    <a:lstStyle/>
                    <a:p>
                      <a:endParaRPr lang="zh-CN" altLang="en-US" sz="1800" dirty="0"/>
                    </a:p>
                  </a:txBody>
                  <a:tcPr marL="91420" marR="91420"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65720">
                <a:tc>
                  <a:txBody>
                    <a:bodyPr/>
                    <a:lstStyle/>
                    <a:p>
                      <a:endParaRPr lang="zh-CN" altLang="en-US" sz="1800" dirty="0"/>
                    </a:p>
                  </a:txBody>
                  <a:tcPr marL="91420" marR="91420"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65720">
                <a:tc>
                  <a:txBody>
                    <a:bodyPr/>
                    <a:lstStyle/>
                    <a:p>
                      <a:endParaRPr lang="zh-CN" altLang="en-US" sz="1800" dirty="0"/>
                    </a:p>
                  </a:txBody>
                  <a:tcPr marL="91420" marR="91420"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65720">
                <a:tc>
                  <a:txBody>
                    <a:bodyPr/>
                    <a:lstStyle/>
                    <a:p>
                      <a:endParaRPr lang="zh-CN" altLang="en-US" sz="1800" dirty="0"/>
                    </a:p>
                  </a:txBody>
                  <a:tcPr marL="91420" marR="91420"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65720">
                <a:tc>
                  <a:txBody>
                    <a:bodyPr/>
                    <a:lstStyle/>
                    <a:p>
                      <a:endParaRPr lang="zh-CN" altLang="en-US" sz="1800" dirty="0"/>
                    </a:p>
                  </a:txBody>
                  <a:tcPr marL="91420" marR="91420"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65720">
                <a:tc>
                  <a:txBody>
                    <a:bodyPr/>
                    <a:lstStyle/>
                    <a:p>
                      <a:endParaRPr lang="zh-CN" altLang="en-US" sz="1800" dirty="0"/>
                    </a:p>
                  </a:txBody>
                  <a:tcPr marL="91420" marR="91420"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8" name="表格 7"/>
          <p:cNvGraphicFramePr>
            <a:graphicFrameLocks noGrp="1"/>
          </p:cNvGraphicFramePr>
          <p:nvPr/>
        </p:nvGraphicFramePr>
        <p:xfrm>
          <a:off x="5757863" y="2636838"/>
          <a:ext cx="455612" cy="731838"/>
        </p:xfrm>
        <a:graphic>
          <a:graphicData uri="http://schemas.openxmlformats.org/drawingml/2006/table">
            <a:tbl>
              <a:tblPr firstRow="1" bandRow="1">
                <a:tableStyleId>{5C22544A-7EE6-4342-B048-85BDC9FD1C3A}</a:tableStyleId>
              </a:tblPr>
              <a:tblGrid>
                <a:gridCol w="455612"/>
              </a:tblGrid>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39051" name="TextBox 8"/>
          <p:cNvSpPr txBox="1">
            <a:spLocks noChangeArrowheads="1"/>
          </p:cNvSpPr>
          <p:nvPr/>
        </p:nvSpPr>
        <p:spPr bwMode="auto">
          <a:xfrm>
            <a:off x="5614988" y="3429000"/>
            <a:ext cx="7635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a:t>物品</a:t>
            </a:r>
            <a:r>
              <a:rPr lang="en-US" altLang="zh-CN"/>
              <a:t>1</a:t>
            </a:r>
            <a:endParaRPr lang="zh-CN" altLang="en-US"/>
          </a:p>
        </p:txBody>
      </p:sp>
      <p:grpSp>
        <p:nvGrpSpPr>
          <p:cNvPr id="39052" name="组合 9"/>
          <p:cNvGrpSpPr>
            <a:grpSpLocks/>
          </p:cNvGrpSpPr>
          <p:nvPr/>
        </p:nvGrpSpPr>
        <p:grpSpPr bwMode="auto">
          <a:xfrm>
            <a:off x="7021513" y="2636838"/>
            <a:ext cx="460375" cy="2928937"/>
            <a:chOff x="7562432" y="5013176"/>
            <a:chExt cx="461904" cy="734369"/>
          </a:xfrm>
        </p:grpSpPr>
        <p:cxnSp>
          <p:nvCxnSpPr>
            <p:cNvPr id="11" name="直接连接符 10"/>
            <p:cNvCxnSpPr/>
            <p:nvPr/>
          </p:nvCxnSpPr>
          <p:spPr>
            <a:xfrm>
              <a:off x="7562432" y="5013176"/>
              <a:ext cx="0" cy="73436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571989" y="5747545"/>
              <a:ext cx="45234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024336" y="5013176"/>
              <a:ext cx="0" cy="73436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9053" name="TextBox 13"/>
          <p:cNvSpPr txBox="1">
            <a:spLocks noChangeArrowheads="1"/>
          </p:cNvSpPr>
          <p:nvPr/>
        </p:nvSpPr>
        <p:spPr bwMode="auto">
          <a:xfrm>
            <a:off x="6919913" y="5589588"/>
            <a:ext cx="646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a:t>背包</a:t>
            </a:r>
          </a:p>
        </p:txBody>
      </p:sp>
      <p:sp>
        <p:nvSpPr>
          <p:cNvPr id="15" name="右箭头 14"/>
          <p:cNvSpPr/>
          <p:nvPr/>
        </p:nvSpPr>
        <p:spPr>
          <a:xfrm>
            <a:off x="6313488" y="3001963"/>
            <a:ext cx="604837" cy="185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16" name="表格 15"/>
          <p:cNvGraphicFramePr>
            <a:graphicFrameLocks noGrp="1"/>
          </p:cNvGraphicFramePr>
          <p:nvPr/>
        </p:nvGraphicFramePr>
        <p:xfrm>
          <a:off x="8339138" y="2636838"/>
          <a:ext cx="455612" cy="731838"/>
        </p:xfrm>
        <a:graphic>
          <a:graphicData uri="http://schemas.openxmlformats.org/drawingml/2006/table">
            <a:tbl>
              <a:tblPr firstRow="1" bandRow="1">
                <a:tableStyleId>{5C22544A-7EE6-4342-B048-85BDC9FD1C3A}</a:tableStyleId>
              </a:tblPr>
              <a:tblGrid>
                <a:gridCol w="455612"/>
              </a:tblGrid>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bl>
          </a:graphicData>
        </a:graphic>
      </p:graphicFrame>
      <p:sp>
        <p:nvSpPr>
          <p:cNvPr id="39063" name="TextBox 16"/>
          <p:cNvSpPr txBox="1">
            <a:spLocks noChangeArrowheads="1"/>
          </p:cNvSpPr>
          <p:nvPr/>
        </p:nvSpPr>
        <p:spPr bwMode="auto">
          <a:xfrm>
            <a:off x="8194675" y="3429000"/>
            <a:ext cx="763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a:t>物品</a:t>
            </a:r>
            <a:r>
              <a:rPr lang="en-US" altLang="zh-CN"/>
              <a:t>2</a:t>
            </a:r>
            <a:endParaRPr lang="zh-CN" altLang="en-US"/>
          </a:p>
        </p:txBody>
      </p:sp>
      <p:sp>
        <p:nvSpPr>
          <p:cNvPr id="18" name="右箭头 17"/>
          <p:cNvSpPr/>
          <p:nvPr/>
        </p:nvSpPr>
        <p:spPr>
          <a:xfrm rot="10800000">
            <a:off x="7573963" y="3001963"/>
            <a:ext cx="604837" cy="185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065" name="TextBox 21"/>
          <p:cNvSpPr txBox="1">
            <a:spLocks noChangeArrowheads="1"/>
          </p:cNvSpPr>
          <p:nvPr/>
        </p:nvSpPr>
        <p:spPr bwMode="auto">
          <a:xfrm>
            <a:off x="8194675" y="6021388"/>
            <a:ext cx="763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a:t>物品</a:t>
            </a:r>
            <a:r>
              <a:rPr lang="en-US" altLang="zh-CN"/>
              <a:t>3</a:t>
            </a:r>
            <a:endParaRPr lang="zh-CN" altLang="en-US"/>
          </a:p>
        </p:txBody>
      </p:sp>
      <p:graphicFrame>
        <p:nvGraphicFramePr>
          <p:cNvPr id="23" name="表格 22"/>
          <p:cNvGraphicFramePr>
            <a:graphicFrameLocks noGrp="1"/>
          </p:cNvGraphicFramePr>
          <p:nvPr/>
        </p:nvGraphicFramePr>
        <p:xfrm>
          <a:off x="8348663" y="3821113"/>
          <a:ext cx="455612" cy="2195514"/>
        </p:xfrm>
        <a:graphic>
          <a:graphicData uri="http://schemas.openxmlformats.org/drawingml/2006/table">
            <a:tbl>
              <a:tblPr firstRow="1" bandRow="1">
                <a:tableStyleId>{5C22544A-7EE6-4342-B048-85BDC9FD1C3A}</a:tableStyleId>
              </a:tblPr>
              <a:tblGrid>
                <a:gridCol w="455612"/>
              </a:tblGrid>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65919">
                <a:tc>
                  <a:txBody>
                    <a:bodyPr/>
                    <a:lstStyle/>
                    <a:p>
                      <a:endParaRPr lang="zh-CN" altLang="en-US" sz="1800" dirty="0"/>
                    </a:p>
                  </a:txBody>
                  <a:tcPr marL="91420" marR="91420"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24" name="右箭头 23"/>
          <p:cNvSpPr/>
          <p:nvPr/>
        </p:nvSpPr>
        <p:spPr>
          <a:xfrm rot="10800000">
            <a:off x="7573963" y="4754563"/>
            <a:ext cx="604837" cy="184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乘号 19"/>
          <p:cNvSpPr/>
          <p:nvPr/>
        </p:nvSpPr>
        <p:spPr>
          <a:xfrm>
            <a:off x="7661275" y="2835275"/>
            <a:ext cx="517525" cy="51911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084" name="TextBox 24"/>
          <p:cNvSpPr txBox="1">
            <a:spLocks noChangeArrowheads="1"/>
          </p:cNvSpPr>
          <p:nvPr/>
        </p:nvSpPr>
        <p:spPr bwMode="auto">
          <a:xfrm>
            <a:off x="7018338" y="2185988"/>
            <a:ext cx="495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a:t>11</a:t>
            </a:r>
            <a:endParaRPr lang="zh-CN" altLang="en-US" sz="2400"/>
          </a:p>
        </p:txBody>
      </p:sp>
      <p:graphicFrame>
        <p:nvGraphicFramePr>
          <p:cNvPr id="3" name="对象 2"/>
          <p:cNvGraphicFramePr>
            <a:graphicFrameLocks noChangeAspect="1"/>
          </p:cNvGraphicFramePr>
          <p:nvPr>
            <p:extLst>
              <p:ext uri="{D42A27DB-BD31-4B8C-83A1-F6EECF244321}">
                <p14:modId xmlns:p14="http://schemas.microsoft.com/office/powerpoint/2010/main" val="4019183051"/>
              </p:ext>
            </p:extLst>
          </p:nvPr>
        </p:nvGraphicFramePr>
        <p:xfrm>
          <a:off x="755650" y="115888"/>
          <a:ext cx="7683500" cy="1068387"/>
        </p:xfrm>
        <a:graphic>
          <a:graphicData uri="http://schemas.openxmlformats.org/presentationml/2006/ole">
            <mc:AlternateContent xmlns:mc="http://schemas.openxmlformats.org/markup-compatibility/2006">
              <mc:Choice xmlns:v="urn:schemas-microsoft-com:vml" Requires="v">
                <p:oleObj spid="_x0000_s63491" name="Equation" r:id="rId4" imgW="3822700" imgH="533400" progId="Equation.DSMT4">
                  <p:embed/>
                </p:oleObj>
              </mc:Choice>
              <mc:Fallback>
                <p:oleObj name="Equation" r:id="rId4" imgW="3822700" imgH="533400" progId="Equation.DSMT4">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15888"/>
                        <a:ext cx="7683500" cy="1068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729833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p:cNvSpPr>
            <a:spLocks noGrp="1"/>
          </p:cNvSpPr>
          <p:nvPr>
            <p:ph sz="quarter" idx="1"/>
          </p:nvPr>
        </p:nvSpPr>
        <p:spPr>
          <a:xfrm>
            <a:off x="457200" y="1219200"/>
            <a:ext cx="8229600" cy="4937125"/>
          </a:xfrm>
        </p:spPr>
        <p:txBody>
          <a:bodyPr/>
          <a:lstStyle/>
          <a:p>
            <a:r>
              <a:rPr lang="zh-CN" altLang="en-US" smtClean="0"/>
              <a:t>填完的状态</a:t>
            </a:r>
            <a:endParaRPr lang="en-US" altLang="zh-CN" smtClean="0"/>
          </a:p>
          <a:p>
            <a:r>
              <a:rPr lang="zh-CN" altLang="en-US" smtClean="0"/>
              <a:t>考虑</a:t>
            </a:r>
            <a:r>
              <a:rPr lang="en-US" altLang="zh-CN" smtClean="0"/>
              <a:t>5</a:t>
            </a:r>
            <a:r>
              <a:rPr lang="zh-CN" altLang="en-US" smtClean="0"/>
              <a:t>个物品，重量分别是</a:t>
            </a:r>
            <a:r>
              <a:rPr lang="en-US" altLang="zh-CN" smtClean="0"/>
              <a:t>{2, 2, 6, 5, 4}</a:t>
            </a:r>
            <a:r>
              <a:rPr lang="zh-CN" altLang="en-US" smtClean="0"/>
              <a:t>，价值分别为</a:t>
            </a:r>
            <a:r>
              <a:rPr lang="en-US" altLang="zh-CN" smtClean="0"/>
              <a:t>{6, 3, 5, 4, 6}</a:t>
            </a:r>
            <a:endParaRPr lang="zh-CN" altLang="en-US" smtClean="0"/>
          </a:p>
        </p:txBody>
      </p:sp>
      <p:sp>
        <p:nvSpPr>
          <p:cNvPr id="39939" name="标题 1"/>
          <p:cNvSpPr>
            <a:spLocks noGrp="1"/>
          </p:cNvSpPr>
          <p:nvPr>
            <p:ph type="title"/>
          </p:nvPr>
        </p:nvSpPr>
        <p:spPr/>
        <p:txBody>
          <a:bodyPr/>
          <a:lstStyle/>
          <a:p>
            <a:r>
              <a:rPr lang="en-US" altLang="zh-CN" dirty="0"/>
              <a:t>6.3 0/1</a:t>
            </a:r>
            <a:r>
              <a:rPr lang="zh-CN" altLang="en-US" dirty="0"/>
              <a:t>背包问题</a:t>
            </a:r>
            <a:endParaRPr lang="zh-CN" altLang="en-US" dirty="0" smtClean="0"/>
          </a:p>
        </p:txBody>
      </p:sp>
      <p:graphicFrame>
        <p:nvGraphicFramePr>
          <p:cNvPr id="4" name="表格 3"/>
          <p:cNvGraphicFramePr>
            <a:graphicFrameLocks noGrp="1"/>
          </p:cNvGraphicFramePr>
          <p:nvPr/>
        </p:nvGraphicFramePr>
        <p:xfrm>
          <a:off x="1862138" y="2565400"/>
          <a:ext cx="5400672" cy="4032252"/>
        </p:xfrm>
        <a:graphic>
          <a:graphicData uri="http://schemas.openxmlformats.org/drawingml/2006/table">
            <a:tbl>
              <a:tblPr firstRow="1" bandRow="1">
                <a:tableStyleId>{5C22544A-7EE6-4342-B048-85BDC9FD1C3A}</a:tableStyleId>
              </a:tblPr>
              <a:tblGrid>
                <a:gridCol w="450056"/>
                <a:gridCol w="450056"/>
                <a:gridCol w="450056"/>
                <a:gridCol w="450056"/>
                <a:gridCol w="450056"/>
                <a:gridCol w="450056"/>
                <a:gridCol w="450056"/>
                <a:gridCol w="450056"/>
                <a:gridCol w="450056"/>
                <a:gridCol w="450056"/>
                <a:gridCol w="450056"/>
                <a:gridCol w="450056"/>
              </a:tblGrid>
              <a:tr h="576036">
                <a:tc>
                  <a:txBody>
                    <a:bodyPr/>
                    <a:lstStyle/>
                    <a:p>
                      <a:pPr algn="ct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1</a:t>
                      </a:r>
                      <a:endParaRPr lang="zh-CN" altLang="en-US" sz="1800" dirty="0"/>
                    </a:p>
                  </a:txBody>
                  <a:tcPr marL="91441" marR="91441" marT="45718" marB="45718" anchor="ctr"/>
                </a:tc>
                <a:tc>
                  <a:txBody>
                    <a:bodyPr/>
                    <a:lstStyle/>
                    <a:p>
                      <a:pPr algn="ctr"/>
                      <a:r>
                        <a:rPr lang="en-US" altLang="zh-CN" sz="1800" dirty="0" smtClean="0"/>
                        <a:t>2</a:t>
                      </a:r>
                      <a:endParaRPr lang="zh-CN" altLang="en-US" sz="1800" dirty="0"/>
                    </a:p>
                  </a:txBody>
                  <a:tcPr marL="91441" marR="91441" marT="45718" marB="45718" anchor="ctr"/>
                </a:tc>
                <a:tc>
                  <a:txBody>
                    <a:bodyPr/>
                    <a:lstStyle/>
                    <a:p>
                      <a:pPr algn="ctr"/>
                      <a:r>
                        <a:rPr lang="en-US" altLang="zh-CN" sz="1800" dirty="0" smtClean="0"/>
                        <a:t>3</a:t>
                      </a:r>
                      <a:endParaRPr lang="zh-CN" altLang="en-US" sz="1800" dirty="0"/>
                    </a:p>
                  </a:txBody>
                  <a:tcPr marL="91441" marR="91441" marT="45718" marB="45718" anchor="ctr"/>
                </a:tc>
                <a:tc>
                  <a:txBody>
                    <a:bodyPr/>
                    <a:lstStyle/>
                    <a:p>
                      <a:pPr algn="ctr"/>
                      <a:r>
                        <a:rPr lang="en-US" altLang="zh-CN" sz="1800" dirty="0" smtClean="0"/>
                        <a:t>4</a:t>
                      </a:r>
                      <a:endParaRPr lang="zh-CN" altLang="en-US" sz="1800" dirty="0"/>
                    </a:p>
                  </a:txBody>
                  <a:tcPr marL="91441" marR="91441" marT="45718" marB="45718" anchor="ctr"/>
                </a:tc>
                <a:tc>
                  <a:txBody>
                    <a:bodyPr/>
                    <a:lstStyle/>
                    <a:p>
                      <a:pPr algn="ctr"/>
                      <a:r>
                        <a:rPr lang="en-US" altLang="zh-CN" sz="1800" dirty="0" smtClean="0"/>
                        <a:t>5</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7</a:t>
                      </a:r>
                      <a:endParaRPr lang="zh-CN" altLang="en-US" sz="1800" dirty="0"/>
                    </a:p>
                  </a:txBody>
                  <a:tcPr marL="91441" marR="91441" marT="45718" marB="45718" anchor="ctr"/>
                </a:tc>
                <a:tc>
                  <a:txBody>
                    <a:bodyPr/>
                    <a:lstStyle/>
                    <a:p>
                      <a:pPr algn="ctr"/>
                      <a:r>
                        <a:rPr lang="en-US" altLang="zh-CN" sz="1800" dirty="0" smtClean="0"/>
                        <a:t>8</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10</a:t>
                      </a:r>
                      <a:endParaRPr lang="zh-CN" altLang="en-US" sz="1800" dirty="0"/>
                    </a:p>
                  </a:txBody>
                  <a:tcPr marL="91441" marR="91441" marT="45718" marB="45718" anchor="ctr"/>
                </a:tc>
              </a:tr>
              <a:tr h="576036">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r>
              <a:tr h="576036">
                <a:tc>
                  <a:txBody>
                    <a:bodyPr/>
                    <a:lstStyle/>
                    <a:p>
                      <a:pPr algn="ctr"/>
                      <a:r>
                        <a:rPr lang="en-US" altLang="zh-CN" sz="1800" dirty="0" smtClean="0"/>
                        <a:t>1</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solidFill>
                            <a:schemeClr val="tx1"/>
                          </a:solidFill>
                        </a:rPr>
                        <a:t>0</a:t>
                      </a:r>
                      <a:endParaRPr lang="zh-CN" altLang="en-US" sz="1800" dirty="0">
                        <a:solidFill>
                          <a:schemeClr val="tx1"/>
                        </a:solidFill>
                      </a:endParaRPr>
                    </a:p>
                  </a:txBody>
                  <a:tcPr marL="91441" marR="91441" marT="45718" marB="45718" anchor="ctr"/>
                </a:tc>
                <a:tc>
                  <a:txBody>
                    <a:bodyPr/>
                    <a:lstStyle/>
                    <a:p>
                      <a:pPr algn="ctr"/>
                      <a:r>
                        <a:rPr lang="en-US" altLang="zh-CN" sz="1800" dirty="0" smtClean="0">
                          <a:solidFill>
                            <a:schemeClr val="tx1"/>
                          </a:solidFill>
                        </a:rPr>
                        <a:t>6</a:t>
                      </a:r>
                      <a:endParaRPr lang="zh-CN" altLang="en-US" sz="1800" dirty="0">
                        <a:solidFill>
                          <a:schemeClr val="tx1"/>
                        </a:solidFill>
                      </a:endParaRPr>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r>
              <a:tr h="576036">
                <a:tc>
                  <a:txBody>
                    <a:bodyPr/>
                    <a:lstStyle/>
                    <a:p>
                      <a:pPr algn="ctr"/>
                      <a:r>
                        <a:rPr lang="en-US" altLang="zh-CN" sz="1800" dirty="0" smtClean="0"/>
                        <a:t>2</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solidFill>
                            <a:schemeClr val="tx1"/>
                          </a:solidFill>
                        </a:rPr>
                        <a:t>6</a:t>
                      </a:r>
                      <a:endParaRPr lang="zh-CN" altLang="en-US" sz="1800" dirty="0">
                        <a:solidFill>
                          <a:schemeClr val="tx1"/>
                        </a:solidFill>
                      </a:endParaRPr>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r>
              <a:tr h="576036">
                <a:tc>
                  <a:txBody>
                    <a:bodyPr/>
                    <a:lstStyle/>
                    <a:p>
                      <a:pPr algn="ctr"/>
                      <a:r>
                        <a:rPr lang="en-US" altLang="zh-CN" sz="1800" dirty="0" smtClean="0"/>
                        <a:t>3</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11</a:t>
                      </a:r>
                      <a:endParaRPr lang="zh-CN" altLang="en-US" sz="1800" dirty="0"/>
                    </a:p>
                  </a:txBody>
                  <a:tcPr marL="91441" marR="91441" marT="45718" marB="45718" anchor="ctr">
                    <a:solidFill>
                      <a:schemeClr val="accent2">
                        <a:lumMod val="20000"/>
                        <a:lumOff val="80000"/>
                      </a:schemeClr>
                    </a:solidFill>
                  </a:tcPr>
                </a:tc>
                <a:tc>
                  <a:txBody>
                    <a:bodyPr/>
                    <a:lstStyle/>
                    <a:p>
                      <a:pPr algn="ctr"/>
                      <a:r>
                        <a:rPr lang="en-US" altLang="zh-CN" sz="1800" dirty="0" smtClean="0"/>
                        <a:t>11</a:t>
                      </a:r>
                      <a:endParaRPr lang="zh-CN" altLang="en-US" sz="1800" dirty="0"/>
                    </a:p>
                  </a:txBody>
                  <a:tcPr marL="91441" marR="91441" marT="45718" marB="45718" anchor="ctr"/>
                </a:tc>
                <a:tc>
                  <a:txBody>
                    <a:bodyPr/>
                    <a:lstStyle/>
                    <a:p>
                      <a:pPr algn="ctr"/>
                      <a:r>
                        <a:rPr lang="en-US" altLang="zh-CN" sz="1800" dirty="0" smtClean="0"/>
                        <a:t>14</a:t>
                      </a:r>
                      <a:endParaRPr lang="zh-CN" altLang="en-US" sz="1800" dirty="0"/>
                    </a:p>
                  </a:txBody>
                  <a:tcPr marL="91441" marR="91441" marT="45718" marB="45718" anchor="ctr"/>
                </a:tc>
              </a:tr>
              <a:tr h="576036">
                <a:tc>
                  <a:txBody>
                    <a:bodyPr/>
                    <a:lstStyle/>
                    <a:p>
                      <a:pPr algn="ctr"/>
                      <a:r>
                        <a:rPr lang="en-US" altLang="zh-CN" sz="1800" dirty="0" smtClean="0"/>
                        <a:t>4</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10</a:t>
                      </a:r>
                      <a:endParaRPr lang="zh-CN" altLang="en-US" sz="1800" dirty="0"/>
                    </a:p>
                  </a:txBody>
                  <a:tcPr marL="91441" marR="91441" marT="45718" marB="45718" anchor="ctr"/>
                </a:tc>
                <a:tc>
                  <a:txBody>
                    <a:bodyPr/>
                    <a:lstStyle/>
                    <a:p>
                      <a:pPr algn="ctr"/>
                      <a:r>
                        <a:rPr lang="en-US" altLang="zh-CN" sz="1800" dirty="0" smtClean="0"/>
                        <a:t>11</a:t>
                      </a:r>
                      <a:endParaRPr lang="zh-CN" altLang="en-US" sz="1800" dirty="0"/>
                    </a:p>
                  </a:txBody>
                  <a:tcPr marL="91441" marR="91441" marT="45718" marB="45718" anchor="ctr"/>
                </a:tc>
                <a:tc>
                  <a:txBody>
                    <a:bodyPr/>
                    <a:lstStyle/>
                    <a:p>
                      <a:pPr algn="ctr"/>
                      <a:r>
                        <a:rPr lang="en-US" altLang="zh-CN" sz="1800" dirty="0" smtClean="0"/>
                        <a:t>13</a:t>
                      </a:r>
                      <a:endParaRPr lang="zh-CN" altLang="en-US" sz="1800" dirty="0"/>
                    </a:p>
                  </a:txBody>
                  <a:tcPr marL="91441" marR="91441" marT="45718" marB="45718" anchor="ctr"/>
                </a:tc>
                <a:tc>
                  <a:txBody>
                    <a:bodyPr/>
                    <a:lstStyle/>
                    <a:p>
                      <a:pPr algn="ctr"/>
                      <a:r>
                        <a:rPr lang="en-US" altLang="zh-CN" sz="1800" dirty="0" smtClean="0"/>
                        <a:t>14</a:t>
                      </a:r>
                      <a:endParaRPr lang="zh-CN" altLang="en-US" sz="1800" dirty="0"/>
                    </a:p>
                  </a:txBody>
                  <a:tcPr marL="91441" marR="91441" marT="45718" marB="45718" anchor="ctr"/>
                </a:tc>
              </a:tr>
              <a:tr h="576036">
                <a:tc>
                  <a:txBody>
                    <a:bodyPr/>
                    <a:lstStyle/>
                    <a:p>
                      <a:pPr algn="ctr"/>
                      <a:r>
                        <a:rPr lang="en-US" altLang="zh-CN" sz="1800" dirty="0" smtClean="0"/>
                        <a:t>5</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0</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6</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9</a:t>
                      </a:r>
                      <a:endParaRPr lang="zh-CN" altLang="en-US" sz="1800" dirty="0"/>
                    </a:p>
                  </a:txBody>
                  <a:tcPr marL="91441" marR="91441" marT="45718" marB="45718" anchor="ctr"/>
                </a:tc>
                <a:tc>
                  <a:txBody>
                    <a:bodyPr/>
                    <a:lstStyle/>
                    <a:p>
                      <a:pPr algn="ctr"/>
                      <a:r>
                        <a:rPr lang="en-US" altLang="zh-CN" sz="1800" dirty="0" smtClean="0"/>
                        <a:t>12</a:t>
                      </a:r>
                      <a:endParaRPr lang="zh-CN" altLang="en-US" sz="1800" dirty="0"/>
                    </a:p>
                  </a:txBody>
                  <a:tcPr marL="91441" marR="91441" marT="45718" marB="45718" anchor="ctr"/>
                </a:tc>
                <a:tc>
                  <a:txBody>
                    <a:bodyPr/>
                    <a:lstStyle/>
                    <a:p>
                      <a:pPr algn="ctr"/>
                      <a:r>
                        <a:rPr lang="en-US" altLang="zh-CN" sz="1800" dirty="0" smtClean="0"/>
                        <a:t>12</a:t>
                      </a:r>
                      <a:endParaRPr lang="zh-CN" altLang="en-US" sz="1800" dirty="0"/>
                    </a:p>
                  </a:txBody>
                  <a:tcPr marL="91441" marR="91441" marT="45718" marB="45718" anchor="ctr"/>
                </a:tc>
                <a:tc>
                  <a:txBody>
                    <a:bodyPr/>
                    <a:lstStyle/>
                    <a:p>
                      <a:pPr algn="ctr"/>
                      <a:r>
                        <a:rPr lang="en-US" altLang="zh-CN" sz="1800" dirty="0" smtClean="0"/>
                        <a:t>15</a:t>
                      </a:r>
                      <a:endParaRPr lang="zh-CN" altLang="en-US" sz="1800" dirty="0"/>
                    </a:p>
                  </a:txBody>
                  <a:tcPr marL="91441" marR="91441" marT="45718" marB="45718" anchor="ctr"/>
                </a:tc>
                <a:tc>
                  <a:txBody>
                    <a:bodyPr/>
                    <a:lstStyle/>
                    <a:p>
                      <a:pPr algn="ctr"/>
                      <a:r>
                        <a:rPr lang="en-US" altLang="zh-CN" sz="1800" dirty="0" smtClean="0"/>
                        <a:t>15</a:t>
                      </a:r>
                      <a:endParaRPr lang="zh-CN" altLang="en-US" sz="1800" dirty="0"/>
                    </a:p>
                  </a:txBody>
                  <a:tcPr marL="91441" marR="91441" marT="45718" marB="45718" anchor="ctr"/>
                </a:tc>
                <a:tc>
                  <a:txBody>
                    <a:bodyPr/>
                    <a:lstStyle/>
                    <a:p>
                      <a:pPr algn="ctr"/>
                      <a:r>
                        <a:rPr lang="en-US" altLang="zh-CN" sz="1800" b="1" dirty="0" smtClean="0">
                          <a:solidFill>
                            <a:srgbClr val="FF0000"/>
                          </a:solidFill>
                        </a:rPr>
                        <a:t>15</a:t>
                      </a:r>
                      <a:endParaRPr lang="zh-CN" altLang="en-US" sz="1800" b="1" dirty="0">
                        <a:solidFill>
                          <a:srgbClr val="FF0000"/>
                        </a:solidFill>
                      </a:endParaRPr>
                    </a:p>
                  </a:txBody>
                  <a:tcPr marL="91441" marR="91441" marT="45718" marB="45718" anchor="ctr"/>
                </a:tc>
              </a:tr>
            </a:tbl>
          </a:graphicData>
        </a:graphic>
      </p:graphicFrame>
      <p:sp>
        <p:nvSpPr>
          <p:cNvPr id="39022" name="TextBox 1"/>
          <p:cNvSpPr txBox="1">
            <a:spLocks noChangeArrowheads="1"/>
          </p:cNvSpPr>
          <p:nvPr/>
        </p:nvSpPr>
        <p:spPr bwMode="auto">
          <a:xfrm>
            <a:off x="5076825" y="476250"/>
            <a:ext cx="3775075" cy="523875"/>
          </a:xfrm>
          <a:prstGeom prst="rect">
            <a:avLst/>
          </a:prstGeom>
          <a:solidFill>
            <a:srgbClr val="FFFF00"/>
          </a:solidFill>
          <a:ln w="9525">
            <a:solidFill>
              <a:srgbClr val="FF0000"/>
            </a:solidFill>
            <a:miter lim="800000"/>
            <a:headEnd/>
            <a:tailEnd/>
          </a:ln>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800" b="1">
                <a:solidFill>
                  <a:srgbClr val="FF0000"/>
                </a:solidFill>
              </a:rPr>
              <a:t>哪些物品被选上了？？</a:t>
            </a:r>
          </a:p>
        </p:txBody>
      </p:sp>
    </p:spTree>
    <p:extLst>
      <p:ext uri="{BB962C8B-B14F-4D97-AF65-F5344CB8AC3E}">
        <p14:creationId xmlns:p14="http://schemas.microsoft.com/office/powerpoint/2010/main" val="2054781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39022"/>
                                        </p:tgtEl>
                                        <p:attrNameLst>
                                          <p:attrName>style.visibility</p:attrName>
                                        </p:attrNameLst>
                                      </p:cBhvr>
                                      <p:to>
                                        <p:strVal val="visible"/>
                                      </p:to>
                                    </p:set>
                                    <p:anim calcmode="lin" valueType="num">
                                      <p:cBhvr>
                                        <p:cTn id="7" dur="500" fill="hold"/>
                                        <p:tgtEl>
                                          <p:spTgt spid="39022"/>
                                        </p:tgtEl>
                                        <p:attrNameLst>
                                          <p:attrName>ppt_w</p:attrName>
                                        </p:attrNameLst>
                                      </p:cBhvr>
                                      <p:tavLst>
                                        <p:tav tm="0">
                                          <p:val>
                                            <p:fltVal val="0"/>
                                          </p:val>
                                        </p:tav>
                                        <p:tav tm="100000">
                                          <p:val>
                                            <p:strVal val="#ppt_w"/>
                                          </p:val>
                                        </p:tav>
                                      </p:tavLst>
                                    </p:anim>
                                    <p:anim calcmode="lin" valueType="num">
                                      <p:cBhvr>
                                        <p:cTn id="8" dur="500" fill="hold"/>
                                        <p:tgtEl>
                                          <p:spTgt spid="39022"/>
                                        </p:tgtEl>
                                        <p:attrNameLst>
                                          <p:attrName>ppt_h</p:attrName>
                                        </p:attrNameLst>
                                      </p:cBhvr>
                                      <p:tavLst>
                                        <p:tav tm="0">
                                          <p:val>
                                            <p:fltVal val="0"/>
                                          </p:val>
                                        </p:tav>
                                        <p:tav tm="100000">
                                          <p:val>
                                            <p:strVal val="#ppt_h"/>
                                          </p:val>
                                        </p:tav>
                                      </p:tavLst>
                                    </p:anim>
                                    <p:anim calcmode="lin" valueType="num">
                                      <p:cBhvr>
                                        <p:cTn id="9" dur="500" fill="hold"/>
                                        <p:tgtEl>
                                          <p:spTgt spid="39022"/>
                                        </p:tgtEl>
                                        <p:attrNameLst>
                                          <p:attrName>style.rotation</p:attrName>
                                        </p:attrNameLst>
                                      </p:cBhvr>
                                      <p:tavLst>
                                        <p:tav tm="0">
                                          <p:val>
                                            <p:fltVal val="360"/>
                                          </p:val>
                                        </p:tav>
                                        <p:tav tm="100000">
                                          <p:val>
                                            <p:fltVal val="0"/>
                                          </p:val>
                                        </p:tav>
                                      </p:tavLst>
                                    </p:anim>
                                    <p:animEffect transition="in" filter="fade">
                                      <p:cBhvr>
                                        <p:cTn id="10" dur="500"/>
                                        <p:tgtEl>
                                          <p:spTgt spid="39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2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dirty="0"/>
              <a:t>6.3 0/1</a:t>
            </a:r>
            <a:r>
              <a:rPr lang="zh-CN" altLang="en-US" dirty="0"/>
              <a:t>背包问题</a:t>
            </a:r>
            <a:endParaRPr lang="zh-CN" altLang="en-US" dirty="0" smtClean="0"/>
          </a:p>
        </p:txBody>
      </p:sp>
      <p:sp>
        <p:nvSpPr>
          <p:cNvPr id="40963" name="内容占位符 2"/>
          <p:cNvSpPr>
            <a:spLocks noGrp="1"/>
          </p:cNvSpPr>
          <p:nvPr>
            <p:ph sz="quarter" idx="1"/>
          </p:nvPr>
        </p:nvSpPr>
        <p:spPr>
          <a:xfrm>
            <a:off x="457200" y="1219200"/>
            <a:ext cx="8229600" cy="4937125"/>
          </a:xfrm>
        </p:spPr>
        <p:txBody>
          <a:bodyPr/>
          <a:lstStyle/>
          <a:p>
            <a:r>
              <a:rPr lang="zh-CN" altLang="en-US" smtClean="0"/>
              <a:t>设</a:t>
            </a:r>
            <a:r>
              <a:rPr lang="en-US" altLang="zh-CN" smtClean="0"/>
              <a:t>x</a:t>
            </a:r>
            <a:r>
              <a:rPr lang="en-US" altLang="zh-CN" baseline="-25000" smtClean="0"/>
              <a:t>i</a:t>
            </a:r>
            <a:r>
              <a:rPr lang="zh-CN" altLang="en-US" smtClean="0"/>
              <a:t>表示第</a:t>
            </a:r>
            <a:r>
              <a:rPr lang="en-US" altLang="zh-CN" smtClean="0"/>
              <a:t>i</a:t>
            </a:r>
            <a:r>
              <a:rPr lang="zh-CN" altLang="en-US" smtClean="0"/>
              <a:t>个物品是否被选上，</a:t>
            </a:r>
            <a:r>
              <a:rPr lang="en-US" altLang="zh-CN" smtClean="0"/>
              <a:t>x</a:t>
            </a:r>
            <a:r>
              <a:rPr lang="en-US" altLang="zh-CN" baseline="-25000" smtClean="0"/>
              <a:t>i</a:t>
            </a:r>
            <a:r>
              <a:rPr lang="en-US" altLang="zh-CN" smtClean="0"/>
              <a:t>=1</a:t>
            </a:r>
            <a:r>
              <a:rPr lang="zh-CN" altLang="en-US" smtClean="0"/>
              <a:t>表示被选上，</a:t>
            </a:r>
            <a:r>
              <a:rPr lang="en-US" altLang="zh-CN" smtClean="0"/>
              <a:t>x</a:t>
            </a:r>
            <a:r>
              <a:rPr lang="en-US" altLang="zh-CN" baseline="-25000" smtClean="0"/>
              <a:t>i</a:t>
            </a:r>
            <a:r>
              <a:rPr lang="en-US" altLang="zh-CN" smtClean="0"/>
              <a:t>=0</a:t>
            </a:r>
            <a:r>
              <a:rPr lang="zh-CN" altLang="en-US" smtClean="0"/>
              <a:t>表示未选上。</a:t>
            </a:r>
          </a:p>
        </p:txBody>
      </p:sp>
      <p:graphicFrame>
        <p:nvGraphicFramePr>
          <p:cNvPr id="40964" name="对象 1"/>
          <p:cNvGraphicFramePr>
            <a:graphicFrameLocks noChangeAspect="1"/>
          </p:cNvGraphicFramePr>
          <p:nvPr/>
        </p:nvGraphicFramePr>
        <p:xfrm>
          <a:off x="1049338" y="3108325"/>
          <a:ext cx="6389687" cy="1304925"/>
        </p:xfrm>
        <a:graphic>
          <a:graphicData uri="http://schemas.openxmlformats.org/presentationml/2006/ole">
            <mc:AlternateContent xmlns:mc="http://schemas.openxmlformats.org/markup-compatibility/2006">
              <mc:Choice xmlns:v="urn:schemas-microsoft-com:vml" Requires="v">
                <p:oleObj spid="_x0000_s52228" name="Equation" r:id="rId3" imgW="2362200" imgH="482600" progId="Equation.DSMT4">
                  <p:embed/>
                </p:oleObj>
              </mc:Choice>
              <mc:Fallback>
                <p:oleObj name="Equation" r:id="rId3" imgW="2362200" imgH="482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9338" y="3108325"/>
                        <a:ext cx="6389687"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圆角矩形标注 2"/>
          <p:cNvSpPr/>
          <p:nvPr/>
        </p:nvSpPr>
        <p:spPr>
          <a:xfrm>
            <a:off x="4572000" y="2133600"/>
            <a:ext cx="3744913" cy="719138"/>
          </a:xfrm>
          <a:prstGeom prst="wedgeRoundRectCallout">
            <a:avLst>
              <a:gd name="adj1" fmla="val -26531"/>
              <a:gd name="adj2" fmla="val 89711"/>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chemeClr val="tx1"/>
                </a:solidFill>
              </a:rPr>
              <a:t>第</a:t>
            </a:r>
            <a:r>
              <a:rPr lang="en-US" altLang="zh-CN" sz="2800" dirty="0" err="1">
                <a:solidFill>
                  <a:schemeClr val="tx1"/>
                </a:solidFill>
              </a:rPr>
              <a:t>i</a:t>
            </a:r>
            <a:r>
              <a:rPr lang="zh-CN" altLang="en-US" sz="2800" dirty="0">
                <a:solidFill>
                  <a:schemeClr val="tx1"/>
                </a:solidFill>
              </a:rPr>
              <a:t>个物品没放进包里</a:t>
            </a:r>
          </a:p>
        </p:txBody>
      </p:sp>
      <p:sp>
        <p:nvSpPr>
          <p:cNvPr id="6" name="圆角矩形标注 5"/>
          <p:cNvSpPr/>
          <p:nvPr/>
        </p:nvSpPr>
        <p:spPr>
          <a:xfrm>
            <a:off x="4572000" y="4652963"/>
            <a:ext cx="3744913" cy="720725"/>
          </a:xfrm>
          <a:prstGeom prst="wedgeRoundRectCallout">
            <a:avLst>
              <a:gd name="adj1" fmla="val -21240"/>
              <a:gd name="adj2" fmla="val -96535"/>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chemeClr val="tx1"/>
                </a:solidFill>
              </a:rPr>
              <a:t>第</a:t>
            </a:r>
            <a:r>
              <a:rPr lang="en-US" altLang="zh-CN" sz="2800" dirty="0" err="1">
                <a:solidFill>
                  <a:schemeClr val="tx1"/>
                </a:solidFill>
              </a:rPr>
              <a:t>i</a:t>
            </a:r>
            <a:r>
              <a:rPr lang="zh-CN" altLang="en-US" sz="2800" dirty="0">
                <a:solidFill>
                  <a:schemeClr val="tx1"/>
                </a:solidFill>
              </a:rPr>
              <a:t>个物品放进包里</a:t>
            </a:r>
          </a:p>
        </p:txBody>
      </p:sp>
    </p:spTree>
    <p:extLst>
      <p:ext uri="{BB962C8B-B14F-4D97-AF65-F5344CB8AC3E}">
        <p14:creationId xmlns:p14="http://schemas.microsoft.com/office/powerpoint/2010/main" val="25618431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dirty="0"/>
              <a:t>6.3 0/1</a:t>
            </a:r>
            <a:r>
              <a:rPr lang="zh-CN" altLang="en-US" dirty="0"/>
              <a:t>背包问题</a:t>
            </a:r>
            <a:endParaRPr lang="zh-CN" altLang="en-US" dirty="0" smtClean="0"/>
          </a:p>
        </p:txBody>
      </p:sp>
      <p:graphicFrame>
        <p:nvGraphicFramePr>
          <p:cNvPr id="4" name="表格 3"/>
          <p:cNvGraphicFramePr>
            <a:graphicFrameLocks noGrp="1"/>
          </p:cNvGraphicFramePr>
          <p:nvPr/>
        </p:nvGraphicFramePr>
        <p:xfrm>
          <a:off x="395288" y="2060575"/>
          <a:ext cx="7561260" cy="4032252"/>
        </p:xfrm>
        <a:graphic>
          <a:graphicData uri="http://schemas.openxmlformats.org/drawingml/2006/table">
            <a:tbl>
              <a:tblPr firstRow="1" bandRow="1">
                <a:tableStyleId>{5C22544A-7EE6-4342-B048-85BDC9FD1C3A}</a:tableStyleId>
              </a:tblPr>
              <a:tblGrid>
                <a:gridCol w="630105"/>
                <a:gridCol w="630105"/>
                <a:gridCol w="630105"/>
                <a:gridCol w="630105"/>
                <a:gridCol w="630105"/>
                <a:gridCol w="630105"/>
                <a:gridCol w="630105"/>
                <a:gridCol w="630105"/>
                <a:gridCol w="630105"/>
                <a:gridCol w="630105"/>
                <a:gridCol w="630105"/>
                <a:gridCol w="630105"/>
              </a:tblGrid>
              <a:tr h="576036">
                <a:tc>
                  <a:txBody>
                    <a:bodyPr/>
                    <a:lstStyle/>
                    <a:p>
                      <a:pPr algn="ctr"/>
                      <a:endParaRPr lang="zh-CN" altLang="en-US" sz="1800" dirty="0"/>
                    </a:p>
                  </a:txBody>
                  <a:tcPr marL="91446" marR="91446" marT="45718" marB="45718" anchor="ctr"/>
                </a:tc>
                <a:tc>
                  <a:txBody>
                    <a:bodyPr/>
                    <a:lstStyle/>
                    <a:p>
                      <a:pPr algn="ctr"/>
                      <a:r>
                        <a:rPr lang="en-US" altLang="zh-CN" sz="1800" dirty="0" smtClean="0"/>
                        <a:t>0</a:t>
                      </a:r>
                      <a:endParaRPr lang="zh-CN" altLang="en-US" sz="1800" dirty="0"/>
                    </a:p>
                  </a:txBody>
                  <a:tcPr marL="91446" marR="91446" marT="45718" marB="45718" anchor="ctr"/>
                </a:tc>
                <a:tc>
                  <a:txBody>
                    <a:bodyPr/>
                    <a:lstStyle/>
                    <a:p>
                      <a:pPr algn="ctr"/>
                      <a:r>
                        <a:rPr lang="en-US" altLang="zh-CN" sz="1800" dirty="0" smtClean="0"/>
                        <a:t>1</a:t>
                      </a:r>
                      <a:endParaRPr lang="zh-CN" altLang="en-US" sz="1800" dirty="0"/>
                    </a:p>
                  </a:txBody>
                  <a:tcPr marL="91446" marR="91446" marT="45718" marB="45718" anchor="ctr"/>
                </a:tc>
                <a:tc>
                  <a:txBody>
                    <a:bodyPr/>
                    <a:lstStyle/>
                    <a:p>
                      <a:pPr algn="ctr"/>
                      <a:r>
                        <a:rPr lang="en-US" altLang="zh-CN" sz="1800" dirty="0" smtClean="0"/>
                        <a:t>2</a:t>
                      </a:r>
                      <a:endParaRPr lang="zh-CN" altLang="en-US" sz="1800" dirty="0"/>
                    </a:p>
                  </a:txBody>
                  <a:tcPr marL="91446" marR="91446" marT="45718" marB="45718" anchor="ctr"/>
                </a:tc>
                <a:tc>
                  <a:txBody>
                    <a:bodyPr/>
                    <a:lstStyle/>
                    <a:p>
                      <a:pPr algn="ctr"/>
                      <a:r>
                        <a:rPr lang="en-US" altLang="zh-CN" sz="1800" dirty="0" smtClean="0"/>
                        <a:t>3</a:t>
                      </a:r>
                      <a:endParaRPr lang="zh-CN" altLang="en-US" sz="1800" dirty="0"/>
                    </a:p>
                  </a:txBody>
                  <a:tcPr marL="91446" marR="91446" marT="45718" marB="45718" anchor="ctr"/>
                </a:tc>
                <a:tc>
                  <a:txBody>
                    <a:bodyPr/>
                    <a:lstStyle/>
                    <a:p>
                      <a:pPr algn="ctr"/>
                      <a:r>
                        <a:rPr lang="en-US" altLang="zh-CN" sz="1800" dirty="0" smtClean="0"/>
                        <a:t>4</a:t>
                      </a:r>
                      <a:endParaRPr lang="zh-CN" altLang="en-US" sz="1800" dirty="0"/>
                    </a:p>
                  </a:txBody>
                  <a:tcPr marL="91446" marR="91446" marT="45718" marB="45718" anchor="ctr"/>
                </a:tc>
                <a:tc>
                  <a:txBody>
                    <a:bodyPr/>
                    <a:lstStyle/>
                    <a:p>
                      <a:pPr algn="ctr"/>
                      <a:r>
                        <a:rPr lang="en-US" altLang="zh-CN" sz="1800" dirty="0" smtClean="0"/>
                        <a:t>5</a:t>
                      </a:r>
                      <a:endParaRPr lang="zh-CN" altLang="en-US" sz="1800" dirty="0"/>
                    </a:p>
                  </a:txBody>
                  <a:tcPr marL="91446" marR="91446" marT="45718" marB="45718" anchor="ctr"/>
                </a:tc>
                <a:tc>
                  <a:txBody>
                    <a:bodyPr/>
                    <a:lstStyle/>
                    <a:p>
                      <a:pPr algn="ctr"/>
                      <a:r>
                        <a:rPr lang="en-US" altLang="zh-CN" sz="1800" dirty="0" smtClean="0"/>
                        <a:t>6</a:t>
                      </a:r>
                      <a:endParaRPr lang="zh-CN" altLang="en-US" sz="1800" dirty="0"/>
                    </a:p>
                  </a:txBody>
                  <a:tcPr marL="91446" marR="91446" marT="45718" marB="45718" anchor="ctr"/>
                </a:tc>
                <a:tc>
                  <a:txBody>
                    <a:bodyPr/>
                    <a:lstStyle/>
                    <a:p>
                      <a:pPr algn="ctr"/>
                      <a:r>
                        <a:rPr lang="en-US" altLang="zh-CN" sz="1800" dirty="0" smtClean="0"/>
                        <a:t>7</a:t>
                      </a:r>
                      <a:endParaRPr lang="zh-CN" altLang="en-US" sz="1800" dirty="0"/>
                    </a:p>
                  </a:txBody>
                  <a:tcPr marL="91446" marR="91446" marT="45718" marB="45718" anchor="ctr"/>
                </a:tc>
                <a:tc>
                  <a:txBody>
                    <a:bodyPr/>
                    <a:lstStyle/>
                    <a:p>
                      <a:pPr algn="ctr"/>
                      <a:r>
                        <a:rPr lang="en-US" altLang="zh-CN" sz="1800" dirty="0" smtClean="0"/>
                        <a:t>8</a:t>
                      </a:r>
                      <a:endParaRPr lang="zh-CN" altLang="en-US" sz="1800" dirty="0"/>
                    </a:p>
                  </a:txBody>
                  <a:tcPr marL="91446" marR="91446" marT="45718" marB="45718" anchor="ctr"/>
                </a:tc>
                <a:tc>
                  <a:txBody>
                    <a:bodyPr/>
                    <a:lstStyle/>
                    <a:p>
                      <a:pPr algn="ctr"/>
                      <a:r>
                        <a:rPr lang="en-US" altLang="zh-CN" sz="1800" dirty="0" smtClean="0"/>
                        <a:t>9</a:t>
                      </a:r>
                      <a:endParaRPr lang="zh-CN" altLang="en-US" sz="1800" dirty="0"/>
                    </a:p>
                  </a:txBody>
                  <a:tcPr marL="91446" marR="91446" marT="45718" marB="45718" anchor="ctr"/>
                </a:tc>
                <a:tc>
                  <a:txBody>
                    <a:bodyPr/>
                    <a:lstStyle/>
                    <a:p>
                      <a:pPr algn="ctr"/>
                      <a:r>
                        <a:rPr lang="en-US" altLang="zh-CN" sz="1800" dirty="0" smtClean="0"/>
                        <a:t>10</a:t>
                      </a:r>
                      <a:endParaRPr lang="zh-CN" altLang="en-US" sz="1800" dirty="0"/>
                    </a:p>
                  </a:txBody>
                  <a:tcPr marL="91446" marR="91446" marT="45718" marB="45718" anchor="ctr"/>
                </a:tc>
              </a:tr>
              <a:tr h="576036">
                <a:tc>
                  <a:txBody>
                    <a:bodyPr/>
                    <a:lstStyle/>
                    <a:p>
                      <a:pPr algn="ctr"/>
                      <a:r>
                        <a:rPr lang="en-US" altLang="zh-CN" sz="1800" dirty="0" smtClean="0"/>
                        <a:t>0</a:t>
                      </a:r>
                      <a:endParaRPr lang="zh-CN" altLang="en-US" sz="1800" dirty="0"/>
                    </a:p>
                  </a:txBody>
                  <a:tcPr marL="91446" marR="91446" marT="45718" marB="45718" anchor="ctr"/>
                </a:tc>
                <a:tc>
                  <a:txBody>
                    <a:bodyPr/>
                    <a:lstStyle/>
                    <a:p>
                      <a:pPr algn="ctr"/>
                      <a:r>
                        <a:rPr lang="en-US" altLang="zh-CN" sz="1800" dirty="0" smtClean="0"/>
                        <a:t>0</a:t>
                      </a:r>
                      <a:endParaRPr lang="zh-CN" altLang="en-US" sz="1800" dirty="0"/>
                    </a:p>
                  </a:txBody>
                  <a:tcPr marL="91446" marR="91446" marT="45718" marB="45718" anchor="ctr"/>
                </a:tc>
                <a:tc>
                  <a:txBody>
                    <a:bodyPr/>
                    <a:lstStyle/>
                    <a:p>
                      <a:pPr algn="ctr"/>
                      <a:r>
                        <a:rPr lang="en-US" altLang="zh-CN" sz="1800" dirty="0" smtClean="0"/>
                        <a:t>0</a:t>
                      </a:r>
                      <a:endParaRPr lang="zh-CN" altLang="en-US" sz="1800" dirty="0"/>
                    </a:p>
                  </a:txBody>
                  <a:tcPr marL="91446" marR="91446" marT="45718" marB="45718" anchor="ctr"/>
                </a:tc>
                <a:tc>
                  <a:txBody>
                    <a:bodyPr/>
                    <a:lstStyle/>
                    <a:p>
                      <a:pPr algn="ctr"/>
                      <a:r>
                        <a:rPr lang="en-US" altLang="zh-CN" sz="1800" dirty="0" smtClean="0"/>
                        <a:t>0</a:t>
                      </a:r>
                      <a:endParaRPr lang="zh-CN" altLang="en-US" sz="1800" dirty="0"/>
                    </a:p>
                  </a:txBody>
                  <a:tcPr marL="91446" marR="91446" marT="45718" marB="45718" anchor="ctr"/>
                </a:tc>
                <a:tc>
                  <a:txBody>
                    <a:bodyPr/>
                    <a:lstStyle/>
                    <a:p>
                      <a:pPr algn="ctr"/>
                      <a:r>
                        <a:rPr lang="en-US" altLang="zh-CN" sz="1800" dirty="0" smtClean="0"/>
                        <a:t>0</a:t>
                      </a:r>
                      <a:endParaRPr lang="zh-CN" altLang="en-US" sz="1800" dirty="0"/>
                    </a:p>
                  </a:txBody>
                  <a:tcPr marL="91446" marR="91446" marT="45718" marB="45718" anchor="ctr"/>
                </a:tc>
                <a:tc>
                  <a:txBody>
                    <a:bodyPr/>
                    <a:lstStyle/>
                    <a:p>
                      <a:pPr algn="ctr"/>
                      <a:r>
                        <a:rPr lang="en-US" altLang="zh-CN" sz="1800" dirty="0" smtClean="0"/>
                        <a:t>0</a:t>
                      </a:r>
                      <a:endParaRPr lang="zh-CN" altLang="en-US" sz="1800" dirty="0"/>
                    </a:p>
                  </a:txBody>
                  <a:tcPr marL="91446" marR="91446" marT="45718" marB="45718" anchor="ctr"/>
                </a:tc>
                <a:tc>
                  <a:txBody>
                    <a:bodyPr/>
                    <a:lstStyle/>
                    <a:p>
                      <a:pPr algn="ctr"/>
                      <a:r>
                        <a:rPr lang="en-US" altLang="zh-CN" sz="1800" dirty="0" smtClean="0"/>
                        <a:t>0</a:t>
                      </a:r>
                      <a:endParaRPr lang="zh-CN" altLang="en-US" sz="1800" dirty="0"/>
                    </a:p>
                  </a:txBody>
                  <a:tcPr marL="91446" marR="91446" marT="45718" marB="45718" anchor="ctr"/>
                </a:tc>
                <a:tc>
                  <a:txBody>
                    <a:bodyPr/>
                    <a:lstStyle/>
                    <a:p>
                      <a:pPr algn="ctr"/>
                      <a:r>
                        <a:rPr lang="en-US" altLang="zh-CN" sz="1800" dirty="0" smtClean="0"/>
                        <a:t>0</a:t>
                      </a:r>
                      <a:endParaRPr lang="zh-CN" altLang="en-US" sz="1800" dirty="0"/>
                    </a:p>
                  </a:txBody>
                  <a:tcPr marL="91446" marR="91446" marT="45718" marB="45718" anchor="ctr"/>
                </a:tc>
                <a:tc>
                  <a:txBody>
                    <a:bodyPr/>
                    <a:lstStyle/>
                    <a:p>
                      <a:pPr algn="ctr"/>
                      <a:r>
                        <a:rPr lang="en-US" altLang="zh-CN" sz="1800" dirty="0" smtClean="0"/>
                        <a:t>0</a:t>
                      </a:r>
                      <a:endParaRPr lang="zh-CN" altLang="en-US" sz="1800" dirty="0"/>
                    </a:p>
                  </a:txBody>
                  <a:tcPr marL="91446" marR="91446" marT="45718" marB="45718" anchor="ctr"/>
                </a:tc>
                <a:tc>
                  <a:txBody>
                    <a:bodyPr/>
                    <a:lstStyle/>
                    <a:p>
                      <a:pPr algn="ctr"/>
                      <a:r>
                        <a:rPr lang="en-US" altLang="zh-CN" sz="1800" dirty="0" smtClean="0"/>
                        <a:t>0</a:t>
                      </a:r>
                      <a:endParaRPr lang="zh-CN" altLang="en-US" sz="1800" dirty="0"/>
                    </a:p>
                  </a:txBody>
                  <a:tcPr marL="91446" marR="91446" marT="45718" marB="45718" anchor="ctr"/>
                </a:tc>
                <a:tc>
                  <a:txBody>
                    <a:bodyPr/>
                    <a:lstStyle/>
                    <a:p>
                      <a:pPr algn="ctr"/>
                      <a:r>
                        <a:rPr lang="en-US" altLang="zh-CN" sz="1800" dirty="0" smtClean="0"/>
                        <a:t>0</a:t>
                      </a:r>
                      <a:endParaRPr lang="zh-CN" altLang="en-US" sz="1800" dirty="0"/>
                    </a:p>
                  </a:txBody>
                  <a:tcPr marL="91446" marR="91446" marT="45718" marB="45718" anchor="ctr"/>
                </a:tc>
                <a:tc>
                  <a:txBody>
                    <a:bodyPr/>
                    <a:lstStyle/>
                    <a:p>
                      <a:pPr algn="ctr"/>
                      <a:r>
                        <a:rPr lang="en-US" altLang="zh-CN" sz="1800" dirty="0" smtClean="0"/>
                        <a:t>0</a:t>
                      </a:r>
                      <a:endParaRPr lang="zh-CN" altLang="en-US" sz="1800" dirty="0"/>
                    </a:p>
                  </a:txBody>
                  <a:tcPr marL="91446" marR="91446" marT="45718" marB="45718" anchor="ctr"/>
                </a:tc>
              </a:tr>
              <a:tr h="576036">
                <a:tc>
                  <a:txBody>
                    <a:bodyPr/>
                    <a:lstStyle/>
                    <a:p>
                      <a:pPr algn="ctr"/>
                      <a:r>
                        <a:rPr lang="en-US" altLang="zh-CN" sz="1800" dirty="0" smtClean="0"/>
                        <a:t>1</a:t>
                      </a:r>
                      <a:endParaRPr lang="zh-CN" altLang="en-US" sz="1800" dirty="0"/>
                    </a:p>
                  </a:txBody>
                  <a:tcPr marL="91446" marR="91446" marT="45718" marB="45718" anchor="ctr"/>
                </a:tc>
                <a:tc>
                  <a:txBody>
                    <a:bodyPr/>
                    <a:lstStyle/>
                    <a:p>
                      <a:pPr algn="ctr"/>
                      <a:r>
                        <a:rPr lang="en-US" altLang="zh-CN" sz="1800" dirty="0" smtClean="0"/>
                        <a:t>0</a:t>
                      </a:r>
                      <a:endParaRPr lang="zh-CN" altLang="en-US" sz="1800" dirty="0"/>
                    </a:p>
                  </a:txBody>
                  <a:tcPr marL="91446" marR="91446" marT="45718" marB="45718" anchor="ctr"/>
                </a:tc>
                <a:tc>
                  <a:txBody>
                    <a:bodyPr/>
                    <a:lstStyle/>
                    <a:p>
                      <a:pPr algn="ctr"/>
                      <a:r>
                        <a:rPr lang="en-US" altLang="zh-CN" sz="1800" dirty="0" smtClean="0">
                          <a:solidFill>
                            <a:schemeClr val="tx1"/>
                          </a:solidFill>
                        </a:rPr>
                        <a:t>0</a:t>
                      </a:r>
                      <a:endParaRPr lang="zh-CN" altLang="en-US" sz="1800" dirty="0">
                        <a:solidFill>
                          <a:schemeClr val="tx1"/>
                        </a:solidFill>
                      </a:endParaRPr>
                    </a:p>
                  </a:txBody>
                  <a:tcPr marL="91446" marR="91446" marT="45718" marB="45718" anchor="ctr"/>
                </a:tc>
                <a:tc>
                  <a:txBody>
                    <a:bodyPr/>
                    <a:lstStyle/>
                    <a:p>
                      <a:pPr algn="ctr"/>
                      <a:r>
                        <a:rPr lang="en-US" altLang="zh-CN" sz="1800" dirty="0" smtClean="0">
                          <a:solidFill>
                            <a:schemeClr val="tx1"/>
                          </a:solidFill>
                        </a:rPr>
                        <a:t>6</a:t>
                      </a:r>
                      <a:endParaRPr lang="zh-CN" altLang="en-US" sz="1800" dirty="0">
                        <a:solidFill>
                          <a:schemeClr val="tx1"/>
                        </a:solidFill>
                      </a:endParaRPr>
                    </a:p>
                  </a:txBody>
                  <a:tcPr marL="91446" marR="91446" marT="45718" marB="45718" anchor="ctr"/>
                </a:tc>
                <a:tc>
                  <a:txBody>
                    <a:bodyPr/>
                    <a:lstStyle/>
                    <a:p>
                      <a:pPr algn="ctr"/>
                      <a:r>
                        <a:rPr lang="en-US" altLang="zh-CN" sz="1800" dirty="0" smtClean="0"/>
                        <a:t>6</a:t>
                      </a:r>
                      <a:endParaRPr lang="zh-CN" altLang="en-US" sz="1800" dirty="0"/>
                    </a:p>
                  </a:txBody>
                  <a:tcPr marL="91446" marR="91446" marT="45718" marB="45718" anchor="ctr"/>
                </a:tc>
                <a:tc>
                  <a:txBody>
                    <a:bodyPr/>
                    <a:lstStyle/>
                    <a:p>
                      <a:pPr algn="ctr"/>
                      <a:r>
                        <a:rPr lang="en-US" altLang="zh-CN" sz="1800" dirty="0" smtClean="0"/>
                        <a:t>6</a:t>
                      </a:r>
                      <a:endParaRPr lang="zh-CN" altLang="en-US" sz="1800" dirty="0"/>
                    </a:p>
                  </a:txBody>
                  <a:tcPr marL="91446" marR="91446" marT="45718" marB="45718" anchor="ctr"/>
                </a:tc>
                <a:tc>
                  <a:txBody>
                    <a:bodyPr/>
                    <a:lstStyle/>
                    <a:p>
                      <a:pPr algn="ctr"/>
                      <a:r>
                        <a:rPr lang="en-US" altLang="zh-CN" sz="1800" dirty="0" smtClean="0"/>
                        <a:t>6</a:t>
                      </a:r>
                      <a:endParaRPr lang="zh-CN" altLang="en-US" sz="1800" dirty="0"/>
                    </a:p>
                  </a:txBody>
                  <a:tcPr marL="91446" marR="91446" marT="45718" marB="45718" anchor="ctr"/>
                </a:tc>
                <a:tc>
                  <a:txBody>
                    <a:bodyPr/>
                    <a:lstStyle/>
                    <a:p>
                      <a:pPr algn="ctr"/>
                      <a:r>
                        <a:rPr lang="en-US" altLang="zh-CN" sz="1800" dirty="0" smtClean="0"/>
                        <a:t>6</a:t>
                      </a:r>
                      <a:endParaRPr lang="zh-CN" altLang="en-US" sz="1800" dirty="0"/>
                    </a:p>
                  </a:txBody>
                  <a:tcPr marL="91446" marR="91446" marT="45718" marB="45718" anchor="ctr"/>
                </a:tc>
                <a:tc>
                  <a:txBody>
                    <a:bodyPr/>
                    <a:lstStyle/>
                    <a:p>
                      <a:pPr algn="ctr"/>
                      <a:r>
                        <a:rPr lang="en-US" altLang="zh-CN" sz="1800" dirty="0" smtClean="0"/>
                        <a:t>6</a:t>
                      </a:r>
                      <a:endParaRPr lang="zh-CN" altLang="en-US" sz="1800" dirty="0"/>
                    </a:p>
                  </a:txBody>
                  <a:tcPr marL="91446" marR="91446" marT="45718" marB="45718" anchor="ctr"/>
                </a:tc>
                <a:tc>
                  <a:txBody>
                    <a:bodyPr/>
                    <a:lstStyle/>
                    <a:p>
                      <a:pPr algn="ctr"/>
                      <a:r>
                        <a:rPr lang="en-US" altLang="zh-CN" sz="1800" dirty="0" smtClean="0"/>
                        <a:t>6</a:t>
                      </a:r>
                      <a:endParaRPr lang="zh-CN" altLang="en-US" sz="1800" dirty="0"/>
                    </a:p>
                  </a:txBody>
                  <a:tcPr marL="91446" marR="91446" marT="45718" marB="45718" anchor="ctr"/>
                </a:tc>
                <a:tc>
                  <a:txBody>
                    <a:bodyPr/>
                    <a:lstStyle/>
                    <a:p>
                      <a:pPr algn="ctr"/>
                      <a:r>
                        <a:rPr lang="en-US" altLang="zh-CN" sz="1800" dirty="0" smtClean="0"/>
                        <a:t>6</a:t>
                      </a:r>
                      <a:endParaRPr lang="zh-CN" altLang="en-US" sz="1800" dirty="0"/>
                    </a:p>
                  </a:txBody>
                  <a:tcPr marL="91446" marR="91446" marT="45718" marB="45718" anchor="ctr"/>
                </a:tc>
                <a:tc>
                  <a:txBody>
                    <a:bodyPr/>
                    <a:lstStyle/>
                    <a:p>
                      <a:pPr algn="ctr"/>
                      <a:r>
                        <a:rPr lang="en-US" altLang="zh-CN" sz="1800" dirty="0" smtClean="0"/>
                        <a:t>6</a:t>
                      </a:r>
                      <a:endParaRPr lang="zh-CN" altLang="en-US" sz="1800" dirty="0"/>
                    </a:p>
                  </a:txBody>
                  <a:tcPr marL="91446" marR="91446" marT="45718" marB="45718" anchor="ctr"/>
                </a:tc>
              </a:tr>
              <a:tr h="576036">
                <a:tc>
                  <a:txBody>
                    <a:bodyPr/>
                    <a:lstStyle/>
                    <a:p>
                      <a:pPr algn="ctr"/>
                      <a:r>
                        <a:rPr lang="en-US" altLang="zh-CN" sz="1800" dirty="0" smtClean="0"/>
                        <a:t>2</a:t>
                      </a:r>
                      <a:endParaRPr lang="zh-CN" altLang="en-US" sz="1800" dirty="0"/>
                    </a:p>
                  </a:txBody>
                  <a:tcPr marL="91446" marR="91446" marT="45718" marB="45718" anchor="ctr"/>
                </a:tc>
                <a:tc>
                  <a:txBody>
                    <a:bodyPr/>
                    <a:lstStyle/>
                    <a:p>
                      <a:pPr algn="ctr"/>
                      <a:r>
                        <a:rPr lang="en-US" altLang="zh-CN" sz="1800" dirty="0" smtClean="0"/>
                        <a:t>0</a:t>
                      </a:r>
                      <a:endParaRPr lang="zh-CN" altLang="en-US" sz="1800" dirty="0"/>
                    </a:p>
                  </a:txBody>
                  <a:tcPr marL="91446" marR="91446" marT="45718" marB="45718" anchor="ctr"/>
                </a:tc>
                <a:tc>
                  <a:txBody>
                    <a:bodyPr/>
                    <a:lstStyle/>
                    <a:p>
                      <a:pPr algn="ctr"/>
                      <a:r>
                        <a:rPr lang="en-US" altLang="zh-CN" sz="1800" dirty="0" smtClean="0"/>
                        <a:t>0</a:t>
                      </a:r>
                      <a:endParaRPr lang="zh-CN" altLang="en-US" sz="1800" dirty="0"/>
                    </a:p>
                  </a:txBody>
                  <a:tcPr marL="91446" marR="91446" marT="45718" marB="45718" anchor="ctr"/>
                </a:tc>
                <a:tc>
                  <a:txBody>
                    <a:bodyPr/>
                    <a:lstStyle/>
                    <a:p>
                      <a:pPr algn="ctr"/>
                      <a:r>
                        <a:rPr lang="en-US" altLang="zh-CN" sz="1800" dirty="0" smtClean="0">
                          <a:solidFill>
                            <a:schemeClr val="tx1"/>
                          </a:solidFill>
                        </a:rPr>
                        <a:t>6</a:t>
                      </a:r>
                      <a:endParaRPr lang="zh-CN" altLang="en-US" sz="1800" dirty="0">
                        <a:solidFill>
                          <a:schemeClr val="tx1"/>
                        </a:solidFill>
                      </a:endParaRPr>
                    </a:p>
                  </a:txBody>
                  <a:tcPr marL="91446" marR="91446" marT="45718" marB="45718" anchor="ctr"/>
                </a:tc>
                <a:tc>
                  <a:txBody>
                    <a:bodyPr/>
                    <a:lstStyle/>
                    <a:p>
                      <a:pPr algn="ctr"/>
                      <a:r>
                        <a:rPr lang="en-US" altLang="zh-CN" sz="1800" dirty="0" smtClean="0"/>
                        <a:t>6</a:t>
                      </a:r>
                      <a:endParaRPr lang="zh-CN" altLang="en-US" sz="1800" dirty="0"/>
                    </a:p>
                  </a:txBody>
                  <a:tcPr marL="91446" marR="91446" marT="45718" marB="45718" anchor="ctr"/>
                </a:tc>
                <a:tc>
                  <a:txBody>
                    <a:bodyPr/>
                    <a:lstStyle/>
                    <a:p>
                      <a:pPr algn="ctr"/>
                      <a:r>
                        <a:rPr lang="en-US" altLang="zh-CN" sz="1800" dirty="0" smtClean="0"/>
                        <a:t>9</a:t>
                      </a:r>
                      <a:endParaRPr lang="zh-CN" altLang="en-US" sz="1800" dirty="0"/>
                    </a:p>
                  </a:txBody>
                  <a:tcPr marL="91446" marR="91446" marT="45718" marB="45718" anchor="ctr"/>
                </a:tc>
                <a:tc>
                  <a:txBody>
                    <a:bodyPr/>
                    <a:lstStyle/>
                    <a:p>
                      <a:pPr algn="ctr"/>
                      <a:r>
                        <a:rPr lang="en-US" altLang="zh-CN" sz="1800" dirty="0" smtClean="0"/>
                        <a:t>9</a:t>
                      </a:r>
                      <a:endParaRPr lang="zh-CN" altLang="en-US" sz="1800" dirty="0"/>
                    </a:p>
                  </a:txBody>
                  <a:tcPr marL="91446" marR="91446" marT="45718" marB="45718" anchor="ctr"/>
                </a:tc>
                <a:tc>
                  <a:txBody>
                    <a:bodyPr/>
                    <a:lstStyle/>
                    <a:p>
                      <a:pPr algn="ctr"/>
                      <a:r>
                        <a:rPr lang="en-US" altLang="zh-CN" sz="1800" dirty="0" smtClean="0"/>
                        <a:t>9</a:t>
                      </a:r>
                      <a:endParaRPr lang="zh-CN" altLang="en-US" sz="1800" dirty="0"/>
                    </a:p>
                  </a:txBody>
                  <a:tcPr marL="91446" marR="91446" marT="45718" marB="45718" anchor="ctr"/>
                </a:tc>
                <a:tc>
                  <a:txBody>
                    <a:bodyPr/>
                    <a:lstStyle/>
                    <a:p>
                      <a:pPr algn="ctr"/>
                      <a:r>
                        <a:rPr lang="en-US" altLang="zh-CN" sz="1800" dirty="0" smtClean="0"/>
                        <a:t>9</a:t>
                      </a:r>
                      <a:endParaRPr lang="zh-CN" altLang="en-US" sz="1800" dirty="0"/>
                    </a:p>
                  </a:txBody>
                  <a:tcPr marL="91446" marR="91446" marT="45718" marB="45718" anchor="ctr"/>
                </a:tc>
                <a:tc>
                  <a:txBody>
                    <a:bodyPr/>
                    <a:lstStyle/>
                    <a:p>
                      <a:pPr algn="ctr"/>
                      <a:r>
                        <a:rPr lang="en-US" altLang="zh-CN" sz="1800" dirty="0" smtClean="0"/>
                        <a:t>9</a:t>
                      </a:r>
                      <a:endParaRPr lang="zh-CN" altLang="en-US" sz="1800" dirty="0"/>
                    </a:p>
                  </a:txBody>
                  <a:tcPr marL="91446" marR="91446" marT="45718" marB="45718" anchor="ctr"/>
                </a:tc>
                <a:tc>
                  <a:txBody>
                    <a:bodyPr/>
                    <a:lstStyle/>
                    <a:p>
                      <a:pPr algn="ctr"/>
                      <a:r>
                        <a:rPr lang="en-US" altLang="zh-CN" sz="1800" dirty="0" smtClean="0"/>
                        <a:t>9</a:t>
                      </a:r>
                      <a:endParaRPr lang="zh-CN" altLang="en-US" sz="1800" dirty="0"/>
                    </a:p>
                  </a:txBody>
                  <a:tcPr marL="91446" marR="91446" marT="45718" marB="45718" anchor="ctr"/>
                </a:tc>
                <a:tc>
                  <a:txBody>
                    <a:bodyPr/>
                    <a:lstStyle/>
                    <a:p>
                      <a:pPr algn="ctr"/>
                      <a:r>
                        <a:rPr lang="en-US" altLang="zh-CN" sz="1800" dirty="0" smtClean="0"/>
                        <a:t>9</a:t>
                      </a:r>
                      <a:endParaRPr lang="zh-CN" altLang="en-US" sz="1800" dirty="0"/>
                    </a:p>
                  </a:txBody>
                  <a:tcPr marL="91446" marR="91446" marT="45718" marB="45718" anchor="ctr"/>
                </a:tc>
              </a:tr>
              <a:tr h="576036">
                <a:tc>
                  <a:txBody>
                    <a:bodyPr/>
                    <a:lstStyle/>
                    <a:p>
                      <a:pPr algn="ctr"/>
                      <a:r>
                        <a:rPr lang="en-US" altLang="zh-CN" sz="1800" dirty="0" smtClean="0"/>
                        <a:t>3</a:t>
                      </a:r>
                      <a:endParaRPr lang="zh-CN" altLang="en-US" sz="1800" dirty="0"/>
                    </a:p>
                  </a:txBody>
                  <a:tcPr marL="91446" marR="91446" marT="45718" marB="45718" anchor="ctr"/>
                </a:tc>
                <a:tc>
                  <a:txBody>
                    <a:bodyPr/>
                    <a:lstStyle/>
                    <a:p>
                      <a:pPr algn="ctr"/>
                      <a:r>
                        <a:rPr lang="en-US" altLang="zh-CN" sz="1800" dirty="0" smtClean="0"/>
                        <a:t>0</a:t>
                      </a:r>
                      <a:endParaRPr lang="zh-CN" altLang="en-US" sz="1800" dirty="0"/>
                    </a:p>
                  </a:txBody>
                  <a:tcPr marL="91446" marR="91446" marT="45718" marB="45718" anchor="ctr"/>
                </a:tc>
                <a:tc>
                  <a:txBody>
                    <a:bodyPr/>
                    <a:lstStyle/>
                    <a:p>
                      <a:pPr algn="ctr"/>
                      <a:r>
                        <a:rPr lang="en-US" altLang="zh-CN" sz="1800" dirty="0" smtClean="0"/>
                        <a:t>0</a:t>
                      </a:r>
                      <a:endParaRPr lang="zh-CN" altLang="en-US" sz="1800" dirty="0"/>
                    </a:p>
                  </a:txBody>
                  <a:tcPr marL="91446" marR="91446" marT="45718" marB="45718" anchor="ctr"/>
                </a:tc>
                <a:tc>
                  <a:txBody>
                    <a:bodyPr/>
                    <a:lstStyle/>
                    <a:p>
                      <a:pPr algn="ctr"/>
                      <a:r>
                        <a:rPr lang="en-US" altLang="zh-CN" sz="1800" dirty="0" smtClean="0"/>
                        <a:t>6</a:t>
                      </a:r>
                      <a:endParaRPr lang="zh-CN" altLang="en-US" sz="1800" dirty="0"/>
                    </a:p>
                  </a:txBody>
                  <a:tcPr marL="91446" marR="91446" marT="45718" marB="45718" anchor="ctr"/>
                </a:tc>
                <a:tc>
                  <a:txBody>
                    <a:bodyPr/>
                    <a:lstStyle/>
                    <a:p>
                      <a:pPr algn="ctr"/>
                      <a:r>
                        <a:rPr lang="en-US" altLang="zh-CN" sz="1800" dirty="0" smtClean="0"/>
                        <a:t>6</a:t>
                      </a:r>
                      <a:endParaRPr lang="zh-CN" altLang="en-US" sz="1800" dirty="0"/>
                    </a:p>
                  </a:txBody>
                  <a:tcPr marL="91446" marR="91446" marT="45718" marB="45718" anchor="ctr"/>
                </a:tc>
                <a:tc>
                  <a:txBody>
                    <a:bodyPr/>
                    <a:lstStyle/>
                    <a:p>
                      <a:pPr algn="ctr"/>
                      <a:r>
                        <a:rPr lang="en-US" altLang="zh-CN" sz="1800" dirty="0" smtClean="0"/>
                        <a:t>9</a:t>
                      </a:r>
                      <a:endParaRPr lang="zh-CN" altLang="en-US" sz="1800" dirty="0"/>
                    </a:p>
                  </a:txBody>
                  <a:tcPr marL="91446" marR="91446" marT="45718" marB="45718" anchor="ctr"/>
                </a:tc>
                <a:tc>
                  <a:txBody>
                    <a:bodyPr/>
                    <a:lstStyle/>
                    <a:p>
                      <a:pPr algn="ctr"/>
                      <a:r>
                        <a:rPr lang="en-US" altLang="zh-CN" sz="1800" dirty="0" smtClean="0"/>
                        <a:t>9</a:t>
                      </a:r>
                      <a:endParaRPr lang="zh-CN" altLang="en-US" sz="1800" dirty="0"/>
                    </a:p>
                  </a:txBody>
                  <a:tcPr marL="91446" marR="91446" marT="45718" marB="45718" anchor="ctr"/>
                </a:tc>
                <a:tc>
                  <a:txBody>
                    <a:bodyPr/>
                    <a:lstStyle/>
                    <a:p>
                      <a:pPr algn="ctr"/>
                      <a:r>
                        <a:rPr lang="en-US" altLang="zh-CN" sz="1800" dirty="0" smtClean="0"/>
                        <a:t>9</a:t>
                      </a:r>
                      <a:endParaRPr lang="zh-CN" altLang="en-US" sz="1800" dirty="0"/>
                    </a:p>
                  </a:txBody>
                  <a:tcPr marL="91446" marR="91446" marT="45718" marB="45718" anchor="ctr"/>
                </a:tc>
                <a:tc>
                  <a:txBody>
                    <a:bodyPr/>
                    <a:lstStyle/>
                    <a:p>
                      <a:pPr algn="ctr"/>
                      <a:r>
                        <a:rPr lang="en-US" altLang="zh-CN" sz="1800" dirty="0" smtClean="0"/>
                        <a:t>9</a:t>
                      </a:r>
                      <a:endParaRPr lang="zh-CN" altLang="en-US" sz="1800" dirty="0"/>
                    </a:p>
                  </a:txBody>
                  <a:tcPr marL="91446" marR="91446" marT="45718" marB="45718" anchor="ctr"/>
                </a:tc>
                <a:tc>
                  <a:txBody>
                    <a:bodyPr/>
                    <a:lstStyle/>
                    <a:p>
                      <a:pPr algn="ctr"/>
                      <a:r>
                        <a:rPr lang="en-US" altLang="zh-CN" sz="1800" dirty="0" smtClean="0"/>
                        <a:t>11</a:t>
                      </a:r>
                      <a:endParaRPr lang="zh-CN" altLang="en-US" sz="1800" dirty="0"/>
                    </a:p>
                  </a:txBody>
                  <a:tcPr marL="91446" marR="91446" marT="45718" marB="45718" anchor="ctr">
                    <a:solidFill>
                      <a:schemeClr val="accent2">
                        <a:lumMod val="20000"/>
                        <a:lumOff val="80000"/>
                      </a:schemeClr>
                    </a:solidFill>
                  </a:tcPr>
                </a:tc>
                <a:tc>
                  <a:txBody>
                    <a:bodyPr/>
                    <a:lstStyle/>
                    <a:p>
                      <a:pPr algn="ctr"/>
                      <a:r>
                        <a:rPr lang="en-US" altLang="zh-CN" sz="1800" dirty="0" smtClean="0"/>
                        <a:t>11</a:t>
                      </a:r>
                      <a:endParaRPr lang="zh-CN" altLang="en-US" sz="1800" dirty="0"/>
                    </a:p>
                  </a:txBody>
                  <a:tcPr marL="91446" marR="91446" marT="45718" marB="45718" anchor="ctr"/>
                </a:tc>
                <a:tc>
                  <a:txBody>
                    <a:bodyPr/>
                    <a:lstStyle/>
                    <a:p>
                      <a:pPr algn="ctr"/>
                      <a:r>
                        <a:rPr lang="en-US" altLang="zh-CN" sz="1800" dirty="0" smtClean="0"/>
                        <a:t>14</a:t>
                      </a:r>
                      <a:endParaRPr lang="zh-CN" altLang="en-US" sz="1800" dirty="0"/>
                    </a:p>
                  </a:txBody>
                  <a:tcPr marL="91446" marR="91446" marT="45718" marB="45718" anchor="ctr"/>
                </a:tc>
              </a:tr>
              <a:tr h="576036">
                <a:tc>
                  <a:txBody>
                    <a:bodyPr/>
                    <a:lstStyle/>
                    <a:p>
                      <a:pPr algn="ctr"/>
                      <a:r>
                        <a:rPr lang="en-US" altLang="zh-CN" sz="1800" dirty="0" smtClean="0"/>
                        <a:t>4</a:t>
                      </a:r>
                      <a:endParaRPr lang="zh-CN" altLang="en-US" sz="1800" dirty="0"/>
                    </a:p>
                  </a:txBody>
                  <a:tcPr marL="91446" marR="91446" marT="45718" marB="45718" anchor="ctr"/>
                </a:tc>
                <a:tc>
                  <a:txBody>
                    <a:bodyPr/>
                    <a:lstStyle/>
                    <a:p>
                      <a:pPr algn="ctr"/>
                      <a:r>
                        <a:rPr lang="en-US" altLang="zh-CN" sz="1800" dirty="0" smtClean="0"/>
                        <a:t>0</a:t>
                      </a:r>
                      <a:endParaRPr lang="zh-CN" altLang="en-US" sz="1800" dirty="0"/>
                    </a:p>
                  </a:txBody>
                  <a:tcPr marL="91446" marR="91446" marT="45718" marB="45718" anchor="ctr"/>
                </a:tc>
                <a:tc>
                  <a:txBody>
                    <a:bodyPr/>
                    <a:lstStyle/>
                    <a:p>
                      <a:pPr algn="ctr"/>
                      <a:r>
                        <a:rPr lang="en-US" altLang="zh-CN" sz="1800" dirty="0" smtClean="0"/>
                        <a:t>0</a:t>
                      </a:r>
                      <a:endParaRPr lang="zh-CN" altLang="en-US" sz="1800" dirty="0"/>
                    </a:p>
                  </a:txBody>
                  <a:tcPr marL="91446" marR="91446" marT="45718" marB="45718" anchor="ctr"/>
                </a:tc>
                <a:tc>
                  <a:txBody>
                    <a:bodyPr/>
                    <a:lstStyle/>
                    <a:p>
                      <a:pPr algn="ctr"/>
                      <a:r>
                        <a:rPr lang="en-US" altLang="zh-CN" sz="1800" dirty="0" smtClean="0"/>
                        <a:t>6</a:t>
                      </a:r>
                      <a:endParaRPr lang="zh-CN" altLang="en-US" sz="1800" dirty="0"/>
                    </a:p>
                  </a:txBody>
                  <a:tcPr marL="91446" marR="91446" marT="45718" marB="45718" anchor="ctr"/>
                </a:tc>
                <a:tc>
                  <a:txBody>
                    <a:bodyPr/>
                    <a:lstStyle/>
                    <a:p>
                      <a:pPr algn="ctr"/>
                      <a:r>
                        <a:rPr lang="en-US" altLang="zh-CN" sz="1800" dirty="0" smtClean="0"/>
                        <a:t>6</a:t>
                      </a:r>
                      <a:endParaRPr lang="zh-CN" altLang="en-US" sz="1800" dirty="0"/>
                    </a:p>
                  </a:txBody>
                  <a:tcPr marL="91446" marR="91446" marT="45718" marB="45718" anchor="ctr"/>
                </a:tc>
                <a:tc>
                  <a:txBody>
                    <a:bodyPr/>
                    <a:lstStyle/>
                    <a:p>
                      <a:pPr algn="ctr"/>
                      <a:r>
                        <a:rPr lang="en-US" altLang="zh-CN" sz="1800" dirty="0" smtClean="0"/>
                        <a:t>9</a:t>
                      </a:r>
                      <a:endParaRPr lang="zh-CN" altLang="en-US" sz="1800" dirty="0"/>
                    </a:p>
                  </a:txBody>
                  <a:tcPr marL="91446" marR="91446" marT="45718" marB="45718" anchor="ctr"/>
                </a:tc>
                <a:tc>
                  <a:txBody>
                    <a:bodyPr/>
                    <a:lstStyle/>
                    <a:p>
                      <a:pPr algn="ctr"/>
                      <a:r>
                        <a:rPr lang="en-US" altLang="zh-CN" sz="1800" dirty="0" smtClean="0"/>
                        <a:t>9</a:t>
                      </a:r>
                      <a:endParaRPr lang="zh-CN" altLang="en-US" sz="1800" dirty="0"/>
                    </a:p>
                  </a:txBody>
                  <a:tcPr marL="91446" marR="91446" marT="45718" marB="45718" anchor="ctr"/>
                </a:tc>
                <a:tc>
                  <a:txBody>
                    <a:bodyPr/>
                    <a:lstStyle/>
                    <a:p>
                      <a:pPr algn="ctr"/>
                      <a:r>
                        <a:rPr lang="en-US" altLang="zh-CN" sz="1800" dirty="0" smtClean="0"/>
                        <a:t>9</a:t>
                      </a:r>
                      <a:endParaRPr lang="zh-CN" altLang="en-US" sz="1800" dirty="0"/>
                    </a:p>
                  </a:txBody>
                  <a:tcPr marL="91446" marR="91446" marT="45718" marB="45718" anchor="ctr"/>
                </a:tc>
                <a:tc>
                  <a:txBody>
                    <a:bodyPr/>
                    <a:lstStyle/>
                    <a:p>
                      <a:pPr algn="ctr"/>
                      <a:r>
                        <a:rPr lang="en-US" altLang="zh-CN" sz="1800" dirty="0" smtClean="0"/>
                        <a:t>10</a:t>
                      </a:r>
                      <a:endParaRPr lang="zh-CN" altLang="en-US" sz="1800" dirty="0"/>
                    </a:p>
                  </a:txBody>
                  <a:tcPr marL="91446" marR="91446" marT="45718" marB="45718" anchor="ctr"/>
                </a:tc>
                <a:tc>
                  <a:txBody>
                    <a:bodyPr/>
                    <a:lstStyle/>
                    <a:p>
                      <a:pPr algn="ctr"/>
                      <a:r>
                        <a:rPr lang="en-US" altLang="zh-CN" sz="1800" dirty="0" smtClean="0"/>
                        <a:t>11</a:t>
                      </a:r>
                      <a:endParaRPr lang="zh-CN" altLang="en-US" sz="1800" dirty="0"/>
                    </a:p>
                  </a:txBody>
                  <a:tcPr marL="91446" marR="91446" marT="45718" marB="45718" anchor="ctr"/>
                </a:tc>
                <a:tc>
                  <a:txBody>
                    <a:bodyPr/>
                    <a:lstStyle/>
                    <a:p>
                      <a:pPr algn="ctr"/>
                      <a:r>
                        <a:rPr lang="en-US" altLang="zh-CN" sz="1800" dirty="0" smtClean="0"/>
                        <a:t>13</a:t>
                      </a:r>
                      <a:endParaRPr lang="zh-CN" altLang="en-US" sz="1800" dirty="0"/>
                    </a:p>
                  </a:txBody>
                  <a:tcPr marL="91446" marR="91446" marT="45718" marB="45718" anchor="ctr"/>
                </a:tc>
                <a:tc>
                  <a:txBody>
                    <a:bodyPr/>
                    <a:lstStyle/>
                    <a:p>
                      <a:pPr algn="ctr"/>
                      <a:r>
                        <a:rPr lang="en-US" altLang="zh-CN" sz="1800" dirty="0" smtClean="0"/>
                        <a:t>14</a:t>
                      </a:r>
                      <a:endParaRPr lang="zh-CN" altLang="en-US" sz="1800" dirty="0"/>
                    </a:p>
                  </a:txBody>
                  <a:tcPr marL="91446" marR="91446" marT="45718" marB="45718" anchor="ctr"/>
                </a:tc>
              </a:tr>
              <a:tr h="576036">
                <a:tc>
                  <a:txBody>
                    <a:bodyPr/>
                    <a:lstStyle/>
                    <a:p>
                      <a:pPr algn="ctr"/>
                      <a:r>
                        <a:rPr lang="en-US" altLang="zh-CN" sz="1800" dirty="0" smtClean="0"/>
                        <a:t>5</a:t>
                      </a:r>
                      <a:endParaRPr lang="zh-CN" altLang="en-US" sz="1800" dirty="0"/>
                    </a:p>
                  </a:txBody>
                  <a:tcPr marL="91446" marR="91446" marT="45718" marB="45718" anchor="ctr"/>
                </a:tc>
                <a:tc>
                  <a:txBody>
                    <a:bodyPr/>
                    <a:lstStyle/>
                    <a:p>
                      <a:pPr algn="ctr"/>
                      <a:r>
                        <a:rPr lang="en-US" altLang="zh-CN" sz="1800" dirty="0" smtClean="0"/>
                        <a:t>0</a:t>
                      </a:r>
                      <a:endParaRPr lang="zh-CN" altLang="en-US" sz="1800" dirty="0"/>
                    </a:p>
                  </a:txBody>
                  <a:tcPr marL="91446" marR="91446" marT="45718" marB="45718" anchor="ctr"/>
                </a:tc>
                <a:tc>
                  <a:txBody>
                    <a:bodyPr/>
                    <a:lstStyle/>
                    <a:p>
                      <a:pPr algn="ctr"/>
                      <a:r>
                        <a:rPr lang="en-US" altLang="zh-CN" sz="1800" dirty="0" smtClean="0"/>
                        <a:t>0</a:t>
                      </a:r>
                      <a:endParaRPr lang="zh-CN" altLang="en-US" sz="1800" dirty="0"/>
                    </a:p>
                  </a:txBody>
                  <a:tcPr marL="91446" marR="91446" marT="45718" marB="45718" anchor="ctr"/>
                </a:tc>
                <a:tc>
                  <a:txBody>
                    <a:bodyPr/>
                    <a:lstStyle/>
                    <a:p>
                      <a:pPr algn="ctr"/>
                      <a:r>
                        <a:rPr lang="en-US" altLang="zh-CN" sz="1800" dirty="0" smtClean="0"/>
                        <a:t>6</a:t>
                      </a:r>
                      <a:endParaRPr lang="zh-CN" altLang="en-US" sz="1800" dirty="0"/>
                    </a:p>
                  </a:txBody>
                  <a:tcPr marL="91446" marR="91446" marT="45718" marB="45718" anchor="ctr"/>
                </a:tc>
                <a:tc>
                  <a:txBody>
                    <a:bodyPr/>
                    <a:lstStyle/>
                    <a:p>
                      <a:pPr algn="ctr"/>
                      <a:r>
                        <a:rPr lang="en-US" altLang="zh-CN" sz="1800" dirty="0" smtClean="0"/>
                        <a:t>6</a:t>
                      </a:r>
                      <a:endParaRPr lang="zh-CN" altLang="en-US" sz="1800" dirty="0"/>
                    </a:p>
                  </a:txBody>
                  <a:tcPr marL="91446" marR="91446" marT="45718" marB="45718" anchor="ctr"/>
                </a:tc>
                <a:tc>
                  <a:txBody>
                    <a:bodyPr/>
                    <a:lstStyle/>
                    <a:p>
                      <a:pPr algn="ctr"/>
                      <a:r>
                        <a:rPr lang="en-US" altLang="zh-CN" sz="1800" dirty="0" smtClean="0"/>
                        <a:t>9</a:t>
                      </a:r>
                      <a:endParaRPr lang="zh-CN" altLang="en-US" sz="1800" dirty="0"/>
                    </a:p>
                  </a:txBody>
                  <a:tcPr marL="91446" marR="91446" marT="45718" marB="45718" anchor="ctr"/>
                </a:tc>
                <a:tc>
                  <a:txBody>
                    <a:bodyPr/>
                    <a:lstStyle/>
                    <a:p>
                      <a:pPr algn="ctr"/>
                      <a:r>
                        <a:rPr lang="en-US" altLang="zh-CN" sz="1800" dirty="0" smtClean="0"/>
                        <a:t>9</a:t>
                      </a:r>
                      <a:endParaRPr lang="zh-CN" altLang="en-US" sz="1800" dirty="0"/>
                    </a:p>
                  </a:txBody>
                  <a:tcPr marL="91446" marR="91446" marT="45718" marB="45718" anchor="ctr"/>
                </a:tc>
                <a:tc>
                  <a:txBody>
                    <a:bodyPr/>
                    <a:lstStyle/>
                    <a:p>
                      <a:pPr algn="ctr"/>
                      <a:r>
                        <a:rPr lang="en-US" altLang="zh-CN" sz="1800" dirty="0" smtClean="0"/>
                        <a:t>12</a:t>
                      </a:r>
                      <a:endParaRPr lang="zh-CN" altLang="en-US" sz="1800" dirty="0"/>
                    </a:p>
                  </a:txBody>
                  <a:tcPr marL="91446" marR="91446" marT="45718" marB="45718" anchor="ctr"/>
                </a:tc>
                <a:tc>
                  <a:txBody>
                    <a:bodyPr/>
                    <a:lstStyle/>
                    <a:p>
                      <a:pPr algn="ctr"/>
                      <a:r>
                        <a:rPr lang="en-US" altLang="zh-CN" sz="1800" dirty="0" smtClean="0"/>
                        <a:t>12</a:t>
                      </a:r>
                      <a:endParaRPr lang="zh-CN" altLang="en-US" sz="1800" dirty="0"/>
                    </a:p>
                  </a:txBody>
                  <a:tcPr marL="91446" marR="91446" marT="45718" marB="45718" anchor="ctr"/>
                </a:tc>
                <a:tc>
                  <a:txBody>
                    <a:bodyPr/>
                    <a:lstStyle/>
                    <a:p>
                      <a:pPr algn="ctr"/>
                      <a:r>
                        <a:rPr lang="en-US" altLang="zh-CN" sz="1800" dirty="0" smtClean="0"/>
                        <a:t>15</a:t>
                      </a:r>
                      <a:endParaRPr lang="zh-CN" altLang="en-US" sz="1800" dirty="0"/>
                    </a:p>
                  </a:txBody>
                  <a:tcPr marL="91446" marR="91446" marT="45718" marB="45718" anchor="ctr"/>
                </a:tc>
                <a:tc>
                  <a:txBody>
                    <a:bodyPr/>
                    <a:lstStyle/>
                    <a:p>
                      <a:pPr algn="ctr"/>
                      <a:r>
                        <a:rPr lang="en-US" altLang="zh-CN" sz="1800" dirty="0" smtClean="0"/>
                        <a:t>15</a:t>
                      </a:r>
                      <a:endParaRPr lang="zh-CN" altLang="en-US" sz="1800" dirty="0"/>
                    </a:p>
                  </a:txBody>
                  <a:tcPr marL="91446" marR="91446" marT="45718" marB="45718" anchor="ctr"/>
                </a:tc>
                <a:tc>
                  <a:txBody>
                    <a:bodyPr/>
                    <a:lstStyle/>
                    <a:p>
                      <a:pPr algn="ctr"/>
                      <a:r>
                        <a:rPr lang="en-US" altLang="zh-CN" sz="1800" b="1" dirty="0" smtClean="0">
                          <a:solidFill>
                            <a:srgbClr val="FF0000"/>
                          </a:solidFill>
                        </a:rPr>
                        <a:t>15</a:t>
                      </a:r>
                      <a:endParaRPr lang="zh-CN" altLang="en-US" sz="1800" b="1" dirty="0">
                        <a:solidFill>
                          <a:srgbClr val="FF0000"/>
                        </a:solidFill>
                      </a:endParaRPr>
                    </a:p>
                  </a:txBody>
                  <a:tcPr marL="91446" marR="91446" marT="45718" marB="45718" anchor="ctr"/>
                </a:tc>
              </a:tr>
            </a:tbl>
          </a:graphicData>
        </a:graphic>
      </p:graphicFrame>
      <p:cxnSp>
        <p:nvCxnSpPr>
          <p:cNvPr id="5" name="直接箭头连接符 4"/>
          <p:cNvCxnSpPr/>
          <p:nvPr/>
        </p:nvCxnSpPr>
        <p:spPr>
          <a:xfrm flipV="1">
            <a:off x="7451725" y="5373688"/>
            <a:ext cx="0" cy="50323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4859338" y="5373688"/>
            <a:ext cx="2592387"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2095" name="对象 7"/>
          <p:cNvGraphicFramePr>
            <a:graphicFrameLocks noChangeAspect="1"/>
          </p:cNvGraphicFramePr>
          <p:nvPr/>
        </p:nvGraphicFramePr>
        <p:xfrm>
          <a:off x="4292600" y="115888"/>
          <a:ext cx="4672013" cy="1236662"/>
        </p:xfrm>
        <a:graphic>
          <a:graphicData uri="http://schemas.openxmlformats.org/presentationml/2006/ole">
            <mc:AlternateContent xmlns:mc="http://schemas.openxmlformats.org/markup-compatibility/2006">
              <mc:Choice xmlns:v="urn:schemas-microsoft-com:vml" Requires="v">
                <p:oleObj spid="_x0000_s53254" name="Equation" r:id="rId4" imgW="1727200" imgH="457200" progId="Equation.DSMT4">
                  <p:embed/>
                </p:oleObj>
              </mc:Choice>
              <mc:Fallback>
                <p:oleObj name="Equation" r:id="rId4" imgW="172720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2600" y="115888"/>
                        <a:ext cx="4672013" cy="12366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096" name="矩形 8"/>
          <p:cNvSpPr>
            <a:spLocks noChangeArrowheads="1"/>
          </p:cNvSpPr>
          <p:nvPr/>
        </p:nvSpPr>
        <p:spPr bwMode="auto">
          <a:xfrm>
            <a:off x="977900" y="1331913"/>
            <a:ext cx="32337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i="1">
                <a:latin typeface="Times New Roman" pitchFamily="18" charset="0"/>
                <a:cs typeface="Times New Roman" pitchFamily="18" charset="0"/>
              </a:rPr>
              <a:t>w</a:t>
            </a:r>
            <a:r>
              <a:rPr lang="en-US" altLang="zh-CN" sz="3200" i="1" baseline="-25000">
                <a:latin typeface="Times New Roman" pitchFamily="18" charset="0"/>
                <a:cs typeface="Times New Roman" pitchFamily="18" charset="0"/>
              </a:rPr>
              <a:t>i</a:t>
            </a:r>
            <a:r>
              <a:rPr lang="en-US" altLang="zh-CN" sz="3200">
                <a:latin typeface="Times New Roman" pitchFamily="18" charset="0"/>
                <a:cs typeface="Times New Roman" pitchFamily="18" charset="0"/>
              </a:rPr>
              <a:t> = {2, 2, 6, 5, 4}</a:t>
            </a:r>
            <a:endParaRPr lang="zh-CN" altLang="en-US" sz="3200">
              <a:latin typeface="Times New Roman" pitchFamily="18" charset="0"/>
              <a:cs typeface="Times New Roman" pitchFamily="18" charset="0"/>
            </a:endParaRPr>
          </a:p>
        </p:txBody>
      </p:sp>
      <p:cxnSp>
        <p:nvCxnSpPr>
          <p:cNvPr id="11" name="直接箭头连接符 10"/>
          <p:cNvCxnSpPr/>
          <p:nvPr/>
        </p:nvCxnSpPr>
        <p:spPr>
          <a:xfrm flipV="1">
            <a:off x="4859338" y="4730750"/>
            <a:ext cx="0" cy="64293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3635375" y="3644900"/>
            <a:ext cx="1223963"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3635375" y="3068638"/>
            <a:ext cx="0" cy="57626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076" name="矩形 17"/>
          <p:cNvSpPr>
            <a:spLocks noChangeArrowheads="1"/>
          </p:cNvSpPr>
          <p:nvPr/>
        </p:nvSpPr>
        <p:spPr bwMode="auto">
          <a:xfrm>
            <a:off x="7956550" y="5229225"/>
            <a:ext cx="1023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i="1">
                <a:latin typeface="Times New Roman" pitchFamily="18" charset="0"/>
                <a:cs typeface="Times New Roman" pitchFamily="18" charset="0"/>
              </a:rPr>
              <a:t>x</a:t>
            </a:r>
            <a:r>
              <a:rPr lang="en-US" altLang="zh-CN" sz="2800" baseline="-25000">
                <a:latin typeface="Times New Roman" pitchFamily="18" charset="0"/>
                <a:cs typeface="Times New Roman" pitchFamily="18" charset="0"/>
              </a:rPr>
              <a:t>5</a:t>
            </a:r>
            <a:r>
              <a:rPr lang="en-US" altLang="zh-CN" sz="2800">
                <a:latin typeface="Times New Roman" pitchFamily="18" charset="0"/>
                <a:cs typeface="Times New Roman" pitchFamily="18" charset="0"/>
              </a:rPr>
              <a:t> = 1</a:t>
            </a:r>
            <a:endParaRPr lang="zh-CN" altLang="en-US" sz="2800">
              <a:latin typeface="Times New Roman" pitchFamily="18" charset="0"/>
              <a:cs typeface="Times New Roman" pitchFamily="18" charset="0"/>
            </a:endParaRPr>
          </a:p>
        </p:txBody>
      </p:sp>
      <p:sp>
        <p:nvSpPr>
          <p:cNvPr id="41077" name="矩形 18"/>
          <p:cNvSpPr>
            <a:spLocks noChangeArrowheads="1"/>
          </p:cNvSpPr>
          <p:nvPr/>
        </p:nvSpPr>
        <p:spPr bwMode="auto">
          <a:xfrm>
            <a:off x="7956550" y="4705350"/>
            <a:ext cx="1023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i="1">
                <a:latin typeface="Times New Roman" pitchFamily="18" charset="0"/>
                <a:cs typeface="Times New Roman" pitchFamily="18" charset="0"/>
              </a:rPr>
              <a:t>x</a:t>
            </a:r>
            <a:r>
              <a:rPr lang="en-US" altLang="zh-CN" sz="2800" baseline="-25000">
                <a:latin typeface="Times New Roman" pitchFamily="18" charset="0"/>
                <a:cs typeface="Times New Roman" pitchFamily="18" charset="0"/>
              </a:rPr>
              <a:t>4</a:t>
            </a:r>
            <a:r>
              <a:rPr lang="en-US" altLang="zh-CN" sz="2800">
                <a:latin typeface="Times New Roman" pitchFamily="18" charset="0"/>
                <a:cs typeface="Times New Roman" pitchFamily="18" charset="0"/>
              </a:rPr>
              <a:t> = 0</a:t>
            </a:r>
            <a:endParaRPr lang="zh-CN" altLang="en-US" sz="2800">
              <a:latin typeface="Times New Roman" pitchFamily="18" charset="0"/>
              <a:cs typeface="Times New Roman" pitchFamily="18" charset="0"/>
            </a:endParaRPr>
          </a:p>
        </p:txBody>
      </p:sp>
      <p:sp>
        <p:nvSpPr>
          <p:cNvPr id="41078" name="矩形 19"/>
          <p:cNvSpPr>
            <a:spLocks noChangeArrowheads="1"/>
          </p:cNvSpPr>
          <p:nvPr/>
        </p:nvSpPr>
        <p:spPr bwMode="auto">
          <a:xfrm>
            <a:off x="7956550" y="4110038"/>
            <a:ext cx="10239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i="1">
                <a:latin typeface="Times New Roman" pitchFamily="18" charset="0"/>
                <a:cs typeface="Times New Roman" pitchFamily="18" charset="0"/>
              </a:rPr>
              <a:t>x</a:t>
            </a:r>
            <a:r>
              <a:rPr lang="en-US" altLang="zh-CN" sz="2800" baseline="-25000">
                <a:latin typeface="Times New Roman" pitchFamily="18" charset="0"/>
                <a:cs typeface="Times New Roman" pitchFamily="18" charset="0"/>
              </a:rPr>
              <a:t>3</a:t>
            </a:r>
            <a:r>
              <a:rPr lang="en-US" altLang="zh-CN" sz="2800">
                <a:latin typeface="Times New Roman" pitchFamily="18" charset="0"/>
                <a:cs typeface="Times New Roman" pitchFamily="18" charset="0"/>
              </a:rPr>
              <a:t> = 0</a:t>
            </a:r>
            <a:endParaRPr lang="zh-CN" altLang="en-US" sz="2800">
              <a:latin typeface="Times New Roman" pitchFamily="18" charset="0"/>
              <a:cs typeface="Times New Roman" pitchFamily="18" charset="0"/>
            </a:endParaRPr>
          </a:p>
        </p:txBody>
      </p:sp>
      <p:sp>
        <p:nvSpPr>
          <p:cNvPr id="41079" name="矩形 20"/>
          <p:cNvSpPr>
            <a:spLocks noChangeArrowheads="1"/>
          </p:cNvSpPr>
          <p:nvPr/>
        </p:nvSpPr>
        <p:spPr bwMode="auto">
          <a:xfrm>
            <a:off x="7956550" y="3554413"/>
            <a:ext cx="1023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i="1">
                <a:latin typeface="Times New Roman" pitchFamily="18" charset="0"/>
                <a:cs typeface="Times New Roman" pitchFamily="18" charset="0"/>
              </a:rPr>
              <a:t>x</a:t>
            </a:r>
            <a:r>
              <a:rPr lang="en-US" altLang="zh-CN" sz="2800" baseline="-25000">
                <a:latin typeface="Times New Roman" pitchFamily="18" charset="0"/>
                <a:cs typeface="Times New Roman" pitchFamily="18" charset="0"/>
              </a:rPr>
              <a:t>2</a:t>
            </a:r>
            <a:r>
              <a:rPr lang="en-US" altLang="zh-CN" sz="2800">
                <a:latin typeface="Times New Roman" pitchFamily="18" charset="0"/>
                <a:cs typeface="Times New Roman" pitchFamily="18" charset="0"/>
              </a:rPr>
              <a:t> = 1</a:t>
            </a:r>
            <a:endParaRPr lang="zh-CN" altLang="en-US" sz="2800">
              <a:latin typeface="Times New Roman" pitchFamily="18" charset="0"/>
              <a:cs typeface="Times New Roman" pitchFamily="18" charset="0"/>
            </a:endParaRPr>
          </a:p>
        </p:txBody>
      </p:sp>
      <p:sp>
        <p:nvSpPr>
          <p:cNvPr id="41080" name="矩形 21"/>
          <p:cNvSpPr>
            <a:spLocks noChangeArrowheads="1"/>
          </p:cNvSpPr>
          <p:nvPr/>
        </p:nvSpPr>
        <p:spPr bwMode="auto">
          <a:xfrm>
            <a:off x="7956550" y="2951163"/>
            <a:ext cx="1023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i="1">
                <a:latin typeface="Times New Roman" pitchFamily="18" charset="0"/>
                <a:cs typeface="Times New Roman" pitchFamily="18" charset="0"/>
              </a:rPr>
              <a:t>x</a:t>
            </a:r>
            <a:r>
              <a:rPr lang="en-US" altLang="zh-CN" sz="2800" baseline="-25000">
                <a:latin typeface="Times New Roman" pitchFamily="18" charset="0"/>
                <a:cs typeface="Times New Roman" pitchFamily="18" charset="0"/>
              </a:rPr>
              <a:t>1</a:t>
            </a:r>
            <a:r>
              <a:rPr lang="en-US" altLang="zh-CN" sz="2800">
                <a:latin typeface="Times New Roman" pitchFamily="18" charset="0"/>
                <a:cs typeface="Times New Roman" pitchFamily="18" charset="0"/>
              </a:rPr>
              <a:t> = 1</a:t>
            </a:r>
            <a:endParaRPr lang="zh-CN" altLang="en-US" sz="2800">
              <a:latin typeface="Times New Roman" pitchFamily="18" charset="0"/>
              <a:cs typeface="Times New Roman" pitchFamily="18" charset="0"/>
            </a:endParaRPr>
          </a:p>
        </p:txBody>
      </p:sp>
      <p:sp>
        <p:nvSpPr>
          <p:cNvPr id="41081" name="TextBox 22"/>
          <p:cNvSpPr txBox="1">
            <a:spLocks noChangeArrowheads="1"/>
          </p:cNvSpPr>
          <p:nvPr/>
        </p:nvSpPr>
        <p:spPr bwMode="auto">
          <a:xfrm>
            <a:off x="1763713" y="6165850"/>
            <a:ext cx="5611812" cy="522288"/>
          </a:xfrm>
          <a:prstGeom prst="rect">
            <a:avLst/>
          </a:prstGeom>
          <a:solidFill>
            <a:srgbClr val="FFFF00"/>
          </a:solidFill>
          <a:ln w="9525">
            <a:solidFill>
              <a:srgbClr val="FF0000"/>
            </a:solidFill>
            <a:miter lim="800000"/>
            <a:headEnd/>
            <a:tailEnd/>
          </a:ln>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800" b="1">
                <a:solidFill>
                  <a:srgbClr val="FF0000"/>
                </a:solidFill>
              </a:rPr>
              <a:t>1,2,5</a:t>
            </a:r>
            <a:r>
              <a:rPr lang="zh-CN" altLang="en-US" sz="2800" b="1">
                <a:solidFill>
                  <a:srgbClr val="FF0000"/>
                </a:solidFill>
              </a:rPr>
              <a:t>三个物品被选上，总价值为</a:t>
            </a:r>
            <a:r>
              <a:rPr lang="en-US" altLang="zh-CN" sz="2800" b="1">
                <a:solidFill>
                  <a:srgbClr val="FF0000"/>
                </a:solidFill>
              </a:rPr>
              <a:t>15</a:t>
            </a:r>
            <a:endParaRPr lang="zh-CN" altLang="en-US" sz="2800" b="1">
              <a:solidFill>
                <a:srgbClr val="FF0000"/>
              </a:solidFill>
            </a:endParaRPr>
          </a:p>
        </p:txBody>
      </p:sp>
      <p:graphicFrame>
        <p:nvGraphicFramePr>
          <p:cNvPr id="42106" name="对象 23"/>
          <p:cNvGraphicFramePr>
            <a:graphicFrameLocks noChangeAspect="1"/>
          </p:cNvGraphicFramePr>
          <p:nvPr/>
        </p:nvGraphicFramePr>
        <p:xfrm>
          <a:off x="5219700" y="1314450"/>
          <a:ext cx="1647825" cy="619125"/>
        </p:xfrm>
        <a:graphic>
          <a:graphicData uri="http://schemas.openxmlformats.org/presentationml/2006/ole">
            <mc:AlternateContent xmlns:mc="http://schemas.openxmlformats.org/markup-compatibility/2006">
              <mc:Choice xmlns:v="urn:schemas-microsoft-com:vml" Requires="v">
                <p:oleObj spid="_x0000_s53255" name="Equation" r:id="rId6" imgW="609600" imgH="228600" progId="Equation.DSMT4">
                  <p:embed/>
                </p:oleObj>
              </mc:Choice>
              <mc:Fallback>
                <p:oleObj name="Equation" r:id="rId6" imgW="60960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9700" y="1314450"/>
                        <a:ext cx="1647825" cy="619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9" name="直接箭头连接符 18"/>
          <p:cNvCxnSpPr/>
          <p:nvPr/>
        </p:nvCxnSpPr>
        <p:spPr>
          <a:xfrm flipV="1">
            <a:off x="4859338" y="4110038"/>
            <a:ext cx="0" cy="62071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4859338" y="3644900"/>
            <a:ext cx="0" cy="46513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261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076"/>
                                        </p:tgtEl>
                                        <p:attrNameLst>
                                          <p:attrName>style.visibility</p:attrName>
                                        </p:attrNameLst>
                                      </p:cBhvr>
                                      <p:to>
                                        <p:strVal val="visible"/>
                                      </p:to>
                                    </p:set>
                                    <p:animEffect transition="in" filter="fade">
                                      <p:cBhvr>
                                        <p:cTn id="10" dur="500"/>
                                        <p:tgtEl>
                                          <p:spTgt spid="4107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right)">
                                      <p:cBhvr>
                                        <p:cTn id="15" dur="5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1077"/>
                                        </p:tgtEl>
                                        <p:attrNameLst>
                                          <p:attrName>style.visibility</p:attrName>
                                        </p:attrNameLst>
                                      </p:cBhvr>
                                      <p:to>
                                        <p:strVal val="visible"/>
                                      </p:to>
                                    </p:set>
                                    <p:animEffect transition="in" filter="fade">
                                      <p:cBhvr>
                                        <p:cTn id="23" dur="500"/>
                                        <p:tgtEl>
                                          <p:spTgt spid="4107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down)">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1078"/>
                                        </p:tgtEl>
                                        <p:attrNameLst>
                                          <p:attrName>style.visibility</p:attrName>
                                        </p:attrNameLst>
                                      </p:cBhvr>
                                      <p:to>
                                        <p:strVal val="visible"/>
                                      </p:to>
                                    </p:set>
                                    <p:animEffect transition="in" filter="fade">
                                      <p:cBhvr>
                                        <p:cTn id="31" dur="500"/>
                                        <p:tgtEl>
                                          <p:spTgt spid="4107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down)">
                                      <p:cBhvr>
                                        <p:cTn id="36" dur="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1079"/>
                                        </p:tgtEl>
                                        <p:attrNameLst>
                                          <p:attrName>style.visibility</p:attrName>
                                        </p:attrNameLst>
                                      </p:cBhvr>
                                      <p:to>
                                        <p:strVal val="visible"/>
                                      </p:to>
                                    </p:set>
                                    <p:animEffect transition="in" filter="fade">
                                      <p:cBhvr>
                                        <p:cTn id="39" dur="500"/>
                                        <p:tgtEl>
                                          <p:spTgt spid="4107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right)">
                                      <p:cBhvr>
                                        <p:cTn id="44" dur="500"/>
                                        <p:tgtEl>
                                          <p:spTgt spid="1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down)">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1080"/>
                                        </p:tgtEl>
                                        <p:attrNameLst>
                                          <p:attrName>style.visibility</p:attrName>
                                        </p:attrNameLst>
                                      </p:cBhvr>
                                      <p:to>
                                        <p:strVal val="visible"/>
                                      </p:to>
                                    </p:set>
                                    <p:animEffect transition="in" filter="fade">
                                      <p:cBhvr>
                                        <p:cTn id="52" dur="500"/>
                                        <p:tgtEl>
                                          <p:spTgt spid="4108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9" presetClass="entr" presetSubtype="0" decel="100000" fill="hold" grpId="0" nodeType="clickEffect">
                                  <p:stCondLst>
                                    <p:cond delay="0"/>
                                  </p:stCondLst>
                                  <p:childTnLst>
                                    <p:set>
                                      <p:cBhvr>
                                        <p:cTn id="56" dur="1" fill="hold">
                                          <p:stCondLst>
                                            <p:cond delay="0"/>
                                          </p:stCondLst>
                                        </p:cTn>
                                        <p:tgtEl>
                                          <p:spTgt spid="41081"/>
                                        </p:tgtEl>
                                        <p:attrNameLst>
                                          <p:attrName>style.visibility</p:attrName>
                                        </p:attrNameLst>
                                      </p:cBhvr>
                                      <p:to>
                                        <p:strVal val="visible"/>
                                      </p:to>
                                    </p:set>
                                    <p:anim calcmode="lin" valueType="num">
                                      <p:cBhvr>
                                        <p:cTn id="57" dur="500" fill="hold"/>
                                        <p:tgtEl>
                                          <p:spTgt spid="41081"/>
                                        </p:tgtEl>
                                        <p:attrNameLst>
                                          <p:attrName>ppt_w</p:attrName>
                                        </p:attrNameLst>
                                      </p:cBhvr>
                                      <p:tavLst>
                                        <p:tav tm="0">
                                          <p:val>
                                            <p:fltVal val="0"/>
                                          </p:val>
                                        </p:tav>
                                        <p:tav tm="100000">
                                          <p:val>
                                            <p:strVal val="#ppt_w"/>
                                          </p:val>
                                        </p:tav>
                                      </p:tavLst>
                                    </p:anim>
                                    <p:anim calcmode="lin" valueType="num">
                                      <p:cBhvr>
                                        <p:cTn id="58" dur="500" fill="hold"/>
                                        <p:tgtEl>
                                          <p:spTgt spid="41081"/>
                                        </p:tgtEl>
                                        <p:attrNameLst>
                                          <p:attrName>ppt_h</p:attrName>
                                        </p:attrNameLst>
                                      </p:cBhvr>
                                      <p:tavLst>
                                        <p:tav tm="0">
                                          <p:val>
                                            <p:fltVal val="0"/>
                                          </p:val>
                                        </p:tav>
                                        <p:tav tm="100000">
                                          <p:val>
                                            <p:strVal val="#ppt_h"/>
                                          </p:val>
                                        </p:tav>
                                      </p:tavLst>
                                    </p:anim>
                                    <p:anim calcmode="lin" valueType="num">
                                      <p:cBhvr>
                                        <p:cTn id="59" dur="500" fill="hold"/>
                                        <p:tgtEl>
                                          <p:spTgt spid="41081"/>
                                        </p:tgtEl>
                                        <p:attrNameLst>
                                          <p:attrName>style.rotation</p:attrName>
                                        </p:attrNameLst>
                                      </p:cBhvr>
                                      <p:tavLst>
                                        <p:tav tm="0">
                                          <p:val>
                                            <p:fltVal val="360"/>
                                          </p:val>
                                        </p:tav>
                                        <p:tav tm="100000">
                                          <p:val>
                                            <p:fltVal val="0"/>
                                          </p:val>
                                        </p:tav>
                                      </p:tavLst>
                                    </p:anim>
                                    <p:animEffect transition="in" filter="fade">
                                      <p:cBhvr>
                                        <p:cTn id="60" dur="500"/>
                                        <p:tgtEl>
                                          <p:spTgt spid="41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76" grpId="0"/>
      <p:bldP spid="41077" grpId="0"/>
      <p:bldP spid="41078" grpId="0"/>
      <p:bldP spid="41079" grpId="0"/>
      <p:bldP spid="41080" grpId="0"/>
      <p:bldP spid="4108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dirty="0"/>
              <a:t>6.3 0/1</a:t>
            </a:r>
            <a:r>
              <a:rPr lang="zh-CN" altLang="en-US" dirty="0"/>
              <a:t>背包问题</a:t>
            </a:r>
            <a:endParaRPr lang="zh-CN" altLang="en-US" dirty="0" smtClean="0"/>
          </a:p>
        </p:txBody>
      </p:sp>
      <p:sp>
        <p:nvSpPr>
          <p:cNvPr id="41987" name="内容占位符 2"/>
          <p:cNvSpPr>
            <a:spLocks noGrp="1"/>
          </p:cNvSpPr>
          <p:nvPr>
            <p:ph sz="quarter" idx="1"/>
          </p:nvPr>
        </p:nvSpPr>
        <p:spPr>
          <a:xfrm>
            <a:off x="457200" y="1219200"/>
            <a:ext cx="8229600" cy="4937125"/>
          </a:xfrm>
        </p:spPr>
        <p:txBody>
          <a:bodyPr/>
          <a:lstStyle/>
          <a:p>
            <a:pPr marL="0" indent="0">
              <a:buFont typeface="Wingdings 3" pitchFamily="18" charset="2"/>
              <a:buNone/>
            </a:pPr>
            <a:r>
              <a:rPr lang="zh-CN" altLang="en-US" smtClean="0"/>
              <a:t>时间复杂度：</a:t>
            </a:r>
            <a:endParaRPr lang="en-US" altLang="zh-CN" smtClean="0"/>
          </a:p>
          <a:p>
            <a:pPr marL="0" indent="0">
              <a:buFont typeface="Wingdings 3" pitchFamily="18" charset="2"/>
              <a:buNone/>
            </a:pPr>
            <a:r>
              <a:rPr lang="zh-CN" altLang="en-US" smtClean="0"/>
              <a:t>假设有</a:t>
            </a:r>
            <a:r>
              <a:rPr lang="en-US" altLang="zh-CN" smtClean="0"/>
              <a:t>n</a:t>
            </a:r>
            <a:r>
              <a:rPr lang="zh-CN" altLang="en-US" smtClean="0"/>
              <a:t>个物品，背包容量为</a:t>
            </a:r>
            <a:r>
              <a:rPr lang="en-US" altLang="zh-CN" smtClean="0"/>
              <a:t>C</a:t>
            </a:r>
          </a:p>
          <a:p>
            <a:pPr marL="0" indent="0">
              <a:buFont typeface="Wingdings 3" pitchFamily="18" charset="2"/>
              <a:buNone/>
            </a:pPr>
            <a:r>
              <a:rPr lang="zh-CN" altLang="en-US" smtClean="0"/>
              <a:t>（</a:t>
            </a:r>
            <a:r>
              <a:rPr lang="en-US" altLang="zh-CN" smtClean="0"/>
              <a:t>1</a:t>
            </a:r>
            <a:r>
              <a:rPr lang="zh-CN" altLang="en-US" smtClean="0"/>
              <a:t>）初始化</a:t>
            </a:r>
            <a:r>
              <a:rPr lang="en-US" altLang="zh-CN" smtClean="0"/>
              <a:t>C(i,0)</a:t>
            </a:r>
            <a:r>
              <a:rPr lang="zh-CN" altLang="en-US" smtClean="0"/>
              <a:t>，执行</a:t>
            </a:r>
            <a:r>
              <a:rPr lang="en-US" altLang="zh-CN" smtClean="0"/>
              <a:t>n</a:t>
            </a:r>
            <a:r>
              <a:rPr lang="zh-CN" altLang="en-US" smtClean="0"/>
              <a:t>次，</a:t>
            </a:r>
            <a:r>
              <a:rPr lang="en-US" altLang="zh-CN" smtClean="0"/>
              <a:t>O(n)</a:t>
            </a:r>
            <a:r>
              <a:rPr lang="zh-CN" altLang="en-US" smtClean="0"/>
              <a:t>；</a:t>
            </a:r>
            <a:endParaRPr lang="en-US" altLang="zh-CN" smtClean="0"/>
          </a:p>
          <a:p>
            <a:pPr marL="0" indent="0">
              <a:buFont typeface="Wingdings 3" pitchFamily="18" charset="2"/>
              <a:buNone/>
            </a:pPr>
            <a:r>
              <a:rPr lang="zh-CN" altLang="en-US" smtClean="0"/>
              <a:t>（</a:t>
            </a:r>
            <a:r>
              <a:rPr lang="en-US" altLang="zh-CN" smtClean="0"/>
              <a:t>2</a:t>
            </a:r>
            <a:r>
              <a:rPr lang="zh-CN" altLang="en-US" smtClean="0"/>
              <a:t>）初始化</a:t>
            </a:r>
            <a:r>
              <a:rPr lang="en-US" altLang="zh-CN" smtClean="0"/>
              <a:t>C(0,j)</a:t>
            </a:r>
            <a:r>
              <a:rPr lang="zh-CN" altLang="en-US" smtClean="0"/>
              <a:t>，执行</a:t>
            </a:r>
            <a:r>
              <a:rPr lang="en-US" altLang="zh-CN" smtClean="0"/>
              <a:t>C</a:t>
            </a:r>
            <a:r>
              <a:rPr lang="zh-CN" altLang="en-US" smtClean="0"/>
              <a:t>次，</a:t>
            </a:r>
            <a:r>
              <a:rPr lang="en-US" altLang="zh-CN" smtClean="0"/>
              <a:t>O(C)</a:t>
            </a:r>
            <a:r>
              <a:rPr lang="zh-CN" altLang="en-US" smtClean="0"/>
              <a:t>；</a:t>
            </a:r>
            <a:endParaRPr lang="en-US" altLang="zh-CN" smtClean="0"/>
          </a:p>
          <a:p>
            <a:pPr marL="0" indent="0">
              <a:buFont typeface="Wingdings 3" pitchFamily="18" charset="2"/>
              <a:buNone/>
            </a:pPr>
            <a:r>
              <a:rPr lang="zh-CN" altLang="en-US" smtClean="0"/>
              <a:t>（</a:t>
            </a:r>
            <a:r>
              <a:rPr lang="en-US" altLang="zh-CN" smtClean="0"/>
              <a:t>3</a:t>
            </a:r>
            <a:r>
              <a:rPr lang="zh-CN" altLang="en-US" smtClean="0"/>
              <a:t>）填表，填写</a:t>
            </a:r>
            <a:r>
              <a:rPr lang="en-US" altLang="zh-CN" smtClean="0"/>
              <a:t>n*C</a:t>
            </a:r>
            <a:r>
              <a:rPr lang="zh-CN" altLang="en-US" smtClean="0"/>
              <a:t>大小的矩阵，</a:t>
            </a:r>
            <a:r>
              <a:rPr lang="en-US" altLang="zh-CN" smtClean="0"/>
              <a:t>O(n*C)</a:t>
            </a:r>
            <a:r>
              <a:rPr lang="zh-CN" altLang="en-US" smtClean="0"/>
              <a:t>；</a:t>
            </a:r>
            <a:endParaRPr lang="en-US" altLang="zh-CN" smtClean="0"/>
          </a:p>
          <a:p>
            <a:pPr marL="0" indent="0">
              <a:buFont typeface="Wingdings 3" pitchFamily="18" charset="2"/>
              <a:buNone/>
            </a:pPr>
            <a:r>
              <a:rPr lang="zh-CN" altLang="en-US" smtClean="0"/>
              <a:t>（</a:t>
            </a:r>
            <a:r>
              <a:rPr lang="en-US" altLang="zh-CN" smtClean="0"/>
              <a:t>4</a:t>
            </a:r>
            <a:r>
              <a:rPr lang="zh-CN" altLang="en-US" smtClean="0"/>
              <a:t>）回溯寻找被选中物品，执行</a:t>
            </a:r>
            <a:r>
              <a:rPr lang="en-US" altLang="zh-CN" smtClean="0"/>
              <a:t>n</a:t>
            </a:r>
            <a:r>
              <a:rPr lang="zh-CN" altLang="en-US" smtClean="0"/>
              <a:t>次，</a:t>
            </a:r>
            <a:r>
              <a:rPr lang="en-US" altLang="zh-CN" smtClean="0"/>
              <a:t>O(n)</a:t>
            </a:r>
            <a:r>
              <a:rPr lang="zh-CN" altLang="en-US" smtClean="0"/>
              <a:t>；</a:t>
            </a:r>
            <a:endParaRPr lang="en-US" altLang="zh-CN" smtClean="0"/>
          </a:p>
          <a:p>
            <a:pPr marL="0" indent="0">
              <a:buFont typeface="Wingdings 3" pitchFamily="18" charset="2"/>
              <a:buNone/>
            </a:pPr>
            <a:r>
              <a:rPr lang="zh-CN" altLang="en-US" smtClean="0"/>
              <a:t>因此，总时间复杂度为：</a:t>
            </a:r>
            <a:endParaRPr lang="en-US" altLang="zh-CN" smtClean="0"/>
          </a:p>
          <a:p>
            <a:pPr marL="0" indent="0" algn="ctr">
              <a:buFont typeface="Wingdings 3" pitchFamily="18" charset="2"/>
              <a:buNone/>
            </a:pPr>
            <a:r>
              <a:rPr lang="en-US" altLang="zh-CN" smtClean="0"/>
              <a:t>max(O(n),O(C),O(n*C),O(n)) = O(n*C)</a:t>
            </a:r>
            <a:endParaRPr lang="zh-CN" altLang="en-US" smtClean="0"/>
          </a:p>
        </p:txBody>
      </p:sp>
      <p:sp>
        <p:nvSpPr>
          <p:cNvPr id="41988" name="TextBox 3"/>
          <p:cNvSpPr txBox="1">
            <a:spLocks noChangeArrowheads="1"/>
          </p:cNvSpPr>
          <p:nvPr/>
        </p:nvSpPr>
        <p:spPr bwMode="auto">
          <a:xfrm>
            <a:off x="3779838" y="5210175"/>
            <a:ext cx="1627187" cy="522288"/>
          </a:xfrm>
          <a:prstGeom prst="rect">
            <a:avLst/>
          </a:prstGeom>
          <a:solidFill>
            <a:srgbClr val="FFFF00"/>
          </a:solidFill>
          <a:ln w="9525">
            <a:solidFill>
              <a:srgbClr val="FF0000"/>
            </a:solidFill>
            <a:miter lim="800000"/>
            <a:headEnd/>
            <a:tailEnd/>
          </a:ln>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800" b="1">
                <a:solidFill>
                  <a:srgbClr val="FF0000"/>
                </a:solidFill>
              </a:rPr>
              <a:t>表的大小</a:t>
            </a:r>
          </a:p>
        </p:txBody>
      </p:sp>
    </p:spTree>
    <p:extLst>
      <p:ext uri="{BB962C8B-B14F-4D97-AF65-F5344CB8AC3E}">
        <p14:creationId xmlns:p14="http://schemas.microsoft.com/office/powerpoint/2010/main" val="2973602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wipe(left)">
                                      <p:cBhvr>
                                        <p:cTn id="7" dur="500"/>
                                        <p:tgtEl>
                                          <p:spTgt spid="41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wipe(left)">
                                      <p:cBhvr>
                                        <p:cTn id="12" dur="500"/>
                                        <p:tgtEl>
                                          <p:spTgt spid="41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wipe(left)">
                                      <p:cBhvr>
                                        <p:cTn id="17" dur="500"/>
                                        <p:tgtEl>
                                          <p:spTgt spid="41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1987">
                                            <p:txEl>
                                              <p:pRg st="3" end="3"/>
                                            </p:txEl>
                                          </p:spTgt>
                                        </p:tgtEl>
                                        <p:attrNameLst>
                                          <p:attrName>style.visibility</p:attrName>
                                        </p:attrNameLst>
                                      </p:cBhvr>
                                      <p:to>
                                        <p:strVal val="visible"/>
                                      </p:to>
                                    </p:set>
                                    <p:animEffect transition="in" filter="wipe(left)">
                                      <p:cBhvr>
                                        <p:cTn id="22" dur="500"/>
                                        <p:tgtEl>
                                          <p:spTgt spid="41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1987">
                                            <p:txEl>
                                              <p:pRg st="4" end="4"/>
                                            </p:txEl>
                                          </p:spTgt>
                                        </p:tgtEl>
                                        <p:attrNameLst>
                                          <p:attrName>style.visibility</p:attrName>
                                        </p:attrNameLst>
                                      </p:cBhvr>
                                      <p:to>
                                        <p:strVal val="visible"/>
                                      </p:to>
                                    </p:set>
                                    <p:animEffect transition="in" filter="wipe(left)">
                                      <p:cBhvr>
                                        <p:cTn id="27" dur="500"/>
                                        <p:tgtEl>
                                          <p:spTgt spid="419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1987">
                                            <p:txEl>
                                              <p:pRg st="5" end="5"/>
                                            </p:txEl>
                                          </p:spTgt>
                                        </p:tgtEl>
                                        <p:attrNameLst>
                                          <p:attrName>style.visibility</p:attrName>
                                        </p:attrNameLst>
                                      </p:cBhvr>
                                      <p:to>
                                        <p:strVal val="visible"/>
                                      </p:to>
                                    </p:set>
                                    <p:animEffect transition="in" filter="wipe(left)">
                                      <p:cBhvr>
                                        <p:cTn id="32" dur="500"/>
                                        <p:tgtEl>
                                          <p:spTgt spid="419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1987">
                                            <p:txEl>
                                              <p:pRg st="6" end="6"/>
                                            </p:txEl>
                                          </p:spTgt>
                                        </p:tgtEl>
                                        <p:attrNameLst>
                                          <p:attrName>style.visibility</p:attrName>
                                        </p:attrNameLst>
                                      </p:cBhvr>
                                      <p:to>
                                        <p:strVal val="visible"/>
                                      </p:to>
                                    </p:set>
                                    <p:animEffect transition="in" filter="wipe(left)">
                                      <p:cBhvr>
                                        <p:cTn id="37" dur="500"/>
                                        <p:tgtEl>
                                          <p:spTgt spid="4198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1987">
                                            <p:txEl>
                                              <p:pRg st="7" end="7"/>
                                            </p:txEl>
                                          </p:spTgt>
                                        </p:tgtEl>
                                        <p:attrNameLst>
                                          <p:attrName>style.visibility</p:attrName>
                                        </p:attrNameLst>
                                      </p:cBhvr>
                                      <p:to>
                                        <p:strVal val="visible"/>
                                      </p:to>
                                    </p:set>
                                    <p:animEffect transition="in" filter="wipe(left)">
                                      <p:cBhvr>
                                        <p:cTn id="42" dur="500"/>
                                        <p:tgtEl>
                                          <p:spTgt spid="4198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9" presetClass="entr" presetSubtype="0" decel="100000" fill="hold" grpId="0" nodeType="clickEffect">
                                  <p:stCondLst>
                                    <p:cond delay="0"/>
                                  </p:stCondLst>
                                  <p:childTnLst>
                                    <p:set>
                                      <p:cBhvr>
                                        <p:cTn id="46" dur="1" fill="hold">
                                          <p:stCondLst>
                                            <p:cond delay="0"/>
                                          </p:stCondLst>
                                        </p:cTn>
                                        <p:tgtEl>
                                          <p:spTgt spid="41988"/>
                                        </p:tgtEl>
                                        <p:attrNameLst>
                                          <p:attrName>style.visibility</p:attrName>
                                        </p:attrNameLst>
                                      </p:cBhvr>
                                      <p:to>
                                        <p:strVal val="visible"/>
                                      </p:to>
                                    </p:set>
                                    <p:anim calcmode="lin" valueType="num">
                                      <p:cBhvr>
                                        <p:cTn id="47" dur="500" fill="hold"/>
                                        <p:tgtEl>
                                          <p:spTgt spid="41988"/>
                                        </p:tgtEl>
                                        <p:attrNameLst>
                                          <p:attrName>ppt_w</p:attrName>
                                        </p:attrNameLst>
                                      </p:cBhvr>
                                      <p:tavLst>
                                        <p:tav tm="0">
                                          <p:val>
                                            <p:fltVal val="0"/>
                                          </p:val>
                                        </p:tav>
                                        <p:tav tm="100000">
                                          <p:val>
                                            <p:strVal val="#ppt_w"/>
                                          </p:val>
                                        </p:tav>
                                      </p:tavLst>
                                    </p:anim>
                                    <p:anim calcmode="lin" valueType="num">
                                      <p:cBhvr>
                                        <p:cTn id="48" dur="500" fill="hold"/>
                                        <p:tgtEl>
                                          <p:spTgt spid="41988"/>
                                        </p:tgtEl>
                                        <p:attrNameLst>
                                          <p:attrName>ppt_h</p:attrName>
                                        </p:attrNameLst>
                                      </p:cBhvr>
                                      <p:tavLst>
                                        <p:tav tm="0">
                                          <p:val>
                                            <p:fltVal val="0"/>
                                          </p:val>
                                        </p:tav>
                                        <p:tav tm="100000">
                                          <p:val>
                                            <p:strVal val="#ppt_h"/>
                                          </p:val>
                                        </p:tav>
                                      </p:tavLst>
                                    </p:anim>
                                    <p:anim calcmode="lin" valueType="num">
                                      <p:cBhvr>
                                        <p:cTn id="49" dur="500" fill="hold"/>
                                        <p:tgtEl>
                                          <p:spTgt spid="41988"/>
                                        </p:tgtEl>
                                        <p:attrNameLst>
                                          <p:attrName>style.rotation</p:attrName>
                                        </p:attrNameLst>
                                      </p:cBhvr>
                                      <p:tavLst>
                                        <p:tav tm="0">
                                          <p:val>
                                            <p:fltVal val="360"/>
                                          </p:val>
                                        </p:tav>
                                        <p:tav tm="100000">
                                          <p:val>
                                            <p:fltVal val="0"/>
                                          </p:val>
                                        </p:tav>
                                      </p:tavLst>
                                    </p:anim>
                                    <p:animEffect transition="in" filter="fade">
                                      <p:cBhvr>
                                        <p:cTn id="50"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sz="quarter" idx="1"/>
          </p:nvPr>
        </p:nvSpPr>
        <p:spPr/>
        <p:txBody>
          <a:bodyPr/>
          <a:lstStyle/>
          <a:p>
            <a:pPr marL="0" indent="0">
              <a:buNone/>
            </a:pPr>
            <a:r>
              <a:rPr lang="zh-CN" altLang="en-US" dirty="0" smtClean="0"/>
              <a:t>给定</a:t>
            </a:r>
            <a:r>
              <a:rPr lang="en-US" altLang="zh-CN" dirty="0"/>
              <a:t>5</a:t>
            </a:r>
            <a:r>
              <a:rPr lang="zh-CN" altLang="en-US" dirty="0"/>
              <a:t>个物品，其重量分别是（</a:t>
            </a:r>
            <a:r>
              <a:rPr lang="en-US" altLang="zh-CN" dirty="0"/>
              <a:t>3,2,1,4,5</a:t>
            </a:r>
            <a:r>
              <a:rPr lang="zh-CN" altLang="en-US" dirty="0"/>
              <a:t>），价值分别为（</a:t>
            </a:r>
            <a:r>
              <a:rPr lang="en-US" altLang="zh-CN" dirty="0"/>
              <a:t>25,20,15,40,50</a:t>
            </a:r>
            <a:r>
              <a:rPr lang="zh-CN" altLang="en-US" dirty="0"/>
              <a:t>），背包容量为</a:t>
            </a:r>
            <a:r>
              <a:rPr lang="en-US" altLang="zh-CN" dirty="0" smtClean="0"/>
              <a:t>6</a:t>
            </a:r>
            <a:r>
              <a:rPr lang="zh-CN" altLang="en-US" dirty="0" smtClean="0"/>
              <a:t>。用</a:t>
            </a:r>
            <a:r>
              <a:rPr lang="zh-CN" altLang="en-US" dirty="0"/>
              <a:t>动态规划法求解该</a:t>
            </a:r>
            <a:r>
              <a:rPr lang="en-US" altLang="zh-CN" dirty="0"/>
              <a:t>0/1</a:t>
            </a:r>
            <a:r>
              <a:rPr lang="zh-CN" altLang="en-US" dirty="0"/>
              <a:t>背包问题的最优解，写出求解过程（列出动态规划函数、利用该函数填表，并指出最终解。）</a:t>
            </a:r>
          </a:p>
        </p:txBody>
      </p:sp>
    </p:spTree>
    <p:extLst>
      <p:ext uri="{BB962C8B-B14F-4D97-AF65-F5344CB8AC3E}">
        <p14:creationId xmlns:p14="http://schemas.microsoft.com/office/powerpoint/2010/main" val="3796015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mtClean="0"/>
              <a:t>6.1 </a:t>
            </a:r>
            <a:r>
              <a:rPr lang="zh-CN" altLang="en-US" smtClean="0"/>
              <a:t>动态规划法的基本思想</a:t>
            </a:r>
          </a:p>
        </p:txBody>
      </p:sp>
      <p:sp>
        <p:nvSpPr>
          <p:cNvPr id="3" name="内容占位符 2"/>
          <p:cNvSpPr>
            <a:spLocks noGrp="1"/>
          </p:cNvSpPr>
          <p:nvPr>
            <p:ph sz="quarter" idx="1"/>
          </p:nvPr>
        </p:nvSpPr>
        <p:spPr>
          <a:xfrm>
            <a:off x="457200" y="1219200"/>
            <a:ext cx="8229600" cy="4937125"/>
          </a:xfrm>
        </p:spPr>
        <p:txBody>
          <a:bodyPr/>
          <a:lstStyle/>
          <a:p>
            <a:pPr marL="0" indent="0">
              <a:buFont typeface="Wingdings 3" pitchFamily="18" charset="2"/>
              <a:buNone/>
              <a:defRPr/>
            </a:pPr>
            <a:r>
              <a:rPr lang="zh-CN" altLang="en-US" dirty="0" smtClean="0"/>
              <a:t>斐波拉契序列中，子问题有明显的重叠性</a:t>
            </a:r>
            <a:endParaRPr lang="en-US" altLang="zh-CN" dirty="0" smtClean="0"/>
          </a:p>
          <a:p>
            <a:pPr>
              <a:defRPr/>
            </a:pPr>
            <a:r>
              <a:rPr lang="zh-CN" altLang="en-US" dirty="0" smtClean="0"/>
              <a:t>采用分治法，子问题公共部分被重复求解</a:t>
            </a:r>
            <a:endParaRPr lang="en-US" altLang="zh-CN" dirty="0" smtClean="0"/>
          </a:p>
          <a:p>
            <a:pPr>
              <a:defRPr/>
            </a:pPr>
            <a:r>
              <a:rPr lang="zh-CN" altLang="en-US" dirty="0" smtClean="0"/>
              <a:t>采用填表法，保存前面计算过的结果，求解后面子问题时，不需要重复求解前面的子问题，而转成查表</a:t>
            </a:r>
            <a:endParaRPr lang="zh-CN" altLang="en-US" dirty="0"/>
          </a:p>
        </p:txBody>
      </p:sp>
      <p:sp>
        <p:nvSpPr>
          <p:cNvPr id="4" name="爆炸形 1 3"/>
          <p:cNvSpPr/>
          <p:nvPr/>
        </p:nvSpPr>
        <p:spPr>
          <a:xfrm>
            <a:off x="2260600" y="4213225"/>
            <a:ext cx="4176713" cy="1584325"/>
          </a:xfrm>
          <a:prstGeom prst="irregularSeal1">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solidFill>
                  <a:srgbClr val="FF0000"/>
                </a:solidFill>
              </a:rPr>
              <a:t>动态规划法</a:t>
            </a:r>
          </a:p>
        </p:txBody>
      </p:sp>
      <p:sp>
        <p:nvSpPr>
          <p:cNvPr id="5" name="上箭头 4"/>
          <p:cNvSpPr/>
          <p:nvPr/>
        </p:nvSpPr>
        <p:spPr>
          <a:xfrm rot="10800000">
            <a:off x="4060825" y="3297238"/>
            <a:ext cx="576263" cy="6477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nodeType="afterGroup">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smtClean="0"/>
              <a:t>6.1 </a:t>
            </a:r>
            <a:r>
              <a:rPr lang="zh-CN" altLang="en-US" smtClean="0"/>
              <a:t>动态规划法的基本思想</a:t>
            </a:r>
          </a:p>
        </p:txBody>
      </p:sp>
      <p:sp>
        <p:nvSpPr>
          <p:cNvPr id="16387" name="Line 6"/>
          <p:cNvSpPr>
            <a:spLocks noChangeShapeType="1"/>
          </p:cNvSpPr>
          <p:nvPr/>
        </p:nvSpPr>
        <p:spPr bwMode="auto">
          <a:xfrm flipH="1">
            <a:off x="2014538" y="2354263"/>
            <a:ext cx="1601787" cy="657225"/>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6388" name="Oval 7"/>
          <p:cNvSpPr>
            <a:spLocks noChangeArrowheads="1"/>
          </p:cNvSpPr>
          <p:nvPr/>
        </p:nvSpPr>
        <p:spPr bwMode="auto">
          <a:xfrm>
            <a:off x="1042988" y="3011488"/>
            <a:ext cx="1944687" cy="9652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ctr" eaLnBrk="0" hangingPunct="0">
              <a:lnSpc>
                <a:spcPct val="96000"/>
              </a:lnSpc>
            </a:pPr>
            <a:r>
              <a:rPr lang="en-US" altLang="zh-CN" sz="2000" b="1"/>
              <a:t>   </a:t>
            </a:r>
          </a:p>
        </p:txBody>
      </p:sp>
      <p:sp>
        <p:nvSpPr>
          <p:cNvPr id="16389" name="Line 8"/>
          <p:cNvSpPr>
            <a:spLocks noChangeShapeType="1"/>
          </p:cNvSpPr>
          <p:nvPr/>
        </p:nvSpPr>
        <p:spPr bwMode="auto">
          <a:xfrm>
            <a:off x="5202238" y="2354263"/>
            <a:ext cx="1709737" cy="700087"/>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6390" name="Line 9"/>
          <p:cNvSpPr>
            <a:spLocks noChangeShapeType="1"/>
          </p:cNvSpPr>
          <p:nvPr/>
        </p:nvSpPr>
        <p:spPr bwMode="auto">
          <a:xfrm>
            <a:off x="2184400" y="4000500"/>
            <a:ext cx="2320925" cy="631825"/>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6391" name="Text Box 11"/>
          <p:cNvSpPr txBox="1">
            <a:spLocks noChangeArrowheads="1"/>
          </p:cNvSpPr>
          <p:nvPr/>
        </p:nvSpPr>
        <p:spPr bwMode="auto">
          <a:xfrm>
            <a:off x="3454400" y="4629150"/>
            <a:ext cx="2141538" cy="396875"/>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6000" tIns="0" rIns="36000" bIns="1080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a:r>
              <a:rPr lang="zh-CN" altLang="en-US" sz="2800" b="1">
                <a:latin typeface="Times New Roman" pitchFamily="18" charset="0"/>
              </a:rPr>
              <a:t>填表</a:t>
            </a:r>
          </a:p>
        </p:txBody>
      </p:sp>
      <p:sp>
        <p:nvSpPr>
          <p:cNvPr id="16392" name="Oval 12"/>
          <p:cNvSpPr>
            <a:spLocks noChangeArrowheads="1"/>
          </p:cNvSpPr>
          <p:nvPr/>
        </p:nvSpPr>
        <p:spPr bwMode="auto">
          <a:xfrm>
            <a:off x="5940425" y="3054350"/>
            <a:ext cx="1944688" cy="9779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ctr" eaLnBrk="0" hangingPunct="0">
              <a:lnSpc>
                <a:spcPct val="96000"/>
              </a:lnSpc>
            </a:pPr>
            <a:r>
              <a:rPr lang="en-US" altLang="zh-CN" sz="2000" b="1"/>
              <a:t>   </a:t>
            </a:r>
          </a:p>
        </p:txBody>
      </p:sp>
      <p:sp>
        <p:nvSpPr>
          <p:cNvPr id="16393" name="Line 15"/>
          <p:cNvSpPr>
            <a:spLocks noChangeShapeType="1"/>
          </p:cNvSpPr>
          <p:nvPr/>
        </p:nvSpPr>
        <p:spPr bwMode="auto">
          <a:xfrm flipH="1">
            <a:off x="4524375" y="5026025"/>
            <a:ext cx="0" cy="742950"/>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6394" name="Text Box 16"/>
          <p:cNvSpPr txBox="1">
            <a:spLocks noChangeArrowheads="1"/>
          </p:cNvSpPr>
          <p:nvPr/>
        </p:nvSpPr>
        <p:spPr bwMode="auto">
          <a:xfrm>
            <a:off x="3419475" y="5768975"/>
            <a:ext cx="2141538" cy="396875"/>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6000" tIns="0" rIns="36000" bIns="1080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a:r>
              <a:rPr lang="zh-CN" altLang="en-US" sz="2800" b="1">
                <a:latin typeface="Times New Roman" pitchFamily="18" charset="0"/>
              </a:rPr>
              <a:t>原问题的解</a:t>
            </a:r>
          </a:p>
        </p:txBody>
      </p:sp>
      <p:sp>
        <p:nvSpPr>
          <p:cNvPr id="16395" name="Oval 17"/>
          <p:cNvSpPr>
            <a:spLocks noChangeArrowheads="1"/>
          </p:cNvSpPr>
          <p:nvPr/>
        </p:nvSpPr>
        <p:spPr bwMode="auto">
          <a:xfrm>
            <a:off x="3384550" y="1557338"/>
            <a:ext cx="2097088" cy="9525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ctr" eaLnBrk="0" hangingPunct="0">
              <a:lnSpc>
                <a:spcPct val="96000"/>
              </a:lnSpc>
            </a:pPr>
            <a:r>
              <a:rPr lang="en-US" altLang="zh-CN" sz="2000" b="1"/>
              <a:t>   </a:t>
            </a:r>
          </a:p>
        </p:txBody>
      </p:sp>
      <p:sp>
        <p:nvSpPr>
          <p:cNvPr id="16396" name="TextBox 17"/>
          <p:cNvSpPr txBox="1">
            <a:spLocks noChangeArrowheads="1"/>
          </p:cNvSpPr>
          <p:nvPr/>
        </p:nvSpPr>
        <p:spPr bwMode="auto">
          <a:xfrm>
            <a:off x="1290638" y="3281363"/>
            <a:ext cx="14493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800" b="1"/>
              <a:t>子问题</a:t>
            </a:r>
            <a:r>
              <a:rPr lang="en-US" altLang="zh-CN" sz="2800" b="1"/>
              <a:t>1</a:t>
            </a:r>
            <a:endParaRPr lang="zh-CN" altLang="en-US" sz="2800" b="1"/>
          </a:p>
        </p:txBody>
      </p:sp>
      <p:sp>
        <p:nvSpPr>
          <p:cNvPr id="16397" name="TextBox 18"/>
          <p:cNvSpPr txBox="1">
            <a:spLocks noChangeArrowheads="1"/>
          </p:cNvSpPr>
          <p:nvPr/>
        </p:nvSpPr>
        <p:spPr bwMode="auto">
          <a:xfrm>
            <a:off x="6210300" y="3281363"/>
            <a:ext cx="14589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800" b="1"/>
              <a:t>子问题</a:t>
            </a:r>
            <a:r>
              <a:rPr lang="en-US" altLang="zh-CN" sz="2800" b="1"/>
              <a:t>n</a:t>
            </a:r>
            <a:endParaRPr lang="zh-CN" altLang="en-US" sz="2800" b="1"/>
          </a:p>
        </p:txBody>
      </p:sp>
      <p:sp>
        <p:nvSpPr>
          <p:cNvPr id="16398" name="Oval 12"/>
          <p:cNvSpPr>
            <a:spLocks noChangeArrowheads="1"/>
          </p:cNvSpPr>
          <p:nvPr/>
        </p:nvSpPr>
        <p:spPr bwMode="auto">
          <a:xfrm>
            <a:off x="2684463" y="3054350"/>
            <a:ext cx="1943100" cy="9779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ctr" eaLnBrk="0" hangingPunct="0">
              <a:lnSpc>
                <a:spcPct val="96000"/>
              </a:lnSpc>
            </a:pPr>
            <a:r>
              <a:rPr lang="en-US" altLang="zh-CN" sz="2000" b="1"/>
              <a:t>   </a:t>
            </a:r>
          </a:p>
        </p:txBody>
      </p:sp>
      <p:sp>
        <p:nvSpPr>
          <p:cNvPr id="16399" name="TextBox 20"/>
          <p:cNvSpPr txBox="1">
            <a:spLocks noChangeArrowheads="1"/>
          </p:cNvSpPr>
          <p:nvPr/>
        </p:nvSpPr>
        <p:spPr bwMode="auto">
          <a:xfrm>
            <a:off x="2932113" y="3281363"/>
            <a:ext cx="14493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800" b="1"/>
              <a:t>子问题</a:t>
            </a:r>
            <a:r>
              <a:rPr lang="en-US" altLang="zh-CN" sz="2800" b="1"/>
              <a:t>2</a:t>
            </a:r>
            <a:endParaRPr lang="zh-CN" altLang="en-US" sz="2800" b="1"/>
          </a:p>
        </p:txBody>
      </p:sp>
      <p:sp>
        <p:nvSpPr>
          <p:cNvPr id="16400" name="TextBox 21"/>
          <p:cNvSpPr txBox="1">
            <a:spLocks noChangeArrowheads="1"/>
          </p:cNvSpPr>
          <p:nvPr/>
        </p:nvSpPr>
        <p:spPr bwMode="auto">
          <a:xfrm>
            <a:off x="5029200" y="3284538"/>
            <a:ext cx="550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b="1"/>
              <a:t>……</a:t>
            </a:r>
            <a:endParaRPr lang="zh-CN" altLang="en-US" sz="2000" b="1"/>
          </a:p>
        </p:txBody>
      </p:sp>
      <p:sp>
        <p:nvSpPr>
          <p:cNvPr id="16401" name="Line 9"/>
          <p:cNvSpPr>
            <a:spLocks noChangeShapeType="1"/>
          </p:cNvSpPr>
          <p:nvPr/>
        </p:nvSpPr>
        <p:spPr bwMode="auto">
          <a:xfrm>
            <a:off x="3736975" y="4032250"/>
            <a:ext cx="787400" cy="596900"/>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6402" name="Line 9"/>
          <p:cNvSpPr>
            <a:spLocks noChangeShapeType="1"/>
          </p:cNvSpPr>
          <p:nvPr/>
        </p:nvSpPr>
        <p:spPr bwMode="auto">
          <a:xfrm flipH="1">
            <a:off x="4787900" y="4044950"/>
            <a:ext cx="2124075" cy="584200"/>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6403" name="Line 6"/>
          <p:cNvSpPr>
            <a:spLocks noChangeShapeType="1"/>
          </p:cNvSpPr>
          <p:nvPr/>
        </p:nvSpPr>
        <p:spPr bwMode="auto">
          <a:xfrm flipH="1">
            <a:off x="3616325" y="2493963"/>
            <a:ext cx="623888" cy="560387"/>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6404" name="TextBox 25"/>
          <p:cNvSpPr txBox="1">
            <a:spLocks noChangeArrowheads="1"/>
          </p:cNvSpPr>
          <p:nvPr/>
        </p:nvSpPr>
        <p:spPr bwMode="auto">
          <a:xfrm>
            <a:off x="3800475" y="1771650"/>
            <a:ext cx="12652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800" b="1"/>
              <a:t>原问题</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smtClean="0"/>
              <a:t>6.1 </a:t>
            </a:r>
            <a:r>
              <a:rPr lang="zh-CN" altLang="en-US" smtClean="0"/>
              <a:t>动态规划法的基本思想</a:t>
            </a:r>
          </a:p>
        </p:txBody>
      </p:sp>
      <p:sp>
        <p:nvSpPr>
          <p:cNvPr id="3" name="内容占位符 2"/>
          <p:cNvSpPr>
            <a:spLocks noGrp="1"/>
          </p:cNvSpPr>
          <p:nvPr>
            <p:ph sz="quarter" idx="1"/>
          </p:nvPr>
        </p:nvSpPr>
        <p:spPr>
          <a:xfrm>
            <a:off x="457200" y="1219200"/>
            <a:ext cx="8229600" cy="4937125"/>
          </a:xfrm>
        </p:spPr>
        <p:txBody>
          <a:bodyPr/>
          <a:lstStyle/>
          <a:p>
            <a:pPr>
              <a:defRPr/>
            </a:pPr>
            <a:r>
              <a:rPr lang="zh-CN" altLang="en-US" dirty="0" smtClean="0"/>
              <a:t>什么样的问题可以用动态规划法解决：</a:t>
            </a:r>
            <a:endParaRPr lang="en-US" altLang="zh-CN" dirty="0" smtClean="0"/>
          </a:p>
          <a:p>
            <a:pPr marL="0" indent="0">
              <a:buFont typeface="Wingdings 3" pitchFamily="18" charset="2"/>
              <a:buNone/>
              <a:defRPr/>
            </a:pPr>
            <a:r>
              <a:rPr lang="zh-CN" altLang="en-US" dirty="0" smtClean="0"/>
              <a:t>（</a:t>
            </a:r>
            <a:r>
              <a:rPr lang="en-US" altLang="zh-CN" dirty="0" smtClean="0"/>
              <a:t>1</a:t>
            </a:r>
            <a:r>
              <a:rPr lang="zh-CN" altLang="en-US" dirty="0" smtClean="0"/>
              <a:t>）子问题具有重叠性</a:t>
            </a:r>
            <a:r>
              <a:rPr lang="en-US" altLang="zh-CN" dirty="0" smtClean="0"/>
              <a:t>——</a:t>
            </a:r>
            <a:r>
              <a:rPr lang="zh-CN" altLang="en-US" dirty="0" smtClean="0"/>
              <a:t>采用动态规划可以大幅度减少重复操作</a:t>
            </a:r>
            <a:endParaRPr lang="en-US" altLang="zh-CN" dirty="0" smtClean="0"/>
          </a:p>
          <a:p>
            <a:pPr marL="0" indent="0">
              <a:buFont typeface="Wingdings 3" pitchFamily="18" charset="2"/>
              <a:buNone/>
              <a:defRPr/>
            </a:pPr>
            <a:endParaRPr lang="en-US" altLang="zh-CN" dirty="0"/>
          </a:p>
          <a:p>
            <a:pPr marL="0" indent="0">
              <a:buFont typeface="Wingdings 3" pitchFamily="18" charset="2"/>
              <a:buNone/>
              <a:defRPr/>
            </a:pPr>
            <a:r>
              <a:rPr lang="zh-CN" altLang="en-US" dirty="0" smtClean="0"/>
              <a:t>（</a:t>
            </a:r>
            <a:r>
              <a:rPr lang="en-US" altLang="zh-CN" dirty="0" smtClean="0"/>
              <a:t>2</a:t>
            </a:r>
            <a:r>
              <a:rPr lang="zh-CN" altLang="en-US" dirty="0" smtClean="0"/>
              <a:t>）具有最优子结构</a:t>
            </a:r>
            <a:r>
              <a:rPr lang="en-US" altLang="zh-CN" dirty="0" smtClean="0"/>
              <a:t>——</a:t>
            </a:r>
            <a:r>
              <a:rPr lang="zh-CN" altLang="en-US" dirty="0" smtClean="0"/>
              <a:t>原问题的最优解包含了子问题的最优解，可以推导出递推式</a:t>
            </a:r>
            <a:endParaRPr lang="en-US" altLang="zh-CN" dirty="0" smtClean="0"/>
          </a:p>
          <a:p>
            <a:pPr marL="0" indent="0">
              <a:buFont typeface="Wingdings 3" pitchFamily="18" charset="2"/>
              <a:buNone/>
              <a:defRPr/>
            </a:pPr>
            <a:r>
              <a:rPr lang="zh-CN" altLang="en-US" dirty="0" smtClean="0">
                <a:solidFill>
                  <a:srgbClr val="FF0000"/>
                </a:solidFill>
              </a:rPr>
              <a:t>比如：</a:t>
            </a:r>
            <a:r>
              <a:rPr lang="en-US" altLang="zh-CN" dirty="0" smtClean="0">
                <a:solidFill>
                  <a:srgbClr val="FF0000"/>
                </a:solidFill>
              </a:rPr>
              <a:t>A</a:t>
            </a:r>
            <a:r>
              <a:rPr lang="zh-CN" altLang="en-US" dirty="0" smtClean="0">
                <a:solidFill>
                  <a:srgbClr val="FF0000"/>
                </a:solidFill>
              </a:rPr>
              <a:t>到</a:t>
            </a:r>
            <a:r>
              <a:rPr lang="en-US" altLang="zh-CN" dirty="0" smtClean="0">
                <a:solidFill>
                  <a:srgbClr val="FF0000"/>
                </a:solidFill>
              </a:rPr>
              <a:t>F</a:t>
            </a:r>
            <a:r>
              <a:rPr lang="zh-CN" altLang="en-US" dirty="0" smtClean="0">
                <a:solidFill>
                  <a:srgbClr val="FF0000"/>
                </a:solidFill>
              </a:rPr>
              <a:t>的最短路径为</a:t>
            </a:r>
            <a:r>
              <a:rPr lang="en-US" altLang="zh-CN" dirty="0" smtClean="0">
                <a:solidFill>
                  <a:srgbClr val="FF0000"/>
                </a:solidFill>
              </a:rPr>
              <a:t>A</a:t>
            </a:r>
            <a:r>
              <a:rPr lang="en-US" altLang="zh-CN" dirty="0" smtClean="0">
                <a:solidFill>
                  <a:srgbClr val="FF0000"/>
                </a:solidFill>
                <a:sym typeface="Wingdings" pitchFamily="2" charset="2"/>
              </a:rPr>
              <a:t>BCDEF</a:t>
            </a:r>
            <a:r>
              <a:rPr lang="zh-CN" altLang="en-US" dirty="0" smtClean="0">
                <a:solidFill>
                  <a:srgbClr val="FF0000"/>
                </a:solidFill>
                <a:sym typeface="Wingdings" pitchFamily="2" charset="2"/>
              </a:rPr>
              <a:t>，则</a:t>
            </a:r>
            <a:r>
              <a:rPr lang="en-US" altLang="zh-CN" dirty="0" smtClean="0">
                <a:solidFill>
                  <a:srgbClr val="FF0000"/>
                </a:solidFill>
                <a:sym typeface="Wingdings" pitchFamily="2" charset="2"/>
              </a:rPr>
              <a:t>A</a:t>
            </a:r>
            <a:r>
              <a:rPr lang="zh-CN" altLang="en-US" dirty="0" smtClean="0">
                <a:solidFill>
                  <a:srgbClr val="FF0000"/>
                </a:solidFill>
                <a:sym typeface="Wingdings" pitchFamily="2" charset="2"/>
              </a:rPr>
              <a:t>到</a:t>
            </a:r>
            <a:r>
              <a:rPr lang="en-US" altLang="zh-CN" dirty="0" smtClean="0">
                <a:solidFill>
                  <a:srgbClr val="FF0000"/>
                </a:solidFill>
                <a:sym typeface="Wingdings" pitchFamily="2" charset="2"/>
              </a:rPr>
              <a:t>E</a:t>
            </a:r>
            <a:r>
              <a:rPr lang="zh-CN" altLang="en-US" dirty="0" smtClean="0">
                <a:solidFill>
                  <a:srgbClr val="FF0000"/>
                </a:solidFill>
                <a:sym typeface="Wingdings" pitchFamily="2" charset="2"/>
              </a:rPr>
              <a:t>的最短路径必然为</a:t>
            </a:r>
            <a:r>
              <a:rPr lang="en-US" altLang="zh-CN" dirty="0" smtClean="0">
                <a:solidFill>
                  <a:srgbClr val="FF0000"/>
                </a:solidFill>
                <a:sym typeface="Wingdings" pitchFamily="2" charset="2"/>
              </a:rPr>
              <a:t>ABCDE</a:t>
            </a:r>
            <a:endParaRPr lang="en-US" altLang="zh-CN"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17393</TotalTime>
  <Words>5297</Words>
  <Application>Microsoft Office PowerPoint</Application>
  <PresentationFormat>全屏显示(4:3)</PresentationFormat>
  <Paragraphs>1833</Paragraphs>
  <Slides>69</Slides>
  <Notes>14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69</vt:i4>
      </vt:variant>
    </vt:vector>
  </HeadingPairs>
  <TitlesOfParts>
    <vt:vector size="71" baseType="lpstr">
      <vt:lpstr>质朴</vt:lpstr>
      <vt:lpstr>Equation</vt:lpstr>
      <vt:lpstr>第6章 动态规划法</vt:lpstr>
      <vt:lpstr>内容</vt:lpstr>
      <vt:lpstr>6.1 动态规划法的基本思想</vt:lpstr>
      <vt:lpstr>6.1 动态规划法的基本思想</vt:lpstr>
      <vt:lpstr>6.1 动态规划法的基本思想</vt:lpstr>
      <vt:lpstr>6.1 动态规划法的基本思想</vt:lpstr>
      <vt:lpstr>6.1 动态规划法的基本思想</vt:lpstr>
      <vt:lpstr>6.1 动态规划法的基本思想</vt:lpstr>
      <vt:lpstr>6.1 动态规划法的基本思想</vt:lpstr>
      <vt:lpstr>6.1 动态规划法的基本思想</vt:lpstr>
      <vt:lpstr>6.1 动态规划法的基本思想</vt:lpstr>
      <vt:lpstr>6.1 动态规划法的基本思想</vt:lpstr>
      <vt:lpstr>6.1 动态规划法的基本思想</vt:lpstr>
      <vt:lpstr>6.2 数塔问题</vt:lpstr>
      <vt:lpstr>6.2 数塔问题</vt:lpstr>
      <vt:lpstr>6.2 数塔问题</vt:lpstr>
      <vt:lpstr>6.2 数塔问题</vt:lpstr>
      <vt:lpstr>6.2 数塔问题</vt:lpstr>
      <vt:lpstr>6.2 数塔问题</vt:lpstr>
      <vt:lpstr>6.2 数塔问题</vt:lpstr>
      <vt:lpstr>6.2 数塔问题</vt:lpstr>
      <vt:lpstr>6.2 数塔问题</vt:lpstr>
      <vt:lpstr>6.2 数塔问题</vt:lpstr>
      <vt:lpstr>6.2 数塔问题</vt:lpstr>
      <vt:lpstr>6.2 数塔问题</vt:lpstr>
      <vt:lpstr>6.2 数塔问题</vt:lpstr>
      <vt:lpstr>6.2 数塔问题</vt:lpstr>
      <vt:lpstr>6.2 数塔问题</vt:lpstr>
      <vt:lpstr>6.2 数塔问题</vt:lpstr>
      <vt:lpstr>6.2 数塔问题</vt:lpstr>
      <vt:lpstr>6.2 数塔问题</vt:lpstr>
      <vt:lpstr>6.2 数塔问题</vt:lpstr>
      <vt:lpstr>6.2 数塔问题</vt:lpstr>
      <vt:lpstr>6.2 数塔问题</vt:lpstr>
      <vt:lpstr>6.2 数塔问题</vt:lpstr>
      <vt:lpstr>6.3 0/1背包问题</vt:lpstr>
      <vt:lpstr>6.3 0/1背包问题</vt:lpstr>
      <vt:lpstr>6.3 0/1背包问题</vt:lpstr>
      <vt:lpstr>6.3 0/1背包问题</vt:lpstr>
      <vt:lpstr>6.3 0/1背包问题</vt:lpstr>
      <vt:lpstr>6.3 0/1背包问题</vt:lpstr>
      <vt:lpstr>6.3 0/1背包问题</vt:lpstr>
      <vt:lpstr>6.3 0/1背包问题</vt:lpstr>
      <vt:lpstr>6.3 0/1背包问题</vt:lpstr>
      <vt:lpstr>6.3 0/1背包问题</vt:lpstr>
      <vt:lpstr>6.3 0/1背包问题</vt:lpstr>
      <vt:lpstr>6.3 0/1背包问题</vt:lpstr>
      <vt:lpstr>6.3 0/1背包问题</vt:lpstr>
      <vt:lpstr>6.3 0/1背包问题</vt:lpstr>
      <vt:lpstr>6.3 0/1背包问题</vt:lpstr>
      <vt:lpstr>6.3 0/1背包问题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6.3 0/1背包问题</vt:lpstr>
      <vt:lpstr>6.3 0/1背包问题</vt:lpstr>
      <vt:lpstr>6.3 0/1背包问题</vt:lpstr>
      <vt:lpstr>6.3 0/1背包问题</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C程序设计基础</dc:title>
  <dc:creator>willianlam</dc:creator>
  <cp:lastModifiedBy>ysj</cp:lastModifiedBy>
  <cp:revision>642</cp:revision>
  <dcterms:created xsi:type="dcterms:W3CDTF">2016-10-04T02:12:36Z</dcterms:created>
  <dcterms:modified xsi:type="dcterms:W3CDTF">2020-04-28T04:24:55Z</dcterms:modified>
</cp:coreProperties>
</file>