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95" r:id="rId3"/>
    <p:sldId id="296" r:id="rId4"/>
    <p:sldId id="297" r:id="rId5"/>
    <p:sldId id="298" r:id="rId6"/>
    <p:sldId id="299" r:id="rId7"/>
    <p:sldId id="301" r:id="rId8"/>
    <p:sldId id="302" r:id="rId9"/>
    <p:sldId id="303" r:id="rId10"/>
    <p:sldId id="304" r:id="rId11"/>
    <p:sldId id="306" r:id="rId12"/>
    <p:sldId id="305" r:id="rId13"/>
    <p:sldId id="307" r:id="rId14"/>
    <p:sldId id="308" r:id="rId15"/>
    <p:sldId id="310" r:id="rId16"/>
    <p:sldId id="309" r:id="rId17"/>
    <p:sldId id="312" r:id="rId18"/>
    <p:sldId id="313" r:id="rId19"/>
    <p:sldId id="311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23" r:id="rId37"/>
    <p:sldId id="333" r:id="rId38"/>
    <p:sldId id="334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FF"/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0864" autoAdjust="0"/>
  </p:normalViewPr>
  <p:slideViewPr>
    <p:cSldViewPr>
      <p:cViewPr>
        <p:scale>
          <a:sx n="75" d="100"/>
          <a:sy n="75" d="100"/>
        </p:scale>
        <p:origin x="-1008" y="-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6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8F2C74E-6464-436E-9B74-079B248C403B}" type="datetimeFigureOut">
              <a:rPr lang="zh-CN" altLang="en-US"/>
              <a:pPr>
                <a:defRPr/>
              </a:pPr>
              <a:t>2020/5/19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8C54219-928E-4EB9-9FAE-774BFEA3A0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6981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67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DD264383-4B97-4C76-A348-EBF086A7E41A}" type="slidenum">
              <a:rPr lang="zh-CN" altLang="en-US" smtClean="0"/>
              <a:pPr eaLnBrk="1" hangingPunct="1"/>
              <a:t>28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0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4E36164-F9A8-4B5F-AD6A-2C8A2013B838}" type="datetimeFigureOut">
              <a:rPr lang="zh-CN" altLang="en-US"/>
              <a:pPr>
                <a:defRPr/>
              </a:pPr>
              <a:t>2020/5/19</a:t>
            </a:fld>
            <a:endParaRPr lang="zh-CN" altLang="en-US"/>
          </a:p>
        </p:txBody>
      </p:sp>
      <p:sp>
        <p:nvSpPr>
          <p:cNvPr id="11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F1B7F-2E38-4CC9-B07B-FC1E7A6F2F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21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61156-1F46-4CCE-B8ED-7A8BD201646A}" type="datetimeFigureOut">
              <a:rPr lang="zh-CN" altLang="en-US"/>
              <a:pPr>
                <a:defRPr/>
              </a:pPr>
              <a:t>2020/5/19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F1D93-99E9-4001-BA45-A1392728DA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98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等腰三角形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直接连接符 14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313DA-E1A7-4C5C-9936-258C2C9D30DF}" type="datetimeFigureOut">
              <a:rPr lang="zh-CN" altLang="en-US"/>
              <a:pPr>
                <a:defRPr/>
              </a:pPr>
              <a:t>2020/5/19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516B0-94FA-4F55-8C91-40D664D5CA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26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B5159-B8C2-4CD2-86EA-D9E255919751}" type="datetimeFigureOut">
              <a:rPr lang="zh-CN" altLang="en-US"/>
              <a:pPr>
                <a:defRPr/>
              </a:pPr>
              <a:t>2020/5/19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AE645-397C-4996-BF5E-985FBC6CE8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12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CD11E-1364-43BB-9D94-1AA96B74CDDD}" type="datetimeFigureOut">
              <a:rPr lang="zh-CN" altLang="en-US"/>
              <a:pPr>
                <a:defRPr/>
              </a:pPr>
              <a:t>2020/5/19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D34ED-5C4F-4FCF-A1A0-0811FFE6AC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69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EF860-3E9A-43E8-8460-DF76AF6EFAC6}" type="datetimeFigureOut">
              <a:rPr lang="zh-CN" altLang="en-US"/>
              <a:pPr>
                <a:defRPr/>
              </a:pPr>
              <a:t>2020/5/19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CC02E-960D-445A-B092-6516C18260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04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A45F7-F696-4FB7-8C32-B03733648513}" type="datetimeFigureOut">
              <a:rPr lang="zh-CN" altLang="en-US"/>
              <a:pPr>
                <a:defRPr/>
              </a:pPr>
              <a:t>2020/5/19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0FC09-00C4-42C3-9478-C069976024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19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D7711-BFBA-4ABB-BFC0-CB96873FC335}" type="datetimeFigureOut">
              <a:rPr lang="zh-CN" altLang="en-US"/>
              <a:pPr>
                <a:defRPr/>
              </a:pPr>
              <a:t>2020/5/19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66805-8264-4760-B36D-6BDBD7D13D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28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766C5-F7BE-4E86-B226-0C611363F74E}" type="datetimeFigureOut">
              <a:rPr lang="zh-CN" altLang="en-US"/>
              <a:pPr>
                <a:defRPr/>
              </a:pPr>
              <a:t>2020/5/19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A3193-8BB4-4187-8CBB-AFFA2F5EEB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0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等腰三角形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9D6CC-A5E5-4D1B-9243-6CCA4A173E2D}" type="datetimeFigureOut">
              <a:rPr lang="zh-CN" altLang="en-US"/>
              <a:pPr>
                <a:defRPr/>
              </a:pPr>
              <a:t>2020/5/19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2B361-C53D-4863-9028-D7C104A44E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67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E49EF-E368-4320-9C85-D952AE75B13B}" type="datetimeFigureOut">
              <a:rPr lang="zh-CN" altLang="en-US"/>
              <a:pPr>
                <a:defRPr/>
              </a:pPr>
              <a:t>2020/5/19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CA136-4917-4DA6-9AA0-58C3124430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880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宋体" charset="-122"/>
              </a:defRPr>
            </a:lvl1pPr>
          </a:lstStyle>
          <a:p>
            <a:pPr>
              <a:defRPr/>
            </a:pPr>
            <a:fld id="{FE0FA07D-B1B5-42E8-A5FC-F39EA0639E0A}" type="datetimeFigureOut">
              <a:rPr lang="zh-CN" altLang="en-US"/>
              <a:pPr>
                <a:defRPr/>
              </a:pPr>
              <a:t>2020/5/19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宋体" charset="-122"/>
              </a:defRPr>
            </a:lvl1pPr>
          </a:lstStyle>
          <a:p>
            <a:pPr>
              <a:defRPr/>
            </a:pPr>
            <a:fld id="{3B962347-B629-44BA-AA14-302D252E0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9" r:id="rId1"/>
    <p:sldLayoutId id="2147484615" r:id="rId2"/>
    <p:sldLayoutId id="2147484620" r:id="rId3"/>
    <p:sldLayoutId id="2147484616" r:id="rId4"/>
    <p:sldLayoutId id="2147484617" r:id="rId5"/>
    <p:sldLayoutId id="2147484621" r:id="rId6"/>
    <p:sldLayoutId id="2147484622" r:id="rId7"/>
    <p:sldLayoutId id="2147484623" r:id="rId8"/>
    <p:sldLayoutId id="2147484624" r:id="rId9"/>
    <p:sldLayoutId id="2147484618" r:id="rId10"/>
    <p:sldLayoutId id="214748462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动态规划</a:t>
            </a:r>
            <a:r>
              <a:rPr lang="zh-CN" altLang="en-US" smtClean="0"/>
              <a:t>法之多段图的最短路径问题</a:t>
            </a:r>
            <a:endParaRPr lang="zh-CN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681038"/>
          </a:xfrm>
        </p:spPr>
        <p:txBody>
          <a:bodyPr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zh-CN" altLang="en-US" dirty="0" smtClean="0"/>
              <a:t>林煜东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 smtClean="0"/>
              <a:t>linyd@gcu.edu.com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6.3.1 </a:t>
            </a:r>
            <a:r>
              <a:rPr lang="zh-CN" altLang="en-US" smtClean="0"/>
              <a:t>多段图中的动态规划法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）初始值：从</a:t>
            </a:r>
            <a:r>
              <a:rPr lang="en-US" altLang="zh-CN" smtClean="0"/>
              <a:t>0</a:t>
            </a:r>
            <a:r>
              <a:rPr lang="zh-CN" altLang="en-US" smtClean="0"/>
              <a:t>点出发不经过任何中间结点能到达的顶点</a:t>
            </a:r>
            <a:r>
              <a:rPr lang="en-US" altLang="zh-CN" smtClean="0"/>
              <a:t>(0</a:t>
            </a:r>
            <a:r>
              <a:rPr lang="en-US" altLang="zh-CN" smtClean="0">
                <a:sym typeface="Wingdings" pitchFamily="2" charset="2"/>
              </a:rPr>
              <a:t>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altLang="zh-CN" baseline="-250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r>
              <a:rPr lang="en-US" altLang="zh-CN" smtClean="0">
                <a:sym typeface="Wingdings" pitchFamily="2" charset="2"/>
              </a:rPr>
              <a:t>,0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altLang="zh-CN" baseline="-250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</a:t>
            </a:r>
            <a:r>
              <a:rPr lang="en-US" altLang="zh-CN" smtClean="0">
                <a:sym typeface="Wingdings" pitchFamily="2" charset="2"/>
              </a:rPr>
              <a:t>,0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altLang="zh-CN" baseline="-250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3</a:t>
            </a:r>
            <a:r>
              <a:rPr lang="en-US" altLang="zh-CN" smtClean="0">
                <a:sym typeface="Wingdings" pitchFamily="2" charset="2"/>
              </a:rPr>
              <a:t>)</a:t>
            </a:r>
            <a:r>
              <a:rPr lang="zh-CN" altLang="en-US" smtClean="0">
                <a:sym typeface="Wingdings" pitchFamily="2" charset="2"/>
              </a:rPr>
              <a:t>，其路径长度为：</a:t>
            </a:r>
            <a:endParaRPr lang="en-US" altLang="zh-CN" i="1" baseline="-2500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Font typeface="Wingdings 3" pitchFamily="18" charset="2"/>
              <a:buNone/>
            </a:pP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(0,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baseline="-25000" smtClean="0"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en-US" altLang="zh-CN" i="1" baseline="-250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,   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(0,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baseline="-25000" smtClean="0"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en-US" altLang="zh-CN" i="1" baseline="-250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,   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(0,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baseline="-25000" smtClean="0"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en-US" altLang="zh-CN" i="1" baseline="-250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0" indent="0" algn="ctr">
              <a:buFont typeface="Wingdings 3" pitchFamily="18" charset="2"/>
              <a:buNone/>
            </a:pPr>
            <a:endParaRPr lang="en-US" altLang="zh-CN" smtClean="0"/>
          </a:p>
        </p:txBody>
      </p:sp>
      <p:grpSp>
        <p:nvGrpSpPr>
          <p:cNvPr id="54276" name="Group 71"/>
          <p:cNvGrpSpPr>
            <a:grpSpLocks/>
          </p:cNvGrpSpPr>
          <p:nvPr/>
        </p:nvGrpSpPr>
        <p:grpSpPr bwMode="auto">
          <a:xfrm>
            <a:off x="827088" y="3100388"/>
            <a:ext cx="7572375" cy="3857625"/>
            <a:chOff x="2809" y="7526"/>
            <a:chExt cx="5110" cy="2253"/>
          </a:xfrm>
        </p:grpSpPr>
        <p:sp>
          <p:nvSpPr>
            <p:cNvPr id="54280" name="Text Box 72"/>
            <p:cNvSpPr txBox="1">
              <a:spLocks noChangeArrowheads="1"/>
            </p:cNvSpPr>
            <p:nvPr/>
          </p:nvSpPr>
          <p:spPr bwMode="auto">
            <a:xfrm>
              <a:off x="3287" y="847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4281" name="Oval 73"/>
            <p:cNvSpPr>
              <a:spLocks noChangeArrowheads="1"/>
            </p:cNvSpPr>
            <p:nvPr/>
          </p:nvSpPr>
          <p:spPr bwMode="auto">
            <a:xfrm>
              <a:off x="3979" y="7772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54282" name="Oval 74"/>
            <p:cNvSpPr>
              <a:spLocks noChangeArrowheads="1"/>
            </p:cNvSpPr>
            <p:nvPr/>
          </p:nvSpPr>
          <p:spPr bwMode="auto">
            <a:xfrm>
              <a:off x="4039" y="8513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2</a:t>
              </a:r>
            </a:p>
          </p:txBody>
        </p:sp>
        <p:sp>
          <p:nvSpPr>
            <p:cNvPr id="54283" name="Oval 75"/>
            <p:cNvSpPr>
              <a:spLocks noChangeArrowheads="1"/>
            </p:cNvSpPr>
            <p:nvPr/>
          </p:nvSpPr>
          <p:spPr bwMode="auto">
            <a:xfrm>
              <a:off x="2809" y="8534"/>
              <a:ext cx="310" cy="28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54284" name="Oval 76"/>
            <p:cNvSpPr>
              <a:spLocks noChangeArrowheads="1"/>
            </p:cNvSpPr>
            <p:nvPr/>
          </p:nvSpPr>
          <p:spPr bwMode="auto">
            <a:xfrm>
              <a:off x="4019" y="9233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3</a:t>
              </a:r>
            </a:p>
          </p:txBody>
        </p:sp>
        <p:sp>
          <p:nvSpPr>
            <p:cNvPr id="54285" name="Oval 77"/>
            <p:cNvSpPr>
              <a:spLocks noChangeArrowheads="1"/>
            </p:cNvSpPr>
            <p:nvPr/>
          </p:nvSpPr>
          <p:spPr bwMode="auto">
            <a:xfrm>
              <a:off x="5449" y="7754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54286" name="Oval 78"/>
            <p:cNvSpPr>
              <a:spLocks noChangeArrowheads="1"/>
            </p:cNvSpPr>
            <p:nvPr/>
          </p:nvSpPr>
          <p:spPr bwMode="auto">
            <a:xfrm>
              <a:off x="5419" y="8453"/>
              <a:ext cx="310" cy="2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5</a:t>
              </a:r>
            </a:p>
          </p:txBody>
        </p:sp>
        <p:sp>
          <p:nvSpPr>
            <p:cNvPr id="54287" name="Oval 79"/>
            <p:cNvSpPr>
              <a:spLocks noChangeArrowheads="1"/>
            </p:cNvSpPr>
            <p:nvPr/>
          </p:nvSpPr>
          <p:spPr bwMode="auto">
            <a:xfrm>
              <a:off x="5419" y="9254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54288" name="Oval 80"/>
            <p:cNvSpPr>
              <a:spLocks noChangeArrowheads="1"/>
            </p:cNvSpPr>
            <p:nvPr/>
          </p:nvSpPr>
          <p:spPr bwMode="auto">
            <a:xfrm>
              <a:off x="6626" y="8222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54289" name="Oval 81"/>
            <p:cNvSpPr>
              <a:spLocks noChangeArrowheads="1"/>
            </p:cNvSpPr>
            <p:nvPr/>
          </p:nvSpPr>
          <p:spPr bwMode="auto">
            <a:xfrm>
              <a:off x="6609" y="9035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54290" name="Oval 82"/>
            <p:cNvSpPr>
              <a:spLocks noChangeArrowheads="1"/>
            </p:cNvSpPr>
            <p:nvPr/>
          </p:nvSpPr>
          <p:spPr bwMode="auto">
            <a:xfrm>
              <a:off x="7609" y="8585"/>
              <a:ext cx="310" cy="28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9</a:t>
              </a:r>
            </a:p>
          </p:txBody>
        </p:sp>
        <p:sp>
          <p:nvSpPr>
            <p:cNvPr id="54291" name="Line 83"/>
            <p:cNvSpPr>
              <a:spLocks noChangeShapeType="1"/>
            </p:cNvSpPr>
            <p:nvPr/>
          </p:nvSpPr>
          <p:spPr bwMode="auto">
            <a:xfrm flipV="1">
              <a:off x="3099" y="7997"/>
              <a:ext cx="890" cy="5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2" name="Line 84"/>
            <p:cNvSpPr>
              <a:spLocks noChangeShapeType="1"/>
            </p:cNvSpPr>
            <p:nvPr/>
          </p:nvSpPr>
          <p:spPr bwMode="auto">
            <a:xfrm flipV="1">
              <a:off x="4339" y="8636"/>
              <a:ext cx="1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3" name="Line 85"/>
            <p:cNvSpPr>
              <a:spLocks noChangeShapeType="1"/>
            </p:cNvSpPr>
            <p:nvPr/>
          </p:nvSpPr>
          <p:spPr bwMode="auto">
            <a:xfrm flipV="1">
              <a:off x="4319" y="7895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4" name="Line 86"/>
            <p:cNvSpPr>
              <a:spLocks noChangeShapeType="1"/>
            </p:cNvSpPr>
            <p:nvPr/>
          </p:nvSpPr>
          <p:spPr bwMode="auto">
            <a:xfrm flipV="1">
              <a:off x="3129" y="8666"/>
              <a:ext cx="89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5" name="Line 87"/>
            <p:cNvSpPr>
              <a:spLocks noChangeShapeType="1"/>
            </p:cNvSpPr>
            <p:nvPr/>
          </p:nvSpPr>
          <p:spPr bwMode="auto">
            <a:xfrm>
              <a:off x="3089" y="8786"/>
              <a:ext cx="910" cy="53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6" name="Line 88"/>
            <p:cNvSpPr>
              <a:spLocks noChangeShapeType="1"/>
            </p:cNvSpPr>
            <p:nvPr/>
          </p:nvSpPr>
          <p:spPr bwMode="auto">
            <a:xfrm>
              <a:off x="4299" y="7976"/>
              <a:ext cx="1100" cy="5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7" name="Line 89"/>
            <p:cNvSpPr>
              <a:spLocks noChangeShapeType="1"/>
            </p:cNvSpPr>
            <p:nvPr/>
          </p:nvSpPr>
          <p:spPr bwMode="auto">
            <a:xfrm flipV="1">
              <a:off x="5729" y="9200"/>
              <a:ext cx="870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8" name="Line 90"/>
            <p:cNvSpPr>
              <a:spLocks noChangeShapeType="1"/>
            </p:cNvSpPr>
            <p:nvPr/>
          </p:nvSpPr>
          <p:spPr bwMode="auto">
            <a:xfrm flipV="1">
              <a:off x="5749" y="8381"/>
              <a:ext cx="870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9" name="Line 91"/>
            <p:cNvSpPr>
              <a:spLocks noChangeShapeType="1"/>
            </p:cNvSpPr>
            <p:nvPr/>
          </p:nvSpPr>
          <p:spPr bwMode="auto">
            <a:xfrm>
              <a:off x="6959" y="8393"/>
              <a:ext cx="670" cy="2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0" name="Line 92"/>
            <p:cNvSpPr>
              <a:spLocks noChangeShapeType="1"/>
            </p:cNvSpPr>
            <p:nvPr/>
          </p:nvSpPr>
          <p:spPr bwMode="auto">
            <a:xfrm flipV="1">
              <a:off x="6929" y="8822"/>
              <a:ext cx="700" cy="3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1" name="Text Box 93"/>
            <p:cNvSpPr txBox="1">
              <a:spLocks noChangeArrowheads="1"/>
            </p:cNvSpPr>
            <p:nvPr/>
          </p:nvSpPr>
          <p:spPr bwMode="auto">
            <a:xfrm>
              <a:off x="3327" y="806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4302" name="Text Box 94"/>
            <p:cNvSpPr txBox="1">
              <a:spLocks noChangeArrowheads="1"/>
            </p:cNvSpPr>
            <p:nvPr/>
          </p:nvSpPr>
          <p:spPr bwMode="auto">
            <a:xfrm>
              <a:off x="4707" y="763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54303" name="Text Box 95"/>
            <p:cNvSpPr txBox="1">
              <a:spLocks noChangeArrowheads="1"/>
            </p:cNvSpPr>
            <p:nvPr/>
          </p:nvSpPr>
          <p:spPr bwMode="auto">
            <a:xfrm>
              <a:off x="3327" y="9041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4304" name="Text Box 96"/>
            <p:cNvSpPr txBox="1">
              <a:spLocks noChangeArrowheads="1"/>
            </p:cNvSpPr>
            <p:nvPr/>
          </p:nvSpPr>
          <p:spPr bwMode="auto">
            <a:xfrm>
              <a:off x="4547" y="791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4305" name="Text Box 97"/>
            <p:cNvSpPr txBox="1">
              <a:spLocks noChangeArrowheads="1"/>
            </p:cNvSpPr>
            <p:nvPr/>
          </p:nvSpPr>
          <p:spPr bwMode="auto">
            <a:xfrm>
              <a:off x="4797" y="842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4306" name="Text Box 98"/>
            <p:cNvSpPr txBox="1">
              <a:spLocks noChangeArrowheads="1"/>
            </p:cNvSpPr>
            <p:nvPr/>
          </p:nvSpPr>
          <p:spPr bwMode="auto">
            <a:xfrm>
              <a:off x="4407" y="8246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4307" name="Line 99"/>
            <p:cNvSpPr>
              <a:spLocks noChangeShapeType="1"/>
            </p:cNvSpPr>
            <p:nvPr/>
          </p:nvSpPr>
          <p:spPr bwMode="auto">
            <a:xfrm flipV="1">
              <a:off x="4329" y="7979"/>
              <a:ext cx="1110" cy="5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8" name="Text Box 100"/>
            <p:cNvSpPr txBox="1">
              <a:spLocks noChangeArrowheads="1"/>
            </p:cNvSpPr>
            <p:nvPr/>
          </p:nvSpPr>
          <p:spPr bwMode="auto">
            <a:xfrm>
              <a:off x="4527" y="867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4309" name="Line 101"/>
            <p:cNvSpPr>
              <a:spLocks noChangeShapeType="1"/>
            </p:cNvSpPr>
            <p:nvPr/>
          </p:nvSpPr>
          <p:spPr bwMode="auto">
            <a:xfrm>
              <a:off x="4319" y="8756"/>
              <a:ext cx="1100" cy="5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0" name="Text Box 102"/>
            <p:cNvSpPr txBox="1">
              <a:spLocks noChangeArrowheads="1"/>
            </p:cNvSpPr>
            <p:nvPr/>
          </p:nvSpPr>
          <p:spPr bwMode="auto">
            <a:xfrm>
              <a:off x="4397" y="897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4311" name="Line 103"/>
            <p:cNvSpPr>
              <a:spLocks noChangeShapeType="1"/>
            </p:cNvSpPr>
            <p:nvPr/>
          </p:nvSpPr>
          <p:spPr bwMode="auto">
            <a:xfrm flipV="1">
              <a:off x="4329" y="8708"/>
              <a:ext cx="1110" cy="5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2" name="Text Box 104"/>
            <p:cNvSpPr txBox="1">
              <a:spLocks noChangeArrowheads="1"/>
            </p:cNvSpPr>
            <p:nvPr/>
          </p:nvSpPr>
          <p:spPr bwMode="auto">
            <a:xfrm>
              <a:off x="4777" y="9164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4313" name="Line 105"/>
            <p:cNvSpPr>
              <a:spLocks noChangeShapeType="1"/>
            </p:cNvSpPr>
            <p:nvPr/>
          </p:nvSpPr>
          <p:spPr bwMode="auto">
            <a:xfrm flipV="1">
              <a:off x="4359" y="9356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4" name="Text Box 106"/>
            <p:cNvSpPr txBox="1">
              <a:spLocks noChangeArrowheads="1"/>
            </p:cNvSpPr>
            <p:nvPr/>
          </p:nvSpPr>
          <p:spPr bwMode="auto">
            <a:xfrm>
              <a:off x="6137" y="786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4315" name="Text Box 107"/>
            <p:cNvSpPr txBox="1">
              <a:spLocks noChangeArrowheads="1"/>
            </p:cNvSpPr>
            <p:nvPr/>
          </p:nvSpPr>
          <p:spPr bwMode="auto">
            <a:xfrm>
              <a:off x="5897" y="8030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4316" name="Line 108"/>
            <p:cNvSpPr>
              <a:spLocks noChangeShapeType="1"/>
            </p:cNvSpPr>
            <p:nvPr/>
          </p:nvSpPr>
          <p:spPr bwMode="auto">
            <a:xfrm>
              <a:off x="5729" y="7985"/>
              <a:ext cx="940" cy="10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7" name="Line 109"/>
            <p:cNvSpPr>
              <a:spLocks noChangeShapeType="1"/>
            </p:cNvSpPr>
            <p:nvPr/>
          </p:nvSpPr>
          <p:spPr bwMode="auto">
            <a:xfrm>
              <a:off x="5769" y="7895"/>
              <a:ext cx="85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8" name="Text Box 110"/>
            <p:cNvSpPr txBox="1">
              <a:spLocks noChangeArrowheads="1"/>
            </p:cNvSpPr>
            <p:nvPr/>
          </p:nvSpPr>
          <p:spPr bwMode="auto">
            <a:xfrm>
              <a:off x="5757" y="831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4319" name="Text Box 111"/>
            <p:cNvSpPr txBox="1">
              <a:spLocks noChangeArrowheads="1"/>
            </p:cNvSpPr>
            <p:nvPr/>
          </p:nvSpPr>
          <p:spPr bwMode="auto">
            <a:xfrm>
              <a:off x="5717" y="895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4320" name="Text Box 112"/>
            <p:cNvSpPr txBox="1">
              <a:spLocks noChangeArrowheads="1"/>
            </p:cNvSpPr>
            <p:nvPr/>
          </p:nvSpPr>
          <p:spPr bwMode="auto">
            <a:xfrm>
              <a:off x="5937" y="858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4321" name="Text Box 113"/>
            <p:cNvSpPr txBox="1">
              <a:spLocks noChangeArrowheads="1"/>
            </p:cNvSpPr>
            <p:nvPr/>
          </p:nvSpPr>
          <p:spPr bwMode="auto">
            <a:xfrm>
              <a:off x="6107" y="9335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4322" name="Text Box 114"/>
            <p:cNvSpPr txBox="1">
              <a:spLocks noChangeArrowheads="1"/>
            </p:cNvSpPr>
            <p:nvPr/>
          </p:nvSpPr>
          <p:spPr bwMode="auto">
            <a:xfrm>
              <a:off x="7257" y="904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4323" name="Text Box 115"/>
            <p:cNvSpPr txBox="1">
              <a:spLocks noChangeArrowheads="1"/>
            </p:cNvSpPr>
            <p:nvPr/>
          </p:nvSpPr>
          <p:spPr bwMode="auto">
            <a:xfrm>
              <a:off x="7267" y="830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4324" name="Line 116"/>
            <p:cNvSpPr>
              <a:spLocks noChangeShapeType="1"/>
            </p:cNvSpPr>
            <p:nvPr/>
          </p:nvSpPr>
          <p:spPr bwMode="auto">
            <a:xfrm>
              <a:off x="5749" y="8654"/>
              <a:ext cx="850" cy="4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5" name="Line 117"/>
            <p:cNvSpPr>
              <a:spLocks noChangeShapeType="1"/>
            </p:cNvSpPr>
            <p:nvPr/>
          </p:nvSpPr>
          <p:spPr bwMode="auto">
            <a:xfrm flipV="1">
              <a:off x="5709" y="8480"/>
              <a:ext cx="930" cy="8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6" name="Line 118"/>
            <p:cNvSpPr>
              <a:spLocks noChangeShapeType="1"/>
            </p:cNvSpPr>
            <p:nvPr/>
          </p:nvSpPr>
          <p:spPr bwMode="auto">
            <a:xfrm>
              <a:off x="3549" y="7526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7" name="Line 119"/>
            <p:cNvSpPr>
              <a:spLocks noChangeShapeType="1"/>
            </p:cNvSpPr>
            <p:nvPr/>
          </p:nvSpPr>
          <p:spPr bwMode="auto">
            <a:xfrm>
              <a:off x="5009" y="7568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8" name="Line 120"/>
            <p:cNvSpPr>
              <a:spLocks noChangeShapeType="1"/>
            </p:cNvSpPr>
            <p:nvPr/>
          </p:nvSpPr>
          <p:spPr bwMode="auto">
            <a:xfrm>
              <a:off x="6329" y="7589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9" name="Line 121"/>
            <p:cNvSpPr>
              <a:spLocks noChangeShapeType="1"/>
            </p:cNvSpPr>
            <p:nvPr/>
          </p:nvSpPr>
          <p:spPr bwMode="auto">
            <a:xfrm>
              <a:off x="7129" y="7598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30" name="Text Box 122"/>
            <p:cNvSpPr txBox="1">
              <a:spLocks noChangeArrowheads="1"/>
            </p:cNvSpPr>
            <p:nvPr/>
          </p:nvSpPr>
          <p:spPr bwMode="auto">
            <a:xfrm>
              <a:off x="3979" y="9560"/>
              <a:ext cx="259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      </a:t>
              </a:r>
              <a:r>
                <a:rPr lang="zh-CN" altLang="en-US" sz="2000" b="1">
                  <a:latin typeface="Times New Roman" pitchFamily="18" charset="0"/>
                </a:rPr>
                <a:t>一个多段图</a:t>
              </a:r>
            </a:p>
          </p:txBody>
        </p:sp>
      </p:grpSp>
      <p:sp>
        <p:nvSpPr>
          <p:cNvPr id="54277" name="TextBox 56"/>
          <p:cNvSpPr txBox="1">
            <a:spLocks noChangeArrowheads="1"/>
          </p:cNvSpPr>
          <p:nvPr/>
        </p:nvSpPr>
        <p:spPr bwMode="auto">
          <a:xfrm>
            <a:off x="2636838" y="3036888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400" b="1" baseline="-25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278" name="TextBox 57"/>
          <p:cNvSpPr txBox="1">
            <a:spLocks noChangeArrowheads="1"/>
          </p:cNvSpPr>
          <p:nvPr/>
        </p:nvSpPr>
        <p:spPr bwMode="auto">
          <a:xfrm>
            <a:off x="2636838" y="4346575"/>
            <a:ext cx="422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400" b="1" baseline="-25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279" name="TextBox 58"/>
          <p:cNvSpPr txBox="1">
            <a:spLocks noChangeArrowheads="1"/>
          </p:cNvSpPr>
          <p:nvPr/>
        </p:nvSpPr>
        <p:spPr bwMode="auto">
          <a:xfrm>
            <a:off x="2636838" y="5586413"/>
            <a:ext cx="422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400" b="1" baseline="-25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6.3.1 </a:t>
            </a:r>
            <a:r>
              <a:rPr lang="zh-CN" altLang="en-US" smtClean="0"/>
              <a:t>多段图中的动态规划法</a:t>
            </a:r>
          </a:p>
        </p:txBody>
      </p:sp>
      <p:sp>
        <p:nvSpPr>
          <p:cNvPr id="55299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）填表：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zh-CN" smtClean="0"/>
              <a:t>①</a:t>
            </a:r>
            <a:r>
              <a:rPr lang="en-US" altLang="zh-CN" smtClean="0"/>
              <a:t> </a:t>
            </a:r>
            <a:r>
              <a:rPr lang="zh-CN" altLang="en-US" smtClean="0"/>
              <a:t>初始化</a:t>
            </a:r>
            <a:endParaRPr lang="en-US" altLang="zh-CN" smtClean="0"/>
          </a:p>
        </p:txBody>
      </p:sp>
      <p:grpSp>
        <p:nvGrpSpPr>
          <p:cNvPr id="55300" name="Group 71"/>
          <p:cNvGrpSpPr>
            <a:grpSpLocks/>
          </p:cNvGrpSpPr>
          <p:nvPr/>
        </p:nvGrpSpPr>
        <p:grpSpPr bwMode="auto">
          <a:xfrm>
            <a:off x="827088" y="3397250"/>
            <a:ext cx="7572375" cy="3632200"/>
            <a:chOff x="2809" y="7526"/>
            <a:chExt cx="5110" cy="2121"/>
          </a:xfrm>
        </p:grpSpPr>
        <p:sp>
          <p:nvSpPr>
            <p:cNvPr id="55347" name="Text Box 72"/>
            <p:cNvSpPr txBox="1">
              <a:spLocks noChangeArrowheads="1"/>
            </p:cNvSpPr>
            <p:nvPr/>
          </p:nvSpPr>
          <p:spPr bwMode="auto">
            <a:xfrm>
              <a:off x="3287" y="847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5348" name="Oval 73"/>
            <p:cNvSpPr>
              <a:spLocks noChangeArrowheads="1"/>
            </p:cNvSpPr>
            <p:nvPr/>
          </p:nvSpPr>
          <p:spPr bwMode="auto">
            <a:xfrm>
              <a:off x="3979" y="7772"/>
              <a:ext cx="310" cy="283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55349" name="Oval 74"/>
            <p:cNvSpPr>
              <a:spLocks noChangeArrowheads="1"/>
            </p:cNvSpPr>
            <p:nvPr/>
          </p:nvSpPr>
          <p:spPr bwMode="auto">
            <a:xfrm>
              <a:off x="4039" y="8513"/>
              <a:ext cx="310" cy="283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2</a:t>
              </a:r>
            </a:p>
          </p:txBody>
        </p:sp>
        <p:sp>
          <p:nvSpPr>
            <p:cNvPr id="55350" name="Oval 75"/>
            <p:cNvSpPr>
              <a:spLocks noChangeArrowheads="1"/>
            </p:cNvSpPr>
            <p:nvPr/>
          </p:nvSpPr>
          <p:spPr bwMode="auto">
            <a:xfrm>
              <a:off x="2809" y="8534"/>
              <a:ext cx="310" cy="28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55351" name="Oval 76"/>
            <p:cNvSpPr>
              <a:spLocks noChangeArrowheads="1"/>
            </p:cNvSpPr>
            <p:nvPr/>
          </p:nvSpPr>
          <p:spPr bwMode="auto">
            <a:xfrm>
              <a:off x="4019" y="9233"/>
              <a:ext cx="310" cy="283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3</a:t>
              </a:r>
            </a:p>
          </p:txBody>
        </p:sp>
        <p:sp>
          <p:nvSpPr>
            <p:cNvPr id="55352" name="Oval 77"/>
            <p:cNvSpPr>
              <a:spLocks noChangeArrowheads="1"/>
            </p:cNvSpPr>
            <p:nvPr/>
          </p:nvSpPr>
          <p:spPr bwMode="auto">
            <a:xfrm>
              <a:off x="5449" y="7754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55353" name="Oval 78"/>
            <p:cNvSpPr>
              <a:spLocks noChangeArrowheads="1"/>
            </p:cNvSpPr>
            <p:nvPr/>
          </p:nvSpPr>
          <p:spPr bwMode="auto">
            <a:xfrm>
              <a:off x="5419" y="8453"/>
              <a:ext cx="310" cy="2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5</a:t>
              </a:r>
            </a:p>
          </p:txBody>
        </p:sp>
        <p:sp>
          <p:nvSpPr>
            <p:cNvPr id="55354" name="Oval 79"/>
            <p:cNvSpPr>
              <a:spLocks noChangeArrowheads="1"/>
            </p:cNvSpPr>
            <p:nvPr/>
          </p:nvSpPr>
          <p:spPr bwMode="auto">
            <a:xfrm>
              <a:off x="5419" y="9254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55355" name="Oval 80"/>
            <p:cNvSpPr>
              <a:spLocks noChangeArrowheads="1"/>
            </p:cNvSpPr>
            <p:nvPr/>
          </p:nvSpPr>
          <p:spPr bwMode="auto">
            <a:xfrm>
              <a:off x="6626" y="8222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55356" name="Oval 81"/>
            <p:cNvSpPr>
              <a:spLocks noChangeArrowheads="1"/>
            </p:cNvSpPr>
            <p:nvPr/>
          </p:nvSpPr>
          <p:spPr bwMode="auto">
            <a:xfrm>
              <a:off x="6609" y="9035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55357" name="Oval 82"/>
            <p:cNvSpPr>
              <a:spLocks noChangeArrowheads="1"/>
            </p:cNvSpPr>
            <p:nvPr/>
          </p:nvSpPr>
          <p:spPr bwMode="auto">
            <a:xfrm>
              <a:off x="7609" y="8585"/>
              <a:ext cx="310" cy="28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9</a:t>
              </a:r>
            </a:p>
          </p:txBody>
        </p:sp>
        <p:sp>
          <p:nvSpPr>
            <p:cNvPr id="55358" name="Line 83"/>
            <p:cNvSpPr>
              <a:spLocks noChangeShapeType="1"/>
            </p:cNvSpPr>
            <p:nvPr/>
          </p:nvSpPr>
          <p:spPr bwMode="auto">
            <a:xfrm flipV="1">
              <a:off x="3099" y="7997"/>
              <a:ext cx="890" cy="5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59" name="Line 84"/>
            <p:cNvSpPr>
              <a:spLocks noChangeShapeType="1"/>
            </p:cNvSpPr>
            <p:nvPr/>
          </p:nvSpPr>
          <p:spPr bwMode="auto">
            <a:xfrm flipV="1">
              <a:off x="4339" y="8636"/>
              <a:ext cx="1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60" name="Line 85"/>
            <p:cNvSpPr>
              <a:spLocks noChangeShapeType="1"/>
            </p:cNvSpPr>
            <p:nvPr/>
          </p:nvSpPr>
          <p:spPr bwMode="auto">
            <a:xfrm flipV="1">
              <a:off x="4319" y="7895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61" name="Line 86"/>
            <p:cNvSpPr>
              <a:spLocks noChangeShapeType="1"/>
            </p:cNvSpPr>
            <p:nvPr/>
          </p:nvSpPr>
          <p:spPr bwMode="auto">
            <a:xfrm flipV="1">
              <a:off x="3129" y="8666"/>
              <a:ext cx="89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62" name="Line 87"/>
            <p:cNvSpPr>
              <a:spLocks noChangeShapeType="1"/>
            </p:cNvSpPr>
            <p:nvPr/>
          </p:nvSpPr>
          <p:spPr bwMode="auto">
            <a:xfrm>
              <a:off x="3089" y="8786"/>
              <a:ext cx="910" cy="53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63" name="Line 88"/>
            <p:cNvSpPr>
              <a:spLocks noChangeShapeType="1"/>
            </p:cNvSpPr>
            <p:nvPr/>
          </p:nvSpPr>
          <p:spPr bwMode="auto">
            <a:xfrm>
              <a:off x="4299" y="7976"/>
              <a:ext cx="1100" cy="5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64" name="Line 89"/>
            <p:cNvSpPr>
              <a:spLocks noChangeShapeType="1"/>
            </p:cNvSpPr>
            <p:nvPr/>
          </p:nvSpPr>
          <p:spPr bwMode="auto">
            <a:xfrm flipV="1">
              <a:off x="5729" y="9200"/>
              <a:ext cx="870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65" name="Line 90"/>
            <p:cNvSpPr>
              <a:spLocks noChangeShapeType="1"/>
            </p:cNvSpPr>
            <p:nvPr/>
          </p:nvSpPr>
          <p:spPr bwMode="auto">
            <a:xfrm flipV="1">
              <a:off x="5749" y="8381"/>
              <a:ext cx="870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66" name="Line 91"/>
            <p:cNvSpPr>
              <a:spLocks noChangeShapeType="1"/>
            </p:cNvSpPr>
            <p:nvPr/>
          </p:nvSpPr>
          <p:spPr bwMode="auto">
            <a:xfrm>
              <a:off x="6959" y="8393"/>
              <a:ext cx="670" cy="2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67" name="Line 92"/>
            <p:cNvSpPr>
              <a:spLocks noChangeShapeType="1"/>
            </p:cNvSpPr>
            <p:nvPr/>
          </p:nvSpPr>
          <p:spPr bwMode="auto">
            <a:xfrm flipV="1">
              <a:off x="6929" y="8822"/>
              <a:ext cx="700" cy="3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68" name="Text Box 93"/>
            <p:cNvSpPr txBox="1">
              <a:spLocks noChangeArrowheads="1"/>
            </p:cNvSpPr>
            <p:nvPr/>
          </p:nvSpPr>
          <p:spPr bwMode="auto">
            <a:xfrm>
              <a:off x="3327" y="806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5369" name="Text Box 94"/>
            <p:cNvSpPr txBox="1">
              <a:spLocks noChangeArrowheads="1"/>
            </p:cNvSpPr>
            <p:nvPr/>
          </p:nvSpPr>
          <p:spPr bwMode="auto">
            <a:xfrm>
              <a:off x="4707" y="763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55370" name="Text Box 95"/>
            <p:cNvSpPr txBox="1">
              <a:spLocks noChangeArrowheads="1"/>
            </p:cNvSpPr>
            <p:nvPr/>
          </p:nvSpPr>
          <p:spPr bwMode="auto">
            <a:xfrm>
              <a:off x="3327" y="9041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5371" name="Text Box 96"/>
            <p:cNvSpPr txBox="1">
              <a:spLocks noChangeArrowheads="1"/>
            </p:cNvSpPr>
            <p:nvPr/>
          </p:nvSpPr>
          <p:spPr bwMode="auto">
            <a:xfrm>
              <a:off x="4547" y="791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5372" name="Text Box 97"/>
            <p:cNvSpPr txBox="1">
              <a:spLocks noChangeArrowheads="1"/>
            </p:cNvSpPr>
            <p:nvPr/>
          </p:nvSpPr>
          <p:spPr bwMode="auto">
            <a:xfrm>
              <a:off x="4797" y="842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5373" name="Text Box 98"/>
            <p:cNvSpPr txBox="1">
              <a:spLocks noChangeArrowheads="1"/>
            </p:cNvSpPr>
            <p:nvPr/>
          </p:nvSpPr>
          <p:spPr bwMode="auto">
            <a:xfrm>
              <a:off x="4407" y="8246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5374" name="Line 99"/>
            <p:cNvSpPr>
              <a:spLocks noChangeShapeType="1"/>
            </p:cNvSpPr>
            <p:nvPr/>
          </p:nvSpPr>
          <p:spPr bwMode="auto">
            <a:xfrm flipV="1">
              <a:off x="4329" y="7979"/>
              <a:ext cx="1110" cy="5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75" name="Text Box 100"/>
            <p:cNvSpPr txBox="1">
              <a:spLocks noChangeArrowheads="1"/>
            </p:cNvSpPr>
            <p:nvPr/>
          </p:nvSpPr>
          <p:spPr bwMode="auto">
            <a:xfrm>
              <a:off x="4527" y="867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5376" name="Line 101"/>
            <p:cNvSpPr>
              <a:spLocks noChangeShapeType="1"/>
            </p:cNvSpPr>
            <p:nvPr/>
          </p:nvSpPr>
          <p:spPr bwMode="auto">
            <a:xfrm>
              <a:off x="4319" y="8756"/>
              <a:ext cx="1100" cy="5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77" name="Text Box 102"/>
            <p:cNvSpPr txBox="1">
              <a:spLocks noChangeArrowheads="1"/>
            </p:cNvSpPr>
            <p:nvPr/>
          </p:nvSpPr>
          <p:spPr bwMode="auto">
            <a:xfrm>
              <a:off x="4397" y="897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5378" name="Line 103"/>
            <p:cNvSpPr>
              <a:spLocks noChangeShapeType="1"/>
            </p:cNvSpPr>
            <p:nvPr/>
          </p:nvSpPr>
          <p:spPr bwMode="auto">
            <a:xfrm flipV="1">
              <a:off x="4329" y="8708"/>
              <a:ext cx="1110" cy="5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79" name="Text Box 104"/>
            <p:cNvSpPr txBox="1">
              <a:spLocks noChangeArrowheads="1"/>
            </p:cNvSpPr>
            <p:nvPr/>
          </p:nvSpPr>
          <p:spPr bwMode="auto">
            <a:xfrm>
              <a:off x="4777" y="9164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5380" name="Line 105"/>
            <p:cNvSpPr>
              <a:spLocks noChangeShapeType="1"/>
            </p:cNvSpPr>
            <p:nvPr/>
          </p:nvSpPr>
          <p:spPr bwMode="auto">
            <a:xfrm flipV="1">
              <a:off x="4359" y="9356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1" name="Text Box 106"/>
            <p:cNvSpPr txBox="1">
              <a:spLocks noChangeArrowheads="1"/>
            </p:cNvSpPr>
            <p:nvPr/>
          </p:nvSpPr>
          <p:spPr bwMode="auto">
            <a:xfrm>
              <a:off x="6137" y="786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5382" name="Text Box 107"/>
            <p:cNvSpPr txBox="1">
              <a:spLocks noChangeArrowheads="1"/>
            </p:cNvSpPr>
            <p:nvPr/>
          </p:nvSpPr>
          <p:spPr bwMode="auto">
            <a:xfrm>
              <a:off x="5897" y="8030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5383" name="Line 108"/>
            <p:cNvSpPr>
              <a:spLocks noChangeShapeType="1"/>
            </p:cNvSpPr>
            <p:nvPr/>
          </p:nvSpPr>
          <p:spPr bwMode="auto">
            <a:xfrm>
              <a:off x="5729" y="7985"/>
              <a:ext cx="940" cy="10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4" name="Line 109"/>
            <p:cNvSpPr>
              <a:spLocks noChangeShapeType="1"/>
            </p:cNvSpPr>
            <p:nvPr/>
          </p:nvSpPr>
          <p:spPr bwMode="auto">
            <a:xfrm>
              <a:off x="5769" y="7895"/>
              <a:ext cx="85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5" name="Text Box 110"/>
            <p:cNvSpPr txBox="1">
              <a:spLocks noChangeArrowheads="1"/>
            </p:cNvSpPr>
            <p:nvPr/>
          </p:nvSpPr>
          <p:spPr bwMode="auto">
            <a:xfrm>
              <a:off x="5757" y="831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5386" name="Text Box 111"/>
            <p:cNvSpPr txBox="1">
              <a:spLocks noChangeArrowheads="1"/>
            </p:cNvSpPr>
            <p:nvPr/>
          </p:nvSpPr>
          <p:spPr bwMode="auto">
            <a:xfrm>
              <a:off x="5717" y="895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5387" name="Text Box 112"/>
            <p:cNvSpPr txBox="1">
              <a:spLocks noChangeArrowheads="1"/>
            </p:cNvSpPr>
            <p:nvPr/>
          </p:nvSpPr>
          <p:spPr bwMode="auto">
            <a:xfrm>
              <a:off x="5937" y="858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5388" name="Text Box 113"/>
            <p:cNvSpPr txBox="1">
              <a:spLocks noChangeArrowheads="1"/>
            </p:cNvSpPr>
            <p:nvPr/>
          </p:nvSpPr>
          <p:spPr bwMode="auto">
            <a:xfrm>
              <a:off x="6107" y="9335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5389" name="Text Box 114"/>
            <p:cNvSpPr txBox="1">
              <a:spLocks noChangeArrowheads="1"/>
            </p:cNvSpPr>
            <p:nvPr/>
          </p:nvSpPr>
          <p:spPr bwMode="auto">
            <a:xfrm>
              <a:off x="7257" y="904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5390" name="Text Box 115"/>
            <p:cNvSpPr txBox="1">
              <a:spLocks noChangeArrowheads="1"/>
            </p:cNvSpPr>
            <p:nvPr/>
          </p:nvSpPr>
          <p:spPr bwMode="auto">
            <a:xfrm>
              <a:off x="7267" y="830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5391" name="Line 116"/>
            <p:cNvSpPr>
              <a:spLocks noChangeShapeType="1"/>
            </p:cNvSpPr>
            <p:nvPr/>
          </p:nvSpPr>
          <p:spPr bwMode="auto">
            <a:xfrm>
              <a:off x="5749" y="8654"/>
              <a:ext cx="850" cy="4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2" name="Line 117"/>
            <p:cNvSpPr>
              <a:spLocks noChangeShapeType="1"/>
            </p:cNvSpPr>
            <p:nvPr/>
          </p:nvSpPr>
          <p:spPr bwMode="auto">
            <a:xfrm flipV="1">
              <a:off x="5709" y="8480"/>
              <a:ext cx="930" cy="8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3" name="Line 118"/>
            <p:cNvSpPr>
              <a:spLocks noChangeShapeType="1"/>
            </p:cNvSpPr>
            <p:nvPr/>
          </p:nvSpPr>
          <p:spPr bwMode="auto">
            <a:xfrm>
              <a:off x="3549" y="7526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4" name="Line 119"/>
            <p:cNvSpPr>
              <a:spLocks noChangeShapeType="1"/>
            </p:cNvSpPr>
            <p:nvPr/>
          </p:nvSpPr>
          <p:spPr bwMode="auto">
            <a:xfrm>
              <a:off x="5009" y="7568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5" name="Line 120"/>
            <p:cNvSpPr>
              <a:spLocks noChangeShapeType="1"/>
            </p:cNvSpPr>
            <p:nvPr/>
          </p:nvSpPr>
          <p:spPr bwMode="auto">
            <a:xfrm>
              <a:off x="6329" y="7589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6" name="Line 121"/>
            <p:cNvSpPr>
              <a:spLocks noChangeShapeType="1"/>
            </p:cNvSpPr>
            <p:nvPr/>
          </p:nvSpPr>
          <p:spPr bwMode="auto">
            <a:xfrm>
              <a:off x="7129" y="7598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79388" y="2205038"/>
          <a:ext cx="87852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522"/>
                <a:gridCol w="878522"/>
                <a:gridCol w="878522"/>
                <a:gridCol w="878522"/>
                <a:gridCol w="878522"/>
                <a:gridCol w="878522"/>
                <a:gridCol w="878522"/>
                <a:gridCol w="878522"/>
                <a:gridCol w="878522"/>
                <a:gridCol w="878522"/>
              </a:tblGrid>
              <a:tr h="447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9</a:t>
                      </a:r>
                      <a:endParaRPr lang="zh-CN" altLang="en-US" sz="2400" dirty="0"/>
                    </a:p>
                  </a:txBody>
                  <a:tcPr marL="91443" marR="91443" anchor="ctr"/>
                </a:tc>
              </a:tr>
              <a:tr h="447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91443" marR="91443" anchor="ctr"/>
                </a:tc>
              </a:tr>
              <a:tr h="447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0-&gt;1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0-&gt;2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0-&gt;3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 marL="91443" marR="91443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91443" marR="91443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6.3.1 </a:t>
            </a:r>
            <a:r>
              <a:rPr lang="zh-CN" altLang="en-US" smtClean="0"/>
              <a:t>多段图中的动态规划法</a:t>
            </a:r>
          </a:p>
        </p:txBody>
      </p:sp>
      <p:sp>
        <p:nvSpPr>
          <p:cNvPr id="5632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）填表：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②</a:t>
            </a:r>
            <a:r>
              <a:rPr lang="en-US" altLang="zh-CN" smtClean="0"/>
              <a:t> 0</a:t>
            </a:r>
            <a:r>
              <a:rPr lang="en-US" altLang="zh-CN" smtClean="0">
                <a:sym typeface="Wingdings" pitchFamily="2" charset="2"/>
              </a:rPr>
              <a:t>4</a:t>
            </a:r>
            <a:r>
              <a:rPr lang="zh-CN" altLang="en-US" smtClean="0">
                <a:sym typeface="Wingdings" pitchFamily="2" charset="2"/>
              </a:rPr>
              <a:t>的最短路径为</a:t>
            </a:r>
            <a:r>
              <a:rPr lang="en-US" altLang="zh-CN" smtClean="0">
                <a:sym typeface="Wingdings" pitchFamily="2" charset="2"/>
              </a:rPr>
              <a:t>min(01+9,02+6)=8</a:t>
            </a:r>
            <a:endParaRPr lang="en-US" altLang="zh-CN" smtClean="0"/>
          </a:p>
        </p:txBody>
      </p:sp>
      <p:grpSp>
        <p:nvGrpSpPr>
          <p:cNvPr id="56324" name="Group 71"/>
          <p:cNvGrpSpPr>
            <a:grpSpLocks/>
          </p:cNvGrpSpPr>
          <p:nvPr/>
        </p:nvGrpSpPr>
        <p:grpSpPr bwMode="auto">
          <a:xfrm>
            <a:off x="827088" y="3397250"/>
            <a:ext cx="7572375" cy="3632200"/>
            <a:chOff x="2809" y="7526"/>
            <a:chExt cx="5110" cy="2121"/>
          </a:xfrm>
        </p:grpSpPr>
        <p:sp>
          <p:nvSpPr>
            <p:cNvPr id="56371" name="Text Box 72"/>
            <p:cNvSpPr txBox="1">
              <a:spLocks noChangeArrowheads="1"/>
            </p:cNvSpPr>
            <p:nvPr/>
          </p:nvSpPr>
          <p:spPr bwMode="auto">
            <a:xfrm>
              <a:off x="3287" y="847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6372" name="Oval 73"/>
            <p:cNvSpPr>
              <a:spLocks noChangeArrowheads="1"/>
            </p:cNvSpPr>
            <p:nvPr/>
          </p:nvSpPr>
          <p:spPr bwMode="auto">
            <a:xfrm>
              <a:off x="3979" y="7772"/>
              <a:ext cx="310" cy="283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56373" name="Oval 74"/>
            <p:cNvSpPr>
              <a:spLocks noChangeArrowheads="1"/>
            </p:cNvSpPr>
            <p:nvPr/>
          </p:nvSpPr>
          <p:spPr bwMode="auto">
            <a:xfrm>
              <a:off x="4039" y="8513"/>
              <a:ext cx="310" cy="283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2</a:t>
              </a:r>
            </a:p>
          </p:txBody>
        </p:sp>
        <p:sp>
          <p:nvSpPr>
            <p:cNvPr id="56374" name="Oval 75"/>
            <p:cNvSpPr>
              <a:spLocks noChangeArrowheads="1"/>
            </p:cNvSpPr>
            <p:nvPr/>
          </p:nvSpPr>
          <p:spPr bwMode="auto">
            <a:xfrm>
              <a:off x="2809" y="8534"/>
              <a:ext cx="310" cy="28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56375" name="Oval 76"/>
            <p:cNvSpPr>
              <a:spLocks noChangeArrowheads="1"/>
            </p:cNvSpPr>
            <p:nvPr/>
          </p:nvSpPr>
          <p:spPr bwMode="auto">
            <a:xfrm>
              <a:off x="4019" y="9233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3</a:t>
              </a:r>
            </a:p>
          </p:txBody>
        </p:sp>
        <p:sp>
          <p:nvSpPr>
            <p:cNvPr id="56376" name="Oval 77"/>
            <p:cNvSpPr>
              <a:spLocks noChangeArrowheads="1"/>
            </p:cNvSpPr>
            <p:nvPr/>
          </p:nvSpPr>
          <p:spPr bwMode="auto">
            <a:xfrm>
              <a:off x="5449" y="7754"/>
              <a:ext cx="310" cy="283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56377" name="Oval 78"/>
            <p:cNvSpPr>
              <a:spLocks noChangeArrowheads="1"/>
            </p:cNvSpPr>
            <p:nvPr/>
          </p:nvSpPr>
          <p:spPr bwMode="auto">
            <a:xfrm>
              <a:off x="5419" y="8453"/>
              <a:ext cx="310" cy="2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5</a:t>
              </a:r>
            </a:p>
          </p:txBody>
        </p:sp>
        <p:sp>
          <p:nvSpPr>
            <p:cNvPr id="56378" name="Oval 79"/>
            <p:cNvSpPr>
              <a:spLocks noChangeArrowheads="1"/>
            </p:cNvSpPr>
            <p:nvPr/>
          </p:nvSpPr>
          <p:spPr bwMode="auto">
            <a:xfrm>
              <a:off x="5419" y="9254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56379" name="Oval 80"/>
            <p:cNvSpPr>
              <a:spLocks noChangeArrowheads="1"/>
            </p:cNvSpPr>
            <p:nvPr/>
          </p:nvSpPr>
          <p:spPr bwMode="auto">
            <a:xfrm>
              <a:off x="6626" y="8222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56380" name="Oval 81"/>
            <p:cNvSpPr>
              <a:spLocks noChangeArrowheads="1"/>
            </p:cNvSpPr>
            <p:nvPr/>
          </p:nvSpPr>
          <p:spPr bwMode="auto">
            <a:xfrm>
              <a:off x="6609" y="9035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56381" name="Oval 82"/>
            <p:cNvSpPr>
              <a:spLocks noChangeArrowheads="1"/>
            </p:cNvSpPr>
            <p:nvPr/>
          </p:nvSpPr>
          <p:spPr bwMode="auto">
            <a:xfrm>
              <a:off x="7609" y="8585"/>
              <a:ext cx="310" cy="28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9</a:t>
              </a:r>
            </a:p>
          </p:txBody>
        </p:sp>
        <p:sp>
          <p:nvSpPr>
            <p:cNvPr id="56382" name="Line 83"/>
            <p:cNvSpPr>
              <a:spLocks noChangeShapeType="1"/>
            </p:cNvSpPr>
            <p:nvPr/>
          </p:nvSpPr>
          <p:spPr bwMode="auto">
            <a:xfrm flipV="1">
              <a:off x="3099" y="7997"/>
              <a:ext cx="890" cy="57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3" name="Line 84"/>
            <p:cNvSpPr>
              <a:spLocks noChangeShapeType="1"/>
            </p:cNvSpPr>
            <p:nvPr/>
          </p:nvSpPr>
          <p:spPr bwMode="auto">
            <a:xfrm flipV="1">
              <a:off x="4339" y="8636"/>
              <a:ext cx="1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4" name="Line 85"/>
            <p:cNvSpPr>
              <a:spLocks noChangeShapeType="1"/>
            </p:cNvSpPr>
            <p:nvPr/>
          </p:nvSpPr>
          <p:spPr bwMode="auto">
            <a:xfrm flipV="1">
              <a:off x="4319" y="7895"/>
              <a:ext cx="1100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5" name="Line 86"/>
            <p:cNvSpPr>
              <a:spLocks noChangeShapeType="1"/>
            </p:cNvSpPr>
            <p:nvPr/>
          </p:nvSpPr>
          <p:spPr bwMode="auto">
            <a:xfrm flipV="1">
              <a:off x="3129" y="8666"/>
              <a:ext cx="890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6" name="Line 87"/>
            <p:cNvSpPr>
              <a:spLocks noChangeShapeType="1"/>
            </p:cNvSpPr>
            <p:nvPr/>
          </p:nvSpPr>
          <p:spPr bwMode="auto">
            <a:xfrm>
              <a:off x="3089" y="8786"/>
              <a:ext cx="910" cy="5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7" name="Line 88"/>
            <p:cNvSpPr>
              <a:spLocks noChangeShapeType="1"/>
            </p:cNvSpPr>
            <p:nvPr/>
          </p:nvSpPr>
          <p:spPr bwMode="auto">
            <a:xfrm>
              <a:off x="4299" y="7976"/>
              <a:ext cx="1100" cy="5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8" name="Line 89"/>
            <p:cNvSpPr>
              <a:spLocks noChangeShapeType="1"/>
            </p:cNvSpPr>
            <p:nvPr/>
          </p:nvSpPr>
          <p:spPr bwMode="auto">
            <a:xfrm flipV="1">
              <a:off x="5729" y="9200"/>
              <a:ext cx="870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9" name="Line 90"/>
            <p:cNvSpPr>
              <a:spLocks noChangeShapeType="1"/>
            </p:cNvSpPr>
            <p:nvPr/>
          </p:nvSpPr>
          <p:spPr bwMode="auto">
            <a:xfrm flipV="1">
              <a:off x="5749" y="8381"/>
              <a:ext cx="870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0" name="Line 91"/>
            <p:cNvSpPr>
              <a:spLocks noChangeShapeType="1"/>
            </p:cNvSpPr>
            <p:nvPr/>
          </p:nvSpPr>
          <p:spPr bwMode="auto">
            <a:xfrm>
              <a:off x="6959" y="8393"/>
              <a:ext cx="670" cy="2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1" name="Line 92"/>
            <p:cNvSpPr>
              <a:spLocks noChangeShapeType="1"/>
            </p:cNvSpPr>
            <p:nvPr/>
          </p:nvSpPr>
          <p:spPr bwMode="auto">
            <a:xfrm flipV="1">
              <a:off x="6929" y="8822"/>
              <a:ext cx="700" cy="3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2" name="Text Box 93"/>
            <p:cNvSpPr txBox="1">
              <a:spLocks noChangeArrowheads="1"/>
            </p:cNvSpPr>
            <p:nvPr/>
          </p:nvSpPr>
          <p:spPr bwMode="auto">
            <a:xfrm>
              <a:off x="3327" y="806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6393" name="Text Box 94"/>
            <p:cNvSpPr txBox="1">
              <a:spLocks noChangeArrowheads="1"/>
            </p:cNvSpPr>
            <p:nvPr/>
          </p:nvSpPr>
          <p:spPr bwMode="auto">
            <a:xfrm>
              <a:off x="4763" y="7752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solidFill>
                    <a:srgbClr val="00B05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56394" name="Text Box 95"/>
            <p:cNvSpPr txBox="1">
              <a:spLocks noChangeArrowheads="1"/>
            </p:cNvSpPr>
            <p:nvPr/>
          </p:nvSpPr>
          <p:spPr bwMode="auto">
            <a:xfrm>
              <a:off x="3327" y="9041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6395" name="Text Box 96"/>
            <p:cNvSpPr txBox="1">
              <a:spLocks noChangeArrowheads="1"/>
            </p:cNvSpPr>
            <p:nvPr/>
          </p:nvSpPr>
          <p:spPr bwMode="auto">
            <a:xfrm>
              <a:off x="4497" y="7942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6396" name="Text Box 97"/>
            <p:cNvSpPr txBox="1">
              <a:spLocks noChangeArrowheads="1"/>
            </p:cNvSpPr>
            <p:nvPr/>
          </p:nvSpPr>
          <p:spPr bwMode="auto">
            <a:xfrm>
              <a:off x="4797" y="842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6397" name="Text Box 98"/>
            <p:cNvSpPr txBox="1">
              <a:spLocks noChangeArrowheads="1"/>
            </p:cNvSpPr>
            <p:nvPr/>
          </p:nvSpPr>
          <p:spPr bwMode="auto">
            <a:xfrm>
              <a:off x="4445" y="8252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solidFill>
                    <a:srgbClr val="7030A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6398" name="Line 99"/>
            <p:cNvSpPr>
              <a:spLocks noChangeShapeType="1"/>
            </p:cNvSpPr>
            <p:nvPr/>
          </p:nvSpPr>
          <p:spPr bwMode="auto">
            <a:xfrm flipV="1">
              <a:off x="4329" y="7979"/>
              <a:ext cx="1110" cy="57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9" name="Text Box 100"/>
            <p:cNvSpPr txBox="1">
              <a:spLocks noChangeArrowheads="1"/>
            </p:cNvSpPr>
            <p:nvPr/>
          </p:nvSpPr>
          <p:spPr bwMode="auto">
            <a:xfrm>
              <a:off x="4527" y="867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6400" name="Line 101"/>
            <p:cNvSpPr>
              <a:spLocks noChangeShapeType="1"/>
            </p:cNvSpPr>
            <p:nvPr/>
          </p:nvSpPr>
          <p:spPr bwMode="auto">
            <a:xfrm>
              <a:off x="4319" y="8756"/>
              <a:ext cx="1100" cy="5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01" name="Text Box 102"/>
            <p:cNvSpPr txBox="1">
              <a:spLocks noChangeArrowheads="1"/>
            </p:cNvSpPr>
            <p:nvPr/>
          </p:nvSpPr>
          <p:spPr bwMode="auto">
            <a:xfrm>
              <a:off x="4397" y="897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6402" name="Line 103"/>
            <p:cNvSpPr>
              <a:spLocks noChangeShapeType="1"/>
            </p:cNvSpPr>
            <p:nvPr/>
          </p:nvSpPr>
          <p:spPr bwMode="auto">
            <a:xfrm flipV="1">
              <a:off x="4329" y="8708"/>
              <a:ext cx="1110" cy="5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03" name="Text Box 104"/>
            <p:cNvSpPr txBox="1">
              <a:spLocks noChangeArrowheads="1"/>
            </p:cNvSpPr>
            <p:nvPr/>
          </p:nvSpPr>
          <p:spPr bwMode="auto">
            <a:xfrm>
              <a:off x="4777" y="9164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6404" name="Line 105"/>
            <p:cNvSpPr>
              <a:spLocks noChangeShapeType="1"/>
            </p:cNvSpPr>
            <p:nvPr/>
          </p:nvSpPr>
          <p:spPr bwMode="auto">
            <a:xfrm flipV="1">
              <a:off x="4359" y="9356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05" name="Text Box 106"/>
            <p:cNvSpPr txBox="1">
              <a:spLocks noChangeArrowheads="1"/>
            </p:cNvSpPr>
            <p:nvPr/>
          </p:nvSpPr>
          <p:spPr bwMode="auto">
            <a:xfrm>
              <a:off x="6137" y="786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6406" name="Text Box 107"/>
            <p:cNvSpPr txBox="1">
              <a:spLocks noChangeArrowheads="1"/>
            </p:cNvSpPr>
            <p:nvPr/>
          </p:nvSpPr>
          <p:spPr bwMode="auto">
            <a:xfrm>
              <a:off x="5897" y="8030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6407" name="Line 108"/>
            <p:cNvSpPr>
              <a:spLocks noChangeShapeType="1"/>
            </p:cNvSpPr>
            <p:nvPr/>
          </p:nvSpPr>
          <p:spPr bwMode="auto">
            <a:xfrm>
              <a:off x="5729" y="7985"/>
              <a:ext cx="940" cy="10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08" name="Line 109"/>
            <p:cNvSpPr>
              <a:spLocks noChangeShapeType="1"/>
            </p:cNvSpPr>
            <p:nvPr/>
          </p:nvSpPr>
          <p:spPr bwMode="auto">
            <a:xfrm>
              <a:off x="5769" y="7895"/>
              <a:ext cx="85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09" name="Text Box 110"/>
            <p:cNvSpPr txBox="1">
              <a:spLocks noChangeArrowheads="1"/>
            </p:cNvSpPr>
            <p:nvPr/>
          </p:nvSpPr>
          <p:spPr bwMode="auto">
            <a:xfrm>
              <a:off x="5757" y="831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6410" name="Text Box 111"/>
            <p:cNvSpPr txBox="1">
              <a:spLocks noChangeArrowheads="1"/>
            </p:cNvSpPr>
            <p:nvPr/>
          </p:nvSpPr>
          <p:spPr bwMode="auto">
            <a:xfrm>
              <a:off x="5717" y="895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6411" name="Text Box 112"/>
            <p:cNvSpPr txBox="1">
              <a:spLocks noChangeArrowheads="1"/>
            </p:cNvSpPr>
            <p:nvPr/>
          </p:nvSpPr>
          <p:spPr bwMode="auto">
            <a:xfrm>
              <a:off x="5937" y="858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6412" name="Text Box 113"/>
            <p:cNvSpPr txBox="1">
              <a:spLocks noChangeArrowheads="1"/>
            </p:cNvSpPr>
            <p:nvPr/>
          </p:nvSpPr>
          <p:spPr bwMode="auto">
            <a:xfrm>
              <a:off x="6107" y="9335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6413" name="Text Box 114"/>
            <p:cNvSpPr txBox="1">
              <a:spLocks noChangeArrowheads="1"/>
            </p:cNvSpPr>
            <p:nvPr/>
          </p:nvSpPr>
          <p:spPr bwMode="auto">
            <a:xfrm>
              <a:off x="7257" y="904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6414" name="Text Box 115"/>
            <p:cNvSpPr txBox="1">
              <a:spLocks noChangeArrowheads="1"/>
            </p:cNvSpPr>
            <p:nvPr/>
          </p:nvSpPr>
          <p:spPr bwMode="auto">
            <a:xfrm>
              <a:off x="7267" y="830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6415" name="Line 116"/>
            <p:cNvSpPr>
              <a:spLocks noChangeShapeType="1"/>
            </p:cNvSpPr>
            <p:nvPr/>
          </p:nvSpPr>
          <p:spPr bwMode="auto">
            <a:xfrm>
              <a:off x="5749" y="8654"/>
              <a:ext cx="850" cy="4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16" name="Line 117"/>
            <p:cNvSpPr>
              <a:spLocks noChangeShapeType="1"/>
            </p:cNvSpPr>
            <p:nvPr/>
          </p:nvSpPr>
          <p:spPr bwMode="auto">
            <a:xfrm flipV="1">
              <a:off x="5709" y="8480"/>
              <a:ext cx="930" cy="8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17" name="Line 118"/>
            <p:cNvSpPr>
              <a:spLocks noChangeShapeType="1"/>
            </p:cNvSpPr>
            <p:nvPr/>
          </p:nvSpPr>
          <p:spPr bwMode="auto">
            <a:xfrm>
              <a:off x="3549" y="7526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18" name="Line 119"/>
            <p:cNvSpPr>
              <a:spLocks noChangeShapeType="1"/>
            </p:cNvSpPr>
            <p:nvPr/>
          </p:nvSpPr>
          <p:spPr bwMode="auto">
            <a:xfrm>
              <a:off x="5009" y="7568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19" name="Line 120"/>
            <p:cNvSpPr>
              <a:spLocks noChangeShapeType="1"/>
            </p:cNvSpPr>
            <p:nvPr/>
          </p:nvSpPr>
          <p:spPr bwMode="auto">
            <a:xfrm>
              <a:off x="6329" y="7589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0" name="Line 121"/>
            <p:cNvSpPr>
              <a:spLocks noChangeShapeType="1"/>
            </p:cNvSpPr>
            <p:nvPr/>
          </p:nvSpPr>
          <p:spPr bwMode="auto">
            <a:xfrm>
              <a:off x="7129" y="7598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74650" y="2205038"/>
          <a:ext cx="80819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196"/>
                <a:gridCol w="808196"/>
                <a:gridCol w="808196"/>
                <a:gridCol w="808196"/>
                <a:gridCol w="808196"/>
                <a:gridCol w="808196"/>
                <a:gridCol w="808196"/>
                <a:gridCol w="808196"/>
                <a:gridCol w="808196"/>
                <a:gridCol w="808196"/>
              </a:tblGrid>
              <a:tr h="447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48" marR="914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91448" marR="914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marL="91448" marR="914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marL="91448" marR="914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marL="91448" marR="914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marL="91448" marR="914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 marL="91448" marR="914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 marL="91448" marR="914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 marL="91448" marR="914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9</a:t>
                      </a:r>
                      <a:endParaRPr lang="zh-CN" altLang="en-US" sz="2400" dirty="0"/>
                    </a:p>
                  </a:txBody>
                  <a:tcPr marL="91448" marR="91448" anchor="ctr"/>
                </a:tc>
              </a:tr>
              <a:tr h="447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48" marR="914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 marL="91448" marR="9144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 marL="91448" marR="9144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 marL="91448" marR="9144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 marL="91448" marR="9144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91448" marR="91448" anchor="ctr"/>
                </a:tc>
              </a:tr>
              <a:tr h="447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48" marR="914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0-&gt;1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0-&gt;2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0-&gt;3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2-&gt;4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 marL="91448" marR="9144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 marL="91448" marR="9144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 marL="91448" marR="9144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 marL="91448" marR="9144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91448" marR="91448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6.3.1 </a:t>
            </a:r>
            <a:r>
              <a:rPr lang="zh-CN" altLang="en-US" smtClean="0"/>
              <a:t>多段图中的动态规划法</a:t>
            </a:r>
          </a:p>
        </p:txBody>
      </p:sp>
      <p:sp>
        <p:nvSpPr>
          <p:cNvPr id="57347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）填表：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③</a:t>
            </a:r>
            <a:r>
              <a:rPr lang="en-US" altLang="zh-CN" smtClean="0"/>
              <a:t> 0</a:t>
            </a:r>
            <a:r>
              <a:rPr lang="en-US" altLang="zh-CN" smtClean="0">
                <a:sym typeface="Wingdings" pitchFamily="2" charset="2"/>
              </a:rPr>
              <a:t>5</a:t>
            </a:r>
            <a:r>
              <a:rPr lang="zh-CN" altLang="en-US" smtClean="0">
                <a:sym typeface="Wingdings" pitchFamily="2" charset="2"/>
              </a:rPr>
              <a:t>的最短路径为</a:t>
            </a:r>
            <a:r>
              <a:rPr lang="en-US" altLang="zh-CN" smtClean="0">
                <a:sym typeface="Wingdings" pitchFamily="2" charset="2"/>
              </a:rPr>
              <a:t>min(01+8,02+7,03+4)=7</a:t>
            </a:r>
            <a:endParaRPr lang="en-US" altLang="zh-CN" smtClean="0"/>
          </a:p>
        </p:txBody>
      </p:sp>
      <p:grpSp>
        <p:nvGrpSpPr>
          <p:cNvPr id="57348" name="Group 71"/>
          <p:cNvGrpSpPr>
            <a:grpSpLocks/>
          </p:cNvGrpSpPr>
          <p:nvPr/>
        </p:nvGrpSpPr>
        <p:grpSpPr bwMode="auto">
          <a:xfrm>
            <a:off x="827088" y="3397250"/>
            <a:ext cx="7572375" cy="3632200"/>
            <a:chOff x="2809" y="7526"/>
            <a:chExt cx="5110" cy="2121"/>
          </a:xfrm>
        </p:grpSpPr>
        <p:sp>
          <p:nvSpPr>
            <p:cNvPr id="57395" name="Text Box 72"/>
            <p:cNvSpPr txBox="1">
              <a:spLocks noChangeArrowheads="1"/>
            </p:cNvSpPr>
            <p:nvPr/>
          </p:nvSpPr>
          <p:spPr bwMode="auto">
            <a:xfrm>
              <a:off x="3287" y="847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7396" name="Oval 73"/>
            <p:cNvSpPr>
              <a:spLocks noChangeArrowheads="1"/>
            </p:cNvSpPr>
            <p:nvPr/>
          </p:nvSpPr>
          <p:spPr bwMode="auto">
            <a:xfrm>
              <a:off x="3979" y="7772"/>
              <a:ext cx="310" cy="283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57397" name="Oval 74"/>
            <p:cNvSpPr>
              <a:spLocks noChangeArrowheads="1"/>
            </p:cNvSpPr>
            <p:nvPr/>
          </p:nvSpPr>
          <p:spPr bwMode="auto">
            <a:xfrm>
              <a:off x="4039" y="8513"/>
              <a:ext cx="310" cy="283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2</a:t>
              </a:r>
            </a:p>
          </p:txBody>
        </p:sp>
        <p:sp>
          <p:nvSpPr>
            <p:cNvPr id="57398" name="Oval 75"/>
            <p:cNvSpPr>
              <a:spLocks noChangeArrowheads="1"/>
            </p:cNvSpPr>
            <p:nvPr/>
          </p:nvSpPr>
          <p:spPr bwMode="auto">
            <a:xfrm>
              <a:off x="2809" y="8534"/>
              <a:ext cx="310" cy="28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9" name="Oval 76"/>
            <p:cNvSpPr>
              <a:spLocks noChangeArrowheads="1"/>
            </p:cNvSpPr>
            <p:nvPr/>
          </p:nvSpPr>
          <p:spPr bwMode="auto">
            <a:xfrm>
              <a:off x="4018" y="9233"/>
              <a:ext cx="311" cy="286"/>
            </a:xfrm>
            <a:prstGeom prst="ellipse">
              <a:avLst/>
            </a:prstGeom>
            <a:noFill/>
            <a:ln w="28575">
              <a:solidFill>
                <a:schemeClr val="accent4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  <a:defRPr/>
              </a:pPr>
              <a:r>
                <a:rPr lang="en-US" altLang="zh-CN" sz="2000" b="1"/>
                <a:t>3</a:t>
              </a:r>
            </a:p>
          </p:txBody>
        </p:sp>
        <p:sp>
          <p:nvSpPr>
            <p:cNvPr id="57400" name="Oval 77"/>
            <p:cNvSpPr>
              <a:spLocks noChangeArrowheads="1"/>
            </p:cNvSpPr>
            <p:nvPr/>
          </p:nvSpPr>
          <p:spPr bwMode="auto">
            <a:xfrm>
              <a:off x="5449" y="7754"/>
              <a:ext cx="310" cy="2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57401" name="Oval 78"/>
            <p:cNvSpPr>
              <a:spLocks noChangeArrowheads="1"/>
            </p:cNvSpPr>
            <p:nvPr/>
          </p:nvSpPr>
          <p:spPr bwMode="auto">
            <a:xfrm>
              <a:off x="5419" y="8453"/>
              <a:ext cx="310" cy="283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5</a:t>
              </a:r>
            </a:p>
          </p:txBody>
        </p:sp>
        <p:sp>
          <p:nvSpPr>
            <p:cNvPr id="57402" name="Oval 79"/>
            <p:cNvSpPr>
              <a:spLocks noChangeArrowheads="1"/>
            </p:cNvSpPr>
            <p:nvPr/>
          </p:nvSpPr>
          <p:spPr bwMode="auto">
            <a:xfrm>
              <a:off x="5419" y="9254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57403" name="Oval 80"/>
            <p:cNvSpPr>
              <a:spLocks noChangeArrowheads="1"/>
            </p:cNvSpPr>
            <p:nvPr/>
          </p:nvSpPr>
          <p:spPr bwMode="auto">
            <a:xfrm>
              <a:off x="6626" y="8222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57404" name="Oval 81"/>
            <p:cNvSpPr>
              <a:spLocks noChangeArrowheads="1"/>
            </p:cNvSpPr>
            <p:nvPr/>
          </p:nvSpPr>
          <p:spPr bwMode="auto">
            <a:xfrm>
              <a:off x="6609" y="9035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57405" name="Oval 82"/>
            <p:cNvSpPr>
              <a:spLocks noChangeArrowheads="1"/>
            </p:cNvSpPr>
            <p:nvPr/>
          </p:nvSpPr>
          <p:spPr bwMode="auto">
            <a:xfrm>
              <a:off x="7609" y="8585"/>
              <a:ext cx="310" cy="28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9</a:t>
              </a:r>
            </a:p>
          </p:txBody>
        </p:sp>
        <p:sp>
          <p:nvSpPr>
            <p:cNvPr id="57406" name="Line 83"/>
            <p:cNvSpPr>
              <a:spLocks noChangeShapeType="1"/>
            </p:cNvSpPr>
            <p:nvPr/>
          </p:nvSpPr>
          <p:spPr bwMode="auto">
            <a:xfrm flipV="1">
              <a:off x="3099" y="7997"/>
              <a:ext cx="890" cy="57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7" name="Line 84"/>
            <p:cNvSpPr>
              <a:spLocks noChangeShapeType="1"/>
            </p:cNvSpPr>
            <p:nvPr/>
          </p:nvSpPr>
          <p:spPr bwMode="auto">
            <a:xfrm flipV="1">
              <a:off x="4339" y="8636"/>
              <a:ext cx="1100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8" name="Line 85"/>
            <p:cNvSpPr>
              <a:spLocks noChangeShapeType="1"/>
            </p:cNvSpPr>
            <p:nvPr/>
          </p:nvSpPr>
          <p:spPr bwMode="auto">
            <a:xfrm flipV="1">
              <a:off x="4319" y="7895"/>
              <a:ext cx="1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9" name="Line 86"/>
            <p:cNvSpPr>
              <a:spLocks noChangeShapeType="1"/>
            </p:cNvSpPr>
            <p:nvPr/>
          </p:nvSpPr>
          <p:spPr bwMode="auto">
            <a:xfrm flipV="1">
              <a:off x="3129" y="8666"/>
              <a:ext cx="890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87"/>
            <p:cNvSpPr>
              <a:spLocks noChangeShapeType="1"/>
            </p:cNvSpPr>
            <p:nvPr/>
          </p:nvSpPr>
          <p:spPr bwMode="auto">
            <a:xfrm>
              <a:off x="3089" y="8786"/>
              <a:ext cx="915" cy="531"/>
            </a:xfrm>
            <a:prstGeom prst="line">
              <a:avLst/>
            </a:prstGeom>
            <a:noFill/>
            <a:ln w="28575">
              <a:solidFill>
                <a:schemeClr val="accent4">
                  <a:lumMod val="50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411" name="Line 88"/>
            <p:cNvSpPr>
              <a:spLocks noChangeShapeType="1"/>
            </p:cNvSpPr>
            <p:nvPr/>
          </p:nvSpPr>
          <p:spPr bwMode="auto">
            <a:xfrm>
              <a:off x="4299" y="7976"/>
              <a:ext cx="1100" cy="579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2" name="Line 89"/>
            <p:cNvSpPr>
              <a:spLocks noChangeShapeType="1"/>
            </p:cNvSpPr>
            <p:nvPr/>
          </p:nvSpPr>
          <p:spPr bwMode="auto">
            <a:xfrm flipV="1">
              <a:off x="5729" y="9200"/>
              <a:ext cx="870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3" name="Line 90"/>
            <p:cNvSpPr>
              <a:spLocks noChangeShapeType="1"/>
            </p:cNvSpPr>
            <p:nvPr/>
          </p:nvSpPr>
          <p:spPr bwMode="auto">
            <a:xfrm flipV="1">
              <a:off x="5749" y="8381"/>
              <a:ext cx="870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4" name="Line 91"/>
            <p:cNvSpPr>
              <a:spLocks noChangeShapeType="1"/>
            </p:cNvSpPr>
            <p:nvPr/>
          </p:nvSpPr>
          <p:spPr bwMode="auto">
            <a:xfrm>
              <a:off x="6959" y="8393"/>
              <a:ext cx="670" cy="2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5" name="Line 92"/>
            <p:cNvSpPr>
              <a:spLocks noChangeShapeType="1"/>
            </p:cNvSpPr>
            <p:nvPr/>
          </p:nvSpPr>
          <p:spPr bwMode="auto">
            <a:xfrm flipV="1">
              <a:off x="6929" y="8822"/>
              <a:ext cx="700" cy="3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6" name="Text Box 93"/>
            <p:cNvSpPr txBox="1">
              <a:spLocks noChangeArrowheads="1"/>
            </p:cNvSpPr>
            <p:nvPr/>
          </p:nvSpPr>
          <p:spPr bwMode="auto">
            <a:xfrm>
              <a:off x="3327" y="806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7417" name="Text Box 94"/>
            <p:cNvSpPr txBox="1">
              <a:spLocks noChangeArrowheads="1"/>
            </p:cNvSpPr>
            <p:nvPr/>
          </p:nvSpPr>
          <p:spPr bwMode="auto">
            <a:xfrm>
              <a:off x="4763" y="7752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57418" name="Text Box 95"/>
            <p:cNvSpPr txBox="1">
              <a:spLocks noChangeArrowheads="1"/>
            </p:cNvSpPr>
            <p:nvPr/>
          </p:nvSpPr>
          <p:spPr bwMode="auto">
            <a:xfrm>
              <a:off x="3327" y="9041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7419" name="Text Box 96"/>
            <p:cNvSpPr txBox="1">
              <a:spLocks noChangeArrowheads="1"/>
            </p:cNvSpPr>
            <p:nvPr/>
          </p:nvSpPr>
          <p:spPr bwMode="auto">
            <a:xfrm>
              <a:off x="4497" y="7942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solidFill>
                    <a:srgbClr val="00B05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7420" name="Text Box 97"/>
            <p:cNvSpPr txBox="1">
              <a:spLocks noChangeArrowheads="1"/>
            </p:cNvSpPr>
            <p:nvPr/>
          </p:nvSpPr>
          <p:spPr bwMode="auto">
            <a:xfrm>
              <a:off x="4784" y="8480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solidFill>
                    <a:srgbClr val="7030A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7421" name="Text Box 98"/>
            <p:cNvSpPr txBox="1">
              <a:spLocks noChangeArrowheads="1"/>
            </p:cNvSpPr>
            <p:nvPr/>
          </p:nvSpPr>
          <p:spPr bwMode="auto">
            <a:xfrm>
              <a:off x="4445" y="8252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7422" name="Line 99"/>
            <p:cNvSpPr>
              <a:spLocks noChangeShapeType="1"/>
            </p:cNvSpPr>
            <p:nvPr/>
          </p:nvSpPr>
          <p:spPr bwMode="auto">
            <a:xfrm flipV="1">
              <a:off x="4329" y="7979"/>
              <a:ext cx="1110" cy="5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23" name="Text Box 100"/>
            <p:cNvSpPr txBox="1">
              <a:spLocks noChangeArrowheads="1"/>
            </p:cNvSpPr>
            <p:nvPr/>
          </p:nvSpPr>
          <p:spPr bwMode="auto">
            <a:xfrm>
              <a:off x="4527" y="867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7424" name="Line 101"/>
            <p:cNvSpPr>
              <a:spLocks noChangeShapeType="1"/>
            </p:cNvSpPr>
            <p:nvPr/>
          </p:nvSpPr>
          <p:spPr bwMode="auto">
            <a:xfrm>
              <a:off x="4319" y="8756"/>
              <a:ext cx="1100" cy="5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Text Box 102"/>
            <p:cNvSpPr txBox="1">
              <a:spLocks noChangeArrowheads="1"/>
            </p:cNvSpPr>
            <p:nvPr/>
          </p:nvSpPr>
          <p:spPr bwMode="auto">
            <a:xfrm>
              <a:off x="4412" y="8994"/>
              <a:ext cx="17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  <a:defRPr/>
              </a:pPr>
              <a:r>
                <a:rPr lang="en-US" altLang="zh-CN" sz="2000" b="1" dirty="0" smtClean="0">
                  <a:solidFill>
                    <a:schemeClr val="accent4">
                      <a:lumMod val="50000"/>
                    </a:schemeClr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6" name="Line 103"/>
            <p:cNvSpPr>
              <a:spLocks noChangeShapeType="1"/>
            </p:cNvSpPr>
            <p:nvPr/>
          </p:nvSpPr>
          <p:spPr bwMode="auto">
            <a:xfrm flipV="1">
              <a:off x="4329" y="8708"/>
              <a:ext cx="1110" cy="579"/>
            </a:xfrm>
            <a:prstGeom prst="line">
              <a:avLst/>
            </a:prstGeom>
            <a:noFill/>
            <a:ln w="28575">
              <a:solidFill>
                <a:schemeClr val="accent4">
                  <a:lumMod val="50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427" name="Text Box 104"/>
            <p:cNvSpPr txBox="1">
              <a:spLocks noChangeArrowheads="1"/>
            </p:cNvSpPr>
            <p:nvPr/>
          </p:nvSpPr>
          <p:spPr bwMode="auto">
            <a:xfrm>
              <a:off x="4777" y="9164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7428" name="Line 105"/>
            <p:cNvSpPr>
              <a:spLocks noChangeShapeType="1"/>
            </p:cNvSpPr>
            <p:nvPr/>
          </p:nvSpPr>
          <p:spPr bwMode="auto">
            <a:xfrm flipV="1">
              <a:off x="4359" y="9356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29" name="Text Box 106"/>
            <p:cNvSpPr txBox="1">
              <a:spLocks noChangeArrowheads="1"/>
            </p:cNvSpPr>
            <p:nvPr/>
          </p:nvSpPr>
          <p:spPr bwMode="auto">
            <a:xfrm>
              <a:off x="6137" y="786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7430" name="Text Box 107"/>
            <p:cNvSpPr txBox="1">
              <a:spLocks noChangeArrowheads="1"/>
            </p:cNvSpPr>
            <p:nvPr/>
          </p:nvSpPr>
          <p:spPr bwMode="auto">
            <a:xfrm>
              <a:off x="5897" y="8030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7431" name="Line 108"/>
            <p:cNvSpPr>
              <a:spLocks noChangeShapeType="1"/>
            </p:cNvSpPr>
            <p:nvPr/>
          </p:nvSpPr>
          <p:spPr bwMode="auto">
            <a:xfrm>
              <a:off x="5729" y="7985"/>
              <a:ext cx="940" cy="10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32" name="Line 109"/>
            <p:cNvSpPr>
              <a:spLocks noChangeShapeType="1"/>
            </p:cNvSpPr>
            <p:nvPr/>
          </p:nvSpPr>
          <p:spPr bwMode="auto">
            <a:xfrm>
              <a:off x="5769" y="7895"/>
              <a:ext cx="85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33" name="Text Box 110"/>
            <p:cNvSpPr txBox="1">
              <a:spLocks noChangeArrowheads="1"/>
            </p:cNvSpPr>
            <p:nvPr/>
          </p:nvSpPr>
          <p:spPr bwMode="auto">
            <a:xfrm>
              <a:off x="5757" y="831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7434" name="Text Box 111"/>
            <p:cNvSpPr txBox="1">
              <a:spLocks noChangeArrowheads="1"/>
            </p:cNvSpPr>
            <p:nvPr/>
          </p:nvSpPr>
          <p:spPr bwMode="auto">
            <a:xfrm>
              <a:off x="5717" y="895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7435" name="Text Box 112"/>
            <p:cNvSpPr txBox="1">
              <a:spLocks noChangeArrowheads="1"/>
            </p:cNvSpPr>
            <p:nvPr/>
          </p:nvSpPr>
          <p:spPr bwMode="auto">
            <a:xfrm>
              <a:off x="5937" y="858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7436" name="Text Box 113"/>
            <p:cNvSpPr txBox="1">
              <a:spLocks noChangeArrowheads="1"/>
            </p:cNvSpPr>
            <p:nvPr/>
          </p:nvSpPr>
          <p:spPr bwMode="auto">
            <a:xfrm>
              <a:off x="6107" y="9335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7437" name="Text Box 114"/>
            <p:cNvSpPr txBox="1">
              <a:spLocks noChangeArrowheads="1"/>
            </p:cNvSpPr>
            <p:nvPr/>
          </p:nvSpPr>
          <p:spPr bwMode="auto">
            <a:xfrm>
              <a:off x="7257" y="904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7438" name="Text Box 115"/>
            <p:cNvSpPr txBox="1">
              <a:spLocks noChangeArrowheads="1"/>
            </p:cNvSpPr>
            <p:nvPr/>
          </p:nvSpPr>
          <p:spPr bwMode="auto">
            <a:xfrm>
              <a:off x="7267" y="830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7439" name="Line 116"/>
            <p:cNvSpPr>
              <a:spLocks noChangeShapeType="1"/>
            </p:cNvSpPr>
            <p:nvPr/>
          </p:nvSpPr>
          <p:spPr bwMode="auto">
            <a:xfrm>
              <a:off x="5749" y="8654"/>
              <a:ext cx="850" cy="4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40" name="Line 117"/>
            <p:cNvSpPr>
              <a:spLocks noChangeShapeType="1"/>
            </p:cNvSpPr>
            <p:nvPr/>
          </p:nvSpPr>
          <p:spPr bwMode="auto">
            <a:xfrm flipV="1">
              <a:off x="5709" y="8480"/>
              <a:ext cx="930" cy="8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41" name="Line 118"/>
            <p:cNvSpPr>
              <a:spLocks noChangeShapeType="1"/>
            </p:cNvSpPr>
            <p:nvPr/>
          </p:nvSpPr>
          <p:spPr bwMode="auto">
            <a:xfrm>
              <a:off x="3549" y="7526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42" name="Line 119"/>
            <p:cNvSpPr>
              <a:spLocks noChangeShapeType="1"/>
            </p:cNvSpPr>
            <p:nvPr/>
          </p:nvSpPr>
          <p:spPr bwMode="auto">
            <a:xfrm>
              <a:off x="5009" y="7568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43" name="Line 120"/>
            <p:cNvSpPr>
              <a:spLocks noChangeShapeType="1"/>
            </p:cNvSpPr>
            <p:nvPr/>
          </p:nvSpPr>
          <p:spPr bwMode="auto">
            <a:xfrm>
              <a:off x="6329" y="7589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44" name="Line 121"/>
            <p:cNvSpPr>
              <a:spLocks noChangeShapeType="1"/>
            </p:cNvSpPr>
            <p:nvPr/>
          </p:nvSpPr>
          <p:spPr bwMode="auto">
            <a:xfrm>
              <a:off x="7129" y="7598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79413" y="2205038"/>
          <a:ext cx="80803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038"/>
                <a:gridCol w="808038"/>
                <a:gridCol w="808038"/>
                <a:gridCol w="808038"/>
                <a:gridCol w="808038"/>
                <a:gridCol w="808038"/>
                <a:gridCol w="808038"/>
                <a:gridCol w="808038"/>
                <a:gridCol w="808038"/>
                <a:gridCol w="808038"/>
              </a:tblGrid>
              <a:tr h="447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9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</a:tr>
              <a:tr h="447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91430" marR="91430" anchor="ctr"/>
                </a:tc>
              </a:tr>
              <a:tr h="447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0-&gt;1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0-&gt;2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0-&gt;3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2-&gt;4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3-&gt;5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91430" marR="9143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6.3.1 </a:t>
            </a:r>
            <a:r>
              <a:rPr lang="zh-CN" altLang="en-US" smtClean="0"/>
              <a:t>多段图中的动态规划法</a:t>
            </a:r>
          </a:p>
        </p:txBody>
      </p:sp>
      <p:sp>
        <p:nvSpPr>
          <p:cNvPr id="58371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）填表：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④</a:t>
            </a:r>
            <a:r>
              <a:rPr lang="en-US" altLang="zh-CN" smtClean="0"/>
              <a:t> </a:t>
            </a:r>
            <a:r>
              <a:rPr lang="zh-CN" altLang="en-US" smtClean="0"/>
              <a:t>依次将表填完，得到</a:t>
            </a:r>
            <a:r>
              <a:rPr lang="en-US" altLang="zh-CN" smtClean="0"/>
              <a:t>0</a:t>
            </a:r>
            <a:r>
              <a:rPr lang="en-US" altLang="zh-CN" smtClean="0">
                <a:sym typeface="Wingdings" pitchFamily="2" charset="2"/>
              </a:rPr>
              <a:t>9</a:t>
            </a:r>
            <a:r>
              <a:rPr lang="zh-CN" altLang="en-US" smtClean="0">
                <a:sym typeface="Wingdings" pitchFamily="2" charset="2"/>
              </a:rPr>
              <a:t>的最短路径长度为</a:t>
            </a:r>
            <a:r>
              <a:rPr lang="en-US" altLang="zh-CN" smtClean="0">
                <a:sym typeface="Wingdings" pitchFamily="2" charset="2"/>
              </a:rPr>
              <a:t>16</a:t>
            </a:r>
            <a:endParaRPr lang="en-US" altLang="zh-CN" smtClean="0"/>
          </a:p>
        </p:txBody>
      </p:sp>
      <p:grpSp>
        <p:nvGrpSpPr>
          <p:cNvPr id="58372" name="Group 71"/>
          <p:cNvGrpSpPr>
            <a:grpSpLocks/>
          </p:cNvGrpSpPr>
          <p:nvPr/>
        </p:nvGrpSpPr>
        <p:grpSpPr bwMode="auto">
          <a:xfrm>
            <a:off x="827088" y="3397250"/>
            <a:ext cx="7572375" cy="3632200"/>
            <a:chOff x="2809" y="7526"/>
            <a:chExt cx="5110" cy="2121"/>
          </a:xfrm>
        </p:grpSpPr>
        <p:sp>
          <p:nvSpPr>
            <p:cNvPr id="58419" name="Text Box 72"/>
            <p:cNvSpPr txBox="1">
              <a:spLocks noChangeArrowheads="1"/>
            </p:cNvSpPr>
            <p:nvPr/>
          </p:nvSpPr>
          <p:spPr bwMode="auto">
            <a:xfrm>
              <a:off x="3287" y="847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8420" name="Oval 73"/>
            <p:cNvSpPr>
              <a:spLocks noChangeArrowheads="1"/>
            </p:cNvSpPr>
            <p:nvPr/>
          </p:nvSpPr>
          <p:spPr bwMode="auto">
            <a:xfrm>
              <a:off x="3979" y="7772"/>
              <a:ext cx="310" cy="2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58421" name="Oval 74"/>
            <p:cNvSpPr>
              <a:spLocks noChangeArrowheads="1"/>
            </p:cNvSpPr>
            <p:nvPr/>
          </p:nvSpPr>
          <p:spPr bwMode="auto">
            <a:xfrm>
              <a:off x="4039" y="8513"/>
              <a:ext cx="310" cy="2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2</a:t>
              </a:r>
            </a:p>
          </p:txBody>
        </p:sp>
        <p:sp>
          <p:nvSpPr>
            <p:cNvPr id="58422" name="Oval 75"/>
            <p:cNvSpPr>
              <a:spLocks noChangeArrowheads="1"/>
            </p:cNvSpPr>
            <p:nvPr/>
          </p:nvSpPr>
          <p:spPr bwMode="auto">
            <a:xfrm>
              <a:off x="2809" y="8534"/>
              <a:ext cx="310" cy="28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58423" name="Oval 76"/>
            <p:cNvSpPr>
              <a:spLocks noChangeArrowheads="1"/>
            </p:cNvSpPr>
            <p:nvPr/>
          </p:nvSpPr>
          <p:spPr bwMode="auto">
            <a:xfrm>
              <a:off x="4019" y="9233"/>
              <a:ext cx="310" cy="2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3</a:t>
              </a:r>
            </a:p>
          </p:txBody>
        </p:sp>
        <p:sp>
          <p:nvSpPr>
            <p:cNvPr id="58424" name="Oval 77"/>
            <p:cNvSpPr>
              <a:spLocks noChangeArrowheads="1"/>
            </p:cNvSpPr>
            <p:nvPr/>
          </p:nvSpPr>
          <p:spPr bwMode="auto">
            <a:xfrm>
              <a:off x="5449" y="7754"/>
              <a:ext cx="310" cy="2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58425" name="Oval 78"/>
            <p:cNvSpPr>
              <a:spLocks noChangeArrowheads="1"/>
            </p:cNvSpPr>
            <p:nvPr/>
          </p:nvSpPr>
          <p:spPr bwMode="auto">
            <a:xfrm>
              <a:off x="5419" y="8453"/>
              <a:ext cx="310" cy="2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5</a:t>
              </a:r>
            </a:p>
          </p:txBody>
        </p:sp>
        <p:sp>
          <p:nvSpPr>
            <p:cNvPr id="58426" name="Oval 79"/>
            <p:cNvSpPr>
              <a:spLocks noChangeArrowheads="1"/>
            </p:cNvSpPr>
            <p:nvPr/>
          </p:nvSpPr>
          <p:spPr bwMode="auto">
            <a:xfrm>
              <a:off x="5419" y="9254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58427" name="Oval 80"/>
            <p:cNvSpPr>
              <a:spLocks noChangeArrowheads="1"/>
            </p:cNvSpPr>
            <p:nvPr/>
          </p:nvSpPr>
          <p:spPr bwMode="auto">
            <a:xfrm>
              <a:off x="6626" y="8222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58428" name="Oval 81"/>
            <p:cNvSpPr>
              <a:spLocks noChangeArrowheads="1"/>
            </p:cNvSpPr>
            <p:nvPr/>
          </p:nvSpPr>
          <p:spPr bwMode="auto">
            <a:xfrm>
              <a:off x="6609" y="9035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58429" name="Oval 82"/>
            <p:cNvSpPr>
              <a:spLocks noChangeArrowheads="1"/>
            </p:cNvSpPr>
            <p:nvPr/>
          </p:nvSpPr>
          <p:spPr bwMode="auto">
            <a:xfrm>
              <a:off x="7609" y="8585"/>
              <a:ext cx="310" cy="283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9</a:t>
              </a:r>
            </a:p>
          </p:txBody>
        </p:sp>
        <p:sp>
          <p:nvSpPr>
            <p:cNvPr id="58430" name="Line 83"/>
            <p:cNvSpPr>
              <a:spLocks noChangeShapeType="1"/>
            </p:cNvSpPr>
            <p:nvPr/>
          </p:nvSpPr>
          <p:spPr bwMode="auto">
            <a:xfrm flipV="1">
              <a:off x="3099" y="7997"/>
              <a:ext cx="890" cy="5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31" name="Line 84"/>
            <p:cNvSpPr>
              <a:spLocks noChangeShapeType="1"/>
            </p:cNvSpPr>
            <p:nvPr/>
          </p:nvSpPr>
          <p:spPr bwMode="auto">
            <a:xfrm flipV="1">
              <a:off x="4339" y="8636"/>
              <a:ext cx="1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32" name="Line 85"/>
            <p:cNvSpPr>
              <a:spLocks noChangeShapeType="1"/>
            </p:cNvSpPr>
            <p:nvPr/>
          </p:nvSpPr>
          <p:spPr bwMode="auto">
            <a:xfrm flipV="1">
              <a:off x="4319" y="7895"/>
              <a:ext cx="1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33" name="Line 86"/>
            <p:cNvSpPr>
              <a:spLocks noChangeShapeType="1"/>
            </p:cNvSpPr>
            <p:nvPr/>
          </p:nvSpPr>
          <p:spPr bwMode="auto">
            <a:xfrm flipV="1">
              <a:off x="3129" y="8666"/>
              <a:ext cx="8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34" name="Line 87"/>
            <p:cNvSpPr>
              <a:spLocks noChangeShapeType="1"/>
            </p:cNvSpPr>
            <p:nvPr/>
          </p:nvSpPr>
          <p:spPr bwMode="auto">
            <a:xfrm>
              <a:off x="3089" y="8786"/>
              <a:ext cx="910" cy="5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35" name="Line 88"/>
            <p:cNvSpPr>
              <a:spLocks noChangeShapeType="1"/>
            </p:cNvSpPr>
            <p:nvPr/>
          </p:nvSpPr>
          <p:spPr bwMode="auto">
            <a:xfrm>
              <a:off x="4299" y="7976"/>
              <a:ext cx="1100" cy="5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36" name="Line 89"/>
            <p:cNvSpPr>
              <a:spLocks noChangeShapeType="1"/>
            </p:cNvSpPr>
            <p:nvPr/>
          </p:nvSpPr>
          <p:spPr bwMode="auto">
            <a:xfrm flipV="1">
              <a:off x="5729" y="9200"/>
              <a:ext cx="870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37" name="Line 90"/>
            <p:cNvSpPr>
              <a:spLocks noChangeShapeType="1"/>
            </p:cNvSpPr>
            <p:nvPr/>
          </p:nvSpPr>
          <p:spPr bwMode="auto">
            <a:xfrm flipV="1">
              <a:off x="5749" y="8381"/>
              <a:ext cx="870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38" name="Line 91"/>
            <p:cNvSpPr>
              <a:spLocks noChangeShapeType="1"/>
            </p:cNvSpPr>
            <p:nvPr/>
          </p:nvSpPr>
          <p:spPr bwMode="auto">
            <a:xfrm>
              <a:off x="6959" y="8393"/>
              <a:ext cx="670" cy="2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39" name="Line 92"/>
            <p:cNvSpPr>
              <a:spLocks noChangeShapeType="1"/>
            </p:cNvSpPr>
            <p:nvPr/>
          </p:nvSpPr>
          <p:spPr bwMode="auto">
            <a:xfrm flipV="1">
              <a:off x="6929" y="8822"/>
              <a:ext cx="700" cy="3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40" name="Text Box 93"/>
            <p:cNvSpPr txBox="1">
              <a:spLocks noChangeArrowheads="1"/>
            </p:cNvSpPr>
            <p:nvPr/>
          </p:nvSpPr>
          <p:spPr bwMode="auto">
            <a:xfrm>
              <a:off x="3327" y="806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8441" name="Text Box 94"/>
            <p:cNvSpPr txBox="1">
              <a:spLocks noChangeArrowheads="1"/>
            </p:cNvSpPr>
            <p:nvPr/>
          </p:nvSpPr>
          <p:spPr bwMode="auto">
            <a:xfrm>
              <a:off x="4763" y="7752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58442" name="Text Box 95"/>
            <p:cNvSpPr txBox="1">
              <a:spLocks noChangeArrowheads="1"/>
            </p:cNvSpPr>
            <p:nvPr/>
          </p:nvSpPr>
          <p:spPr bwMode="auto">
            <a:xfrm>
              <a:off x="3327" y="9041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8443" name="Text Box 96"/>
            <p:cNvSpPr txBox="1">
              <a:spLocks noChangeArrowheads="1"/>
            </p:cNvSpPr>
            <p:nvPr/>
          </p:nvSpPr>
          <p:spPr bwMode="auto">
            <a:xfrm>
              <a:off x="4497" y="7942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8444" name="Text Box 97"/>
            <p:cNvSpPr txBox="1">
              <a:spLocks noChangeArrowheads="1"/>
            </p:cNvSpPr>
            <p:nvPr/>
          </p:nvSpPr>
          <p:spPr bwMode="auto">
            <a:xfrm>
              <a:off x="4784" y="8480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8445" name="Text Box 98"/>
            <p:cNvSpPr txBox="1">
              <a:spLocks noChangeArrowheads="1"/>
            </p:cNvSpPr>
            <p:nvPr/>
          </p:nvSpPr>
          <p:spPr bwMode="auto">
            <a:xfrm>
              <a:off x="4445" y="8252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8446" name="Line 99"/>
            <p:cNvSpPr>
              <a:spLocks noChangeShapeType="1"/>
            </p:cNvSpPr>
            <p:nvPr/>
          </p:nvSpPr>
          <p:spPr bwMode="auto">
            <a:xfrm flipV="1">
              <a:off x="4329" y="7979"/>
              <a:ext cx="1110" cy="5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47" name="Text Box 100"/>
            <p:cNvSpPr txBox="1">
              <a:spLocks noChangeArrowheads="1"/>
            </p:cNvSpPr>
            <p:nvPr/>
          </p:nvSpPr>
          <p:spPr bwMode="auto">
            <a:xfrm>
              <a:off x="4527" y="867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8448" name="Line 101"/>
            <p:cNvSpPr>
              <a:spLocks noChangeShapeType="1"/>
            </p:cNvSpPr>
            <p:nvPr/>
          </p:nvSpPr>
          <p:spPr bwMode="auto">
            <a:xfrm>
              <a:off x="4319" y="8756"/>
              <a:ext cx="1100" cy="5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49" name="Text Box 102"/>
            <p:cNvSpPr txBox="1">
              <a:spLocks noChangeArrowheads="1"/>
            </p:cNvSpPr>
            <p:nvPr/>
          </p:nvSpPr>
          <p:spPr bwMode="auto">
            <a:xfrm>
              <a:off x="4412" y="8994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8450" name="Line 103"/>
            <p:cNvSpPr>
              <a:spLocks noChangeShapeType="1"/>
            </p:cNvSpPr>
            <p:nvPr/>
          </p:nvSpPr>
          <p:spPr bwMode="auto">
            <a:xfrm flipV="1">
              <a:off x="4329" y="8708"/>
              <a:ext cx="1110" cy="5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51" name="Text Box 104"/>
            <p:cNvSpPr txBox="1">
              <a:spLocks noChangeArrowheads="1"/>
            </p:cNvSpPr>
            <p:nvPr/>
          </p:nvSpPr>
          <p:spPr bwMode="auto">
            <a:xfrm>
              <a:off x="4777" y="9164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8452" name="Line 105"/>
            <p:cNvSpPr>
              <a:spLocks noChangeShapeType="1"/>
            </p:cNvSpPr>
            <p:nvPr/>
          </p:nvSpPr>
          <p:spPr bwMode="auto">
            <a:xfrm flipV="1">
              <a:off x="4359" y="9356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53" name="Text Box 106"/>
            <p:cNvSpPr txBox="1">
              <a:spLocks noChangeArrowheads="1"/>
            </p:cNvSpPr>
            <p:nvPr/>
          </p:nvSpPr>
          <p:spPr bwMode="auto">
            <a:xfrm>
              <a:off x="6137" y="786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8454" name="Text Box 107"/>
            <p:cNvSpPr txBox="1">
              <a:spLocks noChangeArrowheads="1"/>
            </p:cNvSpPr>
            <p:nvPr/>
          </p:nvSpPr>
          <p:spPr bwMode="auto">
            <a:xfrm>
              <a:off x="5897" y="8030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8455" name="Line 108"/>
            <p:cNvSpPr>
              <a:spLocks noChangeShapeType="1"/>
            </p:cNvSpPr>
            <p:nvPr/>
          </p:nvSpPr>
          <p:spPr bwMode="auto">
            <a:xfrm>
              <a:off x="5729" y="7985"/>
              <a:ext cx="940" cy="10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56" name="Line 109"/>
            <p:cNvSpPr>
              <a:spLocks noChangeShapeType="1"/>
            </p:cNvSpPr>
            <p:nvPr/>
          </p:nvSpPr>
          <p:spPr bwMode="auto">
            <a:xfrm>
              <a:off x="5769" y="7895"/>
              <a:ext cx="85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57" name="Text Box 110"/>
            <p:cNvSpPr txBox="1">
              <a:spLocks noChangeArrowheads="1"/>
            </p:cNvSpPr>
            <p:nvPr/>
          </p:nvSpPr>
          <p:spPr bwMode="auto">
            <a:xfrm>
              <a:off x="5757" y="831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8458" name="Text Box 111"/>
            <p:cNvSpPr txBox="1">
              <a:spLocks noChangeArrowheads="1"/>
            </p:cNvSpPr>
            <p:nvPr/>
          </p:nvSpPr>
          <p:spPr bwMode="auto">
            <a:xfrm>
              <a:off x="5717" y="895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8459" name="Text Box 112"/>
            <p:cNvSpPr txBox="1">
              <a:spLocks noChangeArrowheads="1"/>
            </p:cNvSpPr>
            <p:nvPr/>
          </p:nvSpPr>
          <p:spPr bwMode="auto">
            <a:xfrm>
              <a:off x="5937" y="858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8460" name="Text Box 113"/>
            <p:cNvSpPr txBox="1">
              <a:spLocks noChangeArrowheads="1"/>
            </p:cNvSpPr>
            <p:nvPr/>
          </p:nvSpPr>
          <p:spPr bwMode="auto">
            <a:xfrm>
              <a:off x="6107" y="9335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8461" name="Text Box 114"/>
            <p:cNvSpPr txBox="1">
              <a:spLocks noChangeArrowheads="1"/>
            </p:cNvSpPr>
            <p:nvPr/>
          </p:nvSpPr>
          <p:spPr bwMode="auto">
            <a:xfrm>
              <a:off x="7257" y="904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8462" name="Text Box 115"/>
            <p:cNvSpPr txBox="1">
              <a:spLocks noChangeArrowheads="1"/>
            </p:cNvSpPr>
            <p:nvPr/>
          </p:nvSpPr>
          <p:spPr bwMode="auto">
            <a:xfrm>
              <a:off x="7267" y="830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8463" name="Line 116"/>
            <p:cNvSpPr>
              <a:spLocks noChangeShapeType="1"/>
            </p:cNvSpPr>
            <p:nvPr/>
          </p:nvSpPr>
          <p:spPr bwMode="auto">
            <a:xfrm>
              <a:off x="5749" y="8654"/>
              <a:ext cx="850" cy="4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64" name="Line 117"/>
            <p:cNvSpPr>
              <a:spLocks noChangeShapeType="1"/>
            </p:cNvSpPr>
            <p:nvPr/>
          </p:nvSpPr>
          <p:spPr bwMode="auto">
            <a:xfrm flipV="1">
              <a:off x="5709" y="8480"/>
              <a:ext cx="930" cy="8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65" name="Line 118"/>
            <p:cNvSpPr>
              <a:spLocks noChangeShapeType="1"/>
            </p:cNvSpPr>
            <p:nvPr/>
          </p:nvSpPr>
          <p:spPr bwMode="auto">
            <a:xfrm>
              <a:off x="3549" y="7526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66" name="Line 119"/>
            <p:cNvSpPr>
              <a:spLocks noChangeShapeType="1"/>
            </p:cNvSpPr>
            <p:nvPr/>
          </p:nvSpPr>
          <p:spPr bwMode="auto">
            <a:xfrm>
              <a:off x="5009" y="7568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67" name="Line 120"/>
            <p:cNvSpPr>
              <a:spLocks noChangeShapeType="1"/>
            </p:cNvSpPr>
            <p:nvPr/>
          </p:nvSpPr>
          <p:spPr bwMode="auto">
            <a:xfrm>
              <a:off x="6329" y="7589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68" name="Line 121"/>
            <p:cNvSpPr>
              <a:spLocks noChangeShapeType="1"/>
            </p:cNvSpPr>
            <p:nvPr/>
          </p:nvSpPr>
          <p:spPr bwMode="auto">
            <a:xfrm>
              <a:off x="7129" y="7598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79413" y="2205038"/>
          <a:ext cx="80803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038"/>
                <a:gridCol w="808038"/>
                <a:gridCol w="808038"/>
                <a:gridCol w="808038"/>
                <a:gridCol w="808038"/>
                <a:gridCol w="808038"/>
                <a:gridCol w="808038"/>
                <a:gridCol w="808038"/>
                <a:gridCol w="808038"/>
                <a:gridCol w="808038"/>
              </a:tblGrid>
              <a:tr h="447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9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</a:tr>
              <a:tr h="447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10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13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13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16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</a:tr>
              <a:tr h="447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0-&gt;1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0-&gt;2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0-&gt;3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2-&gt;4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3-&gt;5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2-&gt;6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4-&gt;7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5-&gt;8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8-&gt;9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6.3.1 </a:t>
            </a:r>
            <a:r>
              <a:rPr lang="zh-CN" altLang="en-US" smtClean="0"/>
              <a:t>多段图中的动态规划法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）回溯：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从最后结点回溯最短路径</a:t>
            </a:r>
            <a:endParaRPr lang="en-US" altLang="zh-CN" smtClean="0"/>
          </a:p>
        </p:txBody>
      </p:sp>
      <p:grpSp>
        <p:nvGrpSpPr>
          <p:cNvPr id="59396" name="Group 71"/>
          <p:cNvGrpSpPr>
            <a:grpSpLocks/>
          </p:cNvGrpSpPr>
          <p:nvPr/>
        </p:nvGrpSpPr>
        <p:grpSpPr bwMode="auto">
          <a:xfrm>
            <a:off x="827088" y="3397250"/>
            <a:ext cx="7572375" cy="3632200"/>
            <a:chOff x="2809" y="7526"/>
            <a:chExt cx="5110" cy="2121"/>
          </a:xfrm>
        </p:grpSpPr>
        <p:sp>
          <p:nvSpPr>
            <p:cNvPr id="59443" name="Text Box 72"/>
            <p:cNvSpPr txBox="1">
              <a:spLocks noChangeArrowheads="1"/>
            </p:cNvSpPr>
            <p:nvPr/>
          </p:nvSpPr>
          <p:spPr bwMode="auto">
            <a:xfrm>
              <a:off x="3287" y="847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9444" name="Oval 73"/>
            <p:cNvSpPr>
              <a:spLocks noChangeArrowheads="1"/>
            </p:cNvSpPr>
            <p:nvPr/>
          </p:nvSpPr>
          <p:spPr bwMode="auto">
            <a:xfrm>
              <a:off x="3979" y="7772"/>
              <a:ext cx="310" cy="2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59445" name="Oval 74"/>
            <p:cNvSpPr>
              <a:spLocks noChangeArrowheads="1"/>
            </p:cNvSpPr>
            <p:nvPr/>
          </p:nvSpPr>
          <p:spPr bwMode="auto">
            <a:xfrm>
              <a:off x="4039" y="8513"/>
              <a:ext cx="310" cy="2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2</a:t>
              </a:r>
            </a:p>
          </p:txBody>
        </p:sp>
        <p:sp>
          <p:nvSpPr>
            <p:cNvPr id="59446" name="Oval 75"/>
            <p:cNvSpPr>
              <a:spLocks noChangeArrowheads="1"/>
            </p:cNvSpPr>
            <p:nvPr/>
          </p:nvSpPr>
          <p:spPr bwMode="auto">
            <a:xfrm>
              <a:off x="2809" y="8534"/>
              <a:ext cx="310" cy="28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59447" name="Oval 76"/>
            <p:cNvSpPr>
              <a:spLocks noChangeArrowheads="1"/>
            </p:cNvSpPr>
            <p:nvPr/>
          </p:nvSpPr>
          <p:spPr bwMode="auto">
            <a:xfrm>
              <a:off x="4019" y="9233"/>
              <a:ext cx="310" cy="2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3</a:t>
              </a:r>
            </a:p>
          </p:txBody>
        </p:sp>
        <p:sp>
          <p:nvSpPr>
            <p:cNvPr id="59448" name="Oval 77"/>
            <p:cNvSpPr>
              <a:spLocks noChangeArrowheads="1"/>
            </p:cNvSpPr>
            <p:nvPr/>
          </p:nvSpPr>
          <p:spPr bwMode="auto">
            <a:xfrm>
              <a:off x="5449" y="7754"/>
              <a:ext cx="310" cy="2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59449" name="Oval 78"/>
            <p:cNvSpPr>
              <a:spLocks noChangeArrowheads="1"/>
            </p:cNvSpPr>
            <p:nvPr/>
          </p:nvSpPr>
          <p:spPr bwMode="auto">
            <a:xfrm>
              <a:off x="5419" y="8453"/>
              <a:ext cx="310" cy="2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5</a:t>
              </a:r>
            </a:p>
          </p:txBody>
        </p:sp>
        <p:sp>
          <p:nvSpPr>
            <p:cNvPr id="59450" name="Oval 79"/>
            <p:cNvSpPr>
              <a:spLocks noChangeArrowheads="1"/>
            </p:cNvSpPr>
            <p:nvPr/>
          </p:nvSpPr>
          <p:spPr bwMode="auto">
            <a:xfrm>
              <a:off x="5419" y="9254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59451" name="Oval 80"/>
            <p:cNvSpPr>
              <a:spLocks noChangeArrowheads="1"/>
            </p:cNvSpPr>
            <p:nvPr/>
          </p:nvSpPr>
          <p:spPr bwMode="auto">
            <a:xfrm>
              <a:off x="6626" y="8222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59452" name="Oval 81"/>
            <p:cNvSpPr>
              <a:spLocks noChangeArrowheads="1"/>
            </p:cNvSpPr>
            <p:nvPr/>
          </p:nvSpPr>
          <p:spPr bwMode="auto">
            <a:xfrm>
              <a:off x="6609" y="9035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59453" name="Oval 82"/>
            <p:cNvSpPr>
              <a:spLocks noChangeArrowheads="1"/>
            </p:cNvSpPr>
            <p:nvPr/>
          </p:nvSpPr>
          <p:spPr bwMode="auto">
            <a:xfrm>
              <a:off x="7609" y="8585"/>
              <a:ext cx="310" cy="283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9</a:t>
              </a:r>
            </a:p>
          </p:txBody>
        </p:sp>
        <p:sp>
          <p:nvSpPr>
            <p:cNvPr id="59454" name="Line 83"/>
            <p:cNvSpPr>
              <a:spLocks noChangeShapeType="1"/>
            </p:cNvSpPr>
            <p:nvPr/>
          </p:nvSpPr>
          <p:spPr bwMode="auto">
            <a:xfrm flipV="1">
              <a:off x="3099" y="7997"/>
              <a:ext cx="890" cy="5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55" name="Line 84"/>
            <p:cNvSpPr>
              <a:spLocks noChangeShapeType="1"/>
            </p:cNvSpPr>
            <p:nvPr/>
          </p:nvSpPr>
          <p:spPr bwMode="auto">
            <a:xfrm flipV="1">
              <a:off x="4339" y="8636"/>
              <a:ext cx="1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56" name="Line 85"/>
            <p:cNvSpPr>
              <a:spLocks noChangeShapeType="1"/>
            </p:cNvSpPr>
            <p:nvPr/>
          </p:nvSpPr>
          <p:spPr bwMode="auto">
            <a:xfrm flipV="1">
              <a:off x="4319" y="7895"/>
              <a:ext cx="1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57" name="Line 86"/>
            <p:cNvSpPr>
              <a:spLocks noChangeShapeType="1"/>
            </p:cNvSpPr>
            <p:nvPr/>
          </p:nvSpPr>
          <p:spPr bwMode="auto">
            <a:xfrm flipV="1">
              <a:off x="3129" y="8666"/>
              <a:ext cx="8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58" name="Line 87"/>
            <p:cNvSpPr>
              <a:spLocks noChangeShapeType="1"/>
            </p:cNvSpPr>
            <p:nvPr/>
          </p:nvSpPr>
          <p:spPr bwMode="auto">
            <a:xfrm>
              <a:off x="3089" y="8786"/>
              <a:ext cx="910" cy="5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59" name="Line 88"/>
            <p:cNvSpPr>
              <a:spLocks noChangeShapeType="1"/>
            </p:cNvSpPr>
            <p:nvPr/>
          </p:nvSpPr>
          <p:spPr bwMode="auto">
            <a:xfrm>
              <a:off x="4299" y="7976"/>
              <a:ext cx="1100" cy="5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60" name="Line 89"/>
            <p:cNvSpPr>
              <a:spLocks noChangeShapeType="1"/>
            </p:cNvSpPr>
            <p:nvPr/>
          </p:nvSpPr>
          <p:spPr bwMode="auto">
            <a:xfrm flipV="1">
              <a:off x="5729" y="9200"/>
              <a:ext cx="870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61" name="Line 90"/>
            <p:cNvSpPr>
              <a:spLocks noChangeShapeType="1"/>
            </p:cNvSpPr>
            <p:nvPr/>
          </p:nvSpPr>
          <p:spPr bwMode="auto">
            <a:xfrm flipV="1">
              <a:off x="5749" y="8381"/>
              <a:ext cx="870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62" name="Line 91"/>
            <p:cNvSpPr>
              <a:spLocks noChangeShapeType="1"/>
            </p:cNvSpPr>
            <p:nvPr/>
          </p:nvSpPr>
          <p:spPr bwMode="auto">
            <a:xfrm>
              <a:off x="6959" y="8393"/>
              <a:ext cx="670" cy="2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63" name="Line 92"/>
            <p:cNvSpPr>
              <a:spLocks noChangeShapeType="1"/>
            </p:cNvSpPr>
            <p:nvPr/>
          </p:nvSpPr>
          <p:spPr bwMode="auto">
            <a:xfrm flipV="1">
              <a:off x="6929" y="8822"/>
              <a:ext cx="700" cy="3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64" name="Text Box 93"/>
            <p:cNvSpPr txBox="1">
              <a:spLocks noChangeArrowheads="1"/>
            </p:cNvSpPr>
            <p:nvPr/>
          </p:nvSpPr>
          <p:spPr bwMode="auto">
            <a:xfrm>
              <a:off x="3327" y="806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9465" name="Text Box 94"/>
            <p:cNvSpPr txBox="1">
              <a:spLocks noChangeArrowheads="1"/>
            </p:cNvSpPr>
            <p:nvPr/>
          </p:nvSpPr>
          <p:spPr bwMode="auto">
            <a:xfrm>
              <a:off x="4763" y="7752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59466" name="Text Box 95"/>
            <p:cNvSpPr txBox="1">
              <a:spLocks noChangeArrowheads="1"/>
            </p:cNvSpPr>
            <p:nvPr/>
          </p:nvSpPr>
          <p:spPr bwMode="auto">
            <a:xfrm>
              <a:off x="3327" y="9041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9467" name="Text Box 96"/>
            <p:cNvSpPr txBox="1">
              <a:spLocks noChangeArrowheads="1"/>
            </p:cNvSpPr>
            <p:nvPr/>
          </p:nvSpPr>
          <p:spPr bwMode="auto">
            <a:xfrm>
              <a:off x="4497" y="7942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9468" name="Text Box 97"/>
            <p:cNvSpPr txBox="1">
              <a:spLocks noChangeArrowheads="1"/>
            </p:cNvSpPr>
            <p:nvPr/>
          </p:nvSpPr>
          <p:spPr bwMode="auto">
            <a:xfrm>
              <a:off x="4784" y="8480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9469" name="Text Box 98"/>
            <p:cNvSpPr txBox="1">
              <a:spLocks noChangeArrowheads="1"/>
            </p:cNvSpPr>
            <p:nvPr/>
          </p:nvSpPr>
          <p:spPr bwMode="auto">
            <a:xfrm>
              <a:off x="4445" y="8252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9470" name="Line 99"/>
            <p:cNvSpPr>
              <a:spLocks noChangeShapeType="1"/>
            </p:cNvSpPr>
            <p:nvPr/>
          </p:nvSpPr>
          <p:spPr bwMode="auto">
            <a:xfrm flipV="1">
              <a:off x="4329" y="7979"/>
              <a:ext cx="1110" cy="5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71" name="Text Box 100"/>
            <p:cNvSpPr txBox="1">
              <a:spLocks noChangeArrowheads="1"/>
            </p:cNvSpPr>
            <p:nvPr/>
          </p:nvSpPr>
          <p:spPr bwMode="auto">
            <a:xfrm>
              <a:off x="4527" y="867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9472" name="Line 101"/>
            <p:cNvSpPr>
              <a:spLocks noChangeShapeType="1"/>
            </p:cNvSpPr>
            <p:nvPr/>
          </p:nvSpPr>
          <p:spPr bwMode="auto">
            <a:xfrm>
              <a:off x="4319" y="8756"/>
              <a:ext cx="1100" cy="5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73" name="Text Box 102"/>
            <p:cNvSpPr txBox="1">
              <a:spLocks noChangeArrowheads="1"/>
            </p:cNvSpPr>
            <p:nvPr/>
          </p:nvSpPr>
          <p:spPr bwMode="auto">
            <a:xfrm>
              <a:off x="4412" y="8994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9474" name="Line 103"/>
            <p:cNvSpPr>
              <a:spLocks noChangeShapeType="1"/>
            </p:cNvSpPr>
            <p:nvPr/>
          </p:nvSpPr>
          <p:spPr bwMode="auto">
            <a:xfrm flipV="1">
              <a:off x="4329" y="8708"/>
              <a:ext cx="1110" cy="5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75" name="Text Box 104"/>
            <p:cNvSpPr txBox="1">
              <a:spLocks noChangeArrowheads="1"/>
            </p:cNvSpPr>
            <p:nvPr/>
          </p:nvSpPr>
          <p:spPr bwMode="auto">
            <a:xfrm>
              <a:off x="4777" y="9164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9476" name="Line 105"/>
            <p:cNvSpPr>
              <a:spLocks noChangeShapeType="1"/>
            </p:cNvSpPr>
            <p:nvPr/>
          </p:nvSpPr>
          <p:spPr bwMode="auto">
            <a:xfrm flipV="1">
              <a:off x="4359" y="9356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77" name="Text Box 106"/>
            <p:cNvSpPr txBox="1">
              <a:spLocks noChangeArrowheads="1"/>
            </p:cNvSpPr>
            <p:nvPr/>
          </p:nvSpPr>
          <p:spPr bwMode="auto">
            <a:xfrm>
              <a:off x="6137" y="786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9478" name="Text Box 107"/>
            <p:cNvSpPr txBox="1">
              <a:spLocks noChangeArrowheads="1"/>
            </p:cNvSpPr>
            <p:nvPr/>
          </p:nvSpPr>
          <p:spPr bwMode="auto">
            <a:xfrm>
              <a:off x="5897" y="8030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9479" name="Line 108"/>
            <p:cNvSpPr>
              <a:spLocks noChangeShapeType="1"/>
            </p:cNvSpPr>
            <p:nvPr/>
          </p:nvSpPr>
          <p:spPr bwMode="auto">
            <a:xfrm>
              <a:off x="5729" y="7985"/>
              <a:ext cx="940" cy="10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80" name="Line 109"/>
            <p:cNvSpPr>
              <a:spLocks noChangeShapeType="1"/>
            </p:cNvSpPr>
            <p:nvPr/>
          </p:nvSpPr>
          <p:spPr bwMode="auto">
            <a:xfrm>
              <a:off x="5769" y="7895"/>
              <a:ext cx="85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81" name="Text Box 110"/>
            <p:cNvSpPr txBox="1">
              <a:spLocks noChangeArrowheads="1"/>
            </p:cNvSpPr>
            <p:nvPr/>
          </p:nvSpPr>
          <p:spPr bwMode="auto">
            <a:xfrm>
              <a:off x="5757" y="831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9482" name="Text Box 111"/>
            <p:cNvSpPr txBox="1">
              <a:spLocks noChangeArrowheads="1"/>
            </p:cNvSpPr>
            <p:nvPr/>
          </p:nvSpPr>
          <p:spPr bwMode="auto">
            <a:xfrm>
              <a:off x="5717" y="895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9483" name="Text Box 112"/>
            <p:cNvSpPr txBox="1">
              <a:spLocks noChangeArrowheads="1"/>
            </p:cNvSpPr>
            <p:nvPr/>
          </p:nvSpPr>
          <p:spPr bwMode="auto">
            <a:xfrm>
              <a:off x="5937" y="858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9484" name="Text Box 113"/>
            <p:cNvSpPr txBox="1">
              <a:spLocks noChangeArrowheads="1"/>
            </p:cNvSpPr>
            <p:nvPr/>
          </p:nvSpPr>
          <p:spPr bwMode="auto">
            <a:xfrm>
              <a:off x="6107" y="9335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9485" name="Text Box 114"/>
            <p:cNvSpPr txBox="1">
              <a:spLocks noChangeArrowheads="1"/>
            </p:cNvSpPr>
            <p:nvPr/>
          </p:nvSpPr>
          <p:spPr bwMode="auto">
            <a:xfrm>
              <a:off x="7257" y="904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9486" name="Text Box 115"/>
            <p:cNvSpPr txBox="1">
              <a:spLocks noChangeArrowheads="1"/>
            </p:cNvSpPr>
            <p:nvPr/>
          </p:nvSpPr>
          <p:spPr bwMode="auto">
            <a:xfrm>
              <a:off x="7267" y="830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9487" name="Line 116"/>
            <p:cNvSpPr>
              <a:spLocks noChangeShapeType="1"/>
            </p:cNvSpPr>
            <p:nvPr/>
          </p:nvSpPr>
          <p:spPr bwMode="auto">
            <a:xfrm>
              <a:off x="5749" y="8654"/>
              <a:ext cx="850" cy="4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88" name="Line 117"/>
            <p:cNvSpPr>
              <a:spLocks noChangeShapeType="1"/>
            </p:cNvSpPr>
            <p:nvPr/>
          </p:nvSpPr>
          <p:spPr bwMode="auto">
            <a:xfrm flipV="1">
              <a:off x="5709" y="8480"/>
              <a:ext cx="930" cy="8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89" name="Line 118"/>
            <p:cNvSpPr>
              <a:spLocks noChangeShapeType="1"/>
            </p:cNvSpPr>
            <p:nvPr/>
          </p:nvSpPr>
          <p:spPr bwMode="auto">
            <a:xfrm>
              <a:off x="3549" y="7526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0" name="Line 119"/>
            <p:cNvSpPr>
              <a:spLocks noChangeShapeType="1"/>
            </p:cNvSpPr>
            <p:nvPr/>
          </p:nvSpPr>
          <p:spPr bwMode="auto">
            <a:xfrm>
              <a:off x="5009" y="7568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1" name="Line 120"/>
            <p:cNvSpPr>
              <a:spLocks noChangeShapeType="1"/>
            </p:cNvSpPr>
            <p:nvPr/>
          </p:nvSpPr>
          <p:spPr bwMode="auto">
            <a:xfrm>
              <a:off x="6329" y="7589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2" name="Line 121"/>
            <p:cNvSpPr>
              <a:spLocks noChangeShapeType="1"/>
            </p:cNvSpPr>
            <p:nvPr/>
          </p:nvSpPr>
          <p:spPr bwMode="auto">
            <a:xfrm>
              <a:off x="7129" y="7598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79413" y="2205038"/>
          <a:ext cx="80803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038"/>
                <a:gridCol w="808038"/>
                <a:gridCol w="808038"/>
                <a:gridCol w="808038"/>
                <a:gridCol w="808038"/>
                <a:gridCol w="808038"/>
                <a:gridCol w="808038"/>
                <a:gridCol w="808038"/>
                <a:gridCol w="808038"/>
                <a:gridCol w="808038"/>
              </a:tblGrid>
              <a:tr h="447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9</a:t>
                      </a:r>
                      <a:endParaRPr lang="zh-CN" altLang="en-US" sz="2400" dirty="0"/>
                    </a:p>
                  </a:txBody>
                  <a:tcPr marL="91430" marR="91430" anchor="ctr">
                    <a:solidFill>
                      <a:schemeClr val="accent1"/>
                    </a:solidFill>
                  </a:tcPr>
                </a:tc>
              </a:tr>
              <a:tr h="447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10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13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13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47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0-&gt;1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0-&gt;2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0-&gt;3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2-&gt;4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3-&gt;5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2-&gt;6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4-&gt;7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5-&gt;8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8-&gt;9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6.3.1 </a:t>
            </a:r>
            <a:r>
              <a:rPr lang="zh-CN" altLang="en-US" smtClean="0"/>
              <a:t>多段图中的动态规划法</a:t>
            </a:r>
          </a:p>
        </p:txBody>
      </p:sp>
      <p:sp>
        <p:nvSpPr>
          <p:cNvPr id="60419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）回溯：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从最后结点回溯最短路径</a:t>
            </a:r>
            <a:endParaRPr lang="en-US" altLang="zh-CN" smtClean="0"/>
          </a:p>
        </p:txBody>
      </p:sp>
      <p:grpSp>
        <p:nvGrpSpPr>
          <p:cNvPr id="60420" name="Group 71"/>
          <p:cNvGrpSpPr>
            <a:grpSpLocks/>
          </p:cNvGrpSpPr>
          <p:nvPr/>
        </p:nvGrpSpPr>
        <p:grpSpPr bwMode="auto">
          <a:xfrm>
            <a:off x="827088" y="3397250"/>
            <a:ext cx="7572375" cy="3632200"/>
            <a:chOff x="2809" y="7526"/>
            <a:chExt cx="5110" cy="2121"/>
          </a:xfrm>
        </p:grpSpPr>
        <p:sp>
          <p:nvSpPr>
            <p:cNvPr id="60467" name="Text Box 72"/>
            <p:cNvSpPr txBox="1">
              <a:spLocks noChangeArrowheads="1"/>
            </p:cNvSpPr>
            <p:nvPr/>
          </p:nvSpPr>
          <p:spPr bwMode="auto">
            <a:xfrm>
              <a:off x="3287" y="847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0468" name="Oval 73"/>
            <p:cNvSpPr>
              <a:spLocks noChangeArrowheads="1"/>
            </p:cNvSpPr>
            <p:nvPr/>
          </p:nvSpPr>
          <p:spPr bwMode="auto">
            <a:xfrm>
              <a:off x="3979" y="7772"/>
              <a:ext cx="310" cy="2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60469" name="Oval 74"/>
            <p:cNvSpPr>
              <a:spLocks noChangeArrowheads="1"/>
            </p:cNvSpPr>
            <p:nvPr/>
          </p:nvSpPr>
          <p:spPr bwMode="auto">
            <a:xfrm>
              <a:off x="4039" y="8513"/>
              <a:ext cx="310" cy="2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2</a:t>
              </a:r>
            </a:p>
          </p:txBody>
        </p:sp>
        <p:sp>
          <p:nvSpPr>
            <p:cNvPr id="60470" name="Oval 75"/>
            <p:cNvSpPr>
              <a:spLocks noChangeArrowheads="1"/>
            </p:cNvSpPr>
            <p:nvPr/>
          </p:nvSpPr>
          <p:spPr bwMode="auto">
            <a:xfrm>
              <a:off x="2809" y="8534"/>
              <a:ext cx="310" cy="28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60471" name="Oval 76"/>
            <p:cNvSpPr>
              <a:spLocks noChangeArrowheads="1"/>
            </p:cNvSpPr>
            <p:nvPr/>
          </p:nvSpPr>
          <p:spPr bwMode="auto">
            <a:xfrm>
              <a:off x="4019" y="9233"/>
              <a:ext cx="310" cy="2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3</a:t>
              </a:r>
            </a:p>
          </p:txBody>
        </p:sp>
        <p:sp>
          <p:nvSpPr>
            <p:cNvPr id="60472" name="Oval 77"/>
            <p:cNvSpPr>
              <a:spLocks noChangeArrowheads="1"/>
            </p:cNvSpPr>
            <p:nvPr/>
          </p:nvSpPr>
          <p:spPr bwMode="auto">
            <a:xfrm>
              <a:off x="5449" y="7754"/>
              <a:ext cx="310" cy="2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60473" name="Oval 78"/>
            <p:cNvSpPr>
              <a:spLocks noChangeArrowheads="1"/>
            </p:cNvSpPr>
            <p:nvPr/>
          </p:nvSpPr>
          <p:spPr bwMode="auto">
            <a:xfrm>
              <a:off x="5419" y="8453"/>
              <a:ext cx="310" cy="2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5</a:t>
              </a:r>
            </a:p>
          </p:txBody>
        </p:sp>
        <p:sp>
          <p:nvSpPr>
            <p:cNvPr id="60474" name="Oval 79"/>
            <p:cNvSpPr>
              <a:spLocks noChangeArrowheads="1"/>
            </p:cNvSpPr>
            <p:nvPr/>
          </p:nvSpPr>
          <p:spPr bwMode="auto">
            <a:xfrm>
              <a:off x="5419" y="9254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60475" name="Oval 80"/>
            <p:cNvSpPr>
              <a:spLocks noChangeArrowheads="1"/>
            </p:cNvSpPr>
            <p:nvPr/>
          </p:nvSpPr>
          <p:spPr bwMode="auto">
            <a:xfrm>
              <a:off x="6626" y="8222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60476" name="Oval 81"/>
            <p:cNvSpPr>
              <a:spLocks noChangeArrowheads="1"/>
            </p:cNvSpPr>
            <p:nvPr/>
          </p:nvSpPr>
          <p:spPr bwMode="auto">
            <a:xfrm>
              <a:off x="6609" y="9035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60477" name="Oval 82"/>
            <p:cNvSpPr>
              <a:spLocks noChangeArrowheads="1"/>
            </p:cNvSpPr>
            <p:nvPr/>
          </p:nvSpPr>
          <p:spPr bwMode="auto">
            <a:xfrm>
              <a:off x="7609" y="8585"/>
              <a:ext cx="310" cy="283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9</a:t>
              </a:r>
            </a:p>
          </p:txBody>
        </p:sp>
        <p:sp>
          <p:nvSpPr>
            <p:cNvPr id="60478" name="Line 83"/>
            <p:cNvSpPr>
              <a:spLocks noChangeShapeType="1"/>
            </p:cNvSpPr>
            <p:nvPr/>
          </p:nvSpPr>
          <p:spPr bwMode="auto">
            <a:xfrm flipV="1">
              <a:off x="3099" y="7997"/>
              <a:ext cx="890" cy="5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9" name="Line 84"/>
            <p:cNvSpPr>
              <a:spLocks noChangeShapeType="1"/>
            </p:cNvSpPr>
            <p:nvPr/>
          </p:nvSpPr>
          <p:spPr bwMode="auto">
            <a:xfrm flipV="1">
              <a:off x="4339" y="8636"/>
              <a:ext cx="1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0" name="Line 85"/>
            <p:cNvSpPr>
              <a:spLocks noChangeShapeType="1"/>
            </p:cNvSpPr>
            <p:nvPr/>
          </p:nvSpPr>
          <p:spPr bwMode="auto">
            <a:xfrm flipV="1">
              <a:off x="4319" y="7895"/>
              <a:ext cx="1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1" name="Line 86"/>
            <p:cNvSpPr>
              <a:spLocks noChangeShapeType="1"/>
            </p:cNvSpPr>
            <p:nvPr/>
          </p:nvSpPr>
          <p:spPr bwMode="auto">
            <a:xfrm flipV="1">
              <a:off x="3129" y="8666"/>
              <a:ext cx="8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2" name="Line 87"/>
            <p:cNvSpPr>
              <a:spLocks noChangeShapeType="1"/>
            </p:cNvSpPr>
            <p:nvPr/>
          </p:nvSpPr>
          <p:spPr bwMode="auto">
            <a:xfrm>
              <a:off x="3089" y="8786"/>
              <a:ext cx="910" cy="5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3" name="Line 88"/>
            <p:cNvSpPr>
              <a:spLocks noChangeShapeType="1"/>
            </p:cNvSpPr>
            <p:nvPr/>
          </p:nvSpPr>
          <p:spPr bwMode="auto">
            <a:xfrm>
              <a:off x="4299" y="7976"/>
              <a:ext cx="1100" cy="5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4" name="Line 89"/>
            <p:cNvSpPr>
              <a:spLocks noChangeShapeType="1"/>
            </p:cNvSpPr>
            <p:nvPr/>
          </p:nvSpPr>
          <p:spPr bwMode="auto">
            <a:xfrm flipV="1">
              <a:off x="5729" y="9200"/>
              <a:ext cx="870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5" name="Line 90"/>
            <p:cNvSpPr>
              <a:spLocks noChangeShapeType="1"/>
            </p:cNvSpPr>
            <p:nvPr/>
          </p:nvSpPr>
          <p:spPr bwMode="auto">
            <a:xfrm flipV="1">
              <a:off x="5749" y="8381"/>
              <a:ext cx="870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6" name="Line 91"/>
            <p:cNvSpPr>
              <a:spLocks noChangeShapeType="1"/>
            </p:cNvSpPr>
            <p:nvPr/>
          </p:nvSpPr>
          <p:spPr bwMode="auto">
            <a:xfrm>
              <a:off x="6959" y="8393"/>
              <a:ext cx="670" cy="2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7" name="Line 92"/>
            <p:cNvSpPr>
              <a:spLocks noChangeShapeType="1"/>
            </p:cNvSpPr>
            <p:nvPr/>
          </p:nvSpPr>
          <p:spPr bwMode="auto">
            <a:xfrm flipV="1">
              <a:off x="6929" y="8822"/>
              <a:ext cx="700" cy="34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8" name="Text Box 93"/>
            <p:cNvSpPr txBox="1">
              <a:spLocks noChangeArrowheads="1"/>
            </p:cNvSpPr>
            <p:nvPr/>
          </p:nvSpPr>
          <p:spPr bwMode="auto">
            <a:xfrm>
              <a:off x="3327" y="806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0489" name="Text Box 94"/>
            <p:cNvSpPr txBox="1">
              <a:spLocks noChangeArrowheads="1"/>
            </p:cNvSpPr>
            <p:nvPr/>
          </p:nvSpPr>
          <p:spPr bwMode="auto">
            <a:xfrm>
              <a:off x="4763" y="7752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60490" name="Text Box 95"/>
            <p:cNvSpPr txBox="1">
              <a:spLocks noChangeArrowheads="1"/>
            </p:cNvSpPr>
            <p:nvPr/>
          </p:nvSpPr>
          <p:spPr bwMode="auto">
            <a:xfrm>
              <a:off x="3327" y="9041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0491" name="Text Box 96"/>
            <p:cNvSpPr txBox="1">
              <a:spLocks noChangeArrowheads="1"/>
            </p:cNvSpPr>
            <p:nvPr/>
          </p:nvSpPr>
          <p:spPr bwMode="auto">
            <a:xfrm>
              <a:off x="4497" y="7942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0492" name="Text Box 97"/>
            <p:cNvSpPr txBox="1">
              <a:spLocks noChangeArrowheads="1"/>
            </p:cNvSpPr>
            <p:nvPr/>
          </p:nvSpPr>
          <p:spPr bwMode="auto">
            <a:xfrm>
              <a:off x="4784" y="8480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60493" name="Text Box 98"/>
            <p:cNvSpPr txBox="1">
              <a:spLocks noChangeArrowheads="1"/>
            </p:cNvSpPr>
            <p:nvPr/>
          </p:nvSpPr>
          <p:spPr bwMode="auto">
            <a:xfrm>
              <a:off x="4445" y="8252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0494" name="Line 99"/>
            <p:cNvSpPr>
              <a:spLocks noChangeShapeType="1"/>
            </p:cNvSpPr>
            <p:nvPr/>
          </p:nvSpPr>
          <p:spPr bwMode="auto">
            <a:xfrm flipV="1">
              <a:off x="4329" y="7979"/>
              <a:ext cx="1110" cy="5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95" name="Text Box 100"/>
            <p:cNvSpPr txBox="1">
              <a:spLocks noChangeArrowheads="1"/>
            </p:cNvSpPr>
            <p:nvPr/>
          </p:nvSpPr>
          <p:spPr bwMode="auto">
            <a:xfrm>
              <a:off x="4527" y="867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0496" name="Line 101"/>
            <p:cNvSpPr>
              <a:spLocks noChangeShapeType="1"/>
            </p:cNvSpPr>
            <p:nvPr/>
          </p:nvSpPr>
          <p:spPr bwMode="auto">
            <a:xfrm>
              <a:off x="4319" y="8756"/>
              <a:ext cx="1100" cy="5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97" name="Text Box 102"/>
            <p:cNvSpPr txBox="1">
              <a:spLocks noChangeArrowheads="1"/>
            </p:cNvSpPr>
            <p:nvPr/>
          </p:nvSpPr>
          <p:spPr bwMode="auto">
            <a:xfrm>
              <a:off x="4412" y="8994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0498" name="Line 103"/>
            <p:cNvSpPr>
              <a:spLocks noChangeShapeType="1"/>
            </p:cNvSpPr>
            <p:nvPr/>
          </p:nvSpPr>
          <p:spPr bwMode="auto">
            <a:xfrm flipV="1">
              <a:off x="4329" y="8708"/>
              <a:ext cx="1110" cy="5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99" name="Text Box 104"/>
            <p:cNvSpPr txBox="1">
              <a:spLocks noChangeArrowheads="1"/>
            </p:cNvSpPr>
            <p:nvPr/>
          </p:nvSpPr>
          <p:spPr bwMode="auto">
            <a:xfrm>
              <a:off x="4777" y="9164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60500" name="Line 105"/>
            <p:cNvSpPr>
              <a:spLocks noChangeShapeType="1"/>
            </p:cNvSpPr>
            <p:nvPr/>
          </p:nvSpPr>
          <p:spPr bwMode="auto">
            <a:xfrm flipV="1">
              <a:off x="4359" y="9356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01" name="Text Box 106"/>
            <p:cNvSpPr txBox="1">
              <a:spLocks noChangeArrowheads="1"/>
            </p:cNvSpPr>
            <p:nvPr/>
          </p:nvSpPr>
          <p:spPr bwMode="auto">
            <a:xfrm>
              <a:off x="6137" y="786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0502" name="Text Box 107"/>
            <p:cNvSpPr txBox="1">
              <a:spLocks noChangeArrowheads="1"/>
            </p:cNvSpPr>
            <p:nvPr/>
          </p:nvSpPr>
          <p:spPr bwMode="auto">
            <a:xfrm>
              <a:off x="5897" y="8030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0503" name="Line 108"/>
            <p:cNvSpPr>
              <a:spLocks noChangeShapeType="1"/>
            </p:cNvSpPr>
            <p:nvPr/>
          </p:nvSpPr>
          <p:spPr bwMode="auto">
            <a:xfrm>
              <a:off x="5729" y="7985"/>
              <a:ext cx="940" cy="10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04" name="Line 109"/>
            <p:cNvSpPr>
              <a:spLocks noChangeShapeType="1"/>
            </p:cNvSpPr>
            <p:nvPr/>
          </p:nvSpPr>
          <p:spPr bwMode="auto">
            <a:xfrm>
              <a:off x="5769" y="7895"/>
              <a:ext cx="85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05" name="Text Box 110"/>
            <p:cNvSpPr txBox="1">
              <a:spLocks noChangeArrowheads="1"/>
            </p:cNvSpPr>
            <p:nvPr/>
          </p:nvSpPr>
          <p:spPr bwMode="auto">
            <a:xfrm>
              <a:off x="5757" y="831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0506" name="Text Box 111"/>
            <p:cNvSpPr txBox="1">
              <a:spLocks noChangeArrowheads="1"/>
            </p:cNvSpPr>
            <p:nvPr/>
          </p:nvSpPr>
          <p:spPr bwMode="auto">
            <a:xfrm>
              <a:off x="5717" y="895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0507" name="Text Box 112"/>
            <p:cNvSpPr txBox="1">
              <a:spLocks noChangeArrowheads="1"/>
            </p:cNvSpPr>
            <p:nvPr/>
          </p:nvSpPr>
          <p:spPr bwMode="auto">
            <a:xfrm>
              <a:off x="5937" y="858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0508" name="Text Box 113"/>
            <p:cNvSpPr txBox="1">
              <a:spLocks noChangeArrowheads="1"/>
            </p:cNvSpPr>
            <p:nvPr/>
          </p:nvSpPr>
          <p:spPr bwMode="auto">
            <a:xfrm>
              <a:off x="6107" y="9335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0509" name="Text Box 114"/>
            <p:cNvSpPr txBox="1">
              <a:spLocks noChangeArrowheads="1"/>
            </p:cNvSpPr>
            <p:nvPr/>
          </p:nvSpPr>
          <p:spPr bwMode="auto">
            <a:xfrm>
              <a:off x="7257" y="904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0510" name="Text Box 115"/>
            <p:cNvSpPr txBox="1">
              <a:spLocks noChangeArrowheads="1"/>
            </p:cNvSpPr>
            <p:nvPr/>
          </p:nvSpPr>
          <p:spPr bwMode="auto">
            <a:xfrm>
              <a:off x="7267" y="830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60511" name="Line 116"/>
            <p:cNvSpPr>
              <a:spLocks noChangeShapeType="1"/>
            </p:cNvSpPr>
            <p:nvPr/>
          </p:nvSpPr>
          <p:spPr bwMode="auto">
            <a:xfrm>
              <a:off x="5749" y="8654"/>
              <a:ext cx="850" cy="4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2" name="Line 117"/>
            <p:cNvSpPr>
              <a:spLocks noChangeShapeType="1"/>
            </p:cNvSpPr>
            <p:nvPr/>
          </p:nvSpPr>
          <p:spPr bwMode="auto">
            <a:xfrm flipV="1">
              <a:off x="5709" y="8480"/>
              <a:ext cx="930" cy="8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3" name="Line 118"/>
            <p:cNvSpPr>
              <a:spLocks noChangeShapeType="1"/>
            </p:cNvSpPr>
            <p:nvPr/>
          </p:nvSpPr>
          <p:spPr bwMode="auto">
            <a:xfrm>
              <a:off x="3549" y="7526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4" name="Line 119"/>
            <p:cNvSpPr>
              <a:spLocks noChangeShapeType="1"/>
            </p:cNvSpPr>
            <p:nvPr/>
          </p:nvSpPr>
          <p:spPr bwMode="auto">
            <a:xfrm>
              <a:off x="5009" y="7568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5" name="Line 120"/>
            <p:cNvSpPr>
              <a:spLocks noChangeShapeType="1"/>
            </p:cNvSpPr>
            <p:nvPr/>
          </p:nvSpPr>
          <p:spPr bwMode="auto">
            <a:xfrm>
              <a:off x="6329" y="7589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6" name="Line 121"/>
            <p:cNvSpPr>
              <a:spLocks noChangeShapeType="1"/>
            </p:cNvSpPr>
            <p:nvPr/>
          </p:nvSpPr>
          <p:spPr bwMode="auto">
            <a:xfrm>
              <a:off x="7129" y="7598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79413" y="2205038"/>
          <a:ext cx="80803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038"/>
                <a:gridCol w="808038"/>
                <a:gridCol w="808038"/>
                <a:gridCol w="808038"/>
                <a:gridCol w="808038"/>
                <a:gridCol w="808038"/>
                <a:gridCol w="808038"/>
                <a:gridCol w="808038"/>
                <a:gridCol w="808038"/>
                <a:gridCol w="808038"/>
              </a:tblGrid>
              <a:tr h="447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9</a:t>
                      </a:r>
                      <a:endParaRPr lang="zh-CN" altLang="en-US" sz="2400" dirty="0"/>
                    </a:p>
                  </a:txBody>
                  <a:tcPr marL="91430" marR="91430" anchor="ctr">
                    <a:solidFill>
                      <a:srgbClr val="FF0000"/>
                    </a:solidFill>
                  </a:tcPr>
                </a:tc>
              </a:tr>
              <a:tr h="447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10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13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13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91430" marR="91430" anchor="ctr">
                    <a:solidFill>
                      <a:srgbClr val="FF0000"/>
                    </a:solidFill>
                  </a:tcPr>
                </a:tc>
              </a:tr>
              <a:tr h="447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0-&gt;1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0-&gt;2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0-&gt;3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2-&gt;4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3-&gt;5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2-&gt;6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4-&gt;7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5-&gt;8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8-&gt;9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91430" marR="91430"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6.3.1 </a:t>
            </a:r>
            <a:r>
              <a:rPr lang="zh-CN" altLang="en-US" smtClean="0"/>
              <a:t>多段图中的动态规划法</a:t>
            </a:r>
          </a:p>
        </p:txBody>
      </p:sp>
      <p:sp>
        <p:nvSpPr>
          <p:cNvPr id="6144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）回溯：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从最后结点回溯最短路径</a:t>
            </a:r>
            <a:endParaRPr lang="en-US" altLang="zh-CN" smtClean="0"/>
          </a:p>
        </p:txBody>
      </p:sp>
      <p:grpSp>
        <p:nvGrpSpPr>
          <p:cNvPr id="61444" name="Group 71"/>
          <p:cNvGrpSpPr>
            <a:grpSpLocks/>
          </p:cNvGrpSpPr>
          <p:nvPr/>
        </p:nvGrpSpPr>
        <p:grpSpPr bwMode="auto">
          <a:xfrm>
            <a:off x="827088" y="3397250"/>
            <a:ext cx="7572375" cy="3632200"/>
            <a:chOff x="2809" y="7526"/>
            <a:chExt cx="5110" cy="2121"/>
          </a:xfrm>
        </p:grpSpPr>
        <p:sp>
          <p:nvSpPr>
            <p:cNvPr id="61491" name="Text Box 72"/>
            <p:cNvSpPr txBox="1">
              <a:spLocks noChangeArrowheads="1"/>
            </p:cNvSpPr>
            <p:nvPr/>
          </p:nvSpPr>
          <p:spPr bwMode="auto">
            <a:xfrm>
              <a:off x="3287" y="847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1492" name="Oval 73"/>
            <p:cNvSpPr>
              <a:spLocks noChangeArrowheads="1"/>
            </p:cNvSpPr>
            <p:nvPr/>
          </p:nvSpPr>
          <p:spPr bwMode="auto">
            <a:xfrm>
              <a:off x="3979" y="7772"/>
              <a:ext cx="310" cy="2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61493" name="Oval 74"/>
            <p:cNvSpPr>
              <a:spLocks noChangeArrowheads="1"/>
            </p:cNvSpPr>
            <p:nvPr/>
          </p:nvSpPr>
          <p:spPr bwMode="auto">
            <a:xfrm>
              <a:off x="4039" y="8513"/>
              <a:ext cx="310" cy="2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2</a:t>
              </a:r>
            </a:p>
          </p:txBody>
        </p:sp>
        <p:sp>
          <p:nvSpPr>
            <p:cNvPr id="61494" name="Oval 75"/>
            <p:cNvSpPr>
              <a:spLocks noChangeArrowheads="1"/>
            </p:cNvSpPr>
            <p:nvPr/>
          </p:nvSpPr>
          <p:spPr bwMode="auto">
            <a:xfrm>
              <a:off x="2809" y="8534"/>
              <a:ext cx="310" cy="28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61495" name="Oval 76"/>
            <p:cNvSpPr>
              <a:spLocks noChangeArrowheads="1"/>
            </p:cNvSpPr>
            <p:nvPr/>
          </p:nvSpPr>
          <p:spPr bwMode="auto">
            <a:xfrm>
              <a:off x="4019" y="9233"/>
              <a:ext cx="310" cy="2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3</a:t>
              </a:r>
            </a:p>
          </p:txBody>
        </p:sp>
        <p:sp>
          <p:nvSpPr>
            <p:cNvPr id="61496" name="Oval 77"/>
            <p:cNvSpPr>
              <a:spLocks noChangeArrowheads="1"/>
            </p:cNvSpPr>
            <p:nvPr/>
          </p:nvSpPr>
          <p:spPr bwMode="auto">
            <a:xfrm>
              <a:off x="5449" y="7754"/>
              <a:ext cx="310" cy="2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61497" name="Oval 78"/>
            <p:cNvSpPr>
              <a:spLocks noChangeArrowheads="1"/>
            </p:cNvSpPr>
            <p:nvPr/>
          </p:nvSpPr>
          <p:spPr bwMode="auto">
            <a:xfrm>
              <a:off x="5419" y="8453"/>
              <a:ext cx="310" cy="2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5</a:t>
              </a:r>
            </a:p>
          </p:txBody>
        </p:sp>
        <p:sp>
          <p:nvSpPr>
            <p:cNvPr id="61498" name="Oval 79"/>
            <p:cNvSpPr>
              <a:spLocks noChangeArrowheads="1"/>
            </p:cNvSpPr>
            <p:nvPr/>
          </p:nvSpPr>
          <p:spPr bwMode="auto">
            <a:xfrm>
              <a:off x="5419" y="9254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61499" name="Oval 80"/>
            <p:cNvSpPr>
              <a:spLocks noChangeArrowheads="1"/>
            </p:cNvSpPr>
            <p:nvPr/>
          </p:nvSpPr>
          <p:spPr bwMode="auto">
            <a:xfrm>
              <a:off x="6626" y="8222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61500" name="Oval 81"/>
            <p:cNvSpPr>
              <a:spLocks noChangeArrowheads="1"/>
            </p:cNvSpPr>
            <p:nvPr/>
          </p:nvSpPr>
          <p:spPr bwMode="auto">
            <a:xfrm>
              <a:off x="6609" y="9035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61501" name="Oval 82"/>
            <p:cNvSpPr>
              <a:spLocks noChangeArrowheads="1"/>
            </p:cNvSpPr>
            <p:nvPr/>
          </p:nvSpPr>
          <p:spPr bwMode="auto">
            <a:xfrm>
              <a:off x="7609" y="8585"/>
              <a:ext cx="310" cy="283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9</a:t>
              </a:r>
            </a:p>
          </p:txBody>
        </p:sp>
        <p:sp>
          <p:nvSpPr>
            <p:cNvPr id="61502" name="Line 83"/>
            <p:cNvSpPr>
              <a:spLocks noChangeShapeType="1"/>
            </p:cNvSpPr>
            <p:nvPr/>
          </p:nvSpPr>
          <p:spPr bwMode="auto">
            <a:xfrm flipV="1">
              <a:off x="3099" y="7997"/>
              <a:ext cx="890" cy="5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3" name="Line 84"/>
            <p:cNvSpPr>
              <a:spLocks noChangeShapeType="1"/>
            </p:cNvSpPr>
            <p:nvPr/>
          </p:nvSpPr>
          <p:spPr bwMode="auto">
            <a:xfrm flipV="1">
              <a:off x="4339" y="8636"/>
              <a:ext cx="1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4" name="Line 85"/>
            <p:cNvSpPr>
              <a:spLocks noChangeShapeType="1"/>
            </p:cNvSpPr>
            <p:nvPr/>
          </p:nvSpPr>
          <p:spPr bwMode="auto">
            <a:xfrm flipV="1">
              <a:off x="4319" y="7895"/>
              <a:ext cx="1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5" name="Line 86"/>
            <p:cNvSpPr>
              <a:spLocks noChangeShapeType="1"/>
            </p:cNvSpPr>
            <p:nvPr/>
          </p:nvSpPr>
          <p:spPr bwMode="auto">
            <a:xfrm flipV="1">
              <a:off x="3129" y="8666"/>
              <a:ext cx="8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6" name="Line 87"/>
            <p:cNvSpPr>
              <a:spLocks noChangeShapeType="1"/>
            </p:cNvSpPr>
            <p:nvPr/>
          </p:nvSpPr>
          <p:spPr bwMode="auto">
            <a:xfrm>
              <a:off x="3089" y="8786"/>
              <a:ext cx="910" cy="5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7" name="Line 88"/>
            <p:cNvSpPr>
              <a:spLocks noChangeShapeType="1"/>
            </p:cNvSpPr>
            <p:nvPr/>
          </p:nvSpPr>
          <p:spPr bwMode="auto">
            <a:xfrm>
              <a:off x="4299" y="7976"/>
              <a:ext cx="1100" cy="5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8" name="Line 89"/>
            <p:cNvSpPr>
              <a:spLocks noChangeShapeType="1"/>
            </p:cNvSpPr>
            <p:nvPr/>
          </p:nvSpPr>
          <p:spPr bwMode="auto">
            <a:xfrm flipV="1">
              <a:off x="5729" y="9200"/>
              <a:ext cx="870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9" name="Line 90"/>
            <p:cNvSpPr>
              <a:spLocks noChangeShapeType="1"/>
            </p:cNvSpPr>
            <p:nvPr/>
          </p:nvSpPr>
          <p:spPr bwMode="auto">
            <a:xfrm flipV="1">
              <a:off x="5749" y="8381"/>
              <a:ext cx="870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0" name="Line 91"/>
            <p:cNvSpPr>
              <a:spLocks noChangeShapeType="1"/>
            </p:cNvSpPr>
            <p:nvPr/>
          </p:nvSpPr>
          <p:spPr bwMode="auto">
            <a:xfrm>
              <a:off x="6959" y="8393"/>
              <a:ext cx="670" cy="2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1" name="Line 92"/>
            <p:cNvSpPr>
              <a:spLocks noChangeShapeType="1"/>
            </p:cNvSpPr>
            <p:nvPr/>
          </p:nvSpPr>
          <p:spPr bwMode="auto">
            <a:xfrm flipV="1">
              <a:off x="6929" y="8822"/>
              <a:ext cx="700" cy="34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2" name="Text Box 93"/>
            <p:cNvSpPr txBox="1">
              <a:spLocks noChangeArrowheads="1"/>
            </p:cNvSpPr>
            <p:nvPr/>
          </p:nvSpPr>
          <p:spPr bwMode="auto">
            <a:xfrm>
              <a:off x="3327" y="806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1513" name="Text Box 94"/>
            <p:cNvSpPr txBox="1">
              <a:spLocks noChangeArrowheads="1"/>
            </p:cNvSpPr>
            <p:nvPr/>
          </p:nvSpPr>
          <p:spPr bwMode="auto">
            <a:xfrm>
              <a:off x="4763" y="7752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61514" name="Text Box 95"/>
            <p:cNvSpPr txBox="1">
              <a:spLocks noChangeArrowheads="1"/>
            </p:cNvSpPr>
            <p:nvPr/>
          </p:nvSpPr>
          <p:spPr bwMode="auto">
            <a:xfrm>
              <a:off x="3327" y="9041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1515" name="Text Box 96"/>
            <p:cNvSpPr txBox="1">
              <a:spLocks noChangeArrowheads="1"/>
            </p:cNvSpPr>
            <p:nvPr/>
          </p:nvSpPr>
          <p:spPr bwMode="auto">
            <a:xfrm>
              <a:off x="4497" y="7942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1516" name="Text Box 97"/>
            <p:cNvSpPr txBox="1">
              <a:spLocks noChangeArrowheads="1"/>
            </p:cNvSpPr>
            <p:nvPr/>
          </p:nvSpPr>
          <p:spPr bwMode="auto">
            <a:xfrm>
              <a:off x="4784" y="8480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61517" name="Text Box 98"/>
            <p:cNvSpPr txBox="1">
              <a:spLocks noChangeArrowheads="1"/>
            </p:cNvSpPr>
            <p:nvPr/>
          </p:nvSpPr>
          <p:spPr bwMode="auto">
            <a:xfrm>
              <a:off x="4445" y="8252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1518" name="Line 99"/>
            <p:cNvSpPr>
              <a:spLocks noChangeShapeType="1"/>
            </p:cNvSpPr>
            <p:nvPr/>
          </p:nvSpPr>
          <p:spPr bwMode="auto">
            <a:xfrm flipV="1">
              <a:off x="4329" y="7979"/>
              <a:ext cx="1110" cy="5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9" name="Text Box 100"/>
            <p:cNvSpPr txBox="1">
              <a:spLocks noChangeArrowheads="1"/>
            </p:cNvSpPr>
            <p:nvPr/>
          </p:nvSpPr>
          <p:spPr bwMode="auto">
            <a:xfrm>
              <a:off x="4527" y="867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1520" name="Line 101"/>
            <p:cNvSpPr>
              <a:spLocks noChangeShapeType="1"/>
            </p:cNvSpPr>
            <p:nvPr/>
          </p:nvSpPr>
          <p:spPr bwMode="auto">
            <a:xfrm>
              <a:off x="4319" y="8756"/>
              <a:ext cx="1100" cy="5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1" name="Text Box 102"/>
            <p:cNvSpPr txBox="1">
              <a:spLocks noChangeArrowheads="1"/>
            </p:cNvSpPr>
            <p:nvPr/>
          </p:nvSpPr>
          <p:spPr bwMode="auto">
            <a:xfrm>
              <a:off x="4412" y="8994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1522" name="Line 103"/>
            <p:cNvSpPr>
              <a:spLocks noChangeShapeType="1"/>
            </p:cNvSpPr>
            <p:nvPr/>
          </p:nvSpPr>
          <p:spPr bwMode="auto">
            <a:xfrm flipV="1">
              <a:off x="4329" y="8708"/>
              <a:ext cx="1110" cy="5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3" name="Text Box 104"/>
            <p:cNvSpPr txBox="1">
              <a:spLocks noChangeArrowheads="1"/>
            </p:cNvSpPr>
            <p:nvPr/>
          </p:nvSpPr>
          <p:spPr bwMode="auto">
            <a:xfrm>
              <a:off x="4777" y="9164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61524" name="Line 105"/>
            <p:cNvSpPr>
              <a:spLocks noChangeShapeType="1"/>
            </p:cNvSpPr>
            <p:nvPr/>
          </p:nvSpPr>
          <p:spPr bwMode="auto">
            <a:xfrm flipV="1">
              <a:off x="4359" y="9356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5" name="Text Box 106"/>
            <p:cNvSpPr txBox="1">
              <a:spLocks noChangeArrowheads="1"/>
            </p:cNvSpPr>
            <p:nvPr/>
          </p:nvSpPr>
          <p:spPr bwMode="auto">
            <a:xfrm>
              <a:off x="6137" y="786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1526" name="Text Box 107"/>
            <p:cNvSpPr txBox="1">
              <a:spLocks noChangeArrowheads="1"/>
            </p:cNvSpPr>
            <p:nvPr/>
          </p:nvSpPr>
          <p:spPr bwMode="auto">
            <a:xfrm>
              <a:off x="5897" y="8030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1527" name="Line 108"/>
            <p:cNvSpPr>
              <a:spLocks noChangeShapeType="1"/>
            </p:cNvSpPr>
            <p:nvPr/>
          </p:nvSpPr>
          <p:spPr bwMode="auto">
            <a:xfrm>
              <a:off x="5729" y="7985"/>
              <a:ext cx="940" cy="10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8" name="Line 109"/>
            <p:cNvSpPr>
              <a:spLocks noChangeShapeType="1"/>
            </p:cNvSpPr>
            <p:nvPr/>
          </p:nvSpPr>
          <p:spPr bwMode="auto">
            <a:xfrm>
              <a:off x="5769" y="7895"/>
              <a:ext cx="85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9" name="Text Box 110"/>
            <p:cNvSpPr txBox="1">
              <a:spLocks noChangeArrowheads="1"/>
            </p:cNvSpPr>
            <p:nvPr/>
          </p:nvSpPr>
          <p:spPr bwMode="auto">
            <a:xfrm>
              <a:off x="5757" y="831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1530" name="Text Box 111"/>
            <p:cNvSpPr txBox="1">
              <a:spLocks noChangeArrowheads="1"/>
            </p:cNvSpPr>
            <p:nvPr/>
          </p:nvSpPr>
          <p:spPr bwMode="auto">
            <a:xfrm>
              <a:off x="5717" y="895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1531" name="Text Box 112"/>
            <p:cNvSpPr txBox="1">
              <a:spLocks noChangeArrowheads="1"/>
            </p:cNvSpPr>
            <p:nvPr/>
          </p:nvSpPr>
          <p:spPr bwMode="auto">
            <a:xfrm>
              <a:off x="5937" y="858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1532" name="Text Box 113"/>
            <p:cNvSpPr txBox="1">
              <a:spLocks noChangeArrowheads="1"/>
            </p:cNvSpPr>
            <p:nvPr/>
          </p:nvSpPr>
          <p:spPr bwMode="auto">
            <a:xfrm>
              <a:off x="6107" y="9335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1533" name="Text Box 114"/>
            <p:cNvSpPr txBox="1">
              <a:spLocks noChangeArrowheads="1"/>
            </p:cNvSpPr>
            <p:nvPr/>
          </p:nvSpPr>
          <p:spPr bwMode="auto">
            <a:xfrm>
              <a:off x="7257" y="904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1534" name="Text Box 115"/>
            <p:cNvSpPr txBox="1">
              <a:spLocks noChangeArrowheads="1"/>
            </p:cNvSpPr>
            <p:nvPr/>
          </p:nvSpPr>
          <p:spPr bwMode="auto">
            <a:xfrm>
              <a:off x="7267" y="830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61535" name="Line 116"/>
            <p:cNvSpPr>
              <a:spLocks noChangeShapeType="1"/>
            </p:cNvSpPr>
            <p:nvPr/>
          </p:nvSpPr>
          <p:spPr bwMode="auto">
            <a:xfrm>
              <a:off x="5749" y="8654"/>
              <a:ext cx="850" cy="4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6" name="Line 117"/>
            <p:cNvSpPr>
              <a:spLocks noChangeShapeType="1"/>
            </p:cNvSpPr>
            <p:nvPr/>
          </p:nvSpPr>
          <p:spPr bwMode="auto">
            <a:xfrm flipV="1">
              <a:off x="5709" y="8480"/>
              <a:ext cx="930" cy="8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7" name="Line 118"/>
            <p:cNvSpPr>
              <a:spLocks noChangeShapeType="1"/>
            </p:cNvSpPr>
            <p:nvPr/>
          </p:nvSpPr>
          <p:spPr bwMode="auto">
            <a:xfrm>
              <a:off x="3549" y="7526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8" name="Line 119"/>
            <p:cNvSpPr>
              <a:spLocks noChangeShapeType="1"/>
            </p:cNvSpPr>
            <p:nvPr/>
          </p:nvSpPr>
          <p:spPr bwMode="auto">
            <a:xfrm>
              <a:off x="5009" y="7568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9" name="Line 120"/>
            <p:cNvSpPr>
              <a:spLocks noChangeShapeType="1"/>
            </p:cNvSpPr>
            <p:nvPr/>
          </p:nvSpPr>
          <p:spPr bwMode="auto">
            <a:xfrm>
              <a:off x="6329" y="7589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0" name="Line 121"/>
            <p:cNvSpPr>
              <a:spLocks noChangeShapeType="1"/>
            </p:cNvSpPr>
            <p:nvPr/>
          </p:nvSpPr>
          <p:spPr bwMode="auto">
            <a:xfrm>
              <a:off x="7129" y="7598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79413" y="2205038"/>
          <a:ext cx="80803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038"/>
                <a:gridCol w="808038"/>
                <a:gridCol w="808038"/>
                <a:gridCol w="808038"/>
                <a:gridCol w="808038"/>
                <a:gridCol w="808038"/>
                <a:gridCol w="808038"/>
                <a:gridCol w="808038"/>
                <a:gridCol w="808038"/>
                <a:gridCol w="808038"/>
              </a:tblGrid>
              <a:tr h="447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91430" marR="9143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9</a:t>
                      </a:r>
                      <a:endParaRPr lang="zh-CN" altLang="en-US" sz="2400" dirty="0"/>
                    </a:p>
                  </a:txBody>
                  <a:tcPr marL="91430" marR="91430" anchor="ctr">
                    <a:solidFill>
                      <a:srgbClr val="FF0000"/>
                    </a:solidFill>
                  </a:tcPr>
                </a:tc>
              </a:tr>
              <a:tr h="447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10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13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91430" marR="9143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91430" marR="91430" anchor="ctr">
                    <a:solidFill>
                      <a:srgbClr val="FF0000"/>
                    </a:solidFill>
                  </a:tcPr>
                </a:tc>
              </a:tr>
              <a:tr h="447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0-&gt;1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0-&gt;2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0-&gt;3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2-&gt;4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3-&gt;5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2-&gt;6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4-&gt;7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5-&gt;8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91430" marR="9143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8-&gt;9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91430" marR="91430"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6.3.1 </a:t>
            </a:r>
            <a:r>
              <a:rPr lang="zh-CN" altLang="en-US" smtClean="0"/>
              <a:t>多段图中的动态规划法</a:t>
            </a:r>
          </a:p>
        </p:txBody>
      </p:sp>
      <p:sp>
        <p:nvSpPr>
          <p:cNvPr id="62467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）回溯：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从最后结点回溯最短路径</a:t>
            </a:r>
            <a:endParaRPr lang="en-US" altLang="zh-CN" smtClean="0"/>
          </a:p>
        </p:txBody>
      </p:sp>
      <p:grpSp>
        <p:nvGrpSpPr>
          <p:cNvPr id="62468" name="Group 71"/>
          <p:cNvGrpSpPr>
            <a:grpSpLocks/>
          </p:cNvGrpSpPr>
          <p:nvPr/>
        </p:nvGrpSpPr>
        <p:grpSpPr bwMode="auto">
          <a:xfrm>
            <a:off x="827088" y="3397250"/>
            <a:ext cx="7572375" cy="3632200"/>
            <a:chOff x="2809" y="7526"/>
            <a:chExt cx="5110" cy="2121"/>
          </a:xfrm>
        </p:grpSpPr>
        <p:sp>
          <p:nvSpPr>
            <p:cNvPr id="62515" name="Text Box 72"/>
            <p:cNvSpPr txBox="1">
              <a:spLocks noChangeArrowheads="1"/>
            </p:cNvSpPr>
            <p:nvPr/>
          </p:nvSpPr>
          <p:spPr bwMode="auto">
            <a:xfrm>
              <a:off x="3287" y="847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2516" name="Oval 73"/>
            <p:cNvSpPr>
              <a:spLocks noChangeArrowheads="1"/>
            </p:cNvSpPr>
            <p:nvPr/>
          </p:nvSpPr>
          <p:spPr bwMode="auto">
            <a:xfrm>
              <a:off x="3979" y="7772"/>
              <a:ext cx="310" cy="2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62517" name="Oval 74"/>
            <p:cNvSpPr>
              <a:spLocks noChangeArrowheads="1"/>
            </p:cNvSpPr>
            <p:nvPr/>
          </p:nvSpPr>
          <p:spPr bwMode="auto">
            <a:xfrm>
              <a:off x="4039" y="8513"/>
              <a:ext cx="310" cy="2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2</a:t>
              </a:r>
            </a:p>
          </p:txBody>
        </p:sp>
        <p:sp>
          <p:nvSpPr>
            <p:cNvPr id="62518" name="Oval 75"/>
            <p:cNvSpPr>
              <a:spLocks noChangeArrowheads="1"/>
            </p:cNvSpPr>
            <p:nvPr/>
          </p:nvSpPr>
          <p:spPr bwMode="auto">
            <a:xfrm>
              <a:off x="2809" y="8534"/>
              <a:ext cx="310" cy="28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62519" name="Oval 76"/>
            <p:cNvSpPr>
              <a:spLocks noChangeArrowheads="1"/>
            </p:cNvSpPr>
            <p:nvPr/>
          </p:nvSpPr>
          <p:spPr bwMode="auto">
            <a:xfrm>
              <a:off x="4019" y="9233"/>
              <a:ext cx="310" cy="2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3</a:t>
              </a:r>
            </a:p>
          </p:txBody>
        </p:sp>
        <p:sp>
          <p:nvSpPr>
            <p:cNvPr id="62520" name="Oval 77"/>
            <p:cNvSpPr>
              <a:spLocks noChangeArrowheads="1"/>
            </p:cNvSpPr>
            <p:nvPr/>
          </p:nvSpPr>
          <p:spPr bwMode="auto">
            <a:xfrm>
              <a:off x="5449" y="7754"/>
              <a:ext cx="310" cy="2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62521" name="Oval 78"/>
            <p:cNvSpPr>
              <a:spLocks noChangeArrowheads="1"/>
            </p:cNvSpPr>
            <p:nvPr/>
          </p:nvSpPr>
          <p:spPr bwMode="auto">
            <a:xfrm>
              <a:off x="5419" y="8453"/>
              <a:ext cx="310" cy="2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5</a:t>
              </a:r>
            </a:p>
          </p:txBody>
        </p:sp>
        <p:sp>
          <p:nvSpPr>
            <p:cNvPr id="62522" name="Oval 79"/>
            <p:cNvSpPr>
              <a:spLocks noChangeArrowheads="1"/>
            </p:cNvSpPr>
            <p:nvPr/>
          </p:nvSpPr>
          <p:spPr bwMode="auto">
            <a:xfrm>
              <a:off x="5419" y="9254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62523" name="Oval 80"/>
            <p:cNvSpPr>
              <a:spLocks noChangeArrowheads="1"/>
            </p:cNvSpPr>
            <p:nvPr/>
          </p:nvSpPr>
          <p:spPr bwMode="auto">
            <a:xfrm>
              <a:off x="6626" y="8222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62524" name="Oval 81"/>
            <p:cNvSpPr>
              <a:spLocks noChangeArrowheads="1"/>
            </p:cNvSpPr>
            <p:nvPr/>
          </p:nvSpPr>
          <p:spPr bwMode="auto">
            <a:xfrm>
              <a:off x="6609" y="9035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62525" name="Oval 82"/>
            <p:cNvSpPr>
              <a:spLocks noChangeArrowheads="1"/>
            </p:cNvSpPr>
            <p:nvPr/>
          </p:nvSpPr>
          <p:spPr bwMode="auto">
            <a:xfrm>
              <a:off x="7609" y="8585"/>
              <a:ext cx="310" cy="283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9</a:t>
              </a:r>
            </a:p>
          </p:txBody>
        </p:sp>
        <p:sp>
          <p:nvSpPr>
            <p:cNvPr id="62526" name="Line 83"/>
            <p:cNvSpPr>
              <a:spLocks noChangeShapeType="1"/>
            </p:cNvSpPr>
            <p:nvPr/>
          </p:nvSpPr>
          <p:spPr bwMode="auto">
            <a:xfrm flipV="1">
              <a:off x="3099" y="7997"/>
              <a:ext cx="890" cy="5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7" name="Line 84"/>
            <p:cNvSpPr>
              <a:spLocks noChangeShapeType="1"/>
            </p:cNvSpPr>
            <p:nvPr/>
          </p:nvSpPr>
          <p:spPr bwMode="auto">
            <a:xfrm flipV="1">
              <a:off x="4339" y="8636"/>
              <a:ext cx="1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8" name="Line 85"/>
            <p:cNvSpPr>
              <a:spLocks noChangeShapeType="1"/>
            </p:cNvSpPr>
            <p:nvPr/>
          </p:nvSpPr>
          <p:spPr bwMode="auto">
            <a:xfrm flipV="1">
              <a:off x="4319" y="7895"/>
              <a:ext cx="1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9" name="Line 86"/>
            <p:cNvSpPr>
              <a:spLocks noChangeShapeType="1"/>
            </p:cNvSpPr>
            <p:nvPr/>
          </p:nvSpPr>
          <p:spPr bwMode="auto">
            <a:xfrm flipV="1">
              <a:off x="3129" y="8666"/>
              <a:ext cx="8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0" name="Line 87"/>
            <p:cNvSpPr>
              <a:spLocks noChangeShapeType="1"/>
            </p:cNvSpPr>
            <p:nvPr/>
          </p:nvSpPr>
          <p:spPr bwMode="auto">
            <a:xfrm>
              <a:off x="3089" y="8786"/>
              <a:ext cx="910" cy="5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1" name="Line 88"/>
            <p:cNvSpPr>
              <a:spLocks noChangeShapeType="1"/>
            </p:cNvSpPr>
            <p:nvPr/>
          </p:nvSpPr>
          <p:spPr bwMode="auto">
            <a:xfrm>
              <a:off x="4299" y="7976"/>
              <a:ext cx="1100" cy="5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2" name="Line 89"/>
            <p:cNvSpPr>
              <a:spLocks noChangeShapeType="1"/>
            </p:cNvSpPr>
            <p:nvPr/>
          </p:nvSpPr>
          <p:spPr bwMode="auto">
            <a:xfrm flipV="1">
              <a:off x="5729" y="9200"/>
              <a:ext cx="870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3" name="Line 90"/>
            <p:cNvSpPr>
              <a:spLocks noChangeShapeType="1"/>
            </p:cNvSpPr>
            <p:nvPr/>
          </p:nvSpPr>
          <p:spPr bwMode="auto">
            <a:xfrm flipV="1">
              <a:off x="5749" y="8381"/>
              <a:ext cx="870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4" name="Line 91"/>
            <p:cNvSpPr>
              <a:spLocks noChangeShapeType="1"/>
            </p:cNvSpPr>
            <p:nvPr/>
          </p:nvSpPr>
          <p:spPr bwMode="auto">
            <a:xfrm>
              <a:off x="6959" y="8393"/>
              <a:ext cx="670" cy="2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5" name="Line 92"/>
            <p:cNvSpPr>
              <a:spLocks noChangeShapeType="1"/>
            </p:cNvSpPr>
            <p:nvPr/>
          </p:nvSpPr>
          <p:spPr bwMode="auto">
            <a:xfrm flipV="1">
              <a:off x="6929" y="8822"/>
              <a:ext cx="700" cy="34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6" name="Text Box 93"/>
            <p:cNvSpPr txBox="1">
              <a:spLocks noChangeArrowheads="1"/>
            </p:cNvSpPr>
            <p:nvPr/>
          </p:nvSpPr>
          <p:spPr bwMode="auto">
            <a:xfrm>
              <a:off x="3327" y="806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2537" name="Text Box 94"/>
            <p:cNvSpPr txBox="1">
              <a:spLocks noChangeArrowheads="1"/>
            </p:cNvSpPr>
            <p:nvPr/>
          </p:nvSpPr>
          <p:spPr bwMode="auto">
            <a:xfrm>
              <a:off x="4763" y="7752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62538" name="Text Box 95"/>
            <p:cNvSpPr txBox="1">
              <a:spLocks noChangeArrowheads="1"/>
            </p:cNvSpPr>
            <p:nvPr/>
          </p:nvSpPr>
          <p:spPr bwMode="auto">
            <a:xfrm>
              <a:off x="3327" y="9041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2539" name="Text Box 96"/>
            <p:cNvSpPr txBox="1">
              <a:spLocks noChangeArrowheads="1"/>
            </p:cNvSpPr>
            <p:nvPr/>
          </p:nvSpPr>
          <p:spPr bwMode="auto">
            <a:xfrm>
              <a:off x="4497" y="7942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2540" name="Text Box 97"/>
            <p:cNvSpPr txBox="1">
              <a:spLocks noChangeArrowheads="1"/>
            </p:cNvSpPr>
            <p:nvPr/>
          </p:nvSpPr>
          <p:spPr bwMode="auto">
            <a:xfrm>
              <a:off x="4784" y="8480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62541" name="Text Box 98"/>
            <p:cNvSpPr txBox="1">
              <a:spLocks noChangeArrowheads="1"/>
            </p:cNvSpPr>
            <p:nvPr/>
          </p:nvSpPr>
          <p:spPr bwMode="auto">
            <a:xfrm>
              <a:off x="4445" y="8252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2542" name="Line 99"/>
            <p:cNvSpPr>
              <a:spLocks noChangeShapeType="1"/>
            </p:cNvSpPr>
            <p:nvPr/>
          </p:nvSpPr>
          <p:spPr bwMode="auto">
            <a:xfrm flipV="1">
              <a:off x="4329" y="7979"/>
              <a:ext cx="1110" cy="5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43" name="Text Box 100"/>
            <p:cNvSpPr txBox="1">
              <a:spLocks noChangeArrowheads="1"/>
            </p:cNvSpPr>
            <p:nvPr/>
          </p:nvSpPr>
          <p:spPr bwMode="auto">
            <a:xfrm>
              <a:off x="4527" y="867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2544" name="Line 101"/>
            <p:cNvSpPr>
              <a:spLocks noChangeShapeType="1"/>
            </p:cNvSpPr>
            <p:nvPr/>
          </p:nvSpPr>
          <p:spPr bwMode="auto">
            <a:xfrm>
              <a:off x="4319" y="8756"/>
              <a:ext cx="1100" cy="5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45" name="Text Box 102"/>
            <p:cNvSpPr txBox="1">
              <a:spLocks noChangeArrowheads="1"/>
            </p:cNvSpPr>
            <p:nvPr/>
          </p:nvSpPr>
          <p:spPr bwMode="auto">
            <a:xfrm>
              <a:off x="4412" y="8994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2546" name="Line 103"/>
            <p:cNvSpPr>
              <a:spLocks noChangeShapeType="1"/>
            </p:cNvSpPr>
            <p:nvPr/>
          </p:nvSpPr>
          <p:spPr bwMode="auto">
            <a:xfrm flipV="1">
              <a:off x="4329" y="8708"/>
              <a:ext cx="1110" cy="57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47" name="Text Box 104"/>
            <p:cNvSpPr txBox="1">
              <a:spLocks noChangeArrowheads="1"/>
            </p:cNvSpPr>
            <p:nvPr/>
          </p:nvSpPr>
          <p:spPr bwMode="auto">
            <a:xfrm>
              <a:off x="4777" y="9164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62548" name="Line 105"/>
            <p:cNvSpPr>
              <a:spLocks noChangeShapeType="1"/>
            </p:cNvSpPr>
            <p:nvPr/>
          </p:nvSpPr>
          <p:spPr bwMode="auto">
            <a:xfrm flipV="1">
              <a:off x="4359" y="9356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49" name="Text Box 106"/>
            <p:cNvSpPr txBox="1">
              <a:spLocks noChangeArrowheads="1"/>
            </p:cNvSpPr>
            <p:nvPr/>
          </p:nvSpPr>
          <p:spPr bwMode="auto">
            <a:xfrm>
              <a:off x="6137" y="786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2550" name="Text Box 107"/>
            <p:cNvSpPr txBox="1">
              <a:spLocks noChangeArrowheads="1"/>
            </p:cNvSpPr>
            <p:nvPr/>
          </p:nvSpPr>
          <p:spPr bwMode="auto">
            <a:xfrm>
              <a:off x="5897" y="8030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2551" name="Line 108"/>
            <p:cNvSpPr>
              <a:spLocks noChangeShapeType="1"/>
            </p:cNvSpPr>
            <p:nvPr/>
          </p:nvSpPr>
          <p:spPr bwMode="auto">
            <a:xfrm>
              <a:off x="5729" y="7985"/>
              <a:ext cx="940" cy="10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52" name="Line 109"/>
            <p:cNvSpPr>
              <a:spLocks noChangeShapeType="1"/>
            </p:cNvSpPr>
            <p:nvPr/>
          </p:nvSpPr>
          <p:spPr bwMode="auto">
            <a:xfrm>
              <a:off x="5769" y="7895"/>
              <a:ext cx="85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53" name="Text Box 110"/>
            <p:cNvSpPr txBox="1">
              <a:spLocks noChangeArrowheads="1"/>
            </p:cNvSpPr>
            <p:nvPr/>
          </p:nvSpPr>
          <p:spPr bwMode="auto">
            <a:xfrm>
              <a:off x="5757" y="831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2554" name="Text Box 111"/>
            <p:cNvSpPr txBox="1">
              <a:spLocks noChangeArrowheads="1"/>
            </p:cNvSpPr>
            <p:nvPr/>
          </p:nvSpPr>
          <p:spPr bwMode="auto">
            <a:xfrm>
              <a:off x="5717" y="895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2555" name="Text Box 112"/>
            <p:cNvSpPr txBox="1">
              <a:spLocks noChangeArrowheads="1"/>
            </p:cNvSpPr>
            <p:nvPr/>
          </p:nvSpPr>
          <p:spPr bwMode="auto">
            <a:xfrm>
              <a:off x="5937" y="858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2556" name="Text Box 113"/>
            <p:cNvSpPr txBox="1">
              <a:spLocks noChangeArrowheads="1"/>
            </p:cNvSpPr>
            <p:nvPr/>
          </p:nvSpPr>
          <p:spPr bwMode="auto">
            <a:xfrm>
              <a:off x="6107" y="9335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2557" name="Text Box 114"/>
            <p:cNvSpPr txBox="1">
              <a:spLocks noChangeArrowheads="1"/>
            </p:cNvSpPr>
            <p:nvPr/>
          </p:nvSpPr>
          <p:spPr bwMode="auto">
            <a:xfrm>
              <a:off x="7257" y="904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2558" name="Text Box 115"/>
            <p:cNvSpPr txBox="1">
              <a:spLocks noChangeArrowheads="1"/>
            </p:cNvSpPr>
            <p:nvPr/>
          </p:nvSpPr>
          <p:spPr bwMode="auto">
            <a:xfrm>
              <a:off x="7267" y="830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62559" name="Line 116"/>
            <p:cNvSpPr>
              <a:spLocks noChangeShapeType="1"/>
            </p:cNvSpPr>
            <p:nvPr/>
          </p:nvSpPr>
          <p:spPr bwMode="auto">
            <a:xfrm>
              <a:off x="5749" y="8654"/>
              <a:ext cx="850" cy="4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60" name="Line 117"/>
            <p:cNvSpPr>
              <a:spLocks noChangeShapeType="1"/>
            </p:cNvSpPr>
            <p:nvPr/>
          </p:nvSpPr>
          <p:spPr bwMode="auto">
            <a:xfrm flipV="1">
              <a:off x="5709" y="8480"/>
              <a:ext cx="930" cy="8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61" name="Line 118"/>
            <p:cNvSpPr>
              <a:spLocks noChangeShapeType="1"/>
            </p:cNvSpPr>
            <p:nvPr/>
          </p:nvSpPr>
          <p:spPr bwMode="auto">
            <a:xfrm>
              <a:off x="3549" y="7526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62" name="Line 119"/>
            <p:cNvSpPr>
              <a:spLocks noChangeShapeType="1"/>
            </p:cNvSpPr>
            <p:nvPr/>
          </p:nvSpPr>
          <p:spPr bwMode="auto">
            <a:xfrm>
              <a:off x="5009" y="7568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63" name="Line 120"/>
            <p:cNvSpPr>
              <a:spLocks noChangeShapeType="1"/>
            </p:cNvSpPr>
            <p:nvPr/>
          </p:nvSpPr>
          <p:spPr bwMode="auto">
            <a:xfrm>
              <a:off x="6329" y="7589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64" name="Line 121"/>
            <p:cNvSpPr>
              <a:spLocks noChangeShapeType="1"/>
            </p:cNvSpPr>
            <p:nvPr/>
          </p:nvSpPr>
          <p:spPr bwMode="auto">
            <a:xfrm>
              <a:off x="7129" y="7598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79413" y="2205038"/>
          <a:ext cx="80803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038"/>
                <a:gridCol w="808038"/>
                <a:gridCol w="808038"/>
                <a:gridCol w="808038"/>
                <a:gridCol w="808038"/>
                <a:gridCol w="808038"/>
                <a:gridCol w="808038"/>
                <a:gridCol w="808038"/>
                <a:gridCol w="808038"/>
                <a:gridCol w="808038"/>
              </a:tblGrid>
              <a:tr h="447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91430" marR="9143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91430" marR="9143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9</a:t>
                      </a:r>
                      <a:endParaRPr lang="zh-CN" altLang="en-US" sz="2400" dirty="0"/>
                    </a:p>
                  </a:txBody>
                  <a:tcPr marL="91430" marR="91430" anchor="ctr">
                    <a:solidFill>
                      <a:srgbClr val="FF0000"/>
                    </a:solidFill>
                  </a:tcPr>
                </a:tc>
              </a:tr>
              <a:tr h="447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0" marR="9143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10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13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91430" marR="9143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91430" marR="91430" anchor="ctr">
                    <a:solidFill>
                      <a:srgbClr val="FF0000"/>
                    </a:solidFill>
                  </a:tcPr>
                </a:tc>
              </a:tr>
              <a:tr h="447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0-&gt;1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0-&gt;2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0-&gt;3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2-&gt;4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bg1"/>
                          </a:solidFill>
                        </a:rPr>
                        <a:t>3-&gt;5</a:t>
                      </a:r>
                      <a:endParaRPr lang="zh-CN" alt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0" marR="9143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2-&gt;6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4-&gt;7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5-&gt;8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91430" marR="9143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8-&gt;9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91430" marR="91430"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6.3.1 </a:t>
            </a:r>
            <a:r>
              <a:rPr lang="zh-CN" altLang="en-US" smtClean="0"/>
              <a:t>多段图中的动态规划法</a:t>
            </a:r>
          </a:p>
        </p:txBody>
      </p:sp>
      <p:sp>
        <p:nvSpPr>
          <p:cNvPr id="63491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）回溯：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从最后结点回溯最短路径</a:t>
            </a:r>
            <a:endParaRPr lang="en-US" altLang="zh-CN" smtClean="0"/>
          </a:p>
        </p:txBody>
      </p:sp>
      <p:grpSp>
        <p:nvGrpSpPr>
          <p:cNvPr id="63492" name="Group 71"/>
          <p:cNvGrpSpPr>
            <a:grpSpLocks/>
          </p:cNvGrpSpPr>
          <p:nvPr/>
        </p:nvGrpSpPr>
        <p:grpSpPr bwMode="auto">
          <a:xfrm>
            <a:off x="827088" y="3397250"/>
            <a:ext cx="7572375" cy="3632200"/>
            <a:chOff x="2809" y="7526"/>
            <a:chExt cx="5110" cy="2121"/>
          </a:xfrm>
        </p:grpSpPr>
        <p:sp>
          <p:nvSpPr>
            <p:cNvPr id="63539" name="Text Box 72"/>
            <p:cNvSpPr txBox="1">
              <a:spLocks noChangeArrowheads="1"/>
            </p:cNvSpPr>
            <p:nvPr/>
          </p:nvSpPr>
          <p:spPr bwMode="auto">
            <a:xfrm>
              <a:off x="3287" y="847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3540" name="Oval 73"/>
            <p:cNvSpPr>
              <a:spLocks noChangeArrowheads="1"/>
            </p:cNvSpPr>
            <p:nvPr/>
          </p:nvSpPr>
          <p:spPr bwMode="auto">
            <a:xfrm>
              <a:off x="3979" y="7772"/>
              <a:ext cx="310" cy="2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63541" name="Oval 74"/>
            <p:cNvSpPr>
              <a:spLocks noChangeArrowheads="1"/>
            </p:cNvSpPr>
            <p:nvPr/>
          </p:nvSpPr>
          <p:spPr bwMode="auto">
            <a:xfrm>
              <a:off x="4039" y="8513"/>
              <a:ext cx="310" cy="2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2</a:t>
              </a:r>
            </a:p>
          </p:txBody>
        </p:sp>
        <p:sp>
          <p:nvSpPr>
            <p:cNvPr id="63542" name="Oval 75"/>
            <p:cNvSpPr>
              <a:spLocks noChangeArrowheads="1"/>
            </p:cNvSpPr>
            <p:nvPr/>
          </p:nvSpPr>
          <p:spPr bwMode="auto">
            <a:xfrm>
              <a:off x="2809" y="8534"/>
              <a:ext cx="310" cy="28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63543" name="Oval 76"/>
            <p:cNvSpPr>
              <a:spLocks noChangeArrowheads="1"/>
            </p:cNvSpPr>
            <p:nvPr/>
          </p:nvSpPr>
          <p:spPr bwMode="auto">
            <a:xfrm>
              <a:off x="4019" y="9233"/>
              <a:ext cx="310" cy="2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3</a:t>
              </a:r>
            </a:p>
          </p:txBody>
        </p:sp>
        <p:sp>
          <p:nvSpPr>
            <p:cNvPr id="63544" name="Oval 77"/>
            <p:cNvSpPr>
              <a:spLocks noChangeArrowheads="1"/>
            </p:cNvSpPr>
            <p:nvPr/>
          </p:nvSpPr>
          <p:spPr bwMode="auto">
            <a:xfrm>
              <a:off x="5449" y="7754"/>
              <a:ext cx="310" cy="2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63545" name="Oval 78"/>
            <p:cNvSpPr>
              <a:spLocks noChangeArrowheads="1"/>
            </p:cNvSpPr>
            <p:nvPr/>
          </p:nvSpPr>
          <p:spPr bwMode="auto">
            <a:xfrm>
              <a:off x="5419" y="8453"/>
              <a:ext cx="310" cy="2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5</a:t>
              </a:r>
            </a:p>
          </p:txBody>
        </p:sp>
        <p:sp>
          <p:nvSpPr>
            <p:cNvPr id="63546" name="Oval 79"/>
            <p:cNvSpPr>
              <a:spLocks noChangeArrowheads="1"/>
            </p:cNvSpPr>
            <p:nvPr/>
          </p:nvSpPr>
          <p:spPr bwMode="auto">
            <a:xfrm>
              <a:off x="5419" y="9254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63547" name="Oval 80"/>
            <p:cNvSpPr>
              <a:spLocks noChangeArrowheads="1"/>
            </p:cNvSpPr>
            <p:nvPr/>
          </p:nvSpPr>
          <p:spPr bwMode="auto">
            <a:xfrm>
              <a:off x="6626" y="8222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63548" name="Oval 81"/>
            <p:cNvSpPr>
              <a:spLocks noChangeArrowheads="1"/>
            </p:cNvSpPr>
            <p:nvPr/>
          </p:nvSpPr>
          <p:spPr bwMode="auto">
            <a:xfrm>
              <a:off x="6609" y="9035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63549" name="Oval 82"/>
            <p:cNvSpPr>
              <a:spLocks noChangeArrowheads="1"/>
            </p:cNvSpPr>
            <p:nvPr/>
          </p:nvSpPr>
          <p:spPr bwMode="auto">
            <a:xfrm>
              <a:off x="7609" y="8585"/>
              <a:ext cx="310" cy="283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9</a:t>
              </a:r>
            </a:p>
          </p:txBody>
        </p:sp>
        <p:sp>
          <p:nvSpPr>
            <p:cNvPr id="63550" name="Line 83"/>
            <p:cNvSpPr>
              <a:spLocks noChangeShapeType="1"/>
            </p:cNvSpPr>
            <p:nvPr/>
          </p:nvSpPr>
          <p:spPr bwMode="auto">
            <a:xfrm flipV="1">
              <a:off x="3099" y="7997"/>
              <a:ext cx="890" cy="5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1" name="Line 84"/>
            <p:cNvSpPr>
              <a:spLocks noChangeShapeType="1"/>
            </p:cNvSpPr>
            <p:nvPr/>
          </p:nvSpPr>
          <p:spPr bwMode="auto">
            <a:xfrm flipV="1">
              <a:off x="4339" y="8636"/>
              <a:ext cx="1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2" name="Line 85"/>
            <p:cNvSpPr>
              <a:spLocks noChangeShapeType="1"/>
            </p:cNvSpPr>
            <p:nvPr/>
          </p:nvSpPr>
          <p:spPr bwMode="auto">
            <a:xfrm flipV="1">
              <a:off x="4319" y="7895"/>
              <a:ext cx="1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3" name="Line 86"/>
            <p:cNvSpPr>
              <a:spLocks noChangeShapeType="1"/>
            </p:cNvSpPr>
            <p:nvPr/>
          </p:nvSpPr>
          <p:spPr bwMode="auto">
            <a:xfrm flipV="1">
              <a:off x="3129" y="8666"/>
              <a:ext cx="8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4" name="Line 87"/>
            <p:cNvSpPr>
              <a:spLocks noChangeShapeType="1"/>
            </p:cNvSpPr>
            <p:nvPr/>
          </p:nvSpPr>
          <p:spPr bwMode="auto">
            <a:xfrm>
              <a:off x="3089" y="8786"/>
              <a:ext cx="910" cy="53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5" name="Line 88"/>
            <p:cNvSpPr>
              <a:spLocks noChangeShapeType="1"/>
            </p:cNvSpPr>
            <p:nvPr/>
          </p:nvSpPr>
          <p:spPr bwMode="auto">
            <a:xfrm>
              <a:off x="4299" y="7976"/>
              <a:ext cx="1100" cy="5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6" name="Line 89"/>
            <p:cNvSpPr>
              <a:spLocks noChangeShapeType="1"/>
            </p:cNvSpPr>
            <p:nvPr/>
          </p:nvSpPr>
          <p:spPr bwMode="auto">
            <a:xfrm flipV="1">
              <a:off x="5729" y="9200"/>
              <a:ext cx="870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7" name="Line 90"/>
            <p:cNvSpPr>
              <a:spLocks noChangeShapeType="1"/>
            </p:cNvSpPr>
            <p:nvPr/>
          </p:nvSpPr>
          <p:spPr bwMode="auto">
            <a:xfrm flipV="1">
              <a:off x="5749" y="8381"/>
              <a:ext cx="870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8" name="Line 91"/>
            <p:cNvSpPr>
              <a:spLocks noChangeShapeType="1"/>
            </p:cNvSpPr>
            <p:nvPr/>
          </p:nvSpPr>
          <p:spPr bwMode="auto">
            <a:xfrm>
              <a:off x="6959" y="8393"/>
              <a:ext cx="670" cy="2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9" name="Line 92"/>
            <p:cNvSpPr>
              <a:spLocks noChangeShapeType="1"/>
            </p:cNvSpPr>
            <p:nvPr/>
          </p:nvSpPr>
          <p:spPr bwMode="auto">
            <a:xfrm flipV="1">
              <a:off x="6929" y="8822"/>
              <a:ext cx="700" cy="34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60" name="Text Box 93"/>
            <p:cNvSpPr txBox="1">
              <a:spLocks noChangeArrowheads="1"/>
            </p:cNvSpPr>
            <p:nvPr/>
          </p:nvSpPr>
          <p:spPr bwMode="auto">
            <a:xfrm>
              <a:off x="3327" y="806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3561" name="Text Box 94"/>
            <p:cNvSpPr txBox="1">
              <a:spLocks noChangeArrowheads="1"/>
            </p:cNvSpPr>
            <p:nvPr/>
          </p:nvSpPr>
          <p:spPr bwMode="auto">
            <a:xfrm>
              <a:off x="4763" y="7752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63562" name="Text Box 95"/>
            <p:cNvSpPr txBox="1">
              <a:spLocks noChangeArrowheads="1"/>
            </p:cNvSpPr>
            <p:nvPr/>
          </p:nvSpPr>
          <p:spPr bwMode="auto">
            <a:xfrm>
              <a:off x="3327" y="9041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3563" name="Text Box 96"/>
            <p:cNvSpPr txBox="1">
              <a:spLocks noChangeArrowheads="1"/>
            </p:cNvSpPr>
            <p:nvPr/>
          </p:nvSpPr>
          <p:spPr bwMode="auto">
            <a:xfrm>
              <a:off x="4497" y="7942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3564" name="Text Box 97"/>
            <p:cNvSpPr txBox="1">
              <a:spLocks noChangeArrowheads="1"/>
            </p:cNvSpPr>
            <p:nvPr/>
          </p:nvSpPr>
          <p:spPr bwMode="auto">
            <a:xfrm>
              <a:off x="4784" y="8480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63565" name="Text Box 98"/>
            <p:cNvSpPr txBox="1">
              <a:spLocks noChangeArrowheads="1"/>
            </p:cNvSpPr>
            <p:nvPr/>
          </p:nvSpPr>
          <p:spPr bwMode="auto">
            <a:xfrm>
              <a:off x="4445" y="8252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3566" name="Line 99"/>
            <p:cNvSpPr>
              <a:spLocks noChangeShapeType="1"/>
            </p:cNvSpPr>
            <p:nvPr/>
          </p:nvSpPr>
          <p:spPr bwMode="auto">
            <a:xfrm flipV="1">
              <a:off x="4329" y="7979"/>
              <a:ext cx="1110" cy="5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67" name="Text Box 100"/>
            <p:cNvSpPr txBox="1">
              <a:spLocks noChangeArrowheads="1"/>
            </p:cNvSpPr>
            <p:nvPr/>
          </p:nvSpPr>
          <p:spPr bwMode="auto">
            <a:xfrm>
              <a:off x="4527" y="867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3568" name="Line 101"/>
            <p:cNvSpPr>
              <a:spLocks noChangeShapeType="1"/>
            </p:cNvSpPr>
            <p:nvPr/>
          </p:nvSpPr>
          <p:spPr bwMode="auto">
            <a:xfrm>
              <a:off x="4319" y="8756"/>
              <a:ext cx="1100" cy="5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69" name="Text Box 102"/>
            <p:cNvSpPr txBox="1">
              <a:spLocks noChangeArrowheads="1"/>
            </p:cNvSpPr>
            <p:nvPr/>
          </p:nvSpPr>
          <p:spPr bwMode="auto">
            <a:xfrm>
              <a:off x="4412" y="8994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3570" name="Line 103"/>
            <p:cNvSpPr>
              <a:spLocks noChangeShapeType="1"/>
            </p:cNvSpPr>
            <p:nvPr/>
          </p:nvSpPr>
          <p:spPr bwMode="auto">
            <a:xfrm flipV="1">
              <a:off x="4329" y="8708"/>
              <a:ext cx="1110" cy="57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71" name="Text Box 104"/>
            <p:cNvSpPr txBox="1">
              <a:spLocks noChangeArrowheads="1"/>
            </p:cNvSpPr>
            <p:nvPr/>
          </p:nvSpPr>
          <p:spPr bwMode="auto">
            <a:xfrm>
              <a:off x="4777" y="9164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63572" name="Line 105"/>
            <p:cNvSpPr>
              <a:spLocks noChangeShapeType="1"/>
            </p:cNvSpPr>
            <p:nvPr/>
          </p:nvSpPr>
          <p:spPr bwMode="auto">
            <a:xfrm flipV="1">
              <a:off x="4359" y="9356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73" name="Text Box 106"/>
            <p:cNvSpPr txBox="1">
              <a:spLocks noChangeArrowheads="1"/>
            </p:cNvSpPr>
            <p:nvPr/>
          </p:nvSpPr>
          <p:spPr bwMode="auto">
            <a:xfrm>
              <a:off x="6137" y="786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3574" name="Text Box 107"/>
            <p:cNvSpPr txBox="1">
              <a:spLocks noChangeArrowheads="1"/>
            </p:cNvSpPr>
            <p:nvPr/>
          </p:nvSpPr>
          <p:spPr bwMode="auto">
            <a:xfrm>
              <a:off x="5897" y="8030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3575" name="Line 108"/>
            <p:cNvSpPr>
              <a:spLocks noChangeShapeType="1"/>
            </p:cNvSpPr>
            <p:nvPr/>
          </p:nvSpPr>
          <p:spPr bwMode="auto">
            <a:xfrm>
              <a:off x="5729" y="7985"/>
              <a:ext cx="940" cy="10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76" name="Line 109"/>
            <p:cNvSpPr>
              <a:spLocks noChangeShapeType="1"/>
            </p:cNvSpPr>
            <p:nvPr/>
          </p:nvSpPr>
          <p:spPr bwMode="auto">
            <a:xfrm>
              <a:off x="5769" y="7895"/>
              <a:ext cx="85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77" name="Text Box 110"/>
            <p:cNvSpPr txBox="1">
              <a:spLocks noChangeArrowheads="1"/>
            </p:cNvSpPr>
            <p:nvPr/>
          </p:nvSpPr>
          <p:spPr bwMode="auto">
            <a:xfrm>
              <a:off x="5757" y="831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3578" name="Text Box 111"/>
            <p:cNvSpPr txBox="1">
              <a:spLocks noChangeArrowheads="1"/>
            </p:cNvSpPr>
            <p:nvPr/>
          </p:nvSpPr>
          <p:spPr bwMode="auto">
            <a:xfrm>
              <a:off x="5717" y="895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3579" name="Text Box 112"/>
            <p:cNvSpPr txBox="1">
              <a:spLocks noChangeArrowheads="1"/>
            </p:cNvSpPr>
            <p:nvPr/>
          </p:nvSpPr>
          <p:spPr bwMode="auto">
            <a:xfrm>
              <a:off x="5937" y="858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3580" name="Text Box 113"/>
            <p:cNvSpPr txBox="1">
              <a:spLocks noChangeArrowheads="1"/>
            </p:cNvSpPr>
            <p:nvPr/>
          </p:nvSpPr>
          <p:spPr bwMode="auto">
            <a:xfrm>
              <a:off x="6107" y="9335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3581" name="Text Box 114"/>
            <p:cNvSpPr txBox="1">
              <a:spLocks noChangeArrowheads="1"/>
            </p:cNvSpPr>
            <p:nvPr/>
          </p:nvSpPr>
          <p:spPr bwMode="auto">
            <a:xfrm>
              <a:off x="7257" y="904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3582" name="Text Box 115"/>
            <p:cNvSpPr txBox="1">
              <a:spLocks noChangeArrowheads="1"/>
            </p:cNvSpPr>
            <p:nvPr/>
          </p:nvSpPr>
          <p:spPr bwMode="auto">
            <a:xfrm>
              <a:off x="7267" y="830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63583" name="Line 116"/>
            <p:cNvSpPr>
              <a:spLocks noChangeShapeType="1"/>
            </p:cNvSpPr>
            <p:nvPr/>
          </p:nvSpPr>
          <p:spPr bwMode="auto">
            <a:xfrm>
              <a:off x="5749" y="8654"/>
              <a:ext cx="850" cy="4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84" name="Line 117"/>
            <p:cNvSpPr>
              <a:spLocks noChangeShapeType="1"/>
            </p:cNvSpPr>
            <p:nvPr/>
          </p:nvSpPr>
          <p:spPr bwMode="auto">
            <a:xfrm flipV="1">
              <a:off x="5709" y="8480"/>
              <a:ext cx="930" cy="8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85" name="Line 118"/>
            <p:cNvSpPr>
              <a:spLocks noChangeShapeType="1"/>
            </p:cNvSpPr>
            <p:nvPr/>
          </p:nvSpPr>
          <p:spPr bwMode="auto">
            <a:xfrm>
              <a:off x="3549" y="7526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86" name="Line 119"/>
            <p:cNvSpPr>
              <a:spLocks noChangeShapeType="1"/>
            </p:cNvSpPr>
            <p:nvPr/>
          </p:nvSpPr>
          <p:spPr bwMode="auto">
            <a:xfrm>
              <a:off x="5009" y="7568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87" name="Line 120"/>
            <p:cNvSpPr>
              <a:spLocks noChangeShapeType="1"/>
            </p:cNvSpPr>
            <p:nvPr/>
          </p:nvSpPr>
          <p:spPr bwMode="auto">
            <a:xfrm>
              <a:off x="6329" y="7589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88" name="Line 121"/>
            <p:cNvSpPr>
              <a:spLocks noChangeShapeType="1"/>
            </p:cNvSpPr>
            <p:nvPr/>
          </p:nvSpPr>
          <p:spPr bwMode="auto">
            <a:xfrm>
              <a:off x="7129" y="7598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79413" y="2205038"/>
          <a:ext cx="80803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038"/>
                <a:gridCol w="808038"/>
                <a:gridCol w="808038"/>
                <a:gridCol w="808038"/>
                <a:gridCol w="808038"/>
                <a:gridCol w="808038"/>
                <a:gridCol w="808038"/>
                <a:gridCol w="808038"/>
                <a:gridCol w="808038"/>
                <a:gridCol w="808038"/>
              </a:tblGrid>
              <a:tr h="447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marL="91430" marR="9143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marL="91430" marR="9143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 marL="91430" marR="9143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9</a:t>
                      </a:r>
                      <a:endParaRPr lang="zh-CN" altLang="en-US" sz="2400" dirty="0"/>
                    </a:p>
                  </a:txBody>
                  <a:tcPr marL="91430" marR="91430" anchor="ctr">
                    <a:solidFill>
                      <a:srgbClr val="FF0000"/>
                    </a:solidFill>
                  </a:tcPr>
                </a:tc>
              </a:tr>
              <a:tr h="447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0" marR="9143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0" marR="9143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10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13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91430" marR="9143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91430" marR="91430" anchor="ctr">
                    <a:solidFill>
                      <a:srgbClr val="FF0000"/>
                    </a:solidFill>
                  </a:tcPr>
                </a:tc>
              </a:tr>
              <a:tr h="447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0-&gt;1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0-&gt;2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bg1"/>
                          </a:solidFill>
                        </a:rPr>
                        <a:t>0-&gt;3</a:t>
                      </a:r>
                      <a:endParaRPr lang="zh-CN" alt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0" marR="9143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2-&gt;4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bg1"/>
                          </a:solidFill>
                        </a:rPr>
                        <a:t>3-&gt;5</a:t>
                      </a:r>
                      <a:endParaRPr lang="zh-CN" alt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0" marR="9143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2-&gt;6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4-&gt;7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5-&gt;8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91430" marR="9143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8-&gt;9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91430" marR="91430"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6.3.1 </a:t>
            </a:r>
            <a:r>
              <a:rPr lang="zh-CN" altLang="en-US" smtClean="0"/>
              <a:t>多段图中的动态规划法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什么是多段图？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）是一个带权有向图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）可以将结点划分成若干堆（段），而且图中任何一边连接的两个结点不会在同一段中</a:t>
            </a:r>
            <a:endParaRPr lang="zh-CN" altLang="en-US" dirty="0"/>
          </a:p>
        </p:txBody>
      </p:sp>
      <p:grpSp>
        <p:nvGrpSpPr>
          <p:cNvPr id="46084" name="Group 71"/>
          <p:cNvGrpSpPr>
            <a:grpSpLocks/>
          </p:cNvGrpSpPr>
          <p:nvPr/>
        </p:nvGrpSpPr>
        <p:grpSpPr bwMode="auto">
          <a:xfrm>
            <a:off x="827088" y="3027363"/>
            <a:ext cx="7572375" cy="3857625"/>
            <a:chOff x="2809" y="7526"/>
            <a:chExt cx="5110" cy="2253"/>
          </a:xfrm>
        </p:grpSpPr>
        <p:sp>
          <p:nvSpPr>
            <p:cNvPr id="46085" name="Text Box 72"/>
            <p:cNvSpPr txBox="1">
              <a:spLocks noChangeArrowheads="1"/>
            </p:cNvSpPr>
            <p:nvPr/>
          </p:nvSpPr>
          <p:spPr bwMode="auto">
            <a:xfrm>
              <a:off x="3287" y="847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6086" name="Oval 73"/>
            <p:cNvSpPr>
              <a:spLocks noChangeArrowheads="1"/>
            </p:cNvSpPr>
            <p:nvPr/>
          </p:nvSpPr>
          <p:spPr bwMode="auto">
            <a:xfrm>
              <a:off x="3979" y="7772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46087" name="Oval 74"/>
            <p:cNvSpPr>
              <a:spLocks noChangeArrowheads="1"/>
            </p:cNvSpPr>
            <p:nvPr/>
          </p:nvSpPr>
          <p:spPr bwMode="auto">
            <a:xfrm>
              <a:off x="4039" y="8513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000" b="1"/>
                <a:t>2</a:t>
              </a:r>
            </a:p>
          </p:txBody>
        </p:sp>
        <p:sp>
          <p:nvSpPr>
            <p:cNvPr id="46088" name="Oval 75"/>
            <p:cNvSpPr>
              <a:spLocks noChangeArrowheads="1"/>
            </p:cNvSpPr>
            <p:nvPr/>
          </p:nvSpPr>
          <p:spPr bwMode="auto">
            <a:xfrm>
              <a:off x="2809" y="8534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46089" name="Oval 76"/>
            <p:cNvSpPr>
              <a:spLocks noChangeArrowheads="1"/>
            </p:cNvSpPr>
            <p:nvPr/>
          </p:nvSpPr>
          <p:spPr bwMode="auto">
            <a:xfrm>
              <a:off x="4019" y="9233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000" b="1"/>
                <a:t>3</a:t>
              </a:r>
            </a:p>
          </p:txBody>
        </p:sp>
        <p:sp>
          <p:nvSpPr>
            <p:cNvPr id="46090" name="Oval 77"/>
            <p:cNvSpPr>
              <a:spLocks noChangeArrowheads="1"/>
            </p:cNvSpPr>
            <p:nvPr/>
          </p:nvSpPr>
          <p:spPr bwMode="auto">
            <a:xfrm>
              <a:off x="5449" y="7754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46091" name="Oval 78"/>
            <p:cNvSpPr>
              <a:spLocks noChangeArrowheads="1"/>
            </p:cNvSpPr>
            <p:nvPr/>
          </p:nvSpPr>
          <p:spPr bwMode="auto">
            <a:xfrm>
              <a:off x="5419" y="8453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000" b="1"/>
                <a:t>5</a:t>
              </a:r>
            </a:p>
          </p:txBody>
        </p:sp>
        <p:sp>
          <p:nvSpPr>
            <p:cNvPr id="46092" name="Oval 79"/>
            <p:cNvSpPr>
              <a:spLocks noChangeArrowheads="1"/>
            </p:cNvSpPr>
            <p:nvPr/>
          </p:nvSpPr>
          <p:spPr bwMode="auto">
            <a:xfrm>
              <a:off x="5419" y="9254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46093" name="Oval 80"/>
            <p:cNvSpPr>
              <a:spLocks noChangeArrowheads="1"/>
            </p:cNvSpPr>
            <p:nvPr/>
          </p:nvSpPr>
          <p:spPr bwMode="auto">
            <a:xfrm>
              <a:off x="6626" y="8222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46094" name="Oval 81"/>
            <p:cNvSpPr>
              <a:spLocks noChangeArrowheads="1"/>
            </p:cNvSpPr>
            <p:nvPr/>
          </p:nvSpPr>
          <p:spPr bwMode="auto">
            <a:xfrm>
              <a:off x="6609" y="9035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46095" name="Oval 82"/>
            <p:cNvSpPr>
              <a:spLocks noChangeArrowheads="1"/>
            </p:cNvSpPr>
            <p:nvPr/>
          </p:nvSpPr>
          <p:spPr bwMode="auto">
            <a:xfrm>
              <a:off x="7609" y="8585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2000" b="1"/>
                <a:t>9</a:t>
              </a:r>
            </a:p>
          </p:txBody>
        </p:sp>
        <p:sp>
          <p:nvSpPr>
            <p:cNvPr id="46096" name="Line 83"/>
            <p:cNvSpPr>
              <a:spLocks noChangeShapeType="1"/>
            </p:cNvSpPr>
            <p:nvPr/>
          </p:nvSpPr>
          <p:spPr bwMode="auto">
            <a:xfrm flipV="1">
              <a:off x="3099" y="7997"/>
              <a:ext cx="890" cy="5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7" name="Line 84"/>
            <p:cNvSpPr>
              <a:spLocks noChangeShapeType="1"/>
            </p:cNvSpPr>
            <p:nvPr/>
          </p:nvSpPr>
          <p:spPr bwMode="auto">
            <a:xfrm flipV="1">
              <a:off x="4339" y="8636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8" name="Line 85"/>
            <p:cNvSpPr>
              <a:spLocks noChangeShapeType="1"/>
            </p:cNvSpPr>
            <p:nvPr/>
          </p:nvSpPr>
          <p:spPr bwMode="auto">
            <a:xfrm flipV="1">
              <a:off x="4319" y="7895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9" name="Line 86"/>
            <p:cNvSpPr>
              <a:spLocks noChangeShapeType="1"/>
            </p:cNvSpPr>
            <p:nvPr/>
          </p:nvSpPr>
          <p:spPr bwMode="auto">
            <a:xfrm flipV="1">
              <a:off x="3129" y="8666"/>
              <a:ext cx="8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0" name="Line 87"/>
            <p:cNvSpPr>
              <a:spLocks noChangeShapeType="1"/>
            </p:cNvSpPr>
            <p:nvPr/>
          </p:nvSpPr>
          <p:spPr bwMode="auto">
            <a:xfrm>
              <a:off x="3089" y="8786"/>
              <a:ext cx="910" cy="5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1" name="Line 88"/>
            <p:cNvSpPr>
              <a:spLocks noChangeShapeType="1"/>
            </p:cNvSpPr>
            <p:nvPr/>
          </p:nvSpPr>
          <p:spPr bwMode="auto">
            <a:xfrm>
              <a:off x="4299" y="7976"/>
              <a:ext cx="1100" cy="5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2" name="Line 89"/>
            <p:cNvSpPr>
              <a:spLocks noChangeShapeType="1"/>
            </p:cNvSpPr>
            <p:nvPr/>
          </p:nvSpPr>
          <p:spPr bwMode="auto">
            <a:xfrm flipV="1">
              <a:off x="5729" y="9200"/>
              <a:ext cx="870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3" name="Line 90"/>
            <p:cNvSpPr>
              <a:spLocks noChangeShapeType="1"/>
            </p:cNvSpPr>
            <p:nvPr/>
          </p:nvSpPr>
          <p:spPr bwMode="auto">
            <a:xfrm flipV="1">
              <a:off x="5749" y="8381"/>
              <a:ext cx="870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4" name="Line 91"/>
            <p:cNvSpPr>
              <a:spLocks noChangeShapeType="1"/>
            </p:cNvSpPr>
            <p:nvPr/>
          </p:nvSpPr>
          <p:spPr bwMode="auto">
            <a:xfrm>
              <a:off x="6959" y="8393"/>
              <a:ext cx="670" cy="2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5" name="Line 92"/>
            <p:cNvSpPr>
              <a:spLocks noChangeShapeType="1"/>
            </p:cNvSpPr>
            <p:nvPr/>
          </p:nvSpPr>
          <p:spPr bwMode="auto">
            <a:xfrm flipV="1">
              <a:off x="6929" y="8822"/>
              <a:ext cx="700" cy="3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6" name="Text Box 93"/>
            <p:cNvSpPr txBox="1">
              <a:spLocks noChangeArrowheads="1"/>
            </p:cNvSpPr>
            <p:nvPr/>
          </p:nvSpPr>
          <p:spPr bwMode="auto">
            <a:xfrm>
              <a:off x="3327" y="806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6107" name="Text Box 94"/>
            <p:cNvSpPr txBox="1">
              <a:spLocks noChangeArrowheads="1"/>
            </p:cNvSpPr>
            <p:nvPr/>
          </p:nvSpPr>
          <p:spPr bwMode="auto">
            <a:xfrm>
              <a:off x="4707" y="763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6108" name="Text Box 95"/>
            <p:cNvSpPr txBox="1">
              <a:spLocks noChangeArrowheads="1"/>
            </p:cNvSpPr>
            <p:nvPr/>
          </p:nvSpPr>
          <p:spPr bwMode="auto">
            <a:xfrm>
              <a:off x="3327" y="9041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6109" name="Text Box 96"/>
            <p:cNvSpPr txBox="1">
              <a:spLocks noChangeArrowheads="1"/>
            </p:cNvSpPr>
            <p:nvPr/>
          </p:nvSpPr>
          <p:spPr bwMode="auto">
            <a:xfrm>
              <a:off x="4547" y="791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6110" name="Text Box 97"/>
            <p:cNvSpPr txBox="1">
              <a:spLocks noChangeArrowheads="1"/>
            </p:cNvSpPr>
            <p:nvPr/>
          </p:nvSpPr>
          <p:spPr bwMode="auto">
            <a:xfrm>
              <a:off x="4797" y="842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6111" name="Text Box 98"/>
            <p:cNvSpPr txBox="1">
              <a:spLocks noChangeArrowheads="1"/>
            </p:cNvSpPr>
            <p:nvPr/>
          </p:nvSpPr>
          <p:spPr bwMode="auto">
            <a:xfrm>
              <a:off x="4407" y="8246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6112" name="Line 99"/>
            <p:cNvSpPr>
              <a:spLocks noChangeShapeType="1"/>
            </p:cNvSpPr>
            <p:nvPr/>
          </p:nvSpPr>
          <p:spPr bwMode="auto">
            <a:xfrm flipV="1">
              <a:off x="4329" y="7979"/>
              <a:ext cx="1110" cy="5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3" name="Text Box 100"/>
            <p:cNvSpPr txBox="1">
              <a:spLocks noChangeArrowheads="1"/>
            </p:cNvSpPr>
            <p:nvPr/>
          </p:nvSpPr>
          <p:spPr bwMode="auto">
            <a:xfrm>
              <a:off x="4527" y="867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6114" name="Line 101"/>
            <p:cNvSpPr>
              <a:spLocks noChangeShapeType="1"/>
            </p:cNvSpPr>
            <p:nvPr/>
          </p:nvSpPr>
          <p:spPr bwMode="auto">
            <a:xfrm>
              <a:off x="4319" y="8756"/>
              <a:ext cx="1100" cy="5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5" name="Text Box 102"/>
            <p:cNvSpPr txBox="1">
              <a:spLocks noChangeArrowheads="1"/>
            </p:cNvSpPr>
            <p:nvPr/>
          </p:nvSpPr>
          <p:spPr bwMode="auto">
            <a:xfrm>
              <a:off x="4397" y="897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6116" name="Line 103"/>
            <p:cNvSpPr>
              <a:spLocks noChangeShapeType="1"/>
            </p:cNvSpPr>
            <p:nvPr/>
          </p:nvSpPr>
          <p:spPr bwMode="auto">
            <a:xfrm flipV="1">
              <a:off x="4329" y="8708"/>
              <a:ext cx="1110" cy="5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7" name="Text Box 104"/>
            <p:cNvSpPr txBox="1">
              <a:spLocks noChangeArrowheads="1"/>
            </p:cNvSpPr>
            <p:nvPr/>
          </p:nvSpPr>
          <p:spPr bwMode="auto">
            <a:xfrm>
              <a:off x="4777" y="9164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6118" name="Line 105"/>
            <p:cNvSpPr>
              <a:spLocks noChangeShapeType="1"/>
            </p:cNvSpPr>
            <p:nvPr/>
          </p:nvSpPr>
          <p:spPr bwMode="auto">
            <a:xfrm flipV="1">
              <a:off x="4359" y="9356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9" name="Text Box 106"/>
            <p:cNvSpPr txBox="1">
              <a:spLocks noChangeArrowheads="1"/>
            </p:cNvSpPr>
            <p:nvPr/>
          </p:nvSpPr>
          <p:spPr bwMode="auto">
            <a:xfrm>
              <a:off x="6137" y="786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6120" name="Text Box 107"/>
            <p:cNvSpPr txBox="1">
              <a:spLocks noChangeArrowheads="1"/>
            </p:cNvSpPr>
            <p:nvPr/>
          </p:nvSpPr>
          <p:spPr bwMode="auto">
            <a:xfrm>
              <a:off x="5897" y="8030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6121" name="Line 108"/>
            <p:cNvSpPr>
              <a:spLocks noChangeShapeType="1"/>
            </p:cNvSpPr>
            <p:nvPr/>
          </p:nvSpPr>
          <p:spPr bwMode="auto">
            <a:xfrm>
              <a:off x="5729" y="7985"/>
              <a:ext cx="940" cy="10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2" name="Line 109"/>
            <p:cNvSpPr>
              <a:spLocks noChangeShapeType="1"/>
            </p:cNvSpPr>
            <p:nvPr/>
          </p:nvSpPr>
          <p:spPr bwMode="auto">
            <a:xfrm>
              <a:off x="5769" y="7895"/>
              <a:ext cx="85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3" name="Text Box 110"/>
            <p:cNvSpPr txBox="1">
              <a:spLocks noChangeArrowheads="1"/>
            </p:cNvSpPr>
            <p:nvPr/>
          </p:nvSpPr>
          <p:spPr bwMode="auto">
            <a:xfrm>
              <a:off x="5757" y="831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6124" name="Text Box 111"/>
            <p:cNvSpPr txBox="1">
              <a:spLocks noChangeArrowheads="1"/>
            </p:cNvSpPr>
            <p:nvPr/>
          </p:nvSpPr>
          <p:spPr bwMode="auto">
            <a:xfrm>
              <a:off x="5717" y="895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6125" name="Text Box 112"/>
            <p:cNvSpPr txBox="1">
              <a:spLocks noChangeArrowheads="1"/>
            </p:cNvSpPr>
            <p:nvPr/>
          </p:nvSpPr>
          <p:spPr bwMode="auto">
            <a:xfrm>
              <a:off x="5937" y="858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6126" name="Text Box 113"/>
            <p:cNvSpPr txBox="1">
              <a:spLocks noChangeArrowheads="1"/>
            </p:cNvSpPr>
            <p:nvPr/>
          </p:nvSpPr>
          <p:spPr bwMode="auto">
            <a:xfrm>
              <a:off x="6107" y="9335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6127" name="Text Box 114"/>
            <p:cNvSpPr txBox="1">
              <a:spLocks noChangeArrowheads="1"/>
            </p:cNvSpPr>
            <p:nvPr/>
          </p:nvSpPr>
          <p:spPr bwMode="auto">
            <a:xfrm>
              <a:off x="7257" y="904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6128" name="Text Box 115"/>
            <p:cNvSpPr txBox="1">
              <a:spLocks noChangeArrowheads="1"/>
            </p:cNvSpPr>
            <p:nvPr/>
          </p:nvSpPr>
          <p:spPr bwMode="auto">
            <a:xfrm>
              <a:off x="7267" y="830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6129" name="Line 116"/>
            <p:cNvSpPr>
              <a:spLocks noChangeShapeType="1"/>
            </p:cNvSpPr>
            <p:nvPr/>
          </p:nvSpPr>
          <p:spPr bwMode="auto">
            <a:xfrm>
              <a:off x="5749" y="8654"/>
              <a:ext cx="850" cy="4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0" name="Line 117"/>
            <p:cNvSpPr>
              <a:spLocks noChangeShapeType="1"/>
            </p:cNvSpPr>
            <p:nvPr/>
          </p:nvSpPr>
          <p:spPr bwMode="auto">
            <a:xfrm flipV="1">
              <a:off x="5709" y="8480"/>
              <a:ext cx="930" cy="8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1" name="Line 118"/>
            <p:cNvSpPr>
              <a:spLocks noChangeShapeType="1"/>
            </p:cNvSpPr>
            <p:nvPr/>
          </p:nvSpPr>
          <p:spPr bwMode="auto">
            <a:xfrm>
              <a:off x="3549" y="7526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2" name="Line 119"/>
            <p:cNvSpPr>
              <a:spLocks noChangeShapeType="1"/>
            </p:cNvSpPr>
            <p:nvPr/>
          </p:nvSpPr>
          <p:spPr bwMode="auto">
            <a:xfrm>
              <a:off x="5009" y="7568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3" name="Line 120"/>
            <p:cNvSpPr>
              <a:spLocks noChangeShapeType="1"/>
            </p:cNvSpPr>
            <p:nvPr/>
          </p:nvSpPr>
          <p:spPr bwMode="auto">
            <a:xfrm>
              <a:off x="6329" y="7589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4" name="Line 121"/>
            <p:cNvSpPr>
              <a:spLocks noChangeShapeType="1"/>
            </p:cNvSpPr>
            <p:nvPr/>
          </p:nvSpPr>
          <p:spPr bwMode="auto">
            <a:xfrm>
              <a:off x="7129" y="7598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5" name="Text Box 122"/>
            <p:cNvSpPr txBox="1">
              <a:spLocks noChangeArrowheads="1"/>
            </p:cNvSpPr>
            <p:nvPr/>
          </p:nvSpPr>
          <p:spPr bwMode="auto">
            <a:xfrm>
              <a:off x="3979" y="9560"/>
              <a:ext cx="259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      </a:t>
              </a:r>
              <a:r>
                <a:rPr lang="zh-CN" altLang="en-US" sz="2000" b="1">
                  <a:latin typeface="Times New Roman" pitchFamily="18" charset="0"/>
                </a:rPr>
                <a:t>一个多段图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6.3.1 </a:t>
            </a:r>
            <a:r>
              <a:rPr lang="zh-CN" altLang="en-US" smtClean="0"/>
              <a:t>多段图中的动态规划法</a:t>
            </a:r>
          </a:p>
        </p:txBody>
      </p:sp>
      <p:sp>
        <p:nvSpPr>
          <p:cNvPr id="64515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）回溯：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从最后结点回溯最短路径</a:t>
            </a:r>
            <a:endParaRPr lang="en-US" altLang="zh-CN" smtClean="0"/>
          </a:p>
        </p:txBody>
      </p:sp>
      <p:grpSp>
        <p:nvGrpSpPr>
          <p:cNvPr id="64516" name="Group 71"/>
          <p:cNvGrpSpPr>
            <a:grpSpLocks/>
          </p:cNvGrpSpPr>
          <p:nvPr/>
        </p:nvGrpSpPr>
        <p:grpSpPr bwMode="auto">
          <a:xfrm>
            <a:off x="827088" y="3397250"/>
            <a:ext cx="7572375" cy="3632200"/>
            <a:chOff x="2809" y="7526"/>
            <a:chExt cx="5110" cy="2121"/>
          </a:xfrm>
        </p:grpSpPr>
        <p:sp>
          <p:nvSpPr>
            <p:cNvPr id="64564" name="Text Box 72"/>
            <p:cNvSpPr txBox="1">
              <a:spLocks noChangeArrowheads="1"/>
            </p:cNvSpPr>
            <p:nvPr/>
          </p:nvSpPr>
          <p:spPr bwMode="auto">
            <a:xfrm>
              <a:off x="3287" y="847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4565" name="Oval 73"/>
            <p:cNvSpPr>
              <a:spLocks noChangeArrowheads="1"/>
            </p:cNvSpPr>
            <p:nvPr/>
          </p:nvSpPr>
          <p:spPr bwMode="auto">
            <a:xfrm>
              <a:off x="3979" y="7772"/>
              <a:ext cx="310" cy="2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64566" name="Oval 74"/>
            <p:cNvSpPr>
              <a:spLocks noChangeArrowheads="1"/>
            </p:cNvSpPr>
            <p:nvPr/>
          </p:nvSpPr>
          <p:spPr bwMode="auto">
            <a:xfrm>
              <a:off x="4039" y="8513"/>
              <a:ext cx="310" cy="2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2</a:t>
              </a:r>
            </a:p>
          </p:txBody>
        </p:sp>
        <p:sp>
          <p:nvSpPr>
            <p:cNvPr id="64567" name="Oval 75"/>
            <p:cNvSpPr>
              <a:spLocks noChangeArrowheads="1"/>
            </p:cNvSpPr>
            <p:nvPr/>
          </p:nvSpPr>
          <p:spPr bwMode="auto">
            <a:xfrm>
              <a:off x="2809" y="8534"/>
              <a:ext cx="310" cy="28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64568" name="Oval 76"/>
            <p:cNvSpPr>
              <a:spLocks noChangeArrowheads="1"/>
            </p:cNvSpPr>
            <p:nvPr/>
          </p:nvSpPr>
          <p:spPr bwMode="auto">
            <a:xfrm>
              <a:off x="4019" y="9233"/>
              <a:ext cx="310" cy="2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3</a:t>
              </a:r>
            </a:p>
          </p:txBody>
        </p:sp>
        <p:sp>
          <p:nvSpPr>
            <p:cNvPr id="64569" name="Oval 77"/>
            <p:cNvSpPr>
              <a:spLocks noChangeArrowheads="1"/>
            </p:cNvSpPr>
            <p:nvPr/>
          </p:nvSpPr>
          <p:spPr bwMode="auto">
            <a:xfrm>
              <a:off x="5449" y="7754"/>
              <a:ext cx="310" cy="2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64570" name="Oval 78"/>
            <p:cNvSpPr>
              <a:spLocks noChangeArrowheads="1"/>
            </p:cNvSpPr>
            <p:nvPr/>
          </p:nvSpPr>
          <p:spPr bwMode="auto">
            <a:xfrm>
              <a:off x="5419" y="8453"/>
              <a:ext cx="310" cy="2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5</a:t>
              </a:r>
            </a:p>
          </p:txBody>
        </p:sp>
        <p:sp>
          <p:nvSpPr>
            <p:cNvPr id="64571" name="Oval 79"/>
            <p:cNvSpPr>
              <a:spLocks noChangeArrowheads="1"/>
            </p:cNvSpPr>
            <p:nvPr/>
          </p:nvSpPr>
          <p:spPr bwMode="auto">
            <a:xfrm>
              <a:off x="5419" y="9254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64572" name="Oval 80"/>
            <p:cNvSpPr>
              <a:spLocks noChangeArrowheads="1"/>
            </p:cNvSpPr>
            <p:nvPr/>
          </p:nvSpPr>
          <p:spPr bwMode="auto">
            <a:xfrm>
              <a:off x="6626" y="8222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64573" name="Oval 81"/>
            <p:cNvSpPr>
              <a:spLocks noChangeArrowheads="1"/>
            </p:cNvSpPr>
            <p:nvPr/>
          </p:nvSpPr>
          <p:spPr bwMode="auto">
            <a:xfrm>
              <a:off x="6609" y="9035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64574" name="Oval 82"/>
            <p:cNvSpPr>
              <a:spLocks noChangeArrowheads="1"/>
            </p:cNvSpPr>
            <p:nvPr/>
          </p:nvSpPr>
          <p:spPr bwMode="auto">
            <a:xfrm>
              <a:off x="7609" y="8585"/>
              <a:ext cx="310" cy="283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9</a:t>
              </a:r>
            </a:p>
          </p:txBody>
        </p:sp>
        <p:sp>
          <p:nvSpPr>
            <p:cNvPr id="64575" name="Line 83"/>
            <p:cNvSpPr>
              <a:spLocks noChangeShapeType="1"/>
            </p:cNvSpPr>
            <p:nvPr/>
          </p:nvSpPr>
          <p:spPr bwMode="auto">
            <a:xfrm flipV="1">
              <a:off x="3099" y="7997"/>
              <a:ext cx="890" cy="5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76" name="Line 84"/>
            <p:cNvSpPr>
              <a:spLocks noChangeShapeType="1"/>
            </p:cNvSpPr>
            <p:nvPr/>
          </p:nvSpPr>
          <p:spPr bwMode="auto">
            <a:xfrm flipV="1">
              <a:off x="4339" y="8636"/>
              <a:ext cx="1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77" name="Line 85"/>
            <p:cNvSpPr>
              <a:spLocks noChangeShapeType="1"/>
            </p:cNvSpPr>
            <p:nvPr/>
          </p:nvSpPr>
          <p:spPr bwMode="auto">
            <a:xfrm flipV="1">
              <a:off x="4319" y="7895"/>
              <a:ext cx="1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78" name="Line 86"/>
            <p:cNvSpPr>
              <a:spLocks noChangeShapeType="1"/>
            </p:cNvSpPr>
            <p:nvPr/>
          </p:nvSpPr>
          <p:spPr bwMode="auto">
            <a:xfrm flipV="1">
              <a:off x="3129" y="8666"/>
              <a:ext cx="8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79" name="Line 87"/>
            <p:cNvSpPr>
              <a:spLocks noChangeShapeType="1"/>
            </p:cNvSpPr>
            <p:nvPr/>
          </p:nvSpPr>
          <p:spPr bwMode="auto">
            <a:xfrm>
              <a:off x="3089" y="8786"/>
              <a:ext cx="910" cy="53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80" name="Line 88"/>
            <p:cNvSpPr>
              <a:spLocks noChangeShapeType="1"/>
            </p:cNvSpPr>
            <p:nvPr/>
          </p:nvSpPr>
          <p:spPr bwMode="auto">
            <a:xfrm>
              <a:off x="4299" y="7976"/>
              <a:ext cx="1100" cy="5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81" name="Line 89"/>
            <p:cNvSpPr>
              <a:spLocks noChangeShapeType="1"/>
            </p:cNvSpPr>
            <p:nvPr/>
          </p:nvSpPr>
          <p:spPr bwMode="auto">
            <a:xfrm flipV="1">
              <a:off x="5729" y="9200"/>
              <a:ext cx="870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82" name="Line 90"/>
            <p:cNvSpPr>
              <a:spLocks noChangeShapeType="1"/>
            </p:cNvSpPr>
            <p:nvPr/>
          </p:nvSpPr>
          <p:spPr bwMode="auto">
            <a:xfrm flipV="1">
              <a:off x="5749" y="8381"/>
              <a:ext cx="870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83" name="Line 91"/>
            <p:cNvSpPr>
              <a:spLocks noChangeShapeType="1"/>
            </p:cNvSpPr>
            <p:nvPr/>
          </p:nvSpPr>
          <p:spPr bwMode="auto">
            <a:xfrm>
              <a:off x="6959" y="8393"/>
              <a:ext cx="670" cy="2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84" name="Line 92"/>
            <p:cNvSpPr>
              <a:spLocks noChangeShapeType="1"/>
            </p:cNvSpPr>
            <p:nvPr/>
          </p:nvSpPr>
          <p:spPr bwMode="auto">
            <a:xfrm flipV="1">
              <a:off x="6929" y="8822"/>
              <a:ext cx="700" cy="34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85" name="Text Box 93"/>
            <p:cNvSpPr txBox="1">
              <a:spLocks noChangeArrowheads="1"/>
            </p:cNvSpPr>
            <p:nvPr/>
          </p:nvSpPr>
          <p:spPr bwMode="auto">
            <a:xfrm>
              <a:off x="3327" y="806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4586" name="Text Box 94"/>
            <p:cNvSpPr txBox="1">
              <a:spLocks noChangeArrowheads="1"/>
            </p:cNvSpPr>
            <p:nvPr/>
          </p:nvSpPr>
          <p:spPr bwMode="auto">
            <a:xfrm>
              <a:off x="4763" y="7752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64587" name="Text Box 95"/>
            <p:cNvSpPr txBox="1">
              <a:spLocks noChangeArrowheads="1"/>
            </p:cNvSpPr>
            <p:nvPr/>
          </p:nvSpPr>
          <p:spPr bwMode="auto">
            <a:xfrm>
              <a:off x="3327" y="9041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4588" name="Text Box 96"/>
            <p:cNvSpPr txBox="1">
              <a:spLocks noChangeArrowheads="1"/>
            </p:cNvSpPr>
            <p:nvPr/>
          </p:nvSpPr>
          <p:spPr bwMode="auto">
            <a:xfrm>
              <a:off x="4497" y="7942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4589" name="Text Box 97"/>
            <p:cNvSpPr txBox="1">
              <a:spLocks noChangeArrowheads="1"/>
            </p:cNvSpPr>
            <p:nvPr/>
          </p:nvSpPr>
          <p:spPr bwMode="auto">
            <a:xfrm>
              <a:off x="4784" y="8480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64590" name="Text Box 98"/>
            <p:cNvSpPr txBox="1">
              <a:spLocks noChangeArrowheads="1"/>
            </p:cNvSpPr>
            <p:nvPr/>
          </p:nvSpPr>
          <p:spPr bwMode="auto">
            <a:xfrm>
              <a:off x="4445" y="8252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4591" name="Line 99"/>
            <p:cNvSpPr>
              <a:spLocks noChangeShapeType="1"/>
            </p:cNvSpPr>
            <p:nvPr/>
          </p:nvSpPr>
          <p:spPr bwMode="auto">
            <a:xfrm flipV="1">
              <a:off x="4329" y="7979"/>
              <a:ext cx="1110" cy="5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92" name="Text Box 100"/>
            <p:cNvSpPr txBox="1">
              <a:spLocks noChangeArrowheads="1"/>
            </p:cNvSpPr>
            <p:nvPr/>
          </p:nvSpPr>
          <p:spPr bwMode="auto">
            <a:xfrm>
              <a:off x="4527" y="867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4593" name="Line 101"/>
            <p:cNvSpPr>
              <a:spLocks noChangeShapeType="1"/>
            </p:cNvSpPr>
            <p:nvPr/>
          </p:nvSpPr>
          <p:spPr bwMode="auto">
            <a:xfrm>
              <a:off x="4319" y="8756"/>
              <a:ext cx="1100" cy="5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94" name="Text Box 102"/>
            <p:cNvSpPr txBox="1">
              <a:spLocks noChangeArrowheads="1"/>
            </p:cNvSpPr>
            <p:nvPr/>
          </p:nvSpPr>
          <p:spPr bwMode="auto">
            <a:xfrm>
              <a:off x="4412" y="8994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4595" name="Line 103"/>
            <p:cNvSpPr>
              <a:spLocks noChangeShapeType="1"/>
            </p:cNvSpPr>
            <p:nvPr/>
          </p:nvSpPr>
          <p:spPr bwMode="auto">
            <a:xfrm flipV="1">
              <a:off x="4329" y="8708"/>
              <a:ext cx="1110" cy="57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96" name="Text Box 104"/>
            <p:cNvSpPr txBox="1">
              <a:spLocks noChangeArrowheads="1"/>
            </p:cNvSpPr>
            <p:nvPr/>
          </p:nvSpPr>
          <p:spPr bwMode="auto">
            <a:xfrm>
              <a:off x="4777" y="9164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64597" name="Line 105"/>
            <p:cNvSpPr>
              <a:spLocks noChangeShapeType="1"/>
            </p:cNvSpPr>
            <p:nvPr/>
          </p:nvSpPr>
          <p:spPr bwMode="auto">
            <a:xfrm flipV="1">
              <a:off x="4359" y="9356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98" name="Text Box 106"/>
            <p:cNvSpPr txBox="1">
              <a:spLocks noChangeArrowheads="1"/>
            </p:cNvSpPr>
            <p:nvPr/>
          </p:nvSpPr>
          <p:spPr bwMode="auto">
            <a:xfrm>
              <a:off x="6137" y="786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4599" name="Text Box 107"/>
            <p:cNvSpPr txBox="1">
              <a:spLocks noChangeArrowheads="1"/>
            </p:cNvSpPr>
            <p:nvPr/>
          </p:nvSpPr>
          <p:spPr bwMode="auto">
            <a:xfrm>
              <a:off x="5897" y="8030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4600" name="Line 108"/>
            <p:cNvSpPr>
              <a:spLocks noChangeShapeType="1"/>
            </p:cNvSpPr>
            <p:nvPr/>
          </p:nvSpPr>
          <p:spPr bwMode="auto">
            <a:xfrm>
              <a:off x="5729" y="7985"/>
              <a:ext cx="940" cy="10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01" name="Line 109"/>
            <p:cNvSpPr>
              <a:spLocks noChangeShapeType="1"/>
            </p:cNvSpPr>
            <p:nvPr/>
          </p:nvSpPr>
          <p:spPr bwMode="auto">
            <a:xfrm>
              <a:off x="5769" y="7895"/>
              <a:ext cx="85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02" name="Text Box 110"/>
            <p:cNvSpPr txBox="1">
              <a:spLocks noChangeArrowheads="1"/>
            </p:cNvSpPr>
            <p:nvPr/>
          </p:nvSpPr>
          <p:spPr bwMode="auto">
            <a:xfrm>
              <a:off x="5757" y="831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4603" name="Text Box 111"/>
            <p:cNvSpPr txBox="1">
              <a:spLocks noChangeArrowheads="1"/>
            </p:cNvSpPr>
            <p:nvPr/>
          </p:nvSpPr>
          <p:spPr bwMode="auto">
            <a:xfrm>
              <a:off x="5717" y="895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4604" name="Text Box 112"/>
            <p:cNvSpPr txBox="1">
              <a:spLocks noChangeArrowheads="1"/>
            </p:cNvSpPr>
            <p:nvPr/>
          </p:nvSpPr>
          <p:spPr bwMode="auto">
            <a:xfrm>
              <a:off x="5937" y="858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4605" name="Text Box 113"/>
            <p:cNvSpPr txBox="1">
              <a:spLocks noChangeArrowheads="1"/>
            </p:cNvSpPr>
            <p:nvPr/>
          </p:nvSpPr>
          <p:spPr bwMode="auto">
            <a:xfrm>
              <a:off x="6107" y="9335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4606" name="Text Box 114"/>
            <p:cNvSpPr txBox="1">
              <a:spLocks noChangeArrowheads="1"/>
            </p:cNvSpPr>
            <p:nvPr/>
          </p:nvSpPr>
          <p:spPr bwMode="auto">
            <a:xfrm>
              <a:off x="7257" y="904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4607" name="Text Box 115"/>
            <p:cNvSpPr txBox="1">
              <a:spLocks noChangeArrowheads="1"/>
            </p:cNvSpPr>
            <p:nvPr/>
          </p:nvSpPr>
          <p:spPr bwMode="auto">
            <a:xfrm>
              <a:off x="7267" y="830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64608" name="Line 116"/>
            <p:cNvSpPr>
              <a:spLocks noChangeShapeType="1"/>
            </p:cNvSpPr>
            <p:nvPr/>
          </p:nvSpPr>
          <p:spPr bwMode="auto">
            <a:xfrm>
              <a:off x="5749" y="8654"/>
              <a:ext cx="850" cy="4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09" name="Line 117"/>
            <p:cNvSpPr>
              <a:spLocks noChangeShapeType="1"/>
            </p:cNvSpPr>
            <p:nvPr/>
          </p:nvSpPr>
          <p:spPr bwMode="auto">
            <a:xfrm flipV="1">
              <a:off x="5709" y="8480"/>
              <a:ext cx="930" cy="8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10" name="Line 118"/>
            <p:cNvSpPr>
              <a:spLocks noChangeShapeType="1"/>
            </p:cNvSpPr>
            <p:nvPr/>
          </p:nvSpPr>
          <p:spPr bwMode="auto">
            <a:xfrm>
              <a:off x="3549" y="7526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11" name="Line 119"/>
            <p:cNvSpPr>
              <a:spLocks noChangeShapeType="1"/>
            </p:cNvSpPr>
            <p:nvPr/>
          </p:nvSpPr>
          <p:spPr bwMode="auto">
            <a:xfrm>
              <a:off x="5009" y="7568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12" name="Line 120"/>
            <p:cNvSpPr>
              <a:spLocks noChangeShapeType="1"/>
            </p:cNvSpPr>
            <p:nvPr/>
          </p:nvSpPr>
          <p:spPr bwMode="auto">
            <a:xfrm>
              <a:off x="6329" y="7589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13" name="Line 121"/>
            <p:cNvSpPr>
              <a:spLocks noChangeShapeType="1"/>
            </p:cNvSpPr>
            <p:nvPr/>
          </p:nvSpPr>
          <p:spPr bwMode="auto">
            <a:xfrm>
              <a:off x="7129" y="7598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79413" y="2205038"/>
          <a:ext cx="80803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038"/>
                <a:gridCol w="808038"/>
                <a:gridCol w="808038"/>
                <a:gridCol w="808038"/>
                <a:gridCol w="808038"/>
                <a:gridCol w="808038"/>
                <a:gridCol w="808038"/>
                <a:gridCol w="808038"/>
                <a:gridCol w="808038"/>
                <a:gridCol w="808038"/>
              </a:tblGrid>
              <a:tr h="447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 marL="91430" marR="9143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marL="91430" marR="9143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 marL="91430" marR="9143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9</a:t>
                      </a:r>
                      <a:endParaRPr lang="zh-CN" altLang="en-US" sz="2400" dirty="0"/>
                    </a:p>
                  </a:txBody>
                  <a:tcPr marL="91430" marR="91430" anchor="ctr">
                    <a:solidFill>
                      <a:srgbClr val="FF0000"/>
                    </a:solidFill>
                  </a:tcPr>
                </a:tc>
              </a:tr>
              <a:tr h="447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0" marR="9143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0" marR="9143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10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13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91430" marR="9143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91430" marR="91430" anchor="ctr">
                    <a:solidFill>
                      <a:srgbClr val="FF0000"/>
                    </a:solidFill>
                  </a:tcPr>
                </a:tc>
              </a:tr>
              <a:tr h="447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0-&gt;1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0-&gt;2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bg1"/>
                          </a:solidFill>
                        </a:rPr>
                        <a:t>0-&gt;3</a:t>
                      </a:r>
                      <a:endParaRPr lang="zh-CN" alt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0" marR="9143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2-&gt;4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bg1"/>
                          </a:solidFill>
                        </a:rPr>
                        <a:t>3-&gt;5</a:t>
                      </a:r>
                      <a:endParaRPr lang="zh-CN" alt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91430" marR="9143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2-&gt;6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4-&gt;7</a:t>
                      </a:r>
                      <a:endParaRPr lang="zh-CN" altLang="en-US" sz="2400" dirty="0"/>
                    </a:p>
                  </a:txBody>
                  <a:tcPr marL="91430" marR="914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5-&gt;8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91430" marR="9143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8-&gt;9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91430" marR="91430"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64563" name="TextBox 2"/>
          <p:cNvSpPr txBox="1">
            <a:spLocks noChangeArrowheads="1"/>
          </p:cNvSpPr>
          <p:nvPr/>
        </p:nvSpPr>
        <p:spPr bwMode="auto">
          <a:xfrm>
            <a:off x="4284663" y="1700213"/>
            <a:ext cx="2501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0</a:t>
            </a:r>
            <a:r>
              <a:rPr lang="en-US" altLang="zh-CN" sz="2800">
                <a:sym typeface="Wingdings" pitchFamily="2" charset="2"/>
              </a:rPr>
              <a:t>3589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44450"/>
            <a:ext cx="8229600" cy="6813550"/>
          </a:xfrm>
        </p:spPr>
        <p:txBody>
          <a:bodyPr/>
          <a:lstStyle/>
          <a:p>
            <a:pPr>
              <a:lnSpc>
                <a:spcPts val="2700"/>
              </a:lnSpc>
              <a:defRPr/>
            </a:pPr>
            <a:r>
              <a:rPr lang="zh-CN" altLang="en-US" sz="2400" dirty="0" smtClean="0"/>
              <a:t>算法实现：</a:t>
            </a:r>
            <a:r>
              <a:rPr lang="en-US" altLang="zh-CN" sz="2400" dirty="0" smtClean="0">
                <a:solidFill>
                  <a:srgbClr val="FF0000"/>
                </a:solidFill>
              </a:rPr>
              <a:t>arc[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</a:rPr>
              <a:t>][j]</a:t>
            </a:r>
            <a:r>
              <a:rPr lang="zh-CN" altLang="en-US" sz="2400" dirty="0" smtClean="0">
                <a:solidFill>
                  <a:srgbClr val="FF0000"/>
                </a:solidFill>
              </a:rPr>
              <a:t>是第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</a:t>
            </a:r>
            <a:r>
              <a:rPr lang="zh-CN" altLang="en-US" sz="2400" dirty="0" smtClean="0">
                <a:solidFill>
                  <a:srgbClr val="FF0000"/>
                </a:solidFill>
              </a:rPr>
              <a:t>个结点到第</a:t>
            </a:r>
            <a:r>
              <a:rPr lang="en-US" altLang="zh-CN" sz="2400" dirty="0" smtClean="0">
                <a:solidFill>
                  <a:srgbClr val="FF0000"/>
                </a:solidFill>
              </a:rPr>
              <a:t>j</a:t>
            </a:r>
            <a:r>
              <a:rPr lang="zh-CN" altLang="en-US" sz="2400" dirty="0" smtClean="0">
                <a:solidFill>
                  <a:srgbClr val="FF0000"/>
                </a:solidFill>
              </a:rPr>
              <a:t>个结点的距离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ts val="2700"/>
              </a:lnSpc>
              <a:buFont typeface="Wingdings 3" pitchFamily="18" charset="2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Backpath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n){</a:t>
            </a:r>
          </a:p>
          <a:p>
            <a:pPr marL="0" indent="0">
              <a:lnSpc>
                <a:spcPts val="2700"/>
              </a:lnSpc>
              <a:buFont typeface="Wingdings 3" pitchFamily="18" charset="2"/>
              <a:buNone/>
              <a:defRPr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, j, temp;</a:t>
            </a:r>
          </a:p>
          <a:p>
            <a:pPr marL="0" indent="0">
              <a:lnSpc>
                <a:spcPts val="2700"/>
              </a:lnSpc>
              <a:buFont typeface="Wingdings 3" pitchFamily="18" charset="2"/>
              <a:buNone/>
              <a:defRPr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cost[N];	</a:t>
            </a:r>
            <a:r>
              <a:rPr lang="en-US" altLang="zh-CN" sz="2400" dirty="0" smtClean="0">
                <a:solidFill>
                  <a:srgbClr val="006600"/>
                </a:solidFill>
              </a:rPr>
              <a:t>//</a:t>
            </a:r>
            <a:r>
              <a:rPr lang="zh-CN" altLang="en-US" sz="2400" dirty="0" smtClean="0">
                <a:solidFill>
                  <a:srgbClr val="006600"/>
                </a:solidFill>
              </a:rPr>
              <a:t>表示从</a:t>
            </a:r>
            <a:r>
              <a:rPr lang="en-US" altLang="zh-CN" sz="2400" dirty="0" smtClean="0">
                <a:solidFill>
                  <a:srgbClr val="006600"/>
                </a:solidFill>
              </a:rPr>
              <a:t>0</a:t>
            </a:r>
            <a:r>
              <a:rPr lang="zh-CN" altLang="en-US" sz="2400" dirty="0" smtClean="0">
                <a:solidFill>
                  <a:srgbClr val="006600"/>
                </a:solidFill>
              </a:rPr>
              <a:t>点出发到</a:t>
            </a:r>
            <a:r>
              <a:rPr lang="en-US" altLang="zh-CN" sz="2400" dirty="0" smtClean="0">
                <a:solidFill>
                  <a:srgbClr val="006600"/>
                </a:solidFill>
              </a:rPr>
              <a:t>j</a:t>
            </a:r>
            <a:r>
              <a:rPr lang="zh-CN" altLang="en-US" sz="2400" dirty="0" smtClean="0">
                <a:solidFill>
                  <a:srgbClr val="006600"/>
                </a:solidFill>
              </a:rPr>
              <a:t>点的最短距离</a:t>
            </a:r>
            <a:endParaRPr lang="en-US" altLang="zh-CN" sz="2400" dirty="0" smtClean="0">
              <a:solidFill>
                <a:srgbClr val="006600"/>
              </a:solidFill>
            </a:endParaRPr>
          </a:p>
          <a:p>
            <a:pPr marL="0" indent="0">
              <a:lnSpc>
                <a:spcPts val="2700"/>
              </a:lnSpc>
              <a:buFont typeface="Wingdings 3" pitchFamily="18" charset="2"/>
              <a:buNone/>
              <a:defRPr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path[N];</a:t>
            </a:r>
          </a:p>
          <a:p>
            <a:pPr marL="0" indent="0">
              <a:lnSpc>
                <a:spcPts val="2700"/>
              </a:lnSpc>
              <a:buFont typeface="Wingdings 3" pitchFamily="18" charset="2"/>
              <a:buNone/>
              <a:defRPr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for(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= 0;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&lt; n;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++){</a:t>
            </a:r>
          </a:p>
          <a:p>
            <a:pPr marL="0" indent="0">
              <a:lnSpc>
                <a:spcPts val="2700"/>
              </a:lnSpc>
              <a:buFont typeface="Wingdings 3" pitchFamily="18" charset="2"/>
              <a:buNone/>
              <a:defRPr/>
            </a:pPr>
            <a:r>
              <a:rPr lang="en-US" altLang="zh-CN" sz="2400" dirty="0" smtClean="0"/>
              <a:t>	cost[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 = MAX;	</a:t>
            </a:r>
            <a:r>
              <a:rPr lang="en-US" altLang="zh-CN" sz="2400" dirty="0" smtClean="0">
                <a:solidFill>
                  <a:srgbClr val="006600"/>
                </a:solidFill>
              </a:rPr>
              <a:t>//</a:t>
            </a:r>
            <a:r>
              <a:rPr lang="zh-CN" altLang="en-US" sz="2400" dirty="0" smtClean="0">
                <a:solidFill>
                  <a:srgbClr val="006600"/>
                </a:solidFill>
              </a:rPr>
              <a:t>初始化所有结点长度</a:t>
            </a:r>
            <a:endParaRPr lang="en-US" altLang="zh-CN" sz="2400" dirty="0" smtClean="0">
              <a:solidFill>
                <a:srgbClr val="006600"/>
              </a:solidFill>
            </a:endParaRPr>
          </a:p>
          <a:p>
            <a:pPr marL="0" indent="0">
              <a:lnSpc>
                <a:spcPts val="2700"/>
              </a:lnSpc>
              <a:buFont typeface="Wingdings 3" pitchFamily="18" charset="2"/>
              <a:buNone/>
              <a:defRPr/>
            </a:pPr>
            <a:r>
              <a:rPr lang="en-US" altLang="zh-CN" sz="2400" dirty="0" smtClean="0"/>
              <a:t>	path[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 = -1;	</a:t>
            </a:r>
            <a:r>
              <a:rPr lang="en-US" altLang="zh-CN" sz="2400" dirty="0" smtClean="0">
                <a:solidFill>
                  <a:srgbClr val="006600"/>
                </a:solidFill>
              </a:rPr>
              <a:t>//</a:t>
            </a:r>
            <a:r>
              <a:rPr lang="zh-CN" altLang="en-US" sz="2400" dirty="0" smtClean="0">
                <a:solidFill>
                  <a:srgbClr val="006600"/>
                </a:solidFill>
              </a:rPr>
              <a:t>初始化路径</a:t>
            </a:r>
            <a:endParaRPr lang="en-US" altLang="zh-CN" sz="2400" dirty="0" smtClean="0">
              <a:solidFill>
                <a:srgbClr val="006600"/>
              </a:solidFill>
            </a:endParaRPr>
          </a:p>
          <a:p>
            <a:pPr marL="0" indent="0">
              <a:lnSpc>
                <a:spcPts val="2700"/>
              </a:lnSpc>
              <a:buFont typeface="Wingdings 3" pitchFamily="18" charset="2"/>
              <a:buNone/>
              <a:defRPr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}</a:t>
            </a:r>
          </a:p>
          <a:p>
            <a:pPr marL="0" indent="0">
              <a:lnSpc>
                <a:spcPts val="2700"/>
              </a:lnSpc>
              <a:buFont typeface="Wingdings 3" pitchFamily="18" charset="2"/>
              <a:buNone/>
              <a:defRPr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cost[0] = 0;		</a:t>
            </a:r>
            <a:r>
              <a:rPr lang="en-US" altLang="zh-CN" sz="2400" dirty="0" smtClean="0">
                <a:solidFill>
                  <a:srgbClr val="006600"/>
                </a:solidFill>
              </a:rPr>
              <a:t>//</a:t>
            </a:r>
            <a:r>
              <a:rPr lang="zh-CN" altLang="en-US" sz="2400" dirty="0" smtClean="0">
                <a:solidFill>
                  <a:srgbClr val="006600"/>
                </a:solidFill>
              </a:rPr>
              <a:t>将起始点设为</a:t>
            </a:r>
            <a:r>
              <a:rPr lang="en-US" altLang="zh-CN" sz="2400" dirty="0" smtClean="0">
                <a:solidFill>
                  <a:srgbClr val="006600"/>
                </a:solidFill>
              </a:rPr>
              <a:t>0</a:t>
            </a:r>
            <a:r>
              <a:rPr lang="zh-CN" altLang="en-US" sz="2400" dirty="0" smtClean="0">
                <a:solidFill>
                  <a:srgbClr val="006600"/>
                </a:solidFill>
              </a:rPr>
              <a:t>点</a:t>
            </a:r>
            <a:endParaRPr lang="en-US" altLang="zh-CN" sz="2400" dirty="0" smtClean="0">
              <a:solidFill>
                <a:srgbClr val="006600"/>
              </a:solidFill>
            </a:endParaRPr>
          </a:p>
          <a:p>
            <a:pPr marL="0" indent="0">
              <a:lnSpc>
                <a:spcPts val="2700"/>
              </a:lnSpc>
              <a:buFont typeface="Wingdings 3" pitchFamily="18" charset="2"/>
              <a:buNone/>
              <a:defRPr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for(j = 1; j &lt; n; j++){ </a:t>
            </a:r>
            <a:r>
              <a:rPr lang="en-US" altLang="zh-CN" sz="2400" dirty="0" smtClean="0">
                <a:solidFill>
                  <a:srgbClr val="006600"/>
                </a:solidFill>
              </a:rPr>
              <a:t>//</a:t>
            </a:r>
            <a:r>
              <a:rPr lang="zh-CN" altLang="en-US" sz="2400" dirty="0" smtClean="0">
                <a:solidFill>
                  <a:srgbClr val="006600"/>
                </a:solidFill>
              </a:rPr>
              <a:t>计算</a:t>
            </a:r>
            <a:r>
              <a:rPr lang="en-US" altLang="zh-CN" sz="2400" dirty="0" smtClean="0">
                <a:solidFill>
                  <a:srgbClr val="006600"/>
                </a:solidFill>
              </a:rPr>
              <a:t>0</a:t>
            </a:r>
            <a:r>
              <a:rPr lang="zh-CN" altLang="en-US" sz="2400" dirty="0" smtClean="0">
                <a:solidFill>
                  <a:srgbClr val="006600"/>
                </a:solidFill>
              </a:rPr>
              <a:t>点到</a:t>
            </a:r>
            <a:r>
              <a:rPr lang="en-US" altLang="zh-CN" sz="2400" dirty="0" smtClean="0">
                <a:solidFill>
                  <a:srgbClr val="006600"/>
                </a:solidFill>
              </a:rPr>
              <a:t>j</a:t>
            </a:r>
            <a:r>
              <a:rPr lang="zh-CN" altLang="en-US" sz="2400" dirty="0" smtClean="0">
                <a:solidFill>
                  <a:srgbClr val="006600"/>
                </a:solidFill>
              </a:rPr>
              <a:t>点的最短距离</a:t>
            </a:r>
            <a:endParaRPr lang="en-US" altLang="zh-CN" sz="2400" dirty="0" smtClean="0">
              <a:solidFill>
                <a:srgbClr val="006600"/>
              </a:solidFill>
            </a:endParaRPr>
          </a:p>
          <a:p>
            <a:pPr marL="0" indent="0">
              <a:lnSpc>
                <a:spcPts val="2700"/>
              </a:lnSpc>
              <a:buFont typeface="Wingdings 3" pitchFamily="18" charset="2"/>
              <a:buNone/>
              <a:defRPr/>
            </a:pPr>
            <a:r>
              <a:rPr lang="en-US" altLang="zh-CN" sz="2400" dirty="0" smtClean="0"/>
              <a:t>	for(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= j - 1;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&gt;= 0;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--){ </a:t>
            </a:r>
            <a:r>
              <a:rPr lang="en-US" altLang="zh-CN" sz="2400" dirty="0" smtClean="0">
                <a:solidFill>
                  <a:srgbClr val="006600"/>
                </a:solidFill>
              </a:rPr>
              <a:t>//</a:t>
            </a:r>
            <a:r>
              <a:rPr lang="zh-CN" altLang="en-US" sz="2400" dirty="0" smtClean="0">
                <a:solidFill>
                  <a:srgbClr val="006600"/>
                </a:solidFill>
              </a:rPr>
              <a:t>穷举</a:t>
            </a:r>
            <a:r>
              <a:rPr lang="en-US" altLang="zh-CN" sz="2400" dirty="0" err="1" smtClean="0">
                <a:solidFill>
                  <a:srgbClr val="006600"/>
                </a:solidFill>
              </a:rPr>
              <a:t>i</a:t>
            </a:r>
            <a:r>
              <a:rPr lang="zh-CN" altLang="en-US" sz="2400" dirty="0" smtClean="0">
                <a:solidFill>
                  <a:srgbClr val="006600"/>
                </a:solidFill>
              </a:rPr>
              <a:t>以前的点</a:t>
            </a:r>
            <a:endParaRPr lang="en-US" altLang="zh-CN" sz="2400" dirty="0" smtClean="0">
              <a:solidFill>
                <a:srgbClr val="006600"/>
              </a:solidFill>
            </a:endParaRPr>
          </a:p>
          <a:p>
            <a:pPr marL="0" indent="0">
              <a:lnSpc>
                <a:spcPts val="2700"/>
              </a:lnSpc>
              <a:buFont typeface="Wingdings 3" pitchFamily="18" charset="2"/>
              <a:buNone/>
              <a:defRPr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006600"/>
                </a:solidFill>
              </a:rPr>
              <a:t>//</a:t>
            </a:r>
            <a:r>
              <a:rPr lang="zh-CN" altLang="en-US" sz="2400" dirty="0" smtClean="0">
                <a:solidFill>
                  <a:srgbClr val="006600"/>
                </a:solidFill>
              </a:rPr>
              <a:t>记录从</a:t>
            </a:r>
            <a:r>
              <a:rPr lang="en-US" altLang="zh-CN" sz="2400" dirty="0" smtClean="0">
                <a:solidFill>
                  <a:srgbClr val="006600"/>
                </a:solidFill>
              </a:rPr>
              <a:t>0</a:t>
            </a:r>
            <a:r>
              <a:rPr lang="zh-CN" altLang="en-US" sz="2400" dirty="0" smtClean="0">
                <a:solidFill>
                  <a:srgbClr val="006600"/>
                </a:solidFill>
              </a:rPr>
              <a:t>经过</a:t>
            </a:r>
            <a:r>
              <a:rPr lang="en-US" altLang="zh-CN" sz="2400" dirty="0" err="1" smtClean="0">
                <a:solidFill>
                  <a:srgbClr val="006600"/>
                </a:solidFill>
              </a:rPr>
              <a:t>i</a:t>
            </a:r>
            <a:r>
              <a:rPr lang="zh-CN" altLang="en-US" sz="2400" dirty="0" smtClean="0">
                <a:solidFill>
                  <a:srgbClr val="006600"/>
                </a:solidFill>
              </a:rPr>
              <a:t>点到</a:t>
            </a:r>
            <a:r>
              <a:rPr lang="en-US" altLang="zh-CN" sz="2400" dirty="0" smtClean="0">
                <a:solidFill>
                  <a:srgbClr val="006600"/>
                </a:solidFill>
              </a:rPr>
              <a:t>j</a:t>
            </a:r>
            <a:r>
              <a:rPr lang="zh-CN" altLang="en-US" sz="2400" dirty="0" smtClean="0">
                <a:solidFill>
                  <a:srgbClr val="006600"/>
                </a:solidFill>
              </a:rPr>
              <a:t>点的最短路径</a:t>
            </a:r>
            <a:endParaRPr lang="en-US" altLang="zh-CN" sz="2400" dirty="0" smtClean="0">
              <a:solidFill>
                <a:srgbClr val="006600"/>
              </a:solidFill>
            </a:endParaRPr>
          </a:p>
          <a:p>
            <a:pPr marL="0" indent="0">
              <a:lnSpc>
                <a:spcPts val="2700"/>
              </a:lnSpc>
              <a:buFont typeface="Wingdings 3" pitchFamily="18" charset="2"/>
              <a:buNone/>
              <a:defRPr/>
            </a:pPr>
            <a:r>
              <a:rPr lang="en-US" altLang="zh-CN" sz="2400" dirty="0" smtClean="0"/>
              <a:t>	   if (arc[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][j] + cost[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 &lt; cost[j]){</a:t>
            </a:r>
          </a:p>
          <a:p>
            <a:pPr marL="0" indent="0">
              <a:lnSpc>
                <a:spcPts val="2700"/>
              </a:lnSpc>
              <a:buFont typeface="Wingdings 3" pitchFamily="18" charset="2"/>
              <a:buNone/>
              <a:defRPr/>
            </a:pPr>
            <a:r>
              <a:rPr lang="en-US" altLang="zh-CN" sz="2400" dirty="0" smtClean="0"/>
              <a:t>		cost[j] = arc[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][j] + cost[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];</a:t>
            </a:r>
          </a:p>
          <a:p>
            <a:pPr marL="0" indent="0">
              <a:lnSpc>
                <a:spcPts val="2700"/>
              </a:lnSpc>
              <a:buFont typeface="Wingdings 3" pitchFamily="18" charset="2"/>
              <a:buNone/>
              <a:defRPr/>
            </a:pPr>
            <a:r>
              <a:rPr lang="en-US" altLang="zh-CN" sz="2400" dirty="0" smtClean="0"/>
              <a:t>		path[j] =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;}}} </a:t>
            </a:r>
            <a:r>
              <a:rPr lang="en-US" altLang="zh-CN" sz="2400" dirty="0" smtClean="0">
                <a:solidFill>
                  <a:srgbClr val="006600"/>
                </a:solidFill>
              </a:rPr>
              <a:t>//</a:t>
            </a:r>
            <a:r>
              <a:rPr lang="zh-CN" altLang="en-US" sz="2400" dirty="0" smtClean="0">
                <a:solidFill>
                  <a:srgbClr val="006600"/>
                </a:solidFill>
              </a:rPr>
              <a:t>记录与</a:t>
            </a:r>
            <a:r>
              <a:rPr lang="en-US" altLang="zh-CN" sz="2400" dirty="0" smtClean="0">
                <a:solidFill>
                  <a:srgbClr val="006600"/>
                </a:solidFill>
              </a:rPr>
              <a:t>j</a:t>
            </a:r>
            <a:r>
              <a:rPr lang="zh-CN" altLang="en-US" sz="2400" dirty="0" smtClean="0">
                <a:solidFill>
                  <a:srgbClr val="006600"/>
                </a:solidFill>
              </a:rPr>
              <a:t>点相连的最佳点</a:t>
            </a:r>
            <a:endParaRPr lang="zh-CN" altLang="en-US" sz="24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内容占位符 2"/>
          <p:cNvSpPr>
            <a:spLocks noGrp="1"/>
          </p:cNvSpPr>
          <p:nvPr>
            <p:ph sz="quarter" idx="1"/>
          </p:nvPr>
        </p:nvSpPr>
        <p:spPr>
          <a:xfrm>
            <a:off x="457200" y="44450"/>
            <a:ext cx="8229600" cy="6813550"/>
          </a:xfrm>
        </p:spPr>
        <p:txBody>
          <a:bodyPr/>
          <a:lstStyle/>
          <a:p>
            <a:pPr marL="0" indent="0">
              <a:lnSpc>
                <a:spcPts val="2700"/>
              </a:lnSpc>
              <a:buFont typeface="Wingdings 3" pitchFamily="18" charset="2"/>
              <a:buNone/>
            </a:pPr>
            <a:r>
              <a:rPr lang="en-US" altLang="zh-CN" sz="2400" smtClean="0">
                <a:solidFill>
                  <a:srgbClr val="006600"/>
                </a:solidFill>
              </a:rPr>
              <a:t>//</a:t>
            </a:r>
            <a:r>
              <a:rPr lang="zh-CN" altLang="en-US" sz="2400" smtClean="0">
                <a:solidFill>
                  <a:srgbClr val="006600"/>
                </a:solidFill>
              </a:rPr>
              <a:t>输出最短路径</a:t>
            </a:r>
            <a:endParaRPr lang="en-US" altLang="zh-CN" sz="2400" smtClean="0">
              <a:solidFill>
                <a:srgbClr val="006600"/>
              </a:solidFill>
            </a:endParaRPr>
          </a:p>
          <a:p>
            <a:pPr marL="0" indent="0">
              <a:lnSpc>
                <a:spcPts val="2700"/>
              </a:lnSpc>
              <a:buFont typeface="Wingdings 3" pitchFamily="18" charset="2"/>
              <a:buNone/>
            </a:pPr>
            <a:r>
              <a:rPr lang="en-US" altLang="zh-CN" sz="2400" smtClean="0"/>
              <a:t>	cout&lt;&lt;n-1;  </a:t>
            </a:r>
            <a:r>
              <a:rPr lang="en-US" altLang="zh-CN" sz="2400" smtClean="0">
                <a:solidFill>
                  <a:srgbClr val="006600"/>
                </a:solidFill>
              </a:rPr>
              <a:t>//</a:t>
            </a:r>
            <a:r>
              <a:rPr lang="zh-CN" altLang="en-US" sz="2400" smtClean="0">
                <a:solidFill>
                  <a:srgbClr val="006600"/>
                </a:solidFill>
              </a:rPr>
              <a:t>最后一个结点</a:t>
            </a:r>
            <a:r>
              <a:rPr lang="en-US" altLang="zh-CN" sz="2400" smtClean="0"/>
              <a:t>       </a:t>
            </a:r>
          </a:p>
          <a:p>
            <a:pPr marL="0" indent="0">
              <a:lnSpc>
                <a:spcPts val="2700"/>
              </a:lnSpc>
              <a:buFont typeface="Wingdings 3" pitchFamily="18" charset="2"/>
              <a:buNone/>
            </a:pPr>
            <a:r>
              <a:rPr lang="en-US" altLang="zh-CN" sz="2400" smtClean="0"/>
              <a:t>	i = n-1;</a:t>
            </a:r>
          </a:p>
          <a:p>
            <a:pPr marL="0" indent="0">
              <a:lnSpc>
                <a:spcPts val="2700"/>
              </a:lnSpc>
              <a:buFont typeface="Wingdings 3" pitchFamily="18" charset="2"/>
              <a:buNone/>
            </a:pPr>
            <a:r>
              <a:rPr lang="en-US" altLang="zh-CN" sz="2400" smtClean="0"/>
              <a:t>	while (path[i] &gt;= 0)  </a:t>
            </a:r>
            <a:r>
              <a:rPr lang="en-US" altLang="zh-CN" sz="2400" smtClean="0">
                <a:solidFill>
                  <a:srgbClr val="006600"/>
                </a:solidFill>
              </a:rPr>
              <a:t>//</a:t>
            </a:r>
            <a:r>
              <a:rPr lang="zh-CN" altLang="en-US" sz="2400" smtClean="0">
                <a:solidFill>
                  <a:srgbClr val="006600"/>
                </a:solidFill>
              </a:rPr>
              <a:t>不断回溯最短路径并输出</a:t>
            </a:r>
            <a:endParaRPr lang="en-US" altLang="zh-CN" sz="2400" smtClean="0">
              <a:solidFill>
                <a:srgbClr val="006600"/>
              </a:solidFill>
            </a:endParaRPr>
          </a:p>
          <a:p>
            <a:pPr marL="0" indent="0">
              <a:lnSpc>
                <a:spcPts val="2700"/>
              </a:lnSpc>
              <a:buFont typeface="Wingdings 3" pitchFamily="18" charset="2"/>
              <a:buNone/>
            </a:pPr>
            <a:r>
              <a:rPr lang="en-US" altLang="zh-CN" sz="2400" smtClean="0"/>
              <a:t>	{</a:t>
            </a:r>
          </a:p>
          <a:p>
            <a:pPr marL="0" indent="0">
              <a:lnSpc>
                <a:spcPts val="2700"/>
              </a:lnSpc>
              <a:buFont typeface="Wingdings 3" pitchFamily="18" charset="2"/>
              <a:buNone/>
            </a:pPr>
            <a:r>
              <a:rPr lang="en-US" altLang="zh-CN" sz="2400" smtClean="0"/>
              <a:t>		cout&lt;&lt;"&lt;-"&lt;&lt;path[i];</a:t>
            </a:r>
          </a:p>
          <a:p>
            <a:pPr marL="0" indent="0">
              <a:lnSpc>
                <a:spcPts val="2700"/>
              </a:lnSpc>
              <a:buFont typeface="Wingdings 3" pitchFamily="18" charset="2"/>
              <a:buNone/>
            </a:pPr>
            <a:r>
              <a:rPr lang="en-US" altLang="zh-CN" sz="2400" smtClean="0"/>
              <a:t>		i = path[i]; </a:t>
            </a:r>
          </a:p>
          <a:p>
            <a:pPr marL="0" indent="0">
              <a:lnSpc>
                <a:spcPts val="2700"/>
              </a:lnSpc>
              <a:buFont typeface="Wingdings 3" pitchFamily="18" charset="2"/>
              <a:buNone/>
            </a:pPr>
            <a:r>
              <a:rPr lang="en-US" altLang="zh-CN" sz="2400" smtClean="0"/>
              <a:t>	}</a:t>
            </a:r>
          </a:p>
          <a:p>
            <a:pPr marL="0" indent="0">
              <a:lnSpc>
                <a:spcPts val="2700"/>
              </a:lnSpc>
              <a:buFont typeface="Wingdings 3" pitchFamily="18" charset="2"/>
              <a:buNone/>
            </a:pPr>
            <a:r>
              <a:rPr lang="en-US" altLang="zh-CN" sz="2400" smtClean="0"/>
              <a:t>	cout&lt;&lt;endl;</a:t>
            </a:r>
          </a:p>
          <a:p>
            <a:pPr marL="0" indent="0">
              <a:lnSpc>
                <a:spcPts val="2700"/>
              </a:lnSpc>
              <a:buFont typeface="Wingdings 3" pitchFamily="18" charset="2"/>
              <a:buNone/>
            </a:pPr>
            <a:r>
              <a:rPr lang="en-US" altLang="zh-CN" sz="2400" smtClean="0"/>
              <a:t>	return cost[n-1];  </a:t>
            </a:r>
            <a:r>
              <a:rPr lang="en-US" altLang="zh-CN" sz="2400" smtClean="0">
                <a:solidFill>
                  <a:srgbClr val="006600"/>
                </a:solidFill>
              </a:rPr>
              <a:t>//</a:t>
            </a:r>
            <a:r>
              <a:rPr lang="zh-CN" altLang="en-US" sz="2400" smtClean="0">
                <a:solidFill>
                  <a:srgbClr val="006600"/>
                </a:solidFill>
              </a:rPr>
              <a:t>返回最短路径长度</a:t>
            </a:r>
            <a:endParaRPr lang="en-US" altLang="zh-CN" sz="2400" smtClean="0">
              <a:solidFill>
                <a:srgbClr val="006600"/>
              </a:solidFill>
            </a:endParaRPr>
          </a:p>
          <a:p>
            <a:pPr marL="0" indent="0">
              <a:lnSpc>
                <a:spcPts val="2700"/>
              </a:lnSpc>
              <a:buFont typeface="Wingdings 3" pitchFamily="18" charset="2"/>
              <a:buNone/>
            </a:pPr>
            <a:r>
              <a:rPr lang="en-US" altLang="zh-CN" sz="2400" smtClean="0"/>
              <a:t>}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6.3.1 </a:t>
            </a:r>
            <a:r>
              <a:rPr lang="zh-CN" altLang="en-US" smtClean="0"/>
              <a:t>多段图中的动态规划法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算法分析（</a:t>
            </a:r>
            <a:r>
              <a:rPr lang="zh-CN" altLang="en-US" dirty="0" smtClean="0">
                <a:solidFill>
                  <a:srgbClr val="FF0000"/>
                </a:solidFill>
              </a:rPr>
              <a:t>思路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）填表过程是先填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点，然后填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2</a:t>
            </a:r>
            <a:r>
              <a:rPr lang="zh-CN" altLang="en-US" dirty="0" smtClean="0"/>
              <a:t>点，一直到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点，共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次。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）要计算</a:t>
            </a:r>
            <a:r>
              <a:rPr lang="en-US" altLang="zh-CN" dirty="0" smtClean="0"/>
              <a:t>0</a:t>
            </a:r>
            <a:r>
              <a:rPr lang="zh-CN" altLang="en-US" dirty="0" smtClean="0"/>
              <a:t>点到第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个点的最短路径长度，需要分别计算</a:t>
            </a:r>
            <a:r>
              <a:rPr lang="en-US" altLang="zh-CN" dirty="0" smtClean="0"/>
              <a:t>j</a:t>
            </a:r>
            <a:r>
              <a:rPr lang="zh-CN" altLang="en-US" dirty="0" smtClean="0"/>
              <a:t>点的各入度边的路径长度，</a:t>
            </a:r>
            <a:r>
              <a:rPr lang="zh-CN" altLang="en-US" dirty="0" smtClean="0">
                <a:solidFill>
                  <a:srgbClr val="FF0000"/>
                </a:solidFill>
              </a:rPr>
              <a:t>而且每条入度边在整个计算过程中只计算一次</a:t>
            </a:r>
            <a:r>
              <a:rPr lang="zh-CN" altLang="en-US" dirty="0" smtClean="0"/>
              <a:t>。因此，假设图中边数为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，计算这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次填充需要计算的次数为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）回溯输出路径：与图划分得到的段数</a:t>
            </a:r>
            <a:r>
              <a:rPr lang="en-US" altLang="zh-CN" dirty="0" smtClean="0"/>
              <a:t>k</a:t>
            </a:r>
            <a:r>
              <a:rPr lang="zh-CN" altLang="en-US" dirty="0" smtClean="0"/>
              <a:t>有关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因此，总的计算量为：</a:t>
            </a:r>
            <a:endParaRPr lang="en-US" altLang="zh-CN" dirty="0" smtClean="0"/>
          </a:p>
        </p:txBody>
      </p:sp>
      <p:graphicFrame>
        <p:nvGraphicFramePr>
          <p:cNvPr id="67588" name="对象 3"/>
          <p:cNvGraphicFramePr>
            <a:graphicFrameLocks noChangeAspect="1"/>
          </p:cNvGraphicFramePr>
          <p:nvPr/>
        </p:nvGraphicFramePr>
        <p:xfrm>
          <a:off x="2873375" y="5749925"/>
          <a:ext cx="36131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name="Equation" r:id="rId3" imgW="1511300" imgH="203200" progId="Equation.DSMT4">
                  <p:embed/>
                </p:oleObj>
              </mc:Choice>
              <mc:Fallback>
                <p:oleObj name="Equation" r:id="rId3" imgW="1511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75" y="5749925"/>
                        <a:ext cx="361315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919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6.3.1 </a:t>
            </a:r>
            <a:r>
              <a:rPr lang="zh-CN" altLang="en-US" smtClean="0"/>
              <a:t>多段图中的动态规划法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算法分析（</a:t>
            </a:r>
            <a:r>
              <a:rPr lang="zh-CN" altLang="en-US" dirty="0" smtClean="0">
                <a:solidFill>
                  <a:srgbClr val="FF0000"/>
                </a:solidFill>
              </a:rPr>
              <a:t>程序实现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）填表过程是先填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点，然后填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2</a:t>
            </a:r>
            <a:r>
              <a:rPr lang="zh-CN" altLang="en-US" dirty="0" smtClean="0"/>
              <a:t>点，一直到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点，共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次。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）要计算</a:t>
            </a:r>
            <a:r>
              <a:rPr lang="en-US" altLang="zh-CN" dirty="0" smtClean="0"/>
              <a:t>0</a:t>
            </a:r>
            <a:r>
              <a:rPr lang="zh-CN" altLang="en-US" dirty="0" smtClean="0"/>
              <a:t>点到第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个点的最短路径长度，需要分别比较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到前</a:t>
            </a:r>
            <a:r>
              <a:rPr lang="en-US" altLang="zh-CN" dirty="0" smtClean="0">
                <a:solidFill>
                  <a:srgbClr val="FF0000"/>
                </a:solidFill>
              </a:rPr>
              <a:t>j-1</a:t>
            </a:r>
            <a:r>
              <a:rPr lang="zh-CN" altLang="en-US" dirty="0" smtClean="0">
                <a:solidFill>
                  <a:srgbClr val="FF0000"/>
                </a:solidFill>
              </a:rPr>
              <a:t>个点加上各点到</a:t>
            </a:r>
            <a:r>
              <a:rPr lang="en-US" altLang="zh-CN" dirty="0" smtClean="0">
                <a:solidFill>
                  <a:srgbClr val="FF0000"/>
                </a:solidFill>
              </a:rPr>
              <a:t>j</a:t>
            </a:r>
            <a:r>
              <a:rPr lang="zh-CN" altLang="en-US" dirty="0" smtClean="0">
                <a:solidFill>
                  <a:srgbClr val="FF0000"/>
                </a:solidFill>
              </a:rPr>
              <a:t>点</a:t>
            </a:r>
            <a:r>
              <a:rPr lang="zh-CN" altLang="en-US" dirty="0" smtClean="0"/>
              <a:t>的路径长度，因此需要</a:t>
            </a:r>
            <a:r>
              <a:rPr lang="en-US" altLang="zh-CN" dirty="0" smtClean="0"/>
              <a:t>j-1</a:t>
            </a:r>
            <a:r>
              <a:rPr lang="zh-CN" altLang="en-US" dirty="0" smtClean="0"/>
              <a:t>次</a:t>
            </a:r>
            <a:r>
              <a:rPr lang="zh-CN" altLang="en-US" dirty="0"/>
              <a:t>比较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）回溯输出路径：与图划分得到的段数</a:t>
            </a:r>
            <a:r>
              <a:rPr lang="en-US" altLang="zh-CN" dirty="0" smtClean="0"/>
              <a:t>k</a:t>
            </a:r>
            <a:r>
              <a:rPr lang="zh-CN" altLang="en-US" dirty="0" smtClean="0"/>
              <a:t>有关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因此，总的计算量为：</a:t>
            </a:r>
            <a:endParaRPr lang="en-US" altLang="zh-CN" dirty="0" smtClean="0"/>
          </a:p>
        </p:txBody>
      </p:sp>
      <p:graphicFrame>
        <p:nvGraphicFramePr>
          <p:cNvPr id="68612" name="对象 3"/>
          <p:cNvGraphicFramePr>
            <a:graphicFrameLocks noChangeAspect="1"/>
          </p:cNvGraphicFramePr>
          <p:nvPr/>
        </p:nvGraphicFramePr>
        <p:xfrm>
          <a:off x="1476375" y="5300663"/>
          <a:ext cx="6408738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8" name="Equation" r:id="rId3" imgW="2679700" imgH="444500" progId="Equation.DSMT4">
                  <p:embed/>
                </p:oleObj>
              </mc:Choice>
              <mc:Fallback>
                <p:oleObj name="Equation" r:id="rId3" imgW="26797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300663"/>
                        <a:ext cx="6408738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584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6.3.1 </a:t>
            </a:r>
            <a:r>
              <a:rPr lang="zh-CN" altLang="en-US" smtClean="0"/>
              <a:t>多段图中的动态规划法</a:t>
            </a:r>
          </a:p>
        </p:txBody>
      </p:sp>
      <p:sp>
        <p:nvSpPr>
          <p:cNvPr id="69635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真题：</a:t>
            </a:r>
            <a:r>
              <a:rPr lang="zh-CN" altLang="zh-CN" smtClean="0"/>
              <a:t>有如下多段图，用动态规划法求解从结点</a:t>
            </a:r>
            <a:r>
              <a:rPr lang="en-US" altLang="zh-CN" smtClean="0"/>
              <a:t>0</a:t>
            </a:r>
            <a:r>
              <a:rPr lang="zh-CN" altLang="zh-CN" smtClean="0"/>
              <a:t>到结点</a:t>
            </a:r>
            <a:r>
              <a:rPr lang="en-US" altLang="zh-CN" smtClean="0"/>
              <a:t>9</a:t>
            </a:r>
            <a:r>
              <a:rPr lang="zh-CN" altLang="zh-CN" smtClean="0"/>
              <a:t>的最短路径，写出求解过程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zh-CN" smtClean="0"/>
              <a:t>最短路径为：</a:t>
            </a:r>
            <a:r>
              <a:rPr lang="en-US" altLang="zh-CN" smtClean="0"/>
              <a:t>_____________________</a:t>
            </a:r>
            <a:r>
              <a:rPr lang="zh-CN" altLang="zh-CN" smtClean="0"/>
              <a:t>。其长度为：</a:t>
            </a:r>
            <a:r>
              <a:rPr lang="en-US" altLang="zh-CN" smtClean="0"/>
              <a:t>___________</a:t>
            </a:r>
            <a:endParaRPr lang="zh-CN" altLang="en-US" smtClean="0"/>
          </a:p>
        </p:txBody>
      </p:sp>
      <p:pic>
        <p:nvPicPr>
          <p:cNvPr id="69636" name="对象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3" b="-4214"/>
          <a:stretch>
            <a:fillRect/>
          </a:stretch>
        </p:blipFill>
        <p:spPr bwMode="auto">
          <a:xfrm>
            <a:off x="1733550" y="3284538"/>
            <a:ext cx="5903913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4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3213100"/>
            <a:ext cx="8229600" cy="29432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en-US" altLang="zh-CN" smtClean="0"/>
              <a:t>(1) d(0,1)=c01=4 (0-&gt;1)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zh-CN" smtClean="0"/>
              <a:t>(2) d(0,2)=c02=2 (0-&gt;2)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zh-CN" smtClean="0"/>
              <a:t>(3) d(0,3)=c03=3 (0-&gt;3)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zh-CN" smtClean="0"/>
              <a:t>(4) d(0,4)=min(d(0,1)+c14,d(0,2)+c24)=8 (2-&gt;4)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zh-CN" smtClean="0"/>
              <a:t>(5) d(0,5)=min(d(0,1)+c15,d(0,2)+c25,d(0,3)+c35)    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zh-CN" smtClean="0"/>
              <a:t>          =7 (3-5)</a:t>
            </a:r>
            <a:endParaRPr lang="zh-CN" altLang="en-US" smtClean="0"/>
          </a:p>
        </p:txBody>
      </p:sp>
      <p:pic>
        <p:nvPicPr>
          <p:cNvPr id="70659" name="对象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3" b="-4214"/>
          <a:stretch>
            <a:fillRect/>
          </a:stretch>
        </p:blipFill>
        <p:spPr bwMode="auto">
          <a:xfrm>
            <a:off x="1763713" y="115888"/>
            <a:ext cx="5903912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14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3213100"/>
            <a:ext cx="8229600" cy="29432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en-US" altLang="zh-CN" smtClean="0"/>
              <a:t>(6) d(0,6)=min(d(0,2)+c26,d(0,3)+c36)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zh-CN" smtClean="0"/>
              <a:t>          =10 (2-6,3-6)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zh-CN" smtClean="0"/>
              <a:t>(7) d(0,7)=min(d(0,4)+c47,d(0,5)+c57,d(0,6)+c67)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zh-CN" smtClean="0"/>
              <a:t>          =13 (4-7)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zh-CN" smtClean="0"/>
              <a:t>(8) d(0,8)=min(d(0,4)+c48,d(0,5)+c58,d(0,6)+c68)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zh-CN" smtClean="0"/>
              <a:t>          =13 (5-8)</a:t>
            </a:r>
          </a:p>
        </p:txBody>
      </p:sp>
      <p:pic>
        <p:nvPicPr>
          <p:cNvPr id="71683" name="对象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3" b="-4214"/>
          <a:stretch>
            <a:fillRect/>
          </a:stretch>
        </p:blipFill>
        <p:spPr bwMode="auto">
          <a:xfrm>
            <a:off x="1763713" y="115888"/>
            <a:ext cx="5903912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1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3213100"/>
            <a:ext cx="8229600" cy="29432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en-US" altLang="zh-CN" smtClean="0"/>
              <a:t>(9) d(0,9)=min(d(0,7)+c79,d(0,8)+c89)=16 (8-&gt;9)</a:t>
            </a:r>
          </a:p>
          <a:p>
            <a:pPr marL="0" indent="0">
              <a:buFont typeface="Wingdings 3" pitchFamily="18" charset="2"/>
              <a:buNone/>
            </a:pP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最长路径为：</a:t>
            </a:r>
            <a:r>
              <a:rPr lang="en-US" altLang="zh-CN" smtClean="0"/>
              <a:t>0-&gt;3-&gt;5-&gt;8-&gt;9</a:t>
            </a:r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路径长度为：</a:t>
            </a:r>
            <a:r>
              <a:rPr lang="en-US" altLang="zh-CN" smtClean="0"/>
              <a:t>16</a:t>
            </a:r>
          </a:p>
          <a:p>
            <a:pPr marL="0" indent="0">
              <a:buFont typeface="Wingdings 3" pitchFamily="18" charset="2"/>
              <a:buNone/>
            </a:pP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endParaRPr lang="en-US" altLang="zh-CN" smtClean="0"/>
          </a:p>
        </p:txBody>
      </p:sp>
      <p:pic>
        <p:nvPicPr>
          <p:cNvPr id="72707" name="对象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3" b="-4214"/>
          <a:stretch>
            <a:fillRect/>
          </a:stretch>
        </p:blipFill>
        <p:spPr bwMode="auto">
          <a:xfrm>
            <a:off x="1763713" y="115888"/>
            <a:ext cx="5903912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76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软件设计师</a:t>
            </a:r>
            <a:r>
              <a:rPr lang="en-US" altLang="zh-CN" dirty="0" smtClean="0"/>
              <a:t>2017</a:t>
            </a:r>
            <a:r>
              <a:rPr lang="zh-CN" altLang="en-US" dirty="0" smtClean="0"/>
              <a:t>年上半年上午题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某汽车加工工厂有两条装配线</a:t>
            </a:r>
            <a:r>
              <a:rPr lang="en-US" altLang="zh-CN" sz="2000" dirty="0" smtClean="0"/>
              <a:t>L1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L2</a:t>
            </a:r>
            <a:r>
              <a:rPr lang="zh-CN" altLang="en-US" sz="2000" dirty="0" smtClean="0"/>
              <a:t>，每条装配线的工位数均为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，用</a:t>
            </a:r>
            <a:r>
              <a:rPr lang="en-US" altLang="zh-CN" sz="2000" dirty="0" err="1" smtClean="0"/>
              <a:t>s</a:t>
            </a:r>
            <a:r>
              <a:rPr lang="en-US" altLang="zh-CN" sz="2000" baseline="-25000" dirty="0" err="1" smtClean="0"/>
              <a:t>ij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=1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2,j=1,2,…,n)</a:t>
            </a:r>
            <a:r>
              <a:rPr lang="zh-CN" altLang="en-US" sz="2000" dirty="0" smtClean="0"/>
              <a:t>表示第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条装配线第</a:t>
            </a:r>
            <a:r>
              <a:rPr lang="en-US" altLang="zh-CN" sz="2000" dirty="0" smtClean="0"/>
              <a:t>j</a:t>
            </a:r>
            <a:r>
              <a:rPr lang="zh-CN" altLang="en-US" sz="2000" dirty="0" smtClean="0"/>
              <a:t>个工位。两条装配线对应的工作完成同样的加工工作，但所需要的时间不同，用</a:t>
            </a:r>
            <a:r>
              <a:rPr lang="en-US" altLang="zh-CN" sz="2000" dirty="0" err="1" smtClean="0"/>
              <a:t>a</a:t>
            </a:r>
            <a:r>
              <a:rPr lang="en-US" altLang="zh-CN" sz="2000" baseline="-25000" dirty="0" err="1" smtClean="0"/>
              <a:t>ij</a:t>
            </a:r>
            <a:r>
              <a:rPr lang="zh-CN" altLang="en-US" sz="2000" dirty="0" smtClean="0"/>
              <a:t>表示第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条装配线第</a:t>
            </a:r>
            <a:r>
              <a:rPr lang="en-US" altLang="zh-CN" sz="2000" dirty="0" smtClean="0"/>
              <a:t>j</a:t>
            </a:r>
            <a:r>
              <a:rPr lang="zh-CN" altLang="en-US" sz="2000" dirty="0" smtClean="0"/>
              <a:t>个工位加工时所需要的时间。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zh-CN" altLang="en-US" sz="2000" dirty="0" smtClean="0"/>
              <a:t>每辆汽车加工都从零件仓库开始进入两条装配线，经过若干个工位加工，最后运输到成品仓库。其中，用</a:t>
            </a:r>
            <a:r>
              <a:rPr lang="en-US" altLang="zh-CN" sz="2000" dirty="0" smtClean="0"/>
              <a:t>e1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e2</a:t>
            </a:r>
            <a:r>
              <a:rPr lang="zh-CN" altLang="en-US" sz="2000" dirty="0" smtClean="0"/>
              <a:t>分别表示零件从仓库到两条装配线的运输时间；</a:t>
            </a:r>
            <a:r>
              <a:rPr lang="en-US" altLang="zh-CN" sz="2000" dirty="0" smtClean="0"/>
              <a:t>x1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x2</a:t>
            </a:r>
            <a:r>
              <a:rPr lang="zh-CN" altLang="en-US" sz="2000" dirty="0" smtClean="0"/>
              <a:t>分别表示成品从装配线到成品仓库的运输时间；从一个工位加工后流到下一个工位的迁移时间用</a:t>
            </a:r>
            <a:r>
              <a:rPr lang="en-US" altLang="zh-CN" sz="2000" dirty="0" err="1" smtClean="0"/>
              <a:t>t</a:t>
            </a:r>
            <a:r>
              <a:rPr lang="en-US" altLang="zh-CN" sz="2000" baseline="-25000" dirty="0" err="1" smtClean="0"/>
              <a:t>ijk</a:t>
            </a:r>
            <a:r>
              <a:rPr lang="zh-CN" altLang="en-US" sz="2000" dirty="0" smtClean="0"/>
              <a:t>表示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其中，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表示迁移前的装配线，</a:t>
            </a:r>
            <a:r>
              <a:rPr lang="en-US" altLang="zh-CN" sz="2000" dirty="0" smtClean="0"/>
              <a:t>j</a:t>
            </a:r>
            <a:r>
              <a:rPr lang="zh-CN" altLang="en-US" sz="2000" dirty="0" smtClean="0"/>
              <a:t>表示迁移前的工位，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表示迁移后的装配线。所有定义如下图所示：</a:t>
            </a:r>
            <a:endParaRPr lang="zh-CN" altLang="en-US" sz="2000" dirty="0"/>
          </a:p>
        </p:txBody>
      </p:sp>
      <p:sp>
        <p:nvSpPr>
          <p:cNvPr id="5" name="椭圆 4"/>
          <p:cNvSpPr/>
          <p:nvPr/>
        </p:nvSpPr>
        <p:spPr>
          <a:xfrm>
            <a:off x="965920" y="5254796"/>
            <a:ext cx="93610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零件仓库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7164288" y="5254796"/>
            <a:ext cx="93610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成品仓库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478088" y="4594756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</a:t>
            </a:r>
            <a:r>
              <a:rPr lang="en-US" altLang="zh-CN" sz="1600" baseline="-25000" dirty="0" smtClean="0">
                <a:solidFill>
                  <a:schemeClr val="tx1"/>
                </a:solidFill>
              </a:rPr>
              <a:t>11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478088" y="5929034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</a:t>
            </a:r>
            <a:r>
              <a:rPr lang="en-US" altLang="zh-CN" sz="1600" baseline="-25000" dirty="0" smtClean="0">
                <a:solidFill>
                  <a:schemeClr val="tx1"/>
                </a:solidFill>
              </a:rPr>
              <a:t>21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630216" y="4594756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</a:t>
            </a:r>
            <a:r>
              <a:rPr lang="en-US" altLang="zh-CN" sz="1600" baseline="-25000" dirty="0" smtClean="0">
                <a:solidFill>
                  <a:schemeClr val="tx1"/>
                </a:solidFill>
              </a:rPr>
              <a:t>12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630216" y="5929034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</a:t>
            </a:r>
            <a:r>
              <a:rPr lang="en-US" altLang="zh-CN" sz="1600" baseline="-25000" dirty="0" smtClean="0">
                <a:solidFill>
                  <a:schemeClr val="tx1"/>
                </a:solidFill>
              </a:rPr>
              <a:t>22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50356" y="638132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21</a:t>
            </a:r>
            <a:endParaRPr lang="zh-CN" alt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3702484" y="638132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22</a:t>
            </a:r>
            <a:endParaRPr lang="zh-CN" alt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3702484" y="422583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12</a:t>
            </a:r>
            <a:endParaRPr lang="zh-CN" alt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2550356" y="422583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11</a:t>
            </a:r>
            <a:endParaRPr lang="zh-CN" altLang="en-US" baseline="-25000" dirty="0"/>
          </a:p>
        </p:txBody>
      </p:sp>
      <p:sp>
        <p:nvSpPr>
          <p:cNvPr id="15" name="椭圆 14"/>
          <p:cNvSpPr/>
          <p:nvPr/>
        </p:nvSpPr>
        <p:spPr>
          <a:xfrm>
            <a:off x="5862464" y="4594756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</a:t>
            </a:r>
            <a:r>
              <a:rPr lang="en-US" altLang="zh-CN" sz="1600" baseline="-25000" dirty="0" smtClean="0">
                <a:solidFill>
                  <a:schemeClr val="tx1"/>
                </a:solidFill>
              </a:rPr>
              <a:t>1n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34732" y="422583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1n</a:t>
            </a:r>
            <a:endParaRPr lang="zh-CN" altLang="en-US" baseline="-25000" dirty="0"/>
          </a:p>
        </p:txBody>
      </p:sp>
      <p:sp>
        <p:nvSpPr>
          <p:cNvPr id="17" name="椭圆 16"/>
          <p:cNvSpPr/>
          <p:nvPr/>
        </p:nvSpPr>
        <p:spPr>
          <a:xfrm>
            <a:off x="5862464" y="5929034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</a:t>
            </a:r>
            <a:r>
              <a:rPr lang="en-US" altLang="zh-CN" sz="1600" baseline="-25000" dirty="0" smtClean="0">
                <a:solidFill>
                  <a:schemeClr val="tx1"/>
                </a:solidFill>
              </a:rPr>
              <a:t>2n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34732" y="638132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2n</a:t>
            </a:r>
            <a:endParaRPr lang="zh-CN" altLang="en-US" baseline="-25000" dirty="0"/>
          </a:p>
        </p:txBody>
      </p:sp>
      <p:cxnSp>
        <p:nvCxnSpPr>
          <p:cNvPr id="20" name="直接箭头连接符 19"/>
          <p:cNvCxnSpPr>
            <a:stCxn id="5" idx="7"/>
            <a:endCxn id="7" idx="2"/>
          </p:cNvCxnSpPr>
          <p:nvPr/>
        </p:nvCxnSpPr>
        <p:spPr>
          <a:xfrm flipV="1">
            <a:off x="1764935" y="4882788"/>
            <a:ext cx="713153" cy="4669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5"/>
            <a:endCxn id="8" idx="2"/>
          </p:cNvCxnSpPr>
          <p:nvPr/>
        </p:nvCxnSpPr>
        <p:spPr>
          <a:xfrm>
            <a:off x="1764935" y="5807960"/>
            <a:ext cx="713153" cy="4091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96547" y="473539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1896547" y="594390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</a:t>
            </a:r>
            <a:r>
              <a:rPr lang="en-US" altLang="zh-CN" baseline="-25000" dirty="0" smtClean="0"/>
              <a:t>2</a:t>
            </a:r>
            <a:endParaRPr lang="zh-CN" altLang="en-US" baseline="-25000" dirty="0"/>
          </a:p>
        </p:txBody>
      </p:sp>
      <p:cxnSp>
        <p:nvCxnSpPr>
          <p:cNvPr id="26" name="直接箭头连接符 25"/>
          <p:cNvCxnSpPr>
            <a:stCxn id="15" idx="6"/>
            <a:endCxn id="6" idx="1"/>
          </p:cNvCxnSpPr>
          <p:nvPr/>
        </p:nvCxnSpPr>
        <p:spPr>
          <a:xfrm>
            <a:off x="6438528" y="4882788"/>
            <a:ext cx="862849" cy="4669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7" idx="6"/>
            <a:endCxn id="6" idx="3"/>
          </p:cNvCxnSpPr>
          <p:nvPr/>
        </p:nvCxnSpPr>
        <p:spPr>
          <a:xfrm flipV="1">
            <a:off x="6438528" y="5807960"/>
            <a:ext cx="862849" cy="4091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85658" y="473539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6785658" y="590415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en-US" altLang="zh-CN" baseline="-25000" dirty="0" smtClean="0"/>
              <a:t>2</a:t>
            </a:r>
            <a:endParaRPr lang="zh-CN" altLang="en-US" baseline="-25000" dirty="0"/>
          </a:p>
        </p:txBody>
      </p:sp>
      <p:cxnSp>
        <p:nvCxnSpPr>
          <p:cNvPr id="32" name="直接箭头连接符 31"/>
          <p:cNvCxnSpPr>
            <a:stCxn id="7" idx="6"/>
            <a:endCxn id="9" idx="2"/>
          </p:cNvCxnSpPr>
          <p:nvPr/>
        </p:nvCxnSpPr>
        <p:spPr>
          <a:xfrm>
            <a:off x="3054152" y="4882788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" idx="5"/>
            <a:endCxn id="10" idx="1"/>
          </p:cNvCxnSpPr>
          <p:nvPr/>
        </p:nvCxnSpPr>
        <p:spPr>
          <a:xfrm>
            <a:off x="2969789" y="5086457"/>
            <a:ext cx="744790" cy="9269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8" idx="6"/>
            <a:endCxn id="10" idx="2"/>
          </p:cNvCxnSpPr>
          <p:nvPr/>
        </p:nvCxnSpPr>
        <p:spPr>
          <a:xfrm>
            <a:off x="3054152" y="6217066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8" idx="7"/>
            <a:endCxn id="9" idx="3"/>
          </p:cNvCxnSpPr>
          <p:nvPr/>
        </p:nvCxnSpPr>
        <p:spPr>
          <a:xfrm flipV="1">
            <a:off x="2969789" y="5086457"/>
            <a:ext cx="744790" cy="9269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93208" y="451345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baseline="-25000" dirty="0" smtClean="0"/>
              <a:t>111</a:t>
            </a:r>
            <a:endParaRPr lang="zh-CN" alt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3015366" y="499197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baseline="-25000" dirty="0" smtClean="0"/>
              <a:t>112</a:t>
            </a:r>
            <a:endParaRPr lang="zh-CN" altLang="en-US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2766120" y="542497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baseline="-25000" dirty="0" smtClean="0"/>
              <a:t>211</a:t>
            </a:r>
            <a:endParaRPr lang="zh-CN" altLang="en-US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113086" y="615601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baseline="-25000" dirty="0" smtClean="0"/>
              <a:t>212</a:t>
            </a:r>
            <a:endParaRPr lang="zh-CN" altLang="en-US" baseline="-25000" dirty="0"/>
          </a:p>
        </p:txBody>
      </p:sp>
      <p:cxnSp>
        <p:nvCxnSpPr>
          <p:cNvPr id="44" name="直接箭头连接符 43"/>
          <p:cNvCxnSpPr>
            <a:stCxn id="9" idx="6"/>
            <a:endCxn id="15" idx="2"/>
          </p:cNvCxnSpPr>
          <p:nvPr/>
        </p:nvCxnSpPr>
        <p:spPr>
          <a:xfrm>
            <a:off x="4206280" y="4882788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4206280" y="6240190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endCxn id="17" idx="1"/>
          </p:cNvCxnSpPr>
          <p:nvPr/>
        </p:nvCxnSpPr>
        <p:spPr>
          <a:xfrm>
            <a:off x="5034372" y="4920057"/>
            <a:ext cx="912455" cy="109334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15" idx="3"/>
          </p:cNvCxnSpPr>
          <p:nvPr/>
        </p:nvCxnSpPr>
        <p:spPr>
          <a:xfrm flipV="1">
            <a:off x="5034372" y="5086457"/>
            <a:ext cx="912455" cy="115366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70376" y="451345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baseline="-25000" dirty="0" smtClean="0"/>
              <a:t>1,n-1,1</a:t>
            </a:r>
            <a:endParaRPr lang="zh-CN" alt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4657575" y="500300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baseline="-25000" dirty="0" smtClean="0"/>
              <a:t>1,n-1,2</a:t>
            </a:r>
            <a:endParaRPr lang="zh-CN" altLang="en-US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4657575" y="561945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baseline="-25000" dirty="0" smtClean="0"/>
              <a:t>2,n-1,1</a:t>
            </a:r>
            <a:endParaRPr lang="zh-CN" altLang="en-US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5140182" y="619666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baseline="-25000" dirty="0" smtClean="0"/>
              <a:t>2,n-1,2</a:t>
            </a:r>
            <a:endParaRPr lang="zh-CN" altLang="en-US" baseline="-25000" dirty="0"/>
          </a:p>
        </p:txBody>
      </p:sp>
      <p:pic>
        <p:nvPicPr>
          <p:cNvPr id="59" name="Picture 2" descr="E:\桌面\C语言课件\课件用图\20160509194901293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2"/>
          <a:stretch/>
        </p:blipFill>
        <p:spPr bwMode="auto">
          <a:xfrm>
            <a:off x="7380312" y="0"/>
            <a:ext cx="1440160" cy="134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7468995" y="395212"/>
            <a:ext cx="31293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b="1" spc="-100" dirty="0" smtClean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要命</a:t>
            </a:r>
            <a:endParaRPr lang="zh-CN" altLang="en-US" sz="1200" b="1" spc="-100" dirty="0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92184" y="1021522"/>
            <a:ext cx="386666" cy="26161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700" b="1" spc="-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要命</a:t>
            </a:r>
            <a:endParaRPr lang="zh-CN" altLang="en-US" sz="1700" b="1" spc="-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15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6.3.1 </a:t>
            </a:r>
            <a:r>
              <a:rPr lang="zh-CN" altLang="en-US" smtClean="0"/>
              <a:t>多段图中的动态规划法</a:t>
            </a:r>
          </a:p>
        </p:txBody>
      </p:sp>
      <p:sp>
        <p:nvSpPr>
          <p:cNvPr id="47107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 smtClean="0"/>
              <a:t>编号：按段从左到右编排，在同一段的结点互不相连</a:t>
            </a:r>
            <a:endParaRPr lang="en-US" altLang="zh-CN" smtClean="0"/>
          </a:p>
          <a:p>
            <a:r>
              <a:rPr lang="zh-CN" altLang="en-US" smtClean="0"/>
              <a:t>多段图的最短路径问题是求</a:t>
            </a:r>
            <a:r>
              <a:rPr lang="en-US" altLang="zh-CN" smtClean="0"/>
              <a:t>0</a:t>
            </a:r>
            <a:r>
              <a:rPr lang="zh-CN" altLang="en-US" smtClean="0"/>
              <a:t>号结点到</a:t>
            </a:r>
            <a:r>
              <a:rPr lang="en-US" altLang="zh-CN" smtClean="0"/>
              <a:t>n</a:t>
            </a:r>
            <a:r>
              <a:rPr lang="zh-CN" altLang="en-US" smtClean="0"/>
              <a:t>号结点的最短路径</a:t>
            </a:r>
            <a:endParaRPr lang="en-US" altLang="zh-CN" smtClean="0"/>
          </a:p>
        </p:txBody>
      </p:sp>
      <p:grpSp>
        <p:nvGrpSpPr>
          <p:cNvPr id="47108" name="Group 71"/>
          <p:cNvGrpSpPr>
            <a:grpSpLocks/>
          </p:cNvGrpSpPr>
          <p:nvPr/>
        </p:nvGrpSpPr>
        <p:grpSpPr bwMode="auto">
          <a:xfrm>
            <a:off x="827088" y="3027363"/>
            <a:ext cx="7572375" cy="3857625"/>
            <a:chOff x="2809" y="7526"/>
            <a:chExt cx="5110" cy="2253"/>
          </a:xfrm>
        </p:grpSpPr>
        <p:sp>
          <p:nvSpPr>
            <p:cNvPr id="47109" name="Text Box 72"/>
            <p:cNvSpPr txBox="1">
              <a:spLocks noChangeArrowheads="1"/>
            </p:cNvSpPr>
            <p:nvPr/>
          </p:nvSpPr>
          <p:spPr bwMode="auto">
            <a:xfrm>
              <a:off x="3287" y="847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7110" name="Oval 73"/>
            <p:cNvSpPr>
              <a:spLocks noChangeArrowheads="1"/>
            </p:cNvSpPr>
            <p:nvPr/>
          </p:nvSpPr>
          <p:spPr bwMode="auto">
            <a:xfrm>
              <a:off x="3979" y="7772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47111" name="Oval 74"/>
            <p:cNvSpPr>
              <a:spLocks noChangeArrowheads="1"/>
            </p:cNvSpPr>
            <p:nvPr/>
          </p:nvSpPr>
          <p:spPr bwMode="auto">
            <a:xfrm>
              <a:off x="4039" y="8513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2</a:t>
              </a:r>
            </a:p>
          </p:txBody>
        </p:sp>
        <p:sp>
          <p:nvSpPr>
            <p:cNvPr id="47112" name="Oval 75"/>
            <p:cNvSpPr>
              <a:spLocks noChangeArrowheads="1"/>
            </p:cNvSpPr>
            <p:nvPr/>
          </p:nvSpPr>
          <p:spPr bwMode="auto">
            <a:xfrm>
              <a:off x="2809" y="8534"/>
              <a:ext cx="310" cy="28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47113" name="Oval 76"/>
            <p:cNvSpPr>
              <a:spLocks noChangeArrowheads="1"/>
            </p:cNvSpPr>
            <p:nvPr/>
          </p:nvSpPr>
          <p:spPr bwMode="auto">
            <a:xfrm>
              <a:off x="4019" y="9233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3</a:t>
              </a:r>
            </a:p>
          </p:txBody>
        </p:sp>
        <p:sp>
          <p:nvSpPr>
            <p:cNvPr id="47114" name="Oval 77"/>
            <p:cNvSpPr>
              <a:spLocks noChangeArrowheads="1"/>
            </p:cNvSpPr>
            <p:nvPr/>
          </p:nvSpPr>
          <p:spPr bwMode="auto">
            <a:xfrm>
              <a:off x="5449" y="7754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47115" name="Oval 78"/>
            <p:cNvSpPr>
              <a:spLocks noChangeArrowheads="1"/>
            </p:cNvSpPr>
            <p:nvPr/>
          </p:nvSpPr>
          <p:spPr bwMode="auto">
            <a:xfrm>
              <a:off x="5419" y="8453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5</a:t>
              </a:r>
            </a:p>
          </p:txBody>
        </p:sp>
        <p:sp>
          <p:nvSpPr>
            <p:cNvPr id="47116" name="Oval 79"/>
            <p:cNvSpPr>
              <a:spLocks noChangeArrowheads="1"/>
            </p:cNvSpPr>
            <p:nvPr/>
          </p:nvSpPr>
          <p:spPr bwMode="auto">
            <a:xfrm>
              <a:off x="5419" y="9254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47117" name="Oval 80"/>
            <p:cNvSpPr>
              <a:spLocks noChangeArrowheads="1"/>
            </p:cNvSpPr>
            <p:nvPr/>
          </p:nvSpPr>
          <p:spPr bwMode="auto">
            <a:xfrm>
              <a:off x="6626" y="8222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47118" name="Oval 81"/>
            <p:cNvSpPr>
              <a:spLocks noChangeArrowheads="1"/>
            </p:cNvSpPr>
            <p:nvPr/>
          </p:nvSpPr>
          <p:spPr bwMode="auto">
            <a:xfrm>
              <a:off x="6609" y="9035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47119" name="Oval 82"/>
            <p:cNvSpPr>
              <a:spLocks noChangeArrowheads="1"/>
            </p:cNvSpPr>
            <p:nvPr/>
          </p:nvSpPr>
          <p:spPr bwMode="auto">
            <a:xfrm>
              <a:off x="7609" y="8585"/>
              <a:ext cx="310" cy="28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9</a:t>
              </a:r>
            </a:p>
          </p:txBody>
        </p:sp>
        <p:sp>
          <p:nvSpPr>
            <p:cNvPr id="47120" name="Line 83"/>
            <p:cNvSpPr>
              <a:spLocks noChangeShapeType="1"/>
            </p:cNvSpPr>
            <p:nvPr/>
          </p:nvSpPr>
          <p:spPr bwMode="auto">
            <a:xfrm flipV="1">
              <a:off x="3099" y="7997"/>
              <a:ext cx="890" cy="5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1" name="Line 84"/>
            <p:cNvSpPr>
              <a:spLocks noChangeShapeType="1"/>
            </p:cNvSpPr>
            <p:nvPr/>
          </p:nvSpPr>
          <p:spPr bwMode="auto">
            <a:xfrm flipV="1">
              <a:off x="4339" y="8636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2" name="Line 85"/>
            <p:cNvSpPr>
              <a:spLocks noChangeShapeType="1"/>
            </p:cNvSpPr>
            <p:nvPr/>
          </p:nvSpPr>
          <p:spPr bwMode="auto">
            <a:xfrm flipV="1">
              <a:off x="4319" y="7895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3" name="Line 86"/>
            <p:cNvSpPr>
              <a:spLocks noChangeShapeType="1"/>
            </p:cNvSpPr>
            <p:nvPr/>
          </p:nvSpPr>
          <p:spPr bwMode="auto">
            <a:xfrm flipV="1">
              <a:off x="3129" y="8666"/>
              <a:ext cx="8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" name="Line 87"/>
            <p:cNvSpPr>
              <a:spLocks noChangeShapeType="1"/>
            </p:cNvSpPr>
            <p:nvPr/>
          </p:nvSpPr>
          <p:spPr bwMode="auto">
            <a:xfrm>
              <a:off x="3089" y="8786"/>
              <a:ext cx="910" cy="5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5" name="Line 88"/>
            <p:cNvSpPr>
              <a:spLocks noChangeShapeType="1"/>
            </p:cNvSpPr>
            <p:nvPr/>
          </p:nvSpPr>
          <p:spPr bwMode="auto">
            <a:xfrm>
              <a:off x="4299" y="7976"/>
              <a:ext cx="1100" cy="5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6" name="Line 89"/>
            <p:cNvSpPr>
              <a:spLocks noChangeShapeType="1"/>
            </p:cNvSpPr>
            <p:nvPr/>
          </p:nvSpPr>
          <p:spPr bwMode="auto">
            <a:xfrm flipV="1">
              <a:off x="5729" y="9200"/>
              <a:ext cx="870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7" name="Line 90"/>
            <p:cNvSpPr>
              <a:spLocks noChangeShapeType="1"/>
            </p:cNvSpPr>
            <p:nvPr/>
          </p:nvSpPr>
          <p:spPr bwMode="auto">
            <a:xfrm flipV="1">
              <a:off x="5749" y="8381"/>
              <a:ext cx="870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8" name="Line 91"/>
            <p:cNvSpPr>
              <a:spLocks noChangeShapeType="1"/>
            </p:cNvSpPr>
            <p:nvPr/>
          </p:nvSpPr>
          <p:spPr bwMode="auto">
            <a:xfrm>
              <a:off x="6959" y="8393"/>
              <a:ext cx="670" cy="2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" name="Line 92"/>
            <p:cNvSpPr>
              <a:spLocks noChangeShapeType="1"/>
            </p:cNvSpPr>
            <p:nvPr/>
          </p:nvSpPr>
          <p:spPr bwMode="auto">
            <a:xfrm flipV="1">
              <a:off x="6929" y="8822"/>
              <a:ext cx="700" cy="3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0" name="Text Box 93"/>
            <p:cNvSpPr txBox="1">
              <a:spLocks noChangeArrowheads="1"/>
            </p:cNvSpPr>
            <p:nvPr/>
          </p:nvSpPr>
          <p:spPr bwMode="auto">
            <a:xfrm>
              <a:off x="3327" y="806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7131" name="Text Box 94"/>
            <p:cNvSpPr txBox="1">
              <a:spLocks noChangeArrowheads="1"/>
            </p:cNvSpPr>
            <p:nvPr/>
          </p:nvSpPr>
          <p:spPr bwMode="auto">
            <a:xfrm>
              <a:off x="4707" y="763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7132" name="Text Box 95"/>
            <p:cNvSpPr txBox="1">
              <a:spLocks noChangeArrowheads="1"/>
            </p:cNvSpPr>
            <p:nvPr/>
          </p:nvSpPr>
          <p:spPr bwMode="auto">
            <a:xfrm>
              <a:off x="3327" y="9041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7133" name="Text Box 96"/>
            <p:cNvSpPr txBox="1">
              <a:spLocks noChangeArrowheads="1"/>
            </p:cNvSpPr>
            <p:nvPr/>
          </p:nvSpPr>
          <p:spPr bwMode="auto">
            <a:xfrm>
              <a:off x="4547" y="791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7134" name="Text Box 97"/>
            <p:cNvSpPr txBox="1">
              <a:spLocks noChangeArrowheads="1"/>
            </p:cNvSpPr>
            <p:nvPr/>
          </p:nvSpPr>
          <p:spPr bwMode="auto">
            <a:xfrm>
              <a:off x="4797" y="842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7135" name="Text Box 98"/>
            <p:cNvSpPr txBox="1">
              <a:spLocks noChangeArrowheads="1"/>
            </p:cNvSpPr>
            <p:nvPr/>
          </p:nvSpPr>
          <p:spPr bwMode="auto">
            <a:xfrm>
              <a:off x="4407" y="8246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7136" name="Line 99"/>
            <p:cNvSpPr>
              <a:spLocks noChangeShapeType="1"/>
            </p:cNvSpPr>
            <p:nvPr/>
          </p:nvSpPr>
          <p:spPr bwMode="auto">
            <a:xfrm flipV="1">
              <a:off x="4329" y="7979"/>
              <a:ext cx="1110" cy="5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7" name="Text Box 100"/>
            <p:cNvSpPr txBox="1">
              <a:spLocks noChangeArrowheads="1"/>
            </p:cNvSpPr>
            <p:nvPr/>
          </p:nvSpPr>
          <p:spPr bwMode="auto">
            <a:xfrm>
              <a:off x="4527" y="867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7138" name="Line 101"/>
            <p:cNvSpPr>
              <a:spLocks noChangeShapeType="1"/>
            </p:cNvSpPr>
            <p:nvPr/>
          </p:nvSpPr>
          <p:spPr bwMode="auto">
            <a:xfrm>
              <a:off x="4319" y="8756"/>
              <a:ext cx="1100" cy="5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9" name="Text Box 102"/>
            <p:cNvSpPr txBox="1">
              <a:spLocks noChangeArrowheads="1"/>
            </p:cNvSpPr>
            <p:nvPr/>
          </p:nvSpPr>
          <p:spPr bwMode="auto">
            <a:xfrm>
              <a:off x="4397" y="897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7140" name="Line 103"/>
            <p:cNvSpPr>
              <a:spLocks noChangeShapeType="1"/>
            </p:cNvSpPr>
            <p:nvPr/>
          </p:nvSpPr>
          <p:spPr bwMode="auto">
            <a:xfrm flipV="1">
              <a:off x="4329" y="8708"/>
              <a:ext cx="1110" cy="5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1" name="Text Box 104"/>
            <p:cNvSpPr txBox="1">
              <a:spLocks noChangeArrowheads="1"/>
            </p:cNvSpPr>
            <p:nvPr/>
          </p:nvSpPr>
          <p:spPr bwMode="auto">
            <a:xfrm>
              <a:off x="4777" y="9164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7142" name="Line 105"/>
            <p:cNvSpPr>
              <a:spLocks noChangeShapeType="1"/>
            </p:cNvSpPr>
            <p:nvPr/>
          </p:nvSpPr>
          <p:spPr bwMode="auto">
            <a:xfrm flipV="1">
              <a:off x="4359" y="9356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3" name="Text Box 106"/>
            <p:cNvSpPr txBox="1">
              <a:spLocks noChangeArrowheads="1"/>
            </p:cNvSpPr>
            <p:nvPr/>
          </p:nvSpPr>
          <p:spPr bwMode="auto">
            <a:xfrm>
              <a:off x="6137" y="786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7144" name="Text Box 107"/>
            <p:cNvSpPr txBox="1">
              <a:spLocks noChangeArrowheads="1"/>
            </p:cNvSpPr>
            <p:nvPr/>
          </p:nvSpPr>
          <p:spPr bwMode="auto">
            <a:xfrm>
              <a:off x="5897" y="8030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7145" name="Line 108"/>
            <p:cNvSpPr>
              <a:spLocks noChangeShapeType="1"/>
            </p:cNvSpPr>
            <p:nvPr/>
          </p:nvSpPr>
          <p:spPr bwMode="auto">
            <a:xfrm>
              <a:off x="5729" y="7985"/>
              <a:ext cx="940" cy="10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6" name="Line 109"/>
            <p:cNvSpPr>
              <a:spLocks noChangeShapeType="1"/>
            </p:cNvSpPr>
            <p:nvPr/>
          </p:nvSpPr>
          <p:spPr bwMode="auto">
            <a:xfrm>
              <a:off x="5769" y="7895"/>
              <a:ext cx="85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7" name="Text Box 110"/>
            <p:cNvSpPr txBox="1">
              <a:spLocks noChangeArrowheads="1"/>
            </p:cNvSpPr>
            <p:nvPr/>
          </p:nvSpPr>
          <p:spPr bwMode="auto">
            <a:xfrm>
              <a:off x="5757" y="831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7148" name="Text Box 111"/>
            <p:cNvSpPr txBox="1">
              <a:spLocks noChangeArrowheads="1"/>
            </p:cNvSpPr>
            <p:nvPr/>
          </p:nvSpPr>
          <p:spPr bwMode="auto">
            <a:xfrm>
              <a:off x="5717" y="895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7149" name="Text Box 112"/>
            <p:cNvSpPr txBox="1">
              <a:spLocks noChangeArrowheads="1"/>
            </p:cNvSpPr>
            <p:nvPr/>
          </p:nvSpPr>
          <p:spPr bwMode="auto">
            <a:xfrm>
              <a:off x="5937" y="858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7150" name="Text Box 113"/>
            <p:cNvSpPr txBox="1">
              <a:spLocks noChangeArrowheads="1"/>
            </p:cNvSpPr>
            <p:nvPr/>
          </p:nvSpPr>
          <p:spPr bwMode="auto">
            <a:xfrm>
              <a:off x="6107" y="9335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7151" name="Text Box 114"/>
            <p:cNvSpPr txBox="1">
              <a:spLocks noChangeArrowheads="1"/>
            </p:cNvSpPr>
            <p:nvPr/>
          </p:nvSpPr>
          <p:spPr bwMode="auto">
            <a:xfrm>
              <a:off x="7257" y="904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7152" name="Text Box 115"/>
            <p:cNvSpPr txBox="1">
              <a:spLocks noChangeArrowheads="1"/>
            </p:cNvSpPr>
            <p:nvPr/>
          </p:nvSpPr>
          <p:spPr bwMode="auto">
            <a:xfrm>
              <a:off x="7267" y="830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7153" name="Line 116"/>
            <p:cNvSpPr>
              <a:spLocks noChangeShapeType="1"/>
            </p:cNvSpPr>
            <p:nvPr/>
          </p:nvSpPr>
          <p:spPr bwMode="auto">
            <a:xfrm>
              <a:off x="5749" y="8654"/>
              <a:ext cx="850" cy="4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4" name="Line 117"/>
            <p:cNvSpPr>
              <a:spLocks noChangeShapeType="1"/>
            </p:cNvSpPr>
            <p:nvPr/>
          </p:nvSpPr>
          <p:spPr bwMode="auto">
            <a:xfrm flipV="1">
              <a:off x="5709" y="8480"/>
              <a:ext cx="930" cy="8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5" name="Line 118"/>
            <p:cNvSpPr>
              <a:spLocks noChangeShapeType="1"/>
            </p:cNvSpPr>
            <p:nvPr/>
          </p:nvSpPr>
          <p:spPr bwMode="auto">
            <a:xfrm>
              <a:off x="3549" y="7526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6" name="Line 119"/>
            <p:cNvSpPr>
              <a:spLocks noChangeShapeType="1"/>
            </p:cNvSpPr>
            <p:nvPr/>
          </p:nvSpPr>
          <p:spPr bwMode="auto">
            <a:xfrm>
              <a:off x="5009" y="7568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7" name="Line 120"/>
            <p:cNvSpPr>
              <a:spLocks noChangeShapeType="1"/>
            </p:cNvSpPr>
            <p:nvPr/>
          </p:nvSpPr>
          <p:spPr bwMode="auto">
            <a:xfrm>
              <a:off x="6329" y="7589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8" name="Line 121"/>
            <p:cNvSpPr>
              <a:spLocks noChangeShapeType="1"/>
            </p:cNvSpPr>
            <p:nvPr/>
          </p:nvSpPr>
          <p:spPr bwMode="auto">
            <a:xfrm>
              <a:off x="7129" y="7598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9" name="Text Box 122"/>
            <p:cNvSpPr txBox="1">
              <a:spLocks noChangeArrowheads="1"/>
            </p:cNvSpPr>
            <p:nvPr/>
          </p:nvSpPr>
          <p:spPr bwMode="auto">
            <a:xfrm>
              <a:off x="3979" y="9560"/>
              <a:ext cx="259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      </a:t>
              </a:r>
              <a:r>
                <a:rPr lang="zh-CN" altLang="en-US" sz="2000" b="1">
                  <a:latin typeface="Times New Roman" pitchFamily="18" charset="0"/>
                </a:rPr>
                <a:t>一个多段图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2560568"/>
            <a:ext cx="8229600" cy="359639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现要以最快时间完成一辆汽车的装配，求最优的装配路线。经分析发现该问题具有最优子结构特性。定义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表示从零件仓库到第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条装配线第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个工位的最短时间，则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r>
              <a:rPr lang="zh-CN" altLang="en-US" dirty="0" smtClean="0"/>
              <a:t>可计算如下：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965920" y="1064704"/>
            <a:ext cx="93610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零件仓库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7164288" y="1064704"/>
            <a:ext cx="93610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成品仓库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478088" y="404664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</a:t>
            </a:r>
            <a:r>
              <a:rPr lang="en-US" altLang="zh-CN" sz="1600" baseline="-25000" dirty="0" smtClean="0">
                <a:solidFill>
                  <a:schemeClr val="tx1"/>
                </a:solidFill>
              </a:rPr>
              <a:t>11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478088" y="1738942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</a:t>
            </a:r>
            <a:r>
              <a:rPr lang="en-US" altLang="zh-CN" sz="1600" baseline="-25000" dirty="0" smtClean="0">
                <a:solidFill>
                  <a:schemeClr val="tx1"/>
                </a:solidFill>
              </a:rPr>
              <a:t>21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630216" y="404664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</a:t>
            </a:r>
            <a:r>
              <a:rPr lang="en-US" altLang="zh-CN" sz="1600" baseline="-25000" dirty="0" smtClean="0">
                <a:solidFill>
                  <a:schemeClr val="tx1"/>
                </a:solidFill>
              </a:rPr>
              <a:t>12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630216" y="1738942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</a:t>
            </a:r>
            <a:r>
              <a:rPr lang="en-US" altLang="zh-CN" sz="1600" baseline="-25000" dirty="0" smtClean="0">
                <a:solidFill>
                  <a:schemeClr val="tx1"/>
                </a:solidFill>
              </a:rPr>
              <a:t>22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0356" y="219123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21</a:t>
            </a:r>
            <a:endParaRPr lang="zh-CN" alt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3702484" y="219123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22</a:t>
            </a:r>
            <a:endParaRPr lang="zh-CN" alt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3702484" y="3573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12</a:t>
            </a:r>
            <a:endParaRPr lang="zh-CN" alt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2550356" y="3573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11</a:t>
            </a:r>
            <a:endParaRPr lang="zh-CN" altLang="en-US" baseline="-25000" dirty="0"/>
          </a:p>
        </p:txBody>
      </p:sp>
      <p:sp>
        <p:nvSpPr>
          <p:cNvPr id="14" name="椭圆 13"/>
          <p:cNvSpPr/>
          <p:nvPr/>
        </p:nvSpPr>
        <p:spPr>
          <a:xfrm>
            <a:off x="5862464" y="404664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</a:t>
            </a:r>
            <a:r>
              <a:rPr lang="en-US" altLang="zh-CN" sz="1600" baseline="-25000" dirty="0" smtClean="0">
                <a:solidFill>
                  <a:schemeClr val="tx1"/>
                </a:solidFill>
              </a:rPr>
              <a:t>1n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34732" y="3573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1n</a:t>
            </a:r>
            <a:endParaRPr lang="zh-CN" altLang="en-US" baseline="-25000" dirty="0"/>
          </a:p>
        </p:txBody>
      </p:sp>
      <p:sp>
        <p:nvSpPr>
          <p:cNvPr id="16" name="椭圆 15"/>
          <p:cNvSpPr/>
          <p:nvPr/>
        </p:nvSpPr>
        <p:spPr>
          <a:xfrm>
            <a:off x="5862464" y="1738942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</a:t>
            </a:r>
            <a:r>
              <a:rPr lang="en-US" altLang="zh-CN" sz="1600" baseline="-25000" dirty="0" smtClean="0">
                <a:solidFill>
                  <a:schemeClr val="tx1"/>
                </a:solidFill>
              </a:rPr>
              <a:t>2n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34732" y="219123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2n</a:t>
            </a:r>
            <a:endParaRPr lang="zh-CN" altLang="en-US" baseline="-25000" dirty="0"/>
          </a:p>
        </p:txBody>
      </p:sp>
      <p:cxnSp>
        <p:nvCxnSpPr>
          <p:cNvPr id="18" name="直接箭头连接符 17"/>
          <p:cNvCxnSpPr>
            <a:stCxn id="4" idx="7"/>
            <a:endCxn id="6" idx="2"/>
          </p:cNvCxnSpPr>
          <p:nvPr/>
        </p:nvCxnSpPr>
        <p:spPr>
          <a:xfrm flipV="1">
            <a:off x="1764935" y="692696"/>
            <a:ext cx="713153" cy="4669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5"/>
            <a:endCxn id="7" idx="2"/>
          </p:cNvCxnSpPr>
          <p:nvPr/>
        </p:nvCxnSpPr>
        <p:spPr>
          <a:xfrm>
            <a:off x="1764935" y="1617868"/>
            <a:ext cx="713153" cy="4091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96547" y="54529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1896547" y="175381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</a:t>
            </a:r>
            <a:r>
              <a:rPr lang="en-US" altLang="zh-CN" baseline="-25000" dirty="0" smtClean="0"/>
              <a:t>2</a:t>
            </a:r>
            <a:endParaRPr lang="zh-CN" altLang="en-US" baseline="-25000" dirty="0"/>
          </a:p>
        </p:txBody>
      </p:sp>
      <p:cxnSp>
        <p:nvCxnSpPr>
          <p:cNvPr id="22" name="直接箭头连接符 21"/>
          <p:cNvCxnSpPr>
            <a:stCxn id="14" idx="6"/>
            <a:endCxn id="5" idx="1"/>
          </p:cNvCxnSpPr>
          <p:nvPr/>
        </p:nvCxnSpPr>
        <p:spPr>
          <a:xfrm>
            <a:off x="6438528" y="692696"/>
            <a:ext cx="862849" cy="4669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6"/>
            <a:endCxn id="5" idx="3"/>
          </p:cNvCxnSpPr>
          <p:nvPr/>
        </p:nvCxnSpPr>
        <p:spPr>
          <a:xfrm flipV="1">
            <a:off x="6438528" y="1617868"/>
            <a:ext cx="862849" cy="4091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85658" y="54529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6785658" y="171406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en-US" altLang="zh-CN" baseline="-25000" dirty="0" smtClean="0"/>
              <a:t>2</a:t>
            </a:r>
            <a:endParaRPr lang="zh-CN" altLang="en-US" baseline="-25000" dirty="0"/>
          </a:p>
        </p:txBody>
      </p:sp>
      <p:cxnSp>
        <p:nvCxnSpPr>
          <p:cNvPr id="26" name="直接箭头连接符 25"/>
          <p:cNvCxnSpPr>
            <a:stCxn id="6" idx="6"/>
            <a:endCxn id="8" idx="2"/>
          </p:cNvCxnSpPr>
          <p:nvPr/>
        </p:nvCxnSpPr>
        <p:spPr>
          <a:xfrm>
            <a:off x="3054152" y="692696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5"/>
            <a:endCxn id="9" idx="1"/>
          </p:cNvCxnSpPr>
          <p:nvPr/>
        </p:nvCxnSpPr>
        <p:spPr>
          <a:xfrm>
            <a:off x="2969789" y="896365"/>
            <a:ext cx="744790" cy="9269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6"/>
            <a:endCxn id="9" idx="2"/>
          </p:cNvCxnSpPr>
          <p:nvPr/>
        </p:nvCxnSpPr>
        <p:spPr>
          <a:xfrm>
            <a:off x="3054152" y="2026974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7"/>
            <a:endCxn id="8" idx="3"/>
          </p:cNvCxnSpPr>
          <p:nvPr/>
        </p:nvCxnSpPr>
        <p:spPr>
          <a:xfrm flipV="1">
            <a:off x="2969789" y="896365"/>
            <a:ext cx="744790" cy="9269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93208" y="32336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baseline="-25000" dirty="0" smtClean="0"/>
              <a:t>111</a:t>
            </a:r>
            <a:endParaRPr lang="zh-CN" alt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3015366" y="80188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baseline="-25000" dirty="0" smtClean="0"/>
              <a:t>112</a:t>
            </a:r>
            <a:endParaRPr lang="zh-CN" alt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2766120" y="123488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baseline="-25000" dirty="0" smtClean="0"/>
              <a:t>211</a:t>
            </a:r>
            <a:endParaRPr lang="zh-CN" alt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3113086" y="196592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baseline="-25000" dirty="0" smtClean="0"/>
              <a:t>212</a:t>
            </a:r>
            <a:endParaRPr lang="zh-CN" altLang="en-US" baseline="-25000" dirty="0"/>
          </a:p>
        </p:txBody>
      </p:sp>
      <p:cxnSp>
        <p:nvCxnSpPr>
          <p:cNvPr id="34" name="直接箭头连接符 33"/>
          <p:cNvCxnSpPr>
            <a:stCxn id="8" idx="6"/>
            <a:endCxn id="14" idx="2"/>
          </p:cNvCxnSpPr>
          <p:nvPr/>
        </p:nvCxnSpPr>
        <p:spPr>
          <a:xfrm>
            <a:off x="4206280" y="692696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206280" y="2050098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16" idx="1"/>
          </p:cNvCxnSpPr>
          <p:nvPr/>
        </p:nvCxnSpPr>
        <p:spPr>
          <a:xfrm>
            <a:off x="5034372" y="729965"/>
            <a:ext cx="912455" cy="109334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14" idx="3"/>
          </p:cNvCxnSpPr>
          <p:nvPr/>
        </p:nvCxnSpPr>
        <p:spPr>
          <a:xfrm flipV="1">
            <a:off x="5034372" y="896365"/>
            <a:ext cx="912455" cy="115366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70376" y="32336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baseline="-25000" dirty="0" smtClean="0"/>
              <a:t>1,n-1,1</a:t>
            </a:r>
            <a:endParaRPr lang="zh-CN" alt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4657575" y="81291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baseline="-25000" dirty="0" smtClean="0"/>
              <a:t>1,n-1,2</a:t>
            </a:r>
            <a:endParaRPr lang="zh-CN" alt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4657575" y="142935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baseline="-25000" dirty="0" smtClean="0"/>
              <a:t>2,n-1,1</a:t>
            </a:r>
            <a:endParaRPr lang="zh-CN" altLang="en-US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5140182" y="200657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baseline="-25000" dirty="0" smtClean="0"/>
              <a:t>2,n-1,2</a:t>
            </a:r>
            <a:endParaRPr lang="zh-CN" altLang="en-US" baseline="-25000" dirty="0"/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830805"/>
              </p:ext>
            </p:extLst>
          </p:nvPr>
        </p:nvGraphicFramePr>
        <p:xfrm>
          <a:off x="611560" y="4293096"/>
          <a:ext cx="8016891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6" name="Equation" r:id="rId3" imgW="4241520" imgH="533160" progId="Equation.DSMT4">
                  <p:embed/>
                </p:oleObj>
              </mc:Choice>
              <mc:Fallback>
                <p:oleObj name="Equation" r:id="rId3" imgW="424152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4293096"/>
                        <a:ext cx="8016891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218788"/>
              </p:ext>
            </p:extLst>
          </p:nvPr>
        </p:nvGraphicFramePr>
        <p:xfrm>
          <a:off x="678557" y="5589240"/>
          <a:ext cx="41751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7" name="Equation" r:id="rId5" imgW="2209680" imgH="253800" progId="Equation.DSMT4">
                  <p:embed/>
                </p:oleObj>
              </mc:Choice>
              <mc:Fallback>
                <p:oleObj name="Equation" r:id="rId5" imgW="2209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8557" y="5589240"/>
                        <a:ext cx="4175125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128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）该问题采用的算法策略是（  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A</a:t>
            </a:r>
            <a:r>
              <a:rPr lang="en-US" altLang="zh-CN" dirty="0"/>
              <a:t>. </a:t>
            </a:r>
            <a:r>
              <a:rPr lang="zh-CN" altLang="en-US" dirty="0" smtClean="0"/>
              <a:t>分治</a:t>
            </a:r>
            <a:r>
              <a:rPr lang="en-US" altLang="zh-CN" dirty="0"/>
              <a:t>	</a:t>
            </a:r>
            <a:r>
              <a:rPr lang="en-US" altLang="zh-CN" dirty="0" smtClean="0"/>
              <a:t>B</a:t>
            </a:r>
            <a:r>
              <a:rPr lang="en-US" altLang="zh-CN" dirty="0"/>
              <a:t>. </a:t>
            </a:r>
            <a:r>
              <a:rPr lang="zh-CN" altLang="en-US" dirty="0" smtClean="0"/>
              <a:t>动态规划</a:t>
            </a:r>
            <a:r>
              <a:rPr lang="en-US" altLang="zh-CN" dirty="0"/>
              <a:t>		</a:t>
            </a:r>
            <a:r>
              <a:rPr lang="en-US" altLang="zh-CN" dirty="0" smtClean="0"/>
              <a:t>C</a:t>
            </a:r>
            <a:r>
              <a:rPr lang="en-US" altLang="zh-CN" dirty="0"/>
              <a:t>. </a:t>
            </a:r>
            <a:r>
              <a:rPr lang="zh-CN" altLang="en-US" dirty="0" smtClean="0"/>
              <a:t>贪心</a:t>
            </a:r>
            <a:r>
              <a:rPr lang="en-US" altLang="zh-CN" dirty="0"/>
              <a:t>	</a:t>
            </a:r>
            <a:r>
              <a:rPr lang="en-US" altLang="zh-CN" dirty="0" smtClean="0"/>
              <a:t>D</a:t>
            </a:r>
            <a:r>
              <a:rPr lang="en-US" altLang="zh-CN" dirty="0"/>
              <a:t>. </a:t>
            </a:r>
            <a:r>
              <a:rPr lang="zh-CN" altLang="en-US" dirty="0" smtClean="0"/>
              <a:t>回溯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分析：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答案：</a:t>
            </a:r>
            <a:r>
              <a:rPr lang="en-US" altLang="zh-CN" dirty="0" smtClean="0">
                <a:solidFill>
                  <a:srgbClr val="FF0000"/>
                </a:solidFill>
              </a:rPr>
              <a:t>B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40968"/>
            <a:ext cx="7920880" cy="856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95736" y="1700808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宋体"/>
                <a:ea typeface="宋体"/>
              </a:rPr>
              <a:t>√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77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）给定具体的装配路线</a:t>
            </a:r>
            <a:r>
              <a:rPr lang="zh-CN" altLang="en-US" dirty="0"/>
              <a:t>图</a:t>
            </a:r>
            <a:r>
              <a:rPr lang="zh-CN" altLang="en-US" dirty="0" smtClean="0"/>
              <a:t>如下，其最短的装配时间为（  ），装配路线为（  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1) A. 21	    B. 23		C. 20		D. 26</a:t>
            </a:r>
          </a:p>
          <a:p>
            <a:pPr marL="0" indent="0">
              <a:buNone/>
            </a:pPr>
            <a:r>
              <a:rPr lang="en-US" altLang="zh-CN" dirty="0" smtClean="0"/>
              <a:t>2) A. S</a:t>
            </a:r>
            <a:r>
              <a:rPr lang="en-US" altLang="zh-CN" baseline="-25000" dirty="0" smtClean="0"/>
              <a:t>11</a:t>
            </a:r>
            <a:r>
              <a:rPr lang="en-US" altLang="zh-CN" dirty="0" smtClean="0">
                <a:sym typeface="Wingdings" panose="05000000000000000000" pitchFamily="2" charset="2"/>
              </a:rPr>
              <a:t>S</a:t>
            </a:r>
            <a:r>
              <a:rPr lang="en-US" altLang="zh-CN" baseline="-25000" dirty="0" smtClean="0">
                <a:sym typeface="Wingdings" panose="05000000000000000000" pitchFamily="2" charset="2"/>
              </a:rPr>
              <a:t>12</a:t>
            </a:r>
            <a:r>
              <a:rPr lang="en-US" altLang="zh-CN" dirty="0" smtClean="0">
                <a:sym typeface="Wingdings" panose="05000000000000000000" pitchFamily="2" charset="2"/>
              </a:rPr>
              <a:t>S</a:t>
            </a:r>
            <a:r>
              <a:rPr lang="en-US" altLang="zh-CN" baseline="-25000" dirty="0" smtClean="0">
                <a:sym typeface="Wingdings" panose="05000000000000000000" pitchFamily="2" charset="2"/>
              </a:rPr>
              <a:t>13</a:t>
            </a:r>
            <a:r>
              <a:rPr lang="en-US" altLang="zh-CN" dirty="0" smtClean="0">
                <a:sym typeface="Wingdings" panose="05000000000000000000" pitchFamily="2" charset="2"/>
              </a:rPr>
              <a:t>		B. S</a:t>
            </a:r>
            <a:r>
              <a:rPr lang="en-US" altLang="zh-CN" baseline="-25000" dirty="0" smtClean="0">
                <a:sym typeface="Wingdings" panose="05000000000000000000" pitchFamily="2" charset="2"/>
              </a:rPr>
              <a:t>11</a:t>
            </a:r>
            <a:r>
              <a:rPr lang="en-US" altLang="zh-CN" dirty="0" smtClean="0">
                <a:sym typeface="Wingdings" panose="05000000000000000000" pitchFamily="2" charset="2"/>
              </a:rPr>
              <a:t>S</a:t>
            </a:r>
            <a:r>
              <a:rPr lang="en-US" altLang="zh-CN" baseline="-25000" dirty="0" smtClean="0">
                <a:sym typeface="Wingdings" panose="05000000000000000000" pitchFamily="2" charset="2"/>
              </a:rPr>
              <a:t>22</a:t>
            </a:r>
            <a:r>
              <a:rPr lang="en-US" altLang="zh-CN" dirty="0" smtClean="0">
                <a:sym typeface="Wingdings" panose="05000000000000000000" pitchFamily="2" charset="2"/>
              </a:rPr>
              <a:t>S</a:t>
            </a:r>
            <a:r>
              <a:rPr lang="en-US" altLang="zh-CN" baseline="-25000" dirty="0" smtClean="0">
                <a:sym typeface="Wingdings" panose="05000000000000000000" pitchFamily="2" charset="2"/>
              </a:rPr>
              <a:t>13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 C. S</a:t>
            </a:r>
            <a:r>
              <a:rPr lang="en-US" altLang="zh-CN" baseline="-25000" dirty="0" smtClean="0">
                <a:sym typeface="Wingdings" panose="05000000000000000000" pitchFamily="2" charset="2"/>
              </a:rPr>
              <a:t>21</a:t>
            </a:r>
            <a:r>
              <a:rPr lang="en-US" altLang="zh-CN" dirty="0" smtClean="0">
                <a:sym typeface="Wingdings" panose="05000000000000000000" pitchFamily="2" charset="2"/>
              </a:rPr>
              <a:t>S</a:t>
            </a:r>
            <a:r>
              <a:rPr lang="en-US" altLang="zh-CN" baseline="-25000" dirty="0" smtClean="0">
                <a:sym typeface="Wingdings" panose="05000000000000000000" pitchFamily="2" charset="2"/>
              </a:rPr>
              <a:t>12</a:t>
            </a:r>
            <a:r>
              <a:rPr lang="en-US" altLang="zh-CN" dirty="0" smtClean="0">
                <a:sym typeface="Wingdings" panose="05000000000000000000" pitchFamily="2" charset="2"/>
              </a:rPr>
              <a:t>S</a:t>
            </a:r>
            <a:r>
              <a:rPr lang="en-US" altLang="zh-CN" baseline="-25000" dirty="0" smtClean="0">
                <a:sym typeface="Wingdings" panose="05000000000000000000" pitchFamily="2" charset="2"/>
              </a:rPr>
              <a:t>23		</a:t>
            </a:r>
            <a:r>
              <a:rPr lang="en-US" altLang="zh-CN" dirty="0" smtClean="0">
                <a:sym typeface="Wingdings" panose="05000000000000000000" pitchFamily="2" charset="2"/>
              </a:rPr>
              <a:t>D. S</a:t>
            </a:r>
            <a:r>
              <a:rPr lang="en-US" altLang="zh-CN" baseline="-25000" dirty="0" smtClean="0">
                <a:sym typeface="Wingdings" panose="05000000000000000000" pitchFamily="2" charset="2"/>
              </a:rPr>
              <a:t>21</a:t>
            </a:r>
            <a:r>
              <a:rPr lang="en-US" altLang="zh-CN" dirty="0" smtClean="0">
                <a:sym typeface="Wingdings" panose="05000000000000000000" pitchFamily="2" charset="2"/>
              </a:rPr>
              <a:t>S</a:t>
            </a:r>
            <a:r>
              <a:rPr lang="en-US" altLang="zh-CN" baseline="-25000" dirty="0" smtClean="0">
                <a:sym typeface="Wingdings" panose="05000000000000000000" pitchFamily="2" charset="2"/>
              </a:rPr>
              <a:t>22</a:t>
            </a:r>
            <a:r>
              <a:rPr lang="en-US" altLang="zh-CN" dirty="0" smtClean="0">
                <a:sym typeface="Wingdings" panose="05000000000000000000" pitchFamily="2" charset="2"/>
              </a:rPr>
              <a:t>S</a:t>
            </a:r>
            <a:r>
              <a:rPr lang="en-US" altLang="zh-CN" baseline="-25000" dirty="0" smtClean="0">
                <a:sym typeface="Wingdings" panose="05000000000000000000" pitchFamily="2" charset="2"/>
              </a:rPr>
              <a:t>23</a:t>
            </a:r>
            <a:endParaRPr lang="zh-CN" altLang="en-US" baseline="-25000" dirty="0"/>
          </a:p>
        </p:txBody>
      </p:sp>
      <p:sp>
        <p:nvSpPr>
          <p:cNvPr id="6" name="椭圆 5"/>
          <p:cNvSpPr/>
          <p:nvPr/>
        </p:nvSpPr>
        <p:spPr>
          <a:xfrm>
            <a:off x="1589355" y="3157272"/>
            <a:ext cx="93610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零件仓库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6588224" y="3157272"/>
            <a:ext cx="93610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成品仓库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101523" y="2497232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4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101523" y="3831510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7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253651" y="2497232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9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253651" y="3831510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5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73791" y="428380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21</a:t>
            </a:r>
            <a:endParaRPr lang="zh-CN" alt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325919" y="428380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22</a:t>
            </a:r>
            <a:endParaRPr lang="zh-CN" alt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4325919" y="212830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12</a:t>
            </a:r>
            <a:endParaRPr lang="zh-CN" alt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3173791" y="212830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11</a:t>
            </a:r>
            <a:endParaRPr lang="zh-CN" altLang="en-US" baseline="-25000" dirty="0"/>
          </a:p>
        </p:txBody>
      </p:sp>
      <p:sp>
        <p:nvSpPr>
          <p:cNvPr id="16" name="椭圆 15"/>
          <p:cNvSpPr/>
          <p:nvPr/>
        </p:nvSpPr>
        <p:spPr>
          <a:xfrm>
            <a:off x="5430416" y="2497232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3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02684" y="212830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13</a:t>
            </a:r>
            <a:endParaRPr lang="zh-CN" altLang="en-US" baseline="-25000" dirty="0"/>
          </a:p>
        </p:txBody>
      </p:sp>
      <p:sp>
        <p:nvSpPr>
          <p:cNvPr id="18" name="椭圆 17"/>
          <p:cNvSpPr/>
          <p:nvPr/>
        </p:nvSpPr>
        <p:spPr>
          <a:xfrm>
            <a:off x="5430416" y="3831510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6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2684" y="428380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23</a:t>
            </a:r>
            <a:endParaRPr lang="zh-CN" altLang="en-US" baseline="-25000" dirty="0"/>
          </a:p>
        </p:txBody>
      </p:sp>
      <p:cxnSp>
        <p:nvCxnSpPr>
          <p:cNvPr id="20" name="直接箭头连接符 19"/>
          <p:cNvCxnSpPr>
            <a:stCxn id="6" idx="7"/>
            <a:endCxn id="8" idx="2"/>
          </p:cNvCxnSpPr>
          <p:nvPr/>
        </p:nvCxnSpPr>
        <p:spPr>
          <a:xfrm flipV="1">
            <a:off x="2388370" y="2785264"/>
            <a:ext cx="713153" cy="4669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5"/>
            <a:endCxn id="9" idx="2"/>
          </p:cNvCxnSpPr>
          <p:nvPr/>
        </p:nvCxnSpPr>
        <p:spPr>
          <a:xfrm>
            <a:off x="2388370" y="3710436"/>
            <a:ext cx="713153" cy="4091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19982" y="26378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2519982" y="38463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baseline="-25000" dirty="0"/>
          </a:p>
        </p:txBody>
      </p:sp>
      <p:cxnSp>
        <p:nvCxnSpPr>
          <p:cNvPr id="24" name="直接箭头连接符 23"/>
          <p:cNvCxnSpPr>
            <a:stCxn id="16" idx="6"/>
            <a:endCxn id="7" idx="1"/>
          </p:cNvCxnSpPr>
          <p:nvPr/>
        </p:nvCxnSpPr>
        <p:spPr>
          <a:xfrm>
            <a:off x="6006480" y="2785264"/>
            <a:ext cx="718833" cy="4669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6"/>
            <a:endCxn id="7" idx="3"/>
          </p:cNvCxnSpPr>
          <p:nvPr/>
        </p:nvCxnSpPr>
        <p:spPr>
          <a:xfrm flipV="1">
            <a:off x="6006480" y="3710436"/>
            <a:ext cx="718833" cy="4091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50491" y="26493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6286538" y="3867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baseline="-25000" dirty="0"/>
          </a:p>
        </p:txBody>
      </p:sp>
      <p:cxnSp>
        <p:nvCxnSpPr>
          <p:cNvPr id="28" name="直接箭头连接符 27"/>
          <p:cNvCxnSpPr>
            <a:stCxn id="8" idx="6"/>
            <a:endCxn id="10" idx="2"/>
          </p:cNvCxnSpPr>
          <p:nvPr/>
        </p:nvCxnSpPr>
        <p:spPr>
          <a:xfrm>
            <a:off x="3677587" y="2785264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5"/>
            <a:endCxn id="11" idx="1"/>
          </p:cNvCxnSpPr>
          <p:nvPr/>
        </p:nvCxnSpPr>
        <p:spPr>
          <a:xfrm>
            <a:off x="3593224" y="2988933"/>
            <a:ext cx="744790" cy="9269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9" idx="6"/>
            <a:endCxn id="11" idx="2"/>
          </p:cNvCxnSpPr>
          <p:nvPr/>
        </p:nvCxnSpPr>
        <p:spPr>
          <a:xfrm>
            <a:off x="3677587" y="4119542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9" idx="7"/>
            <a:endCxn id="10" idx="3"/>
          </p:cNvCxnSpPr>
          <p:nvPr/>
        </p:nvCxnSpPr>
        <p:spPr>
          <a:xfrm flipV="1">
            <a:off x="3593224" y="2988933"/>
            <a:ext cx="744790" cy="9269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14776" y="241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3638801" y="2894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3550234" y="341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3814776" y="4041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baseline="-25000" dirty="0"/>
          </a:p>
        </p:txBody>
      </p:sp>
      <p:cxnSp>
        <p:nvCxnSpPr>
          <p:cNvPr id="36" name="直接箭头连接符 35"/>
          <p:cNvCxnSpPr>
            <a:stCxn id="10" idx="6"/>
            <a:endCxn id="16" idx="2"/>
          </p:cNvCxnSpPr>
          <p:nvPr/>
        </p:nvCxnSpPr>
        <p:spPr>
          <a:xfrm>
            <a:off x="4829715" y="2785264"/>
            <a:ext cx="600701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1" idx="6"/>
            <a:endCxn id="18" idx="2"/>
          </p:cNvCxnSpPr>
          <p:nvPr/>
        </p:nvCxnSpPr>
        <p:spPr>
          <a:xfrm>
            <a:off x="4829715" y="4119542"/>
            <a:ext cx="600701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0" idx="5"/>
            <a:endCxn id="18" idx="1"/>
          </p:cNvCxnSpPr>
          <p:nvPr/>
        </p:nvCxnSpPr>
        <p:spPr>
          <a:xfrm>
            <a:off x="4745352" y="2988933"/>
            <a:ext cx="769427" cy="92694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1" idx="7"/>
            <a:endCxn id="16" idx="3"/>
          </p:cNvCxnSpPr>
          <p:nvPr/>
        </p:nvCxnSpPr>
        <p:spPr>
          <a:xfrm flipV="1">
            <a:off x="4745352" y="2988933"/>
            <a:ext cx="769427" cy="92694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40014" y="241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4846378" y="2915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4860032" y="3635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4979222" y="4115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15477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该问题实质上是一个变形的多段图最段路径问题，区别在于计算最短路径（本题中是最短时间）时，要加上结点自己的加工时间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589355" y="3157272"/>
            <a:ext cx="93610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零件仓库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6588224" y="3157272"/>
            <a:ext cx="93610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成品仓库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101523" y="2497232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4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101523" y="3831510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7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253651" y="2497232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9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53651" y="3831510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5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3791" y="428380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21</a:t>
            </a:r>
            <a:endParaRPr lang="zh-CN" alt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4325919" y="428380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22</a:t>
            </a:r>
            <a:endParaRPr lang="zh-CN" alt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325919" y="212830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12</a:t>
            </a:r>
            <a:endParaRPr lang="zh-CN" alt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3173791" y="212830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11</a:t>
            </a:r>
            <a:endParaRPr lang="zh-CN" altLang="en-US" baseline="-25000" dirty="0"/>
          </a:p>
        </p:txBody>
      </p:sp>
      <p:sp>
        <p:nvSpPr>
          <p:cNvPr id="14" name="椭圆 13"/>
          <p:cNvSpPr/>
          <p:nvPr/>
        </p:nvSpPr>
        <p:spPr>
          <a:xfrm>
            <a:off x="5430416" y="2497232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3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02684" y="212830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13</a:t>
            </a:r>
            <a:endParaRPr lang="zh-CN" altLang="en-US" baseline="-25000" dirty="0"/>
          </a:p>
        </p:txBody>
      </p:sp>
      <p:sp>
        <p:nvSpPr>
          <p:cNvPr id="16" name="椭圆 15"/>
          <p:cNvSpPr/>
          <p:nvPr/>
        </p:nvSpPr>
        <p:spPr>
          <a:xfrm>
            <a:off x="5430416" y="3831510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6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02684" y="428380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23</a:t>
            </a:r>
            <a:endParaRPr lang="zh-CN" altLang="en-US" baseline="-25000" dirty="0"/>
          </a:p>
        </p:txBody>
      </p:sp>
      <p:cxnSp>
        <p:nvCxnSpPr>
          <p:cNvPr id="18" name="直接箭头连接符 17"/>
          <p:cNvCxnSpPr>
            <a:stCxn id="4" idx="7"/>
            <a:endCxn id="6" idx="2"/>
          </p:cNvCxnSpPr>
          <p:nvPr/>
        </p:nvCxnSpPr>
        <p:spPr>
          <a:xfrm flipV="1">
            <a:off x="2388370" y="2785264"/>
            <a:ext cx="713153" cy="4669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5"/>
            <a:endCxn id="7" idx="2"/>
          </p:cNvCxnSpPr>
          <p:nvPr/>
        </p:nvCxnSpPr>
        <p:spPr>
          <a:xfrm>
            <a:off x="2388370" y="3710436"/>
            <a:ext cx="713153" cy="4091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9982" y="26378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519982" y="38463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baseline="-25000" dirty="0"/>
          </a:p>
        </p:txBody>
      </p:sp>
      <p:cxnSp>
        <p:nvCxnSpPr>
          <p:cNvPr id="22" name="直接箭头连接符 21"/>
          <p:cNvCxnSpPr>
            <a:stCxn id="14" idx="6"/>
            <a:endCxn id="5" idx="1"/>
          </p:cNvCxnSpPr>
          <p:nvPr/>
        </p:nvCxnSpPr>
        <p:spPr>
          <a:xfrm>
            <a:off x="6006480" y="2785264"/>
            <a:ext cx="718833" cy="4669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6"/>
            <a:endCxn id="5" idx="3"/>
          </p:cNvCxnSpPr>
          <p:nvPr/>
        </p:nvCxnSpPr>
        <p:spPr>
          <a:xfrm flipV="1">
            <a:off x="6006480" y="3710436"/>
            <a:ext cx="718833" cy="4091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50491" y="26493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6286538" y="3867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baseline="-25000" dirty="0"/>
          </a:p>
        </p:txBody>
      </p:sp>
      <p:cxnSp>
        <p:nvCxnSpPr>
          <p:cNvPr id="26" name="直接箭头连接符 25"/>
          <p:cNvCxnSpPr>
            <a:stCxn id="6" idx="6"/>
            <a:endCxn id="8" idx="2"/>
          </p:cNvCxnSpPr>
          <p:nvPr/>
        </p:nvCxnSpPr>
        <p:spPr>
          <a:xfrm>
            <a:off x="3677587" y="2785264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5"/>
            <a:endCxn id="9" idx="1"/>
          </p:cNvCxnSpPr>
          <p:nvPr/>
        </p:nvCxnSpPr>
        <p:spPr>
          <a:xfrm>
            <a:off x="3593224" y="2988933"/>
            <a:ext cx="744790" cy="9269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6"/>
            <a:endCxn id="9" idx="2"/>
          </p:cNvCxnSpPr>
          <p:nvPr/>
        </p:nvCxnSpPr>
        <p:spPr>
          <a:xfrm>
            <a:off x="3677587" y="4119542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7"/>
            <a:endCxn id="8" idx="3"/>
          </p:cNvCxnSpPr>
          <p:nvPr/>
        </p:nvCxnSpPr>
        <p:spPr>
          <a:xfrm flipV="1">
            <a:off x="3593224" y="2988933"/>
            <a:ext cx="744790" cy="9269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14776" y="241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3638801" y="2894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3550234" y="341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3814776" y="4041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baseline="-25000" dirty="0"/>
          </a:p>
        </p:txBody>
      </p:sp>
      <p:cxnSp>
        <p:nvCxnSpPr>
          <p:cNvPr id="34" name="直接箭头连接符 33"/>
          <p:cNvCxnSpPr>
            <a:stCxn id="8" idx="6"/>
            <a:endCxn id="14" idx="2"/>
          </p:cNvCxnSpPr>
          <p:nvPr/>
        </p:nvCxnSpPr>
        <p:spPr>
          <a:xfrm>
            <a:off x="4829715" y="2785264"/>
            <a:ext cx="600701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9" idx="6"/>
            <a:endCxn id="16" idx="2"/>
          </p:cNvCxnSpPr>
          <p:nvPr/>
        </p:nvCxnSpPr>
        <p:spPr>
          <a:xfrm>
            <a:off x="4829715" y="4119542"/>
            <a:ext cx="600701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8" idx="5"/>
            <a:endCxn id="16" idx="1"/>
          </p:cNvCxnSpPr>
          <p:nvPr/>
        </p:nvCxnSpPr>
        <p:spPr>
          <a:xfrm>
            <a:off x="4745352" y="2988933"/>
            <a:ext cx="769427" cy="92694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9" idx="7"/>
            <a:endCxn id="14" idx="3"/>
          </p:cNvCxnSpPr>
          <p:nvPr/>
        </p:nvCxnSpPr>
        <p:spPr>
          <a:xfrm flipV="1">
            <a:off x="4745352" y="2988933"/>
            <a:ext cx="769427" cy="92694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40014" y="2415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4846378" y="2915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4860032" y="3635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4979222" y="4115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baseline="-25000" dirty="0"/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103059"/>
              </p:ext>
            </p:extLst>
          </p:nvPr>
        </p:nvGraphicFramePr>
        <p:xfrm>
          <a:off x="251520" y="4725144"/>
          <a:ext cx="8620662" cy="1805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80"/>
                <a:gridCol w="1012408"/>
                <a:gridCol w="840093"/>
                <a:gridCol w="840093"/>
                <a:gridCol w="840093"/>
                <a:gridCol w="840093"/>
                <a:gridCol w="840093"/>
                <a:gridCol w="840093"/>
                <a:gridCol w="987816"/>
              </a:tblGrid>
              <a:tr h="552061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零件仓库（</a:t>
                      </a:r>
                      <a:r>
                        <a:rPr lang="en-US" altLang="zh-CN" sz="2000" dirty="0" smtClean="0"/>
                        <a:t>B</a:t>
                      </a:r>
                      <a:r>
                        <a:rPr lang="zh-CN" altLang="en-US" sz="2000" dirty="0" smtClean="0"/>
                        <a:t>）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s11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s21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s12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s22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s13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s23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成品仓库（</a:t>
                      </a:r>
                      <a:r>
                        <a:rPr lang="en-US" altLang="zh-CN" sz="2000" dirty="0" smtClean="0"/>
                        <a:t>E</a:t>
                      </a:r>
                      <a:r>
                        <a:rPr lang="zh-CN" altLang="en-US" sz="2000" dirty="0" smtClean="0"/>
                        <a:t>）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5520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最短时间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9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16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13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18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19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21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5520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上一个结点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B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B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B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</a:t>
                      </a:r>
                      <a:r>
                        <a:rPr lang="en-US" altLang="zh-CN" sz="2000" baseline="-25000" dirty="0" smtClean="0"/>
                        <a:t>11</a:t>
                      </a:r>
                      <a:endParaRPr lang="zh-CN" altLang="en-US" sz="20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</a:t>
                      </a:r>
                      <a:r>
                        <a:rPr lang="en-US" altLang="zh-CN" sz="2000" baseline="-25000" dirty="0" smtClean="0"/>
                        <a:t>11</a:t>
                      </a:r>
                      <a:endParaRPr lang="zh-CN" altLang="en-US" sz="20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</a:t>
                      </a:r>
                      <a:r>
                        <a:rPr lang="en-US" altLang="zh-CN" sz="2000" baseline="-25000" dirty="0" smtClean="0"/>
                        <a:t>22</a:t>
                      </a:r>
                      <a:endParaRPr lang="zh-CN" altLang="en-US" sz="20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</a:t>
                      </a:r>
                      <a:r>
                        <a:rPr lang="en-US" altLang="zh-CN" sz="2000" baseline="-25000" dirty="0" smtClean="0"/>
                        <a:t>22</a:t>
                      </a:r>
                      <a:endParaRPr lang="zh-CN" altLang="en-US" sz="20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</a:t>
                      </a:r>
                      <a:r>
                        <a:rPr lang="en-US" altLang="zh-CN" sz="2000" baseline="-25000" dirty="0" smtClean="0"/>
                        <a:t>13</a:t>
                      </a:r>
                      <a:endParaRPr lang="zh-CN" altLang="en-US" sz="2000" baseline="-25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08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589355" y="1186440"/>
            <a:ext cx="93610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零件仓库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6588224" y="1186440"/>
            <a:ext cx="93610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成品仓库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101523" y="526400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4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101523" y="1860678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7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253651" y="526400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9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53651" y="1860678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5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3791" y="231297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21</a:t>
            </a:r>
            <a:endParaRPr lang="zh-CN" alt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4325919" y="231297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22</a:t>
            </a:r>
            <a:endParaRPr lang="zh-CN" alt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325919" y="15747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12</a:t>
            </a:r>
            <a:endParaRPr lang="zh-CN" alt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3173791" y="15747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11</a:t>
            </a:r>
            <a:endParaRPr lang="zh-CN" altLang="en-US" baseline="-25000" dirty="0"/>
          </a:p>
        </p:txBody>
      </p:sp>
      <p:sp>
        <p:nvSpPr>
          <p:cNvPr id="14" name="椭圆 13"/>
          <p:cNvSpPr/>
          <p:nvPr/>
        </p:nvSpPr>
        <p:spPr>
          <a:xfrm>
            <a:off x="5430416" y="526400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3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02684" y="15747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13</a:t>
            </a:r>
            <a:endParaRPr lang="zh-CN" altLang="en-US" baseline="-25000" dirty="0"/>
          </a:p>
        </p:txBody>
      </p:sp>
      <p:sp>
        <p:nvSpPr>
          <p:cNvPr id="16" name="椭圆 15"/>
          <p:cNvSpPr/>
          <p:nvPr/>
        </p:nvSpPr>
        <p:spPr>
          <a:xfrm>
            <a:off x="5430416" y="1860678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6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02684" y="231297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23</a:t>
            </a:r>
            <a:endParaRPr lang="zh-CN" altLang="en-US" baseline="-25000" dirty="0"/>
          </a:p>
        </p:txBody>
      </p:sp>
      <p:cxnSp>
        <p:nvCxnSpPr>
          <p:cNvPr id="18" name="直接箭头连接符 17"/>
          <p:cNvCxnSpPr>
            <a:stCxn id="4" idx="7"/>
            <a:endCxn id="6" idx="2"/>
          </p:cNvCxnSpPr>
          <p:nvPr/>
        </p:nvCxnSpPr>
        <p:spPr>
          <a:xfrm flipV="1">
            <a:off x="2388370" y="814432"/>
            <a:ext cx="713153" cy="4669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5"/>
            <a:endCxn id="7" idx="2"/>
          </p:cNvCxnSpPr>
          <p:nvPr/>
        </p:nvCxnSpPr>
        <p:spPr>
          <a:xfrm>
            <a:off x="2388370" y="1739604"/>
            <a:ext cx="713153" cy="4091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9982" y="667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519982" y="1875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baseline="-25000" dirty="0"/>
          </a:p>
        </p:txBody>
      </p:sp>
      <p:cxnSp>
        <p:nvCxnSpPr>
          <p:cNvPr id="22" name="直接箭头连接符 21"/>
          <p:cNvCxnSpPr>
            <a:stCxn id="14" idx="6"/>
            <a:endCxn id="5" idx="1"/>
          </p:cNvCxnSpPr>
          <p:nvPr/>
        </p:nvCxnSpPr>
        <p:spPr>
          <a:xfrm>
            <a:off x="6006480" y="814432"/>
            <a:ext cx="718833" cy="4669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6"/>
            <a:endCxn id="5" idx="3"/>
          </p:cNvCxnSpPr>
          <p:nvPr/>
        </p:nvCxnSpPr>
        <p:spPr>
          <a:xfrm flipV="1">
            <a:off x="6006480" y="1739604"/>
            <a:ext cx="718833" cy="4091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50491" y="678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6286538" y="18961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baseline="-25000" dirty="0"/>
          </a:p>
        </p:txBody>
      </p:sp>
      <p:cxnSp>
        <p:nvCxnSpPr>
          <p:cNvPr id="26" name="直接箭头连接符 25"/>
          <p:cNvCxnSpPr>
            <a:stCxn id="6" idx="6"/>
            <a:endCxn id="8" idx="2"/>
          </p:cNvCxnSpPr>
          <p:nvPr/>
        </p:nvCxnSpPr>
        <p:spPr>
          <a:xfrm>
            <a:off x="3677587" y="814432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5"/>
            <a:endCxn id="9" idx="1"/>
          </p:cNvCxnSpPr>
          <p:nvPr/>
        </p:nvCxnSpPr>
        <p:spPr>
          <a:xfrm>
            <a:off x="3593224" y="1018101"/>
            <a:ext cx="744790" cy="9269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6"/>
            <a:endCxn id="9" idx="2"/>
          </p:cNvCxnSpPr>
          <p:nvPr/>
        </p:nvCxnSpPr>
        <p:spPr>
          <a:xfrm>
            <a:off x="3677587" y="2148710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7"/>
            <a:endCxn id="8" idx="3"/>
          </p:cNvCxnSpPr>
          <p:nvPr/>
        </p:nvCxnSpPr>
        <p:spPr>
          <a:xfrm flipV="1">
            <a:off x="3593224" y="1018101"/>
            <a:ext cx="744790" cy="9269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14776" y="445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3638801" y="923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3550234" y="1448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3814776" y="2070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baseline="-25000" dirty="0"/>
          </a:p>
        </p:txBody>
      </p:sp>
      <p:cxnSp>
        <p:nvCxnSpPr>
          <p:cNvPr id="34" name="直接箭头连接符 33"/>
          <p:cNvCxnSpPr>
            <a:stCxn id="8" idx="6"/>
            <a:endCxn id="14" idx="2"/>
          </p:cNvCxnSpPr>
          <p:nvPr/>
        </p:nvCxnSpPr>
        <p:spPr>
          <a:xfrm>
            <a:off x="4829715" y="814432"/>
            <a:ext cx="600701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9" idx="6"/>
            <a:endCxn id="16" idx="2"/>
          </p:cNvCxnSpPr>
          <p:nvPr/>
        </p:nvCxnSpPr>
        <p:spPr>
          <a:xfrm>
            <a:off x="4829715" y="2148710"/>
            <a:ext cx="600701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8" idx="5"/>
            <a:endCxn id="16" idx="1"/>
          </p:cNvCxnSpPr>
          <p:nvPr/>
        </p:nvCxnSpPr>
        <p:spPr>
          <a:xfrm>
            <a:off x="4745352" y="1018101"/>
            <a:ext cx="769427" cy="92694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9" idx="7"/>
            <a:endCxn id="14" idx="3"/>
          </p:cNvCxnSpPr>
          <p:nvPr/>
        </p:nvCxnSpPr>
        <p:spPr>
          <a:xfrm flipV="1">
            <a:off x="4745352" y="1018101"/>
            <a:ext cx="769427" cy="92694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40014" y="445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4846378" y="9448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4860032" y="1664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4979222" y="21445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baseline="-25000" dirty="0"/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211720"/>
              </p:ext>
            </p:extLst>
          </p:nvPr>
        </p:nvGraphicFramePr>
        <p:xfrm>
          <a:off x="251520" y="2780928"/>
          <a:ext cx="8620662" cy="1805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80"/>
                <a:gridCol w="1012408"/>
                <a:gridCol w="840093"/>
                <a:gridCol w="840093"/>
                <a:gridCol w="840093"/>
                <a:gridCol w="840093"/>
                <a:gridCol w="840093"/>
                <a:gridCol w="840093"/>
                <a:gridCol w="987816"/>
              </a:tblGrid>
              <a:tr h="552061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零件仓库（</a:t>
                      </a:r>
                      <a:r>
                        <a:rPr lang="en-US" altLang="zh-CN" sz="2000" dirty="0" smtClean="0"/>
                        <a:t>B</a:t>
                      </a:r>
                      <a:r>
                        <a:rPr lang="zh-CN" altLang="en-US" sz="2000" dirty="0" smtClean="0"/>
                        <a:t>）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s11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s21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s12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s22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s13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s23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成品仓库（</a:t>
                      </a:r>
                      <a:r>
                        <a:rPr lang="en-US" altLang="zh-CN" sz="2000" dirty="0" smtClean="0"/>
                        <a:t>E</a:t>
                      </a:r>
                      <a:r>
                        <a:rPr lang="zh-CN" altLang="en-US" sz="2000" dirty="0" smtClean="0"/>
                        <a:t>）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5520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最短时间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9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16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13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18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19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21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5520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上一个结点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B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B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B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</a:t>
                      </a:r>
                      <a:r>
                        <a:rPr lang="en-US" altLang="zh-CN" sz="2000" baseline="-25000" dirty="0" smtClean="0"/>
                        <a:t>11</a:t>
                      </a:r>
                      <a:endParaRPr lang="zh-CN" altLang="en-US" sz="20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</a:t>
                      </a:r>
                      <a:r>
                        <a:rPr lang="en-US" altLang="zh-CN" sz="2000" baseline="-25000" dirty="0" smtClean="0"/>
                        <a:t>11</a:t>
                      </a:r>
                      <a:endParaRPr lang="zh-CN" altLang="en-US" sz="20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</a:t>
                      </a:r>
                      <a:r>
                        <a:rPr lang="en-US" altLang="zh-CN" sz="2000" baseline="-25000" dirty="0" smtClean="0"/>
                        <a:t>22</a:t>
                      </a:r>
                      <a:endParaRPr lang="zh-CN" altLang="en-US" sz="20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</a:t>
                      </a:r>
                      <a:r>
                        <a:rPr lang="en-US" altLang="zh-CN" sz="2000" baseline="-25000" dirty="0" smtClean="0"/>
                        <a:t>22</a:t>
                      </a:r>
                      <a:endParaRPr lang="zh-CN" altLang="en-US" sz="20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</a:t>
                      </a:r>
                      <a:r>
                        <a:rPr lang="en-US" altLang="zh-CN" sz="2000" baseline="-25000" dirty="0" smtClean="0"/>
                        <a:t>13</a:t>
                      </a:r>
                      <a:endParaRPr lang="zh-CN" altLang="en-US" sz="2000" baseline="-25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3" name="矩形 42"/>
          <p:cNvSpPr/>
          <p:nvPr/>
        </p:nvSpPr>
        <p:spPr>
          <a:xfrm>
            <a:off x="365385" y="4725144"/>
            <a:ext cx="4309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+mn-ea"/>
                <a:ea typeface="+mn-ea"/>
              </a:rPr>
              <a:t>1) </a:t>
            </a:r>
            <a:r>
              <a:rPr lang="zh-CN" altLang="en-US" sz="2800" dirty="0" smtClean="0">
                <a:latin typeface="+mn-ea"/>
                <a:ea typeface="+mn-ea"/>
              </a:rPr>
              <a:t>最</a:t>
            </a:r>
            <a:r>
              <a:rPr lang="zh-CN" altLang="en-US" sz="2800" dirty="0">
                <a:latin typeface="+mn-ea"/>
                <a:ea typeface="+mn-ea"/>
              </a:rPr>
              <a:t>短的装配时间为（  ）</a:t>
            </a:r>
          </a:p>
        </p:txBody>
      </p:sp>
      <p:sp>
        <p:nvSpPr>
          <p:cNvPr id="44" name="矩形 43"/>
          <p:cNvSpPr/>
          <p:nvPr/>
        </p:nvSpPr>
        <p:spPr>
          <a:xfrm>
            <a:off x="662388" y="5248364"/>
            <a:ext cx="69081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+mn-lt"/>
              </a:rPr>
              <a:t>A</a:t>
            </a:r>
            <a:r>
              <a:rPr lang="en-US" altLang="zh-CN" sz="2400" dirty="0">
                <a:latin typeface="+mn-lt"/>
              </a:rPr>
              <a:t>. 21	    </a:t>
            </a:r>
            <a:r>
              <a:rPr lang="en-US" altLang="zh-CN" sz="2400" dirty="0" smtClean="0">
                <a:latin typeface="+mn-lt"/>
              </a:rPr>
              <a:t>	B</a:t>
            </a:r>
            <a:r>
              <a:rPr lang="en-US" altLang="zh-CN" sz="2400" dirty="0">
                <a:latin typeface="+mn-lt"/>
              </a:rPr>
              <a:t>. 23		C. 20		D. 26</a:t>
            </a:r>
          </a:p>
        </p:txBody>
      </p:sp>
      <p:sp>
        <p:nvSpPr>
          <p:cNvPr id="45" name="矩形 44"/>
          <p:cNvSpPr/>
          <p:nvPr/>
        </p:nvSpPr>
        <p:spPr>
          <a:xfrm>
            <a:off x="365385" y="5700593"/>
            <a:ext cx="1500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答案：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  <a:ea typeface="+mn-ea"/>
              </a:rPr>
              <a:t>A</a:t>
            </a:r>
            <a:endParaRPr lang="zh-CN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9552" y="5248740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宋体"/>
                <a:ea typeface="宋体"/>
              </a:rPr>
              <a:t>√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100392" y="3573016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8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589355" y="1186440"/>
            <a:ext cx="93610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零件仓库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6588224" y="1186440"/>
            <a:ext cx="93610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成品仓库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101523" y="526400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4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101523" y="1860678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7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253651" y="526400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9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53651" y="1860678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5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3791" y="231297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21</a:t>
            </a:r>
            <a:endParaRPr lang="zh-CN" alt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4325919" y="231297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22</a:t>
            </a:r>
            <a:endParaRPr lang="zh-CN" alt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325919" y="15747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12</a:t>
            </a:r>
            <a:endParaRPr lang="zh-CN" alt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3173791" y="15747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11</a:t>
            </a:r>
            <a:endParaRPr lang="zh-CN" altLang="en-US" baseline="-25000" dirty="0"/>
          </a:p>
        </p:txBody>
      </p:sp>
      <p:sp>
        <p:nvSpPr>
          <p:cNvPr id="14" name="椭圆 13"/>
          <p:cNvSpPr/>
          <p:nvPr/>
        </p:nvSpPr>
        <p:spPr>
          <a:xfrm>
            <a:off x="5430416" y="526400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3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02684" y="15747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13</a:t>
            </a:r>
            <a:endParaRPr lang="zh-CN" altLang="en-US" baseline="-25000" dirty="0"/>
          </a:p>
        </p:txBody>
      </p:sp>
      <p:sp>
        <p:nvSpPr>
          <p:cNvPr id="16" name="椭圆 15"/>
          <p:cNvSpPr/>
          <p:nvPr/>
        </p:nvSpPr>
        <p:spPr>
          <a:xfrm>
            <a:off x="5430416" y="1860678"/>
            <a:ext cx="57606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6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02684" y="231297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23</a:t>
            </a:r>
            <a:endParaRPr lang="zh-CN" altLang="en-US" baseline="-25000" dirty="0"/>
          </a:p>
        </p:txBody>
      </p:sp>
      <p:cxnSp>
        <p:nvCxnSpPr>
          <p:cNvPr id="18" name="直接箭头连接符 17"/>
          <p:cNvCxnSpPr>
            <a:stCxn id="4" idx="7"/>
            <a:endCxn id="6" idx="2"/>
          </p:cNvCxnSpPr>
          <p:nvPr/>
        </p:nvCxnSpPr>
        <p:spPr>
          <a:xfrm flipV="1">
            <a:off x="2388370" y="814432"/>
            <a:ext cx="713153" cy="4669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5"/>
            <a:endCxn id="7" idx="2"/>
          </p:cNvCxnSpPr>
          <p:nvPr/>
        </p:nvCxnSpPr>
        <p:spPr>
          <a:xfrm>
            <a:off x="2388370" y="1739604"/>
            <a:ext cx="713153" cy="4091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9982" y="667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519982" y="1875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baseline="-25000" dirty="0"/>
          </a:p>
        </p:txBody>
      </p:sp>
      <p:cxnSp>
        <p:nvCxnSpPr>
          <p:cNvPr id="22" name="直接箭头连接符 21"/>
          <p:cNvCxnSpPr>
            <a:stCxn id="14" idx="6"/>
            <a:endCxn id="5" idx="1"/>
          </p:cNvCxnSpPr>
          <p:nvPr/>
        </p:nvCxnSpPr>
        <p:spPr>
          <a:xfrm>
            <a:off x="6006480" y="814432"/>
            <a:ext cx="718833" cy="4669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6"/>
            <a:endCxn id="5" idx="3"/>
          </p:cNvCxnSpPr>
          <p:nvPr/>
        </p:nvCxnSpPr>
        <p:spPr>
          <a:xfrm flipV="1">
            <a:off x="6006480" y="1739604"/>
            <a:ext cx="718833" cy="4091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50491" y="678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6286538" y="18961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baseline="-25000" dirty="0"/>
          </a:p>
        </p:txBody>
      </p:sp>
      <p:cxnSp>
        <p:nvCxnSpPr>
          <p:cNvPr id="26" name="直接箭头连接符 25"/>
          <p:cNvCxnSpPr>
            <a:stCxn id="6" idx="6"/>
            <a:endCxn id="8" idx="2"/>
          </p:cNvCxnSpPr>
          <p:nvPr/>
        </p:nvCxnSpPr>
        <p:spPr>
          <a:xfrm>
            <a:off x="3677587" y="814432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5"/>
            <a:endCxn id="9" idx="1"/>
          </p:cNvCxnSpPr>
          <p:nvPr/>
        </p:nvCxnSpPr>
        <p:spPr>
          <a:xfrm>
            <a:off x="3593224" y="1018101"/>
            <a:ext cx="744790" cy="9269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6"/>
            <a:endCxn id="9" idx="2"/>
          </p:cNvCxnSpPr>
          <p:nvPr/>
        </p:nvCxnSpPr>
        <p:spPr>
          <a:xfrm>
            <a:off x="3677587" y="2148710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7"/>
            <a:endCxn id="8" idx="3"/>
          </p:cNvCxnSpPr>
          <p:nvPr/>
        </p:nvCxnSpPr>
        <p:spPr>
          <a:xfrm flipV="1">
            <a:off x="3593224" y="1018101"/>
            <a:ext cx="744790" cy="9269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14776" y="445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3638801" y="923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3550234" y="1448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3814776" y="2070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baseline="-25000" dirty="0"/>
          </a:p>
        </p:txBody>
      </p:sp>
      <p:cxnSp>
        <p:nvCxnSpPr>
          <p:cNvPr id="34" name="直接箭头连接符 33"/>
          <p:cNvCxnSpPr>
            <a:stCxn id="8" idx="6"/>
            <a:endCxn id="14" idx="2"/>
          </p:cNvCxnSpPr>
          <p:nvPr/>
        </p:nvCxnSpPr>
        <p:spPr>
          <a:xfrm>
            <a:off x="4829715" y="814432"/>
            <a:ext cx="600701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9" idx="6"/>
            <a:endCxn id="16" idx="2"/>
          </p:cNvCxnSpPr>
          <p:nvPr/>
        </p:nvCxnSpPr>
        <p:spPr>
          <a:xfrm>
            <a:off x="4829715" y="2148710"/>
            <a:ext cx="600701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8" idx="5"/>
            <a:endCxn id="16" idx="1"/>
          </p:cNvCxnSpPr>
          <p:nvPr/>
        </p:nvCxnSpPr>
        <p:spPr>
          <a:xfrm>
            <a:off x="4745352" y="1018101"/>
            <a:ext cx="769427" cy="92694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9" idx="7"/>
            <a:endCxn id="14" idx="3"/>
          </p:cNvCxnSpPr>
          <p:nvPr/>
        </p:nvCxnSpPr>
        <p:spPr>
          <a:xfrm flipV="1">
            <a:off x="4745352" y="1018101"/>
            <a:ext cx="769427" cy="92694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40014" y="445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4846378" y="9448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4860032" y="1664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4979222" y="21445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baseline="-25000" dirty="0"/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384003"/>
              </p:ext>
            </p:extLst>
          </p:nvPr>
        </p:nvGraphicFramePr>
        <p:xfrm>
          <a:off x="251520" y="2780928"/>
          <a:ext cx="8620662" cy="1805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80"/>
                <a:gridCol w="1012408"/>
                <a:gridCol w="840093"/>
                <a:gridCol w="840093"/>
                <a:gridCol w="840093"/>
                <a:gridCol w="840093"/>
                <a:gridCol w="840093"/>
                <a:gridCol w="840093"/>
                <a:gridCol w="987816"/>
              </a:tblGrid>
              <a:tr h="552061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零件仓库（</a:t>
                      </a:r>
                      <a:r>
                        <a:rPr lang="en-US" altLang="zh-CN" sz="2000" dirty="0" smtClean="0"/>
                        <a:t>B</a:t>
                      </a:r>
                      <a:r>
                        <a:rPr lang="zh-CN" altLang="en-US" sz="2000" dirty="0" smtClean="0"/>
                        <a:t>）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s11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s21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s12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s22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s13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s23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成品仓库（</a:t>
                      </a:r>
                      <a:r>
                        <a:rPr lang="en-US" altLang="zh-CN" sz="2000" dirty="0" smtClean="0"/>
                        <a:t>E</a:t>
                      </a:r>
                      <a:r>
                        <a:rPr lang="zh-CN" altLang="en-US" sz="2000" dirty="0" smtClean="0"/>
                        <a:t>）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5520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最短时间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9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16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13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18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19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21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5520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上一个结点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B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B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B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</a:t>
                      </a:r>
                      <a:r>
                        <a:rPr lang="en-US" altLang="zh-CN" sz="2000" baseline="-25000" dirty="0" smtClean="0"/>
                        <a:t>11</a:t>
                      </a:r>
                      <a:endParaRPr lang="zh-CN" altLang="en-US" sz="20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</a:t>
                      </a:r>
                      <a:r>
                        <a:rPr lang="en-US" altLang="zh-CN" sz="2000" baseline="-25000" dirty="0" smtClean="0"/>
                        <a:t>11</a:t>
                      </a:r>
                      <a:endParaRPr lang="zh-CN" altLang="en-US" sz="20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</a:t>
                      </a:r>
                      <a:r>
                        <a:rPr lang="en-US" altLang="zh-CN" sz="2000" baseline="-25000" dirty="0" smtClean="0"/>
                        <a:t>22</a:t>
                      </a:r>
                      <a:endParaRPr lang="zh-CN" altLang="en-US" sz="20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</a:t>
                      </a:r>
                      <a:r>
                        <a:rPr lang="en-US" altLang="zh-CN" sz="2000" baseline="-25000" dirty="0" smtClean="0"/>
                        <a:t>22</a:t>
                      </a:r>
                      <a:endParaRPr lang="zh-CN" altLang="en-US" sz="20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</a:t>
                      </a:r>
                      <a:r>
                        <a:rPr lang="en-US" altLang="zh-CN" sz="2000" baseline="-25000" dirty="0" smtClean="0"/>
                        <a:t>13</a:t>
                      </a:r>
                      <a:endParaRPr lang="zh-CN" altLang="en-US" sz="2000" baseline="-25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3" name="矩形 42"/>
          <p:cNvSpPr/>
          <p:nvPr/>
        </p:nvSpPr>
        <p:spPr>
          <a:xfrm>
            <a:off x="365385" y="4725144"/>
            <a:ext cx="32928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+mn-ea"/>
                <a:ea typeface="+mn-ea"/>
              </a:rPr>
              <a:t>2) </a:t>
            </a:r>
            <a:r>
              <a:rPr lang="zh-CN" altLang="en-US" sz="2800" dirty="0" smtClean="0">
                <a:latin typeface="+mn-ea"/>
                <a:ea typeface="+mn-ea"/>
              </a:rPr>
              <a:t>装配</a:t>
            </a:r>
            <a:r>
              <a:rPr lang="zh-CN" altLang="en-US" sz="2800" dirty="0">
                <a:latin typeface="+mn-ea"/>
                <a:ea typeface="+mn-ea"/>
              </a:rPr>
              <a:t>路线为（  ）</a:t>
            </a:r>
          </a:p>
        </p:txBody>
      </p:sp>
      <p:sp>
        <p:nvSpPr>
          <p:cNvPr id="44" name="矩形 43"/>
          <p:cNvSpPr/>
          <p:nvPr/>
        </p:nvSpPr>
        <p:spPr>
          <a:xfrm>
            <a:off x="662388" y="5248364"/>
            <a:ext cx="75820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A. </a:t>
            </a:r>
            <a:r>
              <a:rPr lang="en-US" altLang="zh-CN" sz="2400" dirty="0" smtClean="0">
                <a:latin typeface="+mn-lt"/>
              </a:rPr>
              <a:t>S11</a:t>
            </a:r>
            <a:r>
              <a:rPr lang="en-US" altLang="zh-CN" sz="2400" dirty="0">
                <a:sym typeface="Wingdings" panose="05000000000000000000" pitchFamily="2" charset="2"/>
              </a:rPr>
              <a:t>  </a:t>
            </a:r>
            <a:r>
              <a:rPr lang="en-US" altLang="zh-CN" sz="2400" dirty="0" smtClean="0">
                <a:latin typeface="+mn-lt"/>
              </a:rPr>
              <a:t>S12</a:t>
            </a:r>
            <a:r>
              <a:rPr lang="en-US" altLang="zh-CN" sz="2400" dirty="0" smtClean="0"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  <a:r>
              <a:rPr lang="en-US" altLang="zh-CN" sz="2400" dirty="0" smtClean="0">
                <a:latin typeface="+mn-lt"/>
              </a:rPr>
              <a:t>S13</a:t>
            </a:r>
            <a:r>
              <a:rPr lang="en-US" altLang="zh-CN" sz="2400" dirty="0">
                <a:latin typeface="+mn-lt"/>
              </a:rPr>
              <a:t>		B. </a:t>
            </a:r>
            <a:r>
              <a:rPr lang="en-US" altLang="zh-CN" sz="2400" dirty="0" smtClean="0">
                <a:latin typeface="+mn-lt"/>
              </a:rPr>
              <a:t>S11</a:t>
            </a:r>
            <a:r>
              <a:rPr lang="en-US" altLang="zh-CN" sz="2400" dirty="0">
                <a:sym typeface="Wingdings" panose="05000000000000000000" pitchFamily="2" charset="2"/>
              </a:rPr>
              <a:t>  </a:t>
            </a:r>
            <a:r>
              <a:rPr lang="en-US" altLang="zh-CN" sz="2400" dirty="0" smtClean="0">
                <a:latin typeface="+mn-lt"/>
              </a:rPr>
              <a:t>S22</a:t>
            </a:r>
            <a:r>
              <a:rPr lang="en-US" altLang="zh-CN" sz="2400" dirty="0">
                <a:sym typeface="Wingdings" panose="05000000000000000000" pitchFamily="2" charset="2"/>
              </a:rPr>
              <a:t>  </a:t>
            </a:r>
            <a:r>
              <a:rPr lang="en-US" altLang="zh-CN" sz="2400" dirty="0" smtClean="0">
                <a:latin typeface="+mn-lt"/>
              </a:rPr>
              <a:t>S13</a:t>
            </a:r>
            <a:endParaRPr lang="en-US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+mn-lt"/>
              </a:rPr>
              <a:t>C</a:t>
            </a:r>
            <a:r>
              <a:rPr lang="en-US" altLang="zh-CN" sz="2400" dirty="0">
                <a:latin typeface="+mn-lt"/>
              </a:rPr>
              <a:t>. </a:t>
            </a:r>
            <a:r>
              <a:rPr lang="en-US" altLang="zh-CN" sz="2400" dirty="0" smtClean="0">
                <a:latin typeface="+mn-lt"/>
              </a:rPr>
              <a:t>S21</a:t>
            </a:r>
            <a:r>
              <a:rPr lang="en-US" altLang="zh-CN" sz="2400" dirty="0">
                <a:sym typeface="Wingdings" panose="05000000000000000000" pitchFamily="2" charset="2"/>
              </a:rPr>
              <a:t>  </a:t>
            </a:r>
            <a:r>
              <a:rPr lang="en-US" altLang="zh-CN" sz="2400" dirty="0" smtClean="0">
                <a:latin typeface="+mn-lt"/>
              </a:rPr>
              <a:t>S12</a:t>
            </a:r>
            <a:r>
              <a:rPr lang="en-US" altLang="zh-CN" sz="2400" dirty="0" smtClean="0"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  <a:r>
              <a:rPr lang="en-US" altLang="zh-CN" sz="2400" dirty="0" smtClean="0">
                <a:latin typeface="+mn-lt"/>
              </a:rPr>
              <a:t>S23</a:t>
            </a:r>
            <a:r>
              <a:rPr lang="en-US" altLang="zh-CN" sz="2400" dirty="0">
                <a:latin typeface="+mn-lt"/>
              </a:rPr>
              <a:t>		D. </a:t>
            </a:r>
            <a:r>
              <a:rPr lang="en-US" altLang="zh-CN" sz="2400" dirty="0" smtClean="0">
                <a:latin typeface="+mn-lt"/>
              </a:rPr>
              <a:t>S21</a:t>
            </a:r>
            <a:r>
              <a:rPr lang="en-US" altLang="zh-CN" sz="2400" dirty="0">
                <a:sym typeface="Wingdings" panose="05000000000000000000" pitchFamily="2" charset="2"/>
              </a:rPr>
              <a:t>  </a:t>
            </a:r>
            <a:r>
              <a:rPr lang="en-US" altLang="zh-CN" sz="2400" dirty="0" smtClean="0">
                <a:latin typeface="+mn-lt"/>
              </a:rPr>
              <a:t>S22</a:t>
            </a:r>
            <a:r>
              <a:rPr lang="en-US" altLang="zh-CN" sz="2400" dirty="0">
                <a:sym typeface="Wingdings" panose="05000000000000000000" pitchFamily="2" charset="2"/>
              </a:rPr>
              <a:t>  </a:t>
            </a:r>
            <a:r>
              <a:rPr lang="en-US" altLang="zh-CN" sz="2400" dirty="0" smtClean="0">
                <a:latin typeface="+mn-lt"/>
              </a:rPr>
              <a:t>S23</a:t>
            </a:r>
            <a:endParaRPr lang="en-US" altLang="zh-CN" sz="2400" dirty="0">
              <a:latin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8100392" y="4149080"/>
            <a:ext cx="57606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6365896" y="4158208"/>
            <a:ext cx="57606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5502684" y="4158208"/>
            <a:ext cx="57606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974170" y="4145508"/>
            <a:ext cx="57606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曲线连接符 50"/>
          <p:cNvCxnSpPr>
            <a:stCxn id="2" idx="4"/>
            <a:endCxn id="48" idx="4"/>
          </p:cNvCxnSpPr>
          <p:nvPr/>
        </p:nvCxnSpPr>
        <p:spPr>
          <a:xfrm rot="5400000">
            <a:off x="7516612" y="3718444"/>
            <a:ext cx="9128" cy="1734496"/>
          </a:xfrm>
          <a:prstGeom prst="curvedConnector3">
            <a:avLst>
              <a:gd name="adj1" fmla="val 260438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线连接符 53"/>
          <p:cNvCxnSpPr>
            <a:stCxn id="48" idx="4"/>
            <a:endCxn id="49" idx="4"/>
          </p:cNvCxnSpPr>
          <p:nvPr/>
        </p:nvCxnSpPr>
        <p:spPr>
          <a:xfrm rot="5400000">
            <a:off x="6222322" y="4158650"/>
            <a:ext cx="12700" cy="863212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曲线连接符 55"/>
          <p:cNvCxnSpPr>
            <a:stCxn id="49" idx="4"/>
            <a:endCxn id="50" idx="4"/>
          </p:cNvCxnSpPr>
          <p:nvPr/>
        </p:nvCxnSpPr>
        <p:spPr>
          <a:xfrm rot="5400000" flipH="1">
            <a:off x="4520109" y="3319649"/>
            <a:ext cx="12700" cy="2528514"/>
          </a:xfrm>
          <a:prstGeom prst="curvedConnector3">
            <a:avLst>
              <a:gd name="adj1" fmla="val -180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4745352" y="1018101"/>
            <a:ext cx="769427" cy="92694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3593224" y="1018101"/>
            <a:ext cx="744790" cy="9269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2388369" y="814432"/>
            <a:ext cx="713153" cy="4669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6006480" y="814432"/>
            <a:ext cx="718833" cy="4669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365385" y="6073120"/>
            <a:ext cx="1473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答案：</a:t>
            </a:r>
            <a:r>
              <a:rPr lang="en-US" altLang="zh-CN" sz="2800" dirty="0">
                <a:solidFill>
                  <a:srgbClr val="FF0000"/>
                </a:solidFill>
                <a:latin typeface="+mn-ea"/>
                <a:ea typeface="+mn-ea"/>
              </a:rPr>
              <a:t>B</a:t>
            </a:r>
            <a:endParaRPr lang="zh-CN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86240" y="5243024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宋体"/>
                <a:ea typeface="宋体"/>
              </a:rPr>
              <a:t>√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62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8" grpId="0" animBg="1"/>
      <p:bldP spid="49" grpId="0" animBg="1"/>
      <p:bldP spid="50" grpId="0" animBg="1"/>
      <p:bldP spid="6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</a:t>
            </a:r>
          </a:p>
        </p:txBody>
      </p:sp>
      <p:sp>
        <p:nvSpPr>
          <p:cNvPr id="73731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 smtClean="0"/>
              <a:t>求以下多段图的最短路径，写出求解过程</a:t>
            </a:r>
          </a:p>
        </p:txBody>
      </p:sp>
      <p:pic>
        <p:nvPicPr>
          <p:cNvPr id="73732" name="Picture 2" descr="https://timgsa.baidu.com/timg?image&amp;quality=80&amp;size=b10000_10000&amp;sec=1492565054&amp;di=e54ffd17c87def9221ae346bd758f145&amp;src=http://imgsrc.baidu.com/forum/pic/item/55e736d12f2eb9380af9bdb1d5628535e4dd6fd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0" r="40924"/>
          <a:stretch>
            <a:fillRect/>
          </a:stretch>
        </p:blipFill>
        <p:spPr bwMode="auto">
          <a:xfrm>
            <a:off x="615950" y="1844675"/>
            <a:ext cx="7916863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8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动态规划法基本思想：根据问题建立最优量的递推关系，通过递推填表求取问题的最终解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动态规划法的主要特点：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）最优子结构（原问题最优解包含子问题最优解）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）填表（递推计算）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使用动态规划法求解的四个步骤：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）建立最优量的递推式；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）设置初始值；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）填表；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）回溯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99914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271492"/>
              </p:ext>
            </p:extLst>
          </p:nvPr>
        </p:nvGraphicFramePr>
        <p:xfrm>
          <a:off x="251520" y="1050365"/>
          <a:ext cx="8640960" cy="4754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636"/>
                <a:gridCol w="2569980"/>
                <a:gridCol w="4465344"/>
              </a:tblGrid>
              <a:tr h="9754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问题类型</a:t>
                      </a:r>
                      <a:endParaRPr lang="zh-CN" altLang="en-US" sz="2400" dirty="0"/>
                    </a:p>
                  </a:txBody>
                  <a:tcPr marL="91423" marR="91423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具体问题</a:t>
                      </a:r>
                      <a:endParaRPr lang="zh-CN" altLang="en-US" sz="2400" dirty="0"/>
                    </a:p>
                  </a:txBody>
                  <a:tcPr marL="91423" marR="91423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时间复杂度</a:t>
                      </a:r>
                      <a:endParaRPr lang="zh-CN" altLang="en-US" sz="2400" dirty="0"/>
                    </a:p>
                  </a:txBody>
                  <a:tcPr marL="91423" marR="91423" marT="45711" marB="45711" anchor="ctr"/>
                </a:tc>
              </a:tr>
              <a:tr h="786076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L="91423" marR="91423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aseline="0" dirty="0" smtClean="0"/>
                        <a:t>数塔问题</a:t>
                      </a:r>
                      <a:endParaRPr lang="zh-CN" altLang="en-US" sz="2400" dirty="0"/>
                    </a:p>
                  </a:txBody>
                  <a:tcPr marL="91423" marR="91423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O(n</a:t>
                      </a:r>
                      <a:r>
                        <a:rPr lang="en-US" altLang="zh-CN" sz="2400" baseline="30000" dirty="0" smtClean="0"/>
                        <a:t>2</a:t>
                      </a:r>
                      <a:r>
                        <a:rPr lang="en-US" altLang="zh-CN" sz="2400" dirty="0" smtClean="0"/>
                        <a:t>)</a:t>
                      </a:r>
                    </a:p>
                    <a:p>
                      <a:pPr algn="ctr"/>
                      <a:r>
                        <a:rPr lang="en-US" altLang="zh-CN" sz="2400" dirty="0" smtClean="0"/>
                        <a:t>n</a:t>
                      </a:r>
                      <a:r>
                        <a:rPr lang="zh-CN" altLang="en-US" sz="2400" dirty="0" smtClean="0"/>
                        <a:t>表示数塔的层数</a:t>
                      </a:r>
                      <a:endParaRPr lang="zh-CN" altLang="en-US" sz="2400" dirty="0"/>
                    </a:p>
                  </a:txBody>
                  <a:tcPr marL="91423" marR="91423" marT="45711" marB="45711" anchor="ctr"/>
                </a:tc>
              </a:tr>
              <a:tr h="7860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图问题</a:t>
                      </a:r>
                      <a:endParaRPr lang="zh-CN" altLang="en-US" sz="2400" dirty="0"/>
                    </a:p>
                  </a:txBody>
                  <a:tcPr marL="91423" marR="91423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多段图最短路径</a:t>
                      </a:r>
                      <a:endParaRPr lang="zh-CN" altLang="en-US" sz="2400" dirty="0"/>
                    </a:p>
                  </a:txBody>
                  <a:tcPr marL="91423" marR="91423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O(n</a:t>
                      </a:r>
                      <a:r>
                        <a:rPr lang="en-US" altLang="zh-CN" sz="2400" baseline="30000" dirty="0" smtClean="0"/>
                        <a:t>2</a:t>
                      </a:r>
                      <a:r>
                        <a:rPr lang="en-US" altLang="zh-CN" sz="2400" dirty="0" smtClean="0"/>
                        <a:t>+k);</a:t>
                      </a:r>
                      <a:r>
                        <a:rPr lang="en-US" altLang="zh-CN" sz="2400" baseline="0" dirty="0" smtClean="0"/>
                        <a:t> O(</a:t>
                      </a:r>
                      <a:r>
                        <a:rPr lang="en-US" altLang="zh-CN" sz="2400" baseline="0" dirty="0" err="1" smtClean="0"/>
                        <a:t>m+k</a:t>
                      </a:r>
                      <a:r>
                        <a:rPr lang="en-US" altLang="zh-CN" sz="2400" baseline="0" dirty="0" smtClean="0"/>
                        <a:t>); </a:t>
                      </a:r>
                    </a:p>
                    <a:p>
                      <a:pPr algn="ctr"/>
                      <a:r>
                        <a:rPr lang="en-US" altLang="zh-CN" sz="2400" baseline="0" dirty="0" smtClean="0"/>
                        <a:t>n</a:t>
                      </a:r>
                      <a:r>
                        <a:rPr lang="zh-CN" altLang="en-US" sz="2400" baseline="0" dirty="0" smtClean="0"/>
                        <a:t>为结点数；</a:t>
                      </a:r>
                      <a:r>
                        <a:rPr lang="en-US" altLang="zh-CN" sz="2400" baseline="0" dirty="0" smtClean="0"/>
                        <a:t>m</a:t>
                      </a:r>
                      <a:r>
                        <a:rPr lang="zh-CN" altLang="en-US" sz="2400" baseline="0" dirty="0" smtClean="0"/>
                        <a:t>为边数；</a:t>
                      </a:r>
                      <a:r>
                        <a:rPr lang="en-US" altLang="zh-CN" sz="2400" baseline="0" dirty="0" smtClean="0"/>
                        <a:t>k</a:t>
                      </a:r>
                      <a:r>
                        <a:rPr lang="zh-CN" altLang="en-US" sz="2400" baseline="0" dirty="0" smtClean="0"/>
                        <a:t>为段数</a:t>
                      </a:r>
                      <a:endParaRPr lang="zh-CN" altLang="en-US" sz="2400" dirty="0"/>
                    </a:p>
                  </a:txBody>
                  <a:tcPr marL="91423" marR="91423" marT="45711" marB="45711" anchor="ctr"/>
                </a:tc>
              </a:tr>
              <a:tr h="48771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组合问题</a:t>
                      </a:r>
                      <a:endParaRPr lang="zh-CN" altLang="en-US" sz="2400" dirty="0"/>
                    </a:p>
                  </a:txBody>
                  <a:tcPr marL="91423" marR="91423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最长递增子序列</a:t>
                      </a:r>
                      <a:endParaRPr lang="zh-CN" altLang="en-US" sz="2400" dirty="0"/>
                    </a:p>
                  </a:txBody>
                  <a:tcPr marL="91423" marR="91423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O(n</a:t>
                      </a:r>
                      <a:r>
                        <a:rPr lang="en-US" altLang="zh-CN" sz="2400" baseline="30000" dirty="0" smtClean="0"/>
                        <a:t>2</a:t>
                      </a:r>
                      <a:r>
                        <a:rPr lang="en-US" altLang="zh-CN" sz="2400" dirty="0" smtClean="0"/>
                        <a:t>)</a:t>
                      </a:r>
                      <a:endParaRPr lang="zh-CN" altLang="en-US" sz="2400" dirty="0"/>
                    </a:p>
                  </a:txBody>
                  <a:tcPr marL="91423" marR="91423" marT="45711" marB="45711" anchor="ctr"/>
                </a:tc>
              </a:tr>
              <a:tr h="786076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最长公共子序列</a:t>
                      </a:r>
                      <a:endParaRPr lang="zh-CN" altLang="en-US" sz="2400" dirty="0"/>
                    </a:p>
                  </a:txBody>
                  <a:tcPr marL="91423" marR="91423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O(m*n)</a:t>
                      </a:r>
                    </a:p>
                    <a:p>
                      <a:pPr algn="ctr"/>
                      <a:r>
                        <a:rPr lang="en-US" altLang="zh-CN" sz="2400" dirty="0" err="1" smtClean="0"/>
                        <a:t>m,n</a:t>
                      </a:r>
                      <a:r>
                        <a:rPr lang="zh-CN" altLang="en-US" sz="2400" dirty="0" smtClean="0"/>
                        <a:t>分别为</a:t>
                      </a:r>
                      <a:r>
                        <a:rPr lang="en-US" altLang="zh-CN" sz="2400" dirty="0" smtClean="0"/>
                        <a:t>X</a:t>
                      </a:r>
                      <a:r>
                        <a:rPr lang="zh-CN" altLang="en-US" sz="2400" dirty="0" smtClean="0"/>
                        <a:t>和</a:t>
                      </a:r>
                      <a:r>
                        <a:rPr lang="en-US" altLang="zh-CN" sz="2400" dirty="0" smtClean="0"/>
                        <a:t>Y</a:t>
                      </a:r>
                      <a:r>
                        <a:rPr lang="zh-CN" altLang="en-US" sz="2400" dirty="0" smtClean="0"/>
                        <a:t>序列的长度</a:t>
                      </a:r>
                      <a:endParaRPr lang="zh-CN" altLang="en-US" sz="2400" dirty="0"/>
                    </a:p>
                  </a:txBody>
                  <a:tcPr marL="91423" marR="91423" marT="45711" marB="45711" anchor="ctr"/>
                </a:tc>
              </a:tr>
              <a:tr h="786076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marL="91423" marR="91423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0/1</a:t>
                      </a:r>
                      <a:r>
                        <a:rPr lang="zh-CN" altLang="en-US" sz="2400" dirty="0" smtClean="0"/>
                        <a:t>背包问题</a:t>
                      </a:r>
                      <a:endParaRPr lang="zh-CN" altLang="en-US" sz="2400" dirty="0"/>
                    </a:p>
                  </a:txBody>
                  <a:tcPr marL="91423" marR="91423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O(n*C)</a:t>
                      </a:r>
                    </a:p>
                    <a:p>
                      <a:pPr algn="ctr"/>
                      <a:r>
                        <a:rPr lang="en-US" altLang="zh-CN" sz="2400" dirty="0" smtClean="0"/>
                        <a:t>n</a:t>
                      </a:r>
                      <a:r>
                        <a:rPr lang="zh-CN" altLang="en-US" sz="2400" dirty="0" smtClean="0"/>
                        <a:t>为物品个数；</a:t>
                      </a:r>
                      <a:r>
                        <a:rPr lang="en-US" altLang="zh-CN" sz="2400" dirty="0" smtClean="0"/>
                        <a:t>C</a:t>
                      </a:r>
                      <a:r>
                        <a:rPr lang="zh-CN" altLang="en-US" sz="2400" dirty="0" smtClean="0"/>
                        <a:t>为背包容量</a:t>
                      </a:r>
                      <a:endParaRPr lang="zh-CN" altLang="en-US" sz="2400" dirty="0"/>
                    </a:p>
                  </a:txBody>
                  <a:tcPr marL="91423" marR="91423" marT="45711" marB="4571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76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6.3.1 </a:t>
            </a:r>
            <a:r>
              <a:rPr lang="zh-CN" altLang="en-US" smtClean="0"/>
              <a:t>多段图中的动态规划法</a:t>
            </a:r>
          </a:p>
        </p:txBody>
      </p:sp>
      <p:sp>
        <p:nvSpPr>
          <p:cNvPr id="48131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）寻找动态规划函数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定义</a:t>
            </a:r>
            <a:r>
              <a:rPr lang="en-US" altLang="zh-CN" smtClean="0"/>
              <a:t>d(i,j)</a:t>
            </a:r>
            <a:r>
              <a:rPr lang="zh-CN" altLang="en-US" smtClean="0"/>
              <a:t>表示从第</a:t>
            </a:r>
            <a:r>
              <a:rPr lang="en-US" altLang="zh-CN" smtClean="0"/>
              <a:t>i</a:t>
            </a:r>
            <a:r>
              <a:rPr lang="zh-CN" altLang="en-US" smtClean="0"/>
              <a:t>个结点到第</a:t>
            </a:r>
            <a:r>
              <a:rPr lang="en-US" altLang="zh-CN" smtClean="0"/>
              <a:t>j</a:t>
            </a:r>
            <a:r>
              <a:rPr lang="zh-CN" altLang="en-US" smtClean="0"/>
              <a:t>个结点的最短路径，</a:t>
            </a:r>
            <a:r>
              <a:rPr lang="en-US" altLang="zh-CN" smtClean="0"/>
              <a:t>c</a:t>
            </a:r>
            <a:r>
              <a:rPr lang="en-US" altLang="zh-CN" baseline="-25000" smtClean="0"/>
              <a:t>i,j</a:t>
            </a:r>
            <a:r>
              <a:rPr lang="zh-CN" altLang="en-US" smtClean="0"/>
              <a:t>表示第</a:t>
            </a:r>
            <a:r>
              <a:rPr lang="en-US" altLang="zh-CN" smtClean="0"/>
              <a:t>i</a:t>
            </a:r>
            <a:r>
              <a:rPr lang="zh-CN" altLang="en-US" smtClean="0"/>
              <a:t>个结点和第</a:t>
            </a:r>
            <a:r>
              <a:rPr lang="en-US" altLang="zh-CN" smtClean="0"/>
              <a:t>j</a:t>
            </a:r>
            <a:r>
              <a:rPr lang="zh-CN" altLang="en-US" smtClean="0"/>
              <a:t>个结点的距离。研究部分解</a:t>
            </a:r>
            <a:r>
              <a:rPr lang="en-US" altLang="zh-CN" smtClean="0"/>
              <a:t>d(0,j)</a:t>
            </a:r>
            <a:r>
              <a:rPr lang="zh-CN" altLang="en-US" smtClean="0"/>
              <a:t>的计算</a:t>
            </a:r>
          </a:p>
        </p:txBody>
      </p: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827088" y="2781300"/>
            <a:ext cx="7572375" cy="3857625"/>
            <a:chOff x="2809" y="7526"/>
            <a:chExt cx="5110" cy="2253"/>
          </a:xfrm>
        </p:grpSpPr>
        <p:sp>
          <p:nvSpPr>
            <p:cNvPr id="48134" name="Text Box 72"/>
            <p:cNvSpPr txBox="1">
              <a:spLocks noChangeArrowheads="1"/>
            </p:cNvSpPr>
            <p:nvPr/>
          </p:nvSpPr>
          <p:spPr bwMode="auto">
            <a:xfrm>
              <a:off x="3287" y="847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135" name="Oval 73"/>
            <p:cNvSpPr>
              <a:spLocks noChangeArrowheads="1"/>
            </p:cNvSpPr>
            <p:nvPr/>
          </p:nvSpPr>
          <p:spPr bwMode="auto">
            <a:xfrm>
              <a:off x="3979" y="7772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48136" name="Oval 74"/>
            <p:cNvSpPr>
              <a:spLocks noChangeArrowheads="1"/>
            </p:cNvSpPr>
            <p:nvPr/>
          </p:nvSpPr>
          <p:spPr bwMode="auto">
            <a:xfrm>
              <a:off x="4039" y="8513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2</a:t>
              </a:r>
            </a:p>
          </p:txBody>
        </p:sp>
        <p:sp>
          <p:nvSpPr>
            <p:cNvPr id="48137" name="Oval 75"/>
            <p:cNvSpPr>
              <a:spLocks noChangeArrowheads="1"/>
            </p:cNvSpPr>
            <p:nvPr/>
          </p:nvSpPr>
          <p:spPr bwMode="auto">
            <a:xfrm>
              <a:off x="2809" y="8534"/>
              <a:ext cx="310" cy="28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48138" name="Oval 76"/>
            <p:cNvSpPr>
              <a:spLocks noChangeArrowheads="1"/>
            </p:cNvSpPr>
            <p:nvPr/>
          </p:nvSpPr>
          <p:spPr bwMode="auto">
            <a:xfrm>
              <a:off x="4019" y="9233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3</a:t>
              </a:r>
            </a:p>
          </p:txBody>
        </p:sp>
        <p:sp>
          <p:nvSpPr>
            <p:cNvPr id="48139" name="Oval 77"/>
            <p:cNvSpPr>
              <a:spLocks noChangeArrowheads="1"/>
            </p:cNvSpPr>
            <p:nvPr/>
          </p:nvSpPr>
          <p:spPr bwMode="auto">
            <a:xfrm>
              <a:off x="5449" y="7754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48140" name="Oval 78"/>
            <p:cNvSpPr>
              <a:spLocks noChangeArrowheads="1"/>
            </p:cNvSpPr>
            <p:nvPr/>
          </p:nvSpPr>
          <p:spPr bwMode="auto">
            <a:xfrm>
              <a:off x="5419" y="8453"/>
              <a:ext cx="310" cy="283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5</a:t>
              </a:r>
            </a:p>
          </p:txBody>
        </p:sp>
        <p:sp>
          <p:nvSpPr>
            <p:cNvPr id="48141" name="Oval 79"/>
            <p:cNvSpPr>
              <a:spLocks noChangeArrowheads="1"/>
            </p:cNvSpPr>
            <p:nvPr/>
          </p:nvSpPr>
          <p:spPr bwMode="auto">
            <a:xfrm>
              <a:off x="5419" y="9254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48142" name="Oval 80"/>
            <p:cNvSpPr>
              <a:spLocks noChangeArrowheads="1"/>
            </p:cNvSpPr>
            <p:nvPr/>
          </p:nvSpPr>
          <p:spPr bwMode="auto">
            <a:xfrm>
              <a:off x="6626" y="8222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48143" name="Oval 81"/>
            <p:cNvSpPr>
              <a:spLocks noChangeArrowheads="1"/>
            </p:cNvSpPr>
            <p:nvPr/>
          </p:nvSpPr>
          <p:spPr bwMode="auto">
            <a:xfrm>
              <a:off x="6609" y="9035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48144" name="Oval 82"/>
            <p:cNvSpPr>
              <a:spLocks noChangeArrowheads="1"/>
            </p:cNvSpPr>
            <p:nvPr/>
          </p:nvSpPr>
          <p:spPr bwMode="auto">
            <a:xfrm>
              <a:off x="7609" y="8585"/>
              <a:ext cx="310" cy="28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9</a:t>
              </a:r>
            </a:p>
          </p:txBody>
        </p:sp>
        <p:sp>
          <p:nvSpPr>
            <p:cNvPr id="48145" name="Line 83"/>
            <p:cNvSpPr>
              <a:spLocks noChangeShapeType="1"/>
            </p:cNvSpPr>
            <p:nvPr/>
          </p:nvSpPr>
          <p:spPr bwMode="auto">
            <a:xfrm flipV="1">
              <a:off x="3099" y="7997"/>
              <a:ext cx="890" cy="5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6" name="Line 84"/>
            <p:cNvSpPr>
              <a:spLocks noChangeShapeType="1"/>
            </p:cNvSpPr>
            <p:nvPr/>
          </p:nvSpPr>
          <p:spPr bwMode="auto">
            <a:xfrm flipV="1">
              <a:off x="4339" y="8636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7" name="Line 85"/>
            <p:cNvSpPr>
              <a:spLocks noChangeShapeType="1"/>
            </p:cNvSpPr>
            <p:nvPr/>
          </p:nvSpPr>
          <p:spPr bwMode="auto">
            <a:xfrm flipV="1">
              <a:off x="4319" y="7895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8" name="Line 86"/>
            <p:cNvSpPr>
              <a:spLocks noChangeShapeType="1"/>
            </p:cNvSpPr>
            <p:nvPr/>
          </p:nvSpPr>
          <p:spPr bwMode="auto">
            <a:xfrm flipV="1">
              <a:off x="3129" y="8666"/>
              <a:ext cx="8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9" name="Line 87"/>
            <p:cNvSpPr>
              <a:spLocks noChangeShapeType="1"/>
            </p:cNvSpPr>
            <p:nvPr/>
          </p:nvSpPr>
          <p:spPr bwMode="auto">
            <a:xfrm>
              <a:off x="3089" y="8786"/>
              <a:ext cx="910" cy="5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0" name="Line 88"/>
            <p:cNvSpPr>
              <a:spLocks noChangeShapeType="1"/>
            </p:cNvSpPr>
            <p:nvPr/>
          </p:nvSpPr>
          <p:spPr bwMode="auto">
            <a:xfrm>
              <a:off x="4299" y="7976"/>
              <a:ext cx="1100" cy="5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1" name="Line 89"/>
            <p:cNvSpPr>
              <a:spLocks noChangeShapeType="1"/>
            </p:cNvSpPr>
            <p:nvPr/>
          </p:nvSpPr>
          <p:spPr bwMode="auto">
            <a:xfrm flipV="1">
              <a:off x="5729" y="9200"/>
              <a:ext cx="870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2" name="Line 90"/>
            <p:cNvSpPr>
              <a:spLocks noChangeShapeType="1"/>
            </p:cNvSpPr>
            <p:nvPr/>
          </p:nvSpPr>
          <p:spPr bwMode="auto">
            <a:xfrm flipV="1">
              <a:off x="5749" y="8381"/>
              <a:ext cx="870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3" name="Line 91"/>
            <p:cNvSpPr>
              <a:spLocks noChangeShapeType="1"/>
            </p:cNvSpPr>
            <p:nvPr/>
          </p:nvSpPr>
          <p:spPr bwMode="auto">
            <a:xfrm>
              <a:off x="6959" y="8393"/>
              <a:ext cx="670" cy="2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4" name="Line 92"/>
            <p:cNvSpPr>
              <a:spLocks noChangeShapeType="1"/>
            </p:cNvSpPr>
            <p:nvPr/>
          </p:nvSpPr>
          <p:spPr bwMode="auto">
            <a:xfrm flipV="1">
              <a:off x="6929" y="8822"/>
              <a:ext cx="700" cy="3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5" name="Text Box 93"/>
            <p:cNvSpPr txBox="1">
              <a:spLocks noChangeArrowheads="1"/>
            </p:cNvSpPr>
            <p:nvPr/>
          </p:nvSpPr>
          <p:spPr bwMode="auto">
            <a:xfrm>
              <a:off x="3327" y="806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8156" name="Text Box 94"/>
            <p:cNvSpPr txBox="1">
              <a:spLocks noChangeArrowheads="1"/>
            </p:cNvSpPr>
            <p:nvPr/>
          </p:nvSpPr>
          <p:spPr bwMode="auto">
            <a:xfrm>
              <a:off x="4707" y="763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8157" name="Text Box 95"/>
            <p:cNvSpPr txBox="1">
              <a:spLocks noChangeArrowheads="1"/>
            </p:cNvSpPr>
            <p:nvPr/>
          </p:nvSpPr>
          <p:spPr bwMode="auto">
            <a:xfrm>
              <a:off x="3327" y="9041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8158" name="Text Box 96"/>
            <p:cNvSpPr txBox="1">
              <a:spLocks noChangeArrowheads="1"/>
            </p:cNvSpPr>
            <p:nvPr/>
          </p:nvSpPr>
          <p:spPr bwMode="auto">
            <a:xfrm>
              <a:off x="4547" y="791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8159" name="Text Box 97"/>
            <p:cNvSpPr txBox="1">
              <a:spLocks noChangeArrowheads="1"/>
            </p:cNvSpPr>
            <p:nvPr/>
          </p:nvSpPr>
          <p:spPr bwMode="auto">
            <a:xfrm>
              <a:off x="4797" y="842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8160" name="Text Box 98"/>
            <p:cNvSpPr txBox="1">
              <a:spLocks noChangeArrowheads="1"/>
            </p:cNvSpPr>
            <p:nvPr/>
          </p:nvSpPr>
          <p:spPr bwMode="auto">
            <a:xfrm>
              <a:off x="4407" y="8246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8161" name="Line 99"/>
            <p:cNvSpPr>
              <a:spLocks noChangeShapeType="1"/>
            </p:cNvSpPr>
            <p:nvPr/>
          </p:nvSpPr>
          <p:spPr bwMode="auto">
            <a:xfrm flipV="1">
              <a:off x="4329" y="7979"/>
              <a:ext cx="1110" cy="5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2" name="Text Box 100"/>
            <p:cNvSpPr txBox="1">
              <a:spLocks noChangeArrowheads="1"/>
            </p:cNvSpPr>
            <p:nvPr/>
          </p:nvSpPr>
          <p:spPr bwMode="auto">
            <a:xfrm>
              <a:off x="4527" y="867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8163" name="Line 101"/>
            <p:cNvSpPr>
              <a:spLocks noChangeShapeType="1"/>
            </p:cNvSpPr>
            <p:nvPr/>
          </p:nvSpPr>
          <p:spPr bwMode="auto">
            <a:xfrm>
              <a:off x="4319" y="8756"/>
              <a:ext cx="1100" cy="5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4" name="Text Box 102"/>
            <p:cNvSpPr txBox="1">
              <a:spLocks noChangeArrowheads="1"/>
            </p:cNvSpPr>
            <p:nvPr/>
          </p:nvSpPr>
          <p:spPr bwMode="auto">
            <a:xfrm>
              <a:off x="4397" y="897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8165" name="Line 103"/>
            <p:cNvSpPr>
              <a:spLocks noChangeShapeType="1"/>
            </p:cNvSpPr>
            <p:nvPr/>
          </p:nvSpPr>
          <p:spPr bwMode="auto">
            <a:xfrm flipV="1">
              <a:off x="4329" y="8708"/>
              <a:ext cx="1110" cy="5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6" name="Text Box 104"/>
            <p:cNvSpPr txBox="1">
              <a:spLocks noChangeArrowheads="1"/>
            </p:cNvSpPr>
            <p:nvPr/>
          </p:nvSpPr>
          <p:spPr bwMode="auto">
            <a:xfrm>
              <a:off x="4777" y="9164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8167" name="Line 105"/>
            <p:cNvSpPr>
              <a:spLocks noChangeShapeType="1"/>
            </p:cNvSpPr>
            <p:nvPr/>
          </p:nvSpPr>
          <p:spPr bwMode="auto">
            <a:xfrm flipV="1">
              <a:off x="4359" y="9356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8" name="Text Box 106"/>
            <p:cNvSpPr txBox="1">
              <a:spLocks noChangeArrowheads="1"/>
            </p:cNvSpPr>
            <p:nvPr/>
          </p:nvSpPr>
          <p:spPr bwMode="auto">
            <a:xfrm>
              <a:off x="6137" y="786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8169" name="Text Box 107"/>
            <p:cNvSpPr txBox="1">
              <a:spLocks noChangeArrowheads="1"/>
            </p:cNvSpPr>
            <p:nvPr/>
          </p:nvSpPr>
          <p:spPr bwMode="auto">
            <a:xfrm>
              <a:off x="5897" y="8030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8170" name="Line 108"/>
            <p:cNvSpPr>
              <a:spLocks noChangeShapeType="1"/>
            </p:cNvSpPr>
            <p:nvPr/>
          </p:nvSpPr>
          <p:spPr bwMode="auto">
            <a:xfrm>
              <a:off x="5729" y="7985"/>
              <a:ext cx="940" cy="10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1" name="Line 109"/>
            <p:cNvSpPr>
              <a:spLocks noChangeShapeType="1"/>
            </p:cNvSpPr>
            <p:nvPr/>
          </p:nvSpPr>
          <p:spPr bwMode="auto">
            <a:xfrm>
              <a:off x="5769" y="7895"/>
              <a:ext cx="85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2" name="Text Box 110"/>
            <p:cNvSpPr txBox="1">
              <a:spLocks noChangeArrowheads="1"/>
            </p:cNvSpPr>
            <p:nvPr/>
          </p:nvSpPr>
          <p:spPr bwMode="auto">
            <a:xfrm>
              <a:off x="5757" y="831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8173" name="Text Box 111"/>
            <p:cNvSpPr txBox="1">
              <a:spLocks noChangeArrowheads="1"/>
            </p:cNvSpPr>
            <p:nvPr/>
          </p:nvSpPr>
          <p:spPr bwMode="auto">
            <a:xfrm>
              <a:off x="5717" y="895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8174" name="Text Box 112"/>
            <p:cNvSpPr txBox="1">
              <a:spLocks noChangeArrowheads="1"/>
            </p:cNvSpPr>
            <p:nvPr/>
          </p:nvSpPr>
          <p:spPr bwMode="auto">
            <a:xfrm>
              <a:off x="5937" y="858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8175" name="Text Box 113"/>
            <p:cNvSpPr txBox="1">
              <a:spLocks noChangeArrowheads="1"/>
            </p:cNvSpPr>
            <p:nvPr/>
          </p:nvSpPr>
          <p:spPr bwMode="auto">
            <a:xfrm>
              <a:off x="6107" y="9335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8176" name="Text Box 114"/>
            <p:cNvSpPr txBox="1">
              <a:spLocks noChangeArrowheads="1"/>
            </p:cNvSpPr>
            <p:nvPr/>
          </p:nvSpPr>
          <p:spPr bwMode="auto">
            <a:xfrm>
              <a:off x="7257" y="904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8177" name="Text Box 115"/>
            <p:cNvSpPr txBox="1">
              <a:spLocks noChangeArrowheads="1"/>
            </p:cNvSpPr>
            <p:nvPr/>
          </p:nvSpPr>
          <p:spPr bwMode="auto">
            <a:xfrm>
              <a:off x="7267" y="830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8178" name="Line 116"/>
            <p:cNvSpPr>
              <a:spLocks noChangeShapeType="1"/>
            </p:cNvSpPr>
            <p:nvPr/>
          </p:nvSpPr>
          <p:spPr bwMode="auto">
            <a:xfrm>
              <a:off x="5749" y="8654"/>
              <a:ext cx="850" cy="4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9" name="Line 117"/>
            <p:cNvSpPr>
              <a:spLocks noChangeShapeType="1"/>
            </p:cNvSpPr>
            <p:nvPr/>
          </p:nvSpPr>
          <p:spPr bwMode="auto">
            <a:xfrm flipV="1">
              <a:off x="5709" y="8480"/>
              <a:ext cx="930" cy="8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0" name="Line 118"/>
            <p:cNvSpPr>
              <a:spLocks noChangeShapeType="1"/>
            </p:cNvSpPr>
            <p:nvPr/>
          </p:nvSpPr>
          <p:spPr bwMode="auto">
            <a:xfrm>
              <a:off x="3549" y="7526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1" name="Line 119"/>
            <p:cNvSpPr>
              <a:spLocks noChangeShapeType="1"/>
            </p:cNvSpPr>
            <p:nvPr/>
          </p:nvSpPr>
          <p:spPr bwMode="auto">
            <a:xfrm>
              <a:off x="5009" y="7568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2" name="Line 120"/>
            <p:cNvSpPr>
              <a:spLocks noChangeShapeType="1"/>
            </p:cNvSpPr>
            <p:nvPr/>
          </p:nvSpPr>
          <p:spPr bwMode="auto">
            <a:xfrm>
              <a:off x="6329" y="7589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3" name="Line 121"/>
            <p:cNvSpPr>
              <a:spLocks noChangeShapeType="1"/>
            </p:cNvSpPr>
            <p:nvPr/>
          </p:nvSpPr>
          <p:spPr bwMode="auto">
            <a:xfrm>
              <a:off x="7129" y="7598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4" name="Text Box 122"/>
            <p:cNvSpPr txBox="1">
              <a:spLocks noChangeArrowheads="1"/>
            </p:cNvSpPr>
            <p:nvPr/>
          </p:nvSpPr>
          <p:spPr bwMode="auto">
            <a:xfrm>
              <a:off x="3979" y="9560"/>
              <a:ext cx="259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      </a:t>
              </a:r>
              <a:r>
                <a:rPr lang="zh-CN" altLang="en-US" sz="2000" b="1">
                  <a:latin typeface="Times New Roman" pitchFamily="18" charset="0"/>
                </a:rPr>
                <a:t>一个多段图</a:t>
              </a:r>
            </a:p>
          </p:txBody>
        </p:sp>
      </p:grpSp>
      <p:sp>
        <p:nvSpPr>
          <p:cNvPr id="48133" name="TextBox 1"/>
          <p:cNvSpPr txBox="1">
            <a:spLocks noChangeArrowheads="1"/>
          </p:cNvSpPr>
          <p:nvPr/>
        </p:nvSpPr>
        <p:spPr bwMode="auto">
          <a:xfrm>
            <a:off x="4808538" y="3895725"/>
            <a:ext cx="269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endParaRPr lang="zh-CN" altLang="en-US" sz="2400" b="1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6.3.1 </a:t>
            </a:r>
            <a:r>
              <a:rPr lang="zh-CN" altLang="en-US" smtClean="0"/>
              <a:t>多段图中的动态规划法</a:t>
            </a:r>
          </a:p>
        </p:txBody>
      </p:sp>
      <p:sp>
        <p:nvSpPr>
          <p:cNvPr id="48131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分析：要从</a:t>
            </a:r>
            <a:r>
              <a:rPr lang="en-US" altLang="zh-CN" smtClean="0"/>
              <a:t>0</a:t>
            </a:r>
            <a:r>
              <a:rPr lang="zh-CN" altLang="en-US" smtClean="0"/>
              <a:t>点出发到达</a:t>
            </a:r>
            <a:r>
              <a:rPr lang="en-US" altLang="zh-CN" smtClean="0"/>
              <a:t>j</a:t>
            </a:r>
            <a:r>
              <a:rPr lang="zh-CN" altLang="en-US" smtClean="0"/>
              <a:t>点，只能有三种途径：</a:t>
            </a:r>
            <a:r>
              <a:rPr lang="en-US" altLang="zh-CN" smtClean="0"/>
              <a:t>1)</a:t>
            </a:r>
            <a:r>
              <a:rPr lang="zh-CN" altLang="en-US" smtClean="0"/>
              <a:t>从</a:t>
            </a:r>
            <a:r>
              <a:rPr lang="en-US" altLang="zh-CN" smtClean="0"/>
              <a:t>0</a:t>
            </a:r>
            <a:r>
              <a:rPr lang="zh-CN" altLang="en-US" smtClean="0"/>
              <a:t>点先到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mtClean="0"/>
              <a:t>点，再到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mtClean="0"/>
              <a:t>；</a:t>
            </a:r>
            <a:r>
              <a:rPr lang="en-US" altLang="zh-CN" smtClean="0"/>
              <a:t>2)</a:t>
            </a:r>
            <a:r>
              <a:rPr lang="zh-CN" altLang="en-US" smtClean="0"/>
              <a:t>从</a:t>
            </a:r>
            <a:r>
              <a:rPr lang="en-US" altLang="zh-CN" smtClean="0"/>
              <a:t>0</a:t>
            </a:r>
            <a:r>
              <a:rPr lang="zh-CN" altLang="en-US" smtClean="0"/>
              <a:t>先到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mtClean="0"/>
              <a:t>点，再到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mtClean="0"/>
              <a:t>；</a:t>
            </a:r>
            <a:r>
              <a:rPr lang="en-US" altLang="zh-CN" smtClean="0"/>
              <a:t>3)</a:t>
            </a:r>
            <a:r>
              <a:rPr lang="zh-CN" altLang="en-US" smtClean="0"/>
              <a:t>从</a:t>
            </a:r>
            <a:r>
              <a:rPr lang="en-US" altLang="zh-CN" smtClean="0"/>
              <a:t>0</a:t>
            </a:r>
            <a:r>
              <a:rPr lang="zh-CN" altLang="en-US" smtClean="0"/>
              <a:t>点先到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mtClean="0"/>
              <a:t>点，再到到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哪条路最短？</a:t>
            </a:r>
            <a:endParaRPr lang="en-US" altLang="zh-CN" smtClean="0"/>
          </a:p>
        </p:txBody>
      </p:sp>
      <p:grpSp>
        <p:nvGrpSpPr>
          <p:cNvPr id="49156" name="Group 71"/>
          <p:cNvGrpSpPr>
            <a:grpSpLocks/>
          </p:cNvGrpSpPr>
          <p:nvPr/>
        </p:nvGrpSpPr>
        <p:grpSpPr bwMode="auto">
          <a:xfrm>
            <a:off x="827088" y="2781300"/>
            <a:ext cx="7572375" cy="3857625"/>
            <a:chOff x="2809" y="7526"/>
            <a:chExt cx="5110" cy="2253"/>
          </a:xfrm>
        </p:grpSpPr>
        <p:sp>
          <p:nvSpPr>
            <p:cNvPr id="49161" name="Text Box 72"/>
            <p:cNvSpPr txBox="1">
              <a:spLocks noChangeArrowheads="1"/>
            </p:cNvSpPr>
            <p:nvPr/>
          </p:nvSpPr>
          <p:spPr bwMode="auto">
            <a:xfrm>
              <a:off x="3287" y="847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9162" name="Oval 73"/>
            <p:cNvSpPr>
              <a:spLocks noChangeArrowheads="1"/>
            </p:cNvSpPr>
            <p:nvPr/>
          </p:nvSpPr>
          <p:spPr bwMode="auto">
            <a:xfrm>
              <a:off x="3979" y="7772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49163" name="Oval 74"/>
            <p:cNvSpPr>
              <a:spLocks noChangeArrowheads="1"/>
            </p:cNvSpPr>
            <p:nvPr/>
          </p:nvSpPr>
          <p:spPr bwMode="auto">
            <a:xfrm>
              <a:off x="4039" y="8513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2</a:t>
              </a:r>
            </a:p>
          </p:txBody>
        </p:sp>
        <p:sp>
          <p:nvSpPr>
            <p:cNvPr id="49164" name="Oval 75"/>
            <p:cNvSpPr>
              <a:spLocks noChangeArrowheads="1"/>
            </p:cNvSpPr>
            <p:nvPr/>
          </p:nvSpPr>
          <p:spPr bwMode="auto">
            <a:xfrm>
              <a:off x="2809" y="8534"/>
              <a:ext cx="310" cy="28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49165" name="Oval 76"/>
            <p:cNvSpPr>
              <a:spLocks noChangeArrowheads="1"/>
            </p:cNvSpPr>
            <p:nvPr/>
          </p:nvSpPr>
          <p:spPr bwMode="auto">
            <a:xfrm>
              <a:off x="4019" y="9233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3</a:t>
              </a:r>
            </a:p>
          </p:txBody>
        </p:sp>
        <p:sp>
          <p:nvSpPr>
            <p:cNvPr id="49166" name="Oval 77"/>
            <p:cNvSpPr>
              <a:spLocks noChangeArrowheads="1"/>
            </p:cNvSpPr>
            <p:nvPr/>
          </p:nvSpPr>
          <p:spPr bwMode="auto">
            <a:xfrm>
              <a:off x="5449" y="7754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49167" name="Oval 78"/>
            <p:cNvSpPr>
              <a:spLocks noChangeArrowheads="1"/>
            </p:cNvSpPr>
            <p:nvPr/>
          </p:nvSpPr>
          <p:spPr bwMode="auto">
            <a:xfrm>
              <a:off x="5419" y="8453"/>
              <a:ext cx="310" cy="283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5</a:t>
              </a:r>
            </a:p>
          </p:txBody>
        </p:sp>
        <p:sp>
          <p:nvSpPr>
            <p:cNvPr id="49168" name="Oval 79"/>
            <p:cNvSpPr>
              <a:spLocks noChangeArrowheads="1"/>
            </p:cNvSpPr>
            <p:nvPr/>
          </p:nvSpPr>
          <p:spPr bwMode="auto">
            <a:xfrm>
              <a:off x="5419" y="9254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49169" name="Oval 80"/>
            <p:cNvSpPr>
              <a:spLocks noChangeArrowheads="1"/>
            </p:cNvSpPr>
            <p:nvPr/>
          </p:nvSpPr>
          <p:spPr bwMode="auto">
            <a:xfrm>
              <a:off x="6626" y="8222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49170" name="Oval 81"/>
            <p:cNvSpPr>
              <a:spLocks noChangeArrowheads="1"/>
            </p:cNvSpPr>
            <p:nvPr/>
          </p:nvSpPr>
          <p:spPr bwMode="auto">
            <a:xfrm>
              <a:off x="6609" y="9035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49171" name="Oval 82"/>
            <p:cNvSpPr>
              <a:spLocks noChangeArrowheads="1"/>
            </p:cNvSpPr>
            <p:nvPr/>
          </p:nvSpPr>
          <p:spPr bwMode="auto">
            <a:xfrm>
              <a:off x="7609" y="8585"/>
              <a:ext cx="310" cy="28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9</a:t>
              </a:r>
            </a:p>
          </p:txBody>
        </p:sp>
        <p:sp>
          <p:nvSpPr>
            <p:cNvPr id="49172" name="Line 83"/>
            <p:cNvSpPr>
              <a:spLocks noChangeShapeType="1"/>
            </p:cNvSpPr>
            <p:nvPr/>
          </p:nvSpPr>
          <p:spPr bwMode="auto">
            <a:xfrm flipV="1">
              <a:off x="3099" y="7997"/>
              <a:ext cx="890" cy="5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3" name="Line 84"/>
            <p:cNvSpPr>
              <a:spLocks noChangeShapeType="1"/>
            </p:cNvSpPr>
            <p:nvPr/>
          </p:nvSpPr>
          <p:spPr bwMode="auto">
            <a:xfrm flipV="1">
              <a:off x="4339" y="8636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4" name="Line 85"/>
            <p:cNvSpPr>
              <a:spLocks noChangeShapeType="1"/>
            </p:cNvSpPr>
            <p:nvPr/>
          </p:nvSpPr>
          <p:spPr bwMode="auto">
            <a:xfrm flipV="1">
              <a:off x="4319" y="7895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5" name="Line 86"/>
            <p:cNvSpPr>
              <a:spLocks noChangeShapeType="1"/>
            </p:cNvSpPr>
            <p:nvPr/>
          </p:nvSpPr>
          <p:spPr bwMode="auto">
            <a:xfrm flipV="1">
              <a:off x="3129" y="8666"/>
              <a:ext cx="8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6" name="Line 87"/>
            <p:cNvSpPr>
              <a:spLocks noChangeShapeType="1"/>
            </p:cNvSpPr>
            <p:nvPr/>
          </p:nvSpPr>
          <p:spPr bwMode="auto">
            <a:xfrm>
              <a:off x="3089" y="8786"/>
              <a:ext cx="910" cy="5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7" name="Line 88"/>
            <p:cNvSpPr>
              <a:spLocks noChangeShapeType="1"/>
            </p:cNvSpPr>
            <p:nvPr/>
          </p:nvSpPr>
          <p:spPr bwMode="auto">
            <a:xfrm>
              <a:off x="4299" y="7976"/>
              <a:ext cx="1100" cy="5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8" name="Line 89"/>
            <p:cNvSpPr>
              <a:spLocks noChangeShapeType="1"/>
            </p:cNvSpPr>
            <p:nvPr/>
          </p:nvSpPr>
          <p:spPr bwMode="auto">
            <a:xfrm flipV="1">
              <a:off x="5729" y="9200"/>
              <a:ext cx="870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9" name="Line 90"/>
            <p:cNvSpPr>
              <a:spLocks noChangeShapeType="1"/>
            </p:cNvSpPr>
            <p:nvPr/>
          </p:nvSpPr>
          <p:spPr bwMode="auto">
            <a:xfrm flipV="1">
              <a:off x="5749" y="8381"/>
              <a:ext cx="870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0" name="Line 91"/>
            <p:cNvSpPr>
              <a:spLocks noChangeShapeType="1"/>
            </p:cNvSpPr>
            <p:nvPr/>
          </p:nvSpPr>
          <p:spPr bwMode="auto">
            <a:xfrm>
              <a:off x="6959" y="8393"/>
              <a:ext cx="670" cy="2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1" name="Line 92"/>
            <p:cNvSpPr>
              <a:spLocks noChangeShapeType="1"/>
            </p:cNvSpPr>
            <p:nvPr/>
          </p:nvSpPr>
          <p:spPr bwMode="auto">
            <a:xfrm flipV="1">
              <a:off x="6929" y="8822"/>
              <a:ext cx="700" cy="3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2" name="Text Box 93"/>
            <p:cNvSpPr txBox="1">
              <a:spLocks noChangeArrowheads="1"/>
            </p:cNvSpPr>
            <p:nvPr/>
          </p:nvSpPr>
          <p:spPr bwMode="auto">
            <a:xfrm>
              <a:off x="3327" y="806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9183" name="Text Box 94"/>
            <p:cNvSpPr txBox="1">
              <a:spLocks noChangeArrowheads="1"/>
            </p:cNvSpPr>
            <p:nvPr/>
          </p:nvSpPr>
          <p:spPr bwMode="auto">
            <a:xfrm>
              <a:off x="4707" y="763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9184" name="Text Box 95"/>
            <p:cNvSpPr txBox="1">
              <a:spLocks noChangeArrowheads="1"/>
            </p:cNvSpPr>
            <p:nvPr/>
          </p:nvSpPr>
          <p:spPr bwMode="auto">
            <a:xfrm>
              <a:off x="3327" y="9041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9185" name="Text Box 96"/>
            <p:cNvSpPr txBox="1">
              <a:spLocks noChangeArrowheads="1"/>
            </p:cNvSpPr>
            <p:nvPr/>
          </p:nvSpPr>
          <p:spPr bwMode="auto">
            <a:xfrm>
              <a:off x="4547" y="791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9186" name="Text Box 97"/>
            <p:cNvSpPr txBox="1">
              <a:spLocks noChangeArrowheads="1"/>
            </p:cNvSpPr>
            <p:nvPr/>
          </p:nvSpPr>
          <p:spPr bwMode="auto">
            <a:xfrm>
              <a:off x="4797" y="842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9187" name="Text Box 98"/>
            <p:cNvSpPr txBox="1">
              <a:spLocks noChangeArrowheads="1"/>
            </p:cNvSpPr>
            <p:nvPr/>
          </p:nvSpPr>
          <p:spPr bwMode="auto">
            <a:xfrm>
              <a:off x="4407" y="8246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9188" name="Line 99"/>
            <p:cNvSpPr>
              <a:spLocks noChangeShapeType="1"/>
            </p:cNvSpPr>
            <p:nvPr/>
          </p:nvSpPr>
          <p:spPr bwMode="auto">
            <a:xfrm flipV="1">
              <a:off x="4329" y="7979"/>
              <a:ext cx="1110" cy="5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9" name="Text Box 100"/>
            <p:cNvSpPr txBox="1">
              <a:spLocks noChangeArrowheads="1"/>
            </p:cNvSpPr>
            <p:nvPr/>
          </p:nvSpPr>
          <p:spPr bwMode="auto">
            <a:xfrm>
              <a:off x="4527" y="867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9190" name="Line 101"/>
            <p:cNvSpPr>
              <a:spLocks noChangeShapeType="1"/>
            </p:cNvSpPr>
            <p:nvPr/>
          </p:nvSpPr>
          <p:spPr bwMode="auto">
            <a:xfrm>
              <a:off x="4319" y="8756"/>
              <a:ext cx="1100" cy="5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1" name="Text Box 102"/>
            <p:cNvSpPr txBox="1">
              <a:spLocks noChangeArrowheads="1"/>
            </p:cNvSpPr>
            <p:nvPr/>
          </p:nvSpPr>
          <p:spPr bwMode="auto">
            <a:xfrm>
              <a:off x="4397" y="897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9192" name="Line 103"/>
            <p:cNvSpPr>
              <a:spLocks noChangeShapeType="1"/>
            </p:cNvSpPr>
            <p:nvPr/>
          </p:nvSpPr>
          <p:spPr bwMode="auto">
            <a:xfrm flipV="1">
              <a:off x="4329" y="8708"/>
              <a:ext cx="1110" cy="5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3" name="Text Box 104"/>
            <p:cNvSpPr txBox="1">
              <a:spLocks noChangeArrowheads="1"/>
            </p:cNvSpPr>
            <p:nvPr/>
          </p:nvSpPr>
          <p:spPr bwMode="auto">
            <a:xfrm>
              <a:off x="4777" y="9164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9194" name="Line 105"/>
            <p:cNvSpPr>
              <a:spLocks noChangeShapeType="1"/>
            </p:cNvSpPr>
            <p:nvPr/>
          </p:nvSpPr>
          <p:spPr bwMode="auto">
            <a:xfrm flipV="1">
              <a:off x="4359" y="9356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5" name="Text Box 106"/>
            <p:cNvSpPr txBox="1">
              <a:spLocks noChangeArrowheads="1"/>
            </p:cNvSpPr>
            <p:nvPr/>
          </p:nvSpPr>
          <p:spPr bwMode="auto">
            <a:xfrm>
              <a:off x="6137" y="786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9196" name="Text Box 107"/>
            <p:cNvSpPr txBox="1">
              <a:spLocks noChangeArrowheads="1"/>
            </p:cNvSpPr>
            <p:nvPr/>
          </p:nvSpPr>
          <p:spPr bwMode="auto">
            <a:xfrm>
              <a:off x="5897" y="8030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9197" name="Line 108"/>
            <p:cNvSpPr>
              <a:spLocks noChangeShapeType="1"/>
            </p:cNvSpPr>
            <p:nvPr/>
          </p:nvSpPr>
          <p:spPr bwMode="auto">
            <a:xfrm>
              <a:off x="5729" y="7985"/>
              <a:ext cx="940" cy="10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8" name="Line 109"/>
            <p:cNvSpPr>
              <a:spLocks noChangeShapeType="1"/>
            </p:cNvSpPr>
            <p:nvPr/>
          </p:nvSpPr>
          <p:spPr bwMode="auto">
            <a:xfrm>
              <a:off x="5769" y="7895"/>
              <a:ext cx="85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9" name="Text Box 110"/>
            <p:cNvSpPr txBox="1">
              <a:spLocks noChangeArrowheads="1"/>
            </p:cNvSpPr>
            <p:nvPr/>
          </p:nvSpPr>
          <p:spPr bwMode="auto">
            <a:xfrm>
              <a:off x="5757" y="831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9200" name="Text Box 111"/>
            <p:cNvSpPr txBox="1">
              <a:spLocks noChangeArrowheads="1"/>
            </p:cNvSpPr>
            <p:nvPr/>
          </p:nvSpPr>
          <p:spPr bwMode="auto">
            <a:xfrm>
              <a:off x="5717" y="895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9201" name="Text Box 112"/>
            <p:cNvSpPr txBox="1">
              <a:spLocks noChangeArrowheads="1"/>
            </p:cNvSpPr>
            <p:nvPr/>
          </p:nvSpPr>
          <p:spPr bwMode="auto">
            <a:xfrm>
              <a:off x="5937" y="858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9202" name="Text Box 113"/>
            <p:cNvSpPr txBox="1">
              <a:spLocks noChangeArrowheads="1"/>
            </p:cNvSpPr>
            <p:nvPr/>
          </p:nvSpPr>
          <p:spPr bwMode="auto">
            <a:xfrm>
              <a:off x="6107" y="9335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9203" name="Text Box 114"/>
            <p:cNvSpPr txBox="1">
              <a:spLocks noChangeArrowheads="1"/>
            </p:cNvSpPr>
            <p:nvPr/>
          </p:nvSpPr>
          <p:spPr bwMode="auto">
            <a:xfrm>
              <a:off x="7257" y="904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9204" name="Text Box 115"/>
            <p:cNvSpPr txBox="1">
              <a:spLocks noChangeArrowheads="1"/>
            </p:cNvSpPr>
            <p:nvPr/>
          </p:nvSpPr>
          <p:spPr bwMode="auto">
            <a:xfrm>
              <a:off x="7267" y="830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9205" name="Line 116"/>
            <p:cNvSpPr>
              <a:spLocks noChangeShapeType="1"/>
            </p:cNvSpPr>
            <p:nvPr/>
          </p:nvSpPr>
          <p:spPr bwMode="auto">
            <a:xfrm>
              <a:off x="5749" y="8654"/>
              <a:ext cx="850" cy="4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6" name="Line 117"/>
            <p:cNvSpPr>
              <a:spLocks noChangeShapeType="1"/>
            </p:cNvSpPr>
            <p:nvPr/>
          </p:nvSpPr>
          <p:spPr bwMode="auto">
            <a:xfrm flipV="1">
              <a:off x="5709" y="8480"/>
              <a:ext cx="930" cy="8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7" name="Line 118"/>
            <p:cNvSpPr>
              <a:spLocks noChangeShapeType="1"/>
            </p:cNvSpPr>
            <p:nvPr/>
          </p:nvSpPr>
          <p:spPr bwMode="auto">
            <a:xfrm>
              <a:off x="3549" y="7526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8" name="Line 119"/>
            <p:cNvSpPr>
              <a:spLocks noChangeShapeType="1"/>
            </p:cNvSpPr>
            <p:nvPr/>
          </p:nvSpPr>
          <p:spPr bwMode="auto">
            <a:xfrm>
              <a:off x="5009" y="7568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9" name="Line 120"/>
            <p:cNvSpPr>
              <a:spLocks noChangeShapeType="1"/>
            </p:cNvSpPr>
            <p:nvPr/>
          </p:nvSpPr>
          <p:spPr bwMode="auto">
            <a:xfrm>
              <a:off x="6329" y="7589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0" name="Line 121"/>
            <p:cNvSpPr>
              <a:spLocks noChangeShapeType="1"/>
            </p:cNvSpPr>
            <p:nvPr/>
          </p:nvSpPr>
          <p:spPr bwMode="auto">
            <a:xfrm>
              <a:off x="7129" y="7598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1" name="Text Box 122"/>
            <p:cNvSpPr txBox="1">
              <a:spLocks noChangeArrowheads="1"/>
            </p:cNvSpPr>
            <p:nvPr/>
          </p:nvSpPr>
          <p:spPr bwMode="auto">
            <a:xfrm>
              <a:off x="3979" y="9560"/>
              <a:ext cx="259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      </a:t>
              </a:r>
              <a:r>
                <a:rPr lang="zh-CN" altLang="en-US" sz="2000" b="1">
                  <a:latin typeface="Times New Roman" pitchFamily="18" charset="0"/>
                </a:rPr>
                <a:t>一个多段图</a:t>
              </a:r>
            </a:p>
          </p:txBody>
        </p:sp>
      </p:grpSp>
      <p:sp>
        <p:nvSpPr>
          <p:cNvPr id="49157" name="TextBox 55"/>
          <p:cNvSpPr txBox="1">
            <a:spLocks noChangeArrowheads="1"/>
          </p:cNvSpPr>
          <p:nvPr/>
        </p:nvSpPr>
        <p:spPr bwMode="auto">
          <a:xfrm>
            <a:off x="4808538" y="3895725"/>
            <a:ext cx="269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endParaRPr lang="zh-CN" altLang="en-US" sz="2400" b="1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58" name="TextBox 56"/>
          <p:cNvSpPr txBox="1">
            <a:spLocks noChangeArrowheads="1"/>
          </p:cNvSpPr>
          <p:nvPr/>
        </p:nvSpPr>
        <p:spPr bwMode="auto">
          <a:xfrm>
            <a:off x="2636838" y="2717800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400" b="1" baseline="-25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59" name="TextBox 57"/>
          <p:cNvSpPr txBox="1">
            <a:spLocks noChangeArrowheads="1"/>
          </p:cNvSpPr>
          <p:nvPr/>
        </p:nvSpPr>
        <p:spPr bwMode="auto">
          <a:xfrm>
            <a:off x="2636838" y="4027488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400" b="1" baseline="-25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60" name="TextBox 58"/>
          <p:cNvSpPr txBox="1">
            <a:spLocks noChangeArrowheads="1"/>
          </p:cNvSpPr>
          <p:nvPr/>
        </p:nvSpPr>
        <p:spPr bwMode="auto">
          <a:xfrm>
            <a:off x="2636838" y="5267325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400" b="1" baseline="-25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6.3.1 </a:t>
            </a:r>
            <a:r>
              <a:rPr lang="zh-CN" altLang="en-US" smtClean="0"/>
              <a:t>多段图中的动态规划法</a:t>
            </a:r>
          </a:p>
        </p:txBody>
      </p:sp>
      <p:sp>
        <p:nvSpPr>
          <p:cNvPr id="48131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分析：哪条路最短？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zh-CN" smtClean="0"/>
              <a:t>①</a:t>
            </a:r>
            <a:r>
              <a:rPr lang="en-US" altLang="zh-CN" smtClean="0"/>
              <a:t> </a:t>
            </a:r>
            <a:r>
              <a:rPr lang="zh-CN" altLang="en-US" smtClean="0"/>
              <a:t>从</a:t>
            </a:r>
            <a:r>
              <a:rPr lang="en-US" altLang="zh-CN" smtClean="0"/>
              <a:t>0</a:t>
            </a:r>
            <a:r>
              <a:rPr lang="zh-CN" altLang="en-US" smtClean="0"/>
              <a:t>出发先到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mtClean="0"/>
              <a:t>点，再到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mtClean="0"/>
              <a:t>点的路径，其长度应为</a:t>
            </a:r>
            <a:r>
              <a:rPr lang="en-US" altLang="zh-CN" smtClean="0"/>
              <a:t>0</a:t>
            </a:r>
            <a:r>
              <a:rPr lang="zh-CN" altLang="en-US" smtClean="0"/>
              <a:t>到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mtClean="0"/>
              <a:t>点的最短路径长度加上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mtClean="0"/>
              <a:t>到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mtClean="0"/>
              <a:t>点的长度，即</a:t>
            </a:r>
            <a:endParaRPr lang="en-US" altLang="zh-CN" smtClean="0"/>
          </a:p>
          <a:p>
            <a:pPr marL="0" indent="0" algn="ctr">
              <a:buFont typeface="Wingdings 3" pitchFamily="18" charset="2"/>
              <a:buNone/>
            </a:pP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(0,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i="1" baseline="-250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(0,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i="1" baseline="-250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smtClean="0"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grpSp>
        <p:nvGrpSpPr>
          <p:cNvPr id="50180" name="Group 71"/>
          <p:cNvGrpSpPr>
            <a:grpSpLocks/>
          </p:cNvGrpSpPr>
          <p:nvPr/>
        </p:nvGrpSpPr>
        <p:grpSpPr bwMode="auto">
          <a:xfrm>
            <a:off x="827088" y="3100388"/>
            <a:ext cx="7572375" cy="3857625"/>
            <a:chOff x="2809" y="7526"/>
            <a:chExt cx="5110" cy="2253"/>
          </a:xfrm>
        </p:grpSpPr>
        <p:sp>
          <p:nvSpPr>
            <p:cNvPr id="50183" name="Text Box 72"/>
            <p:cNvSpPr txBox="1">
              <a:spLocks noChangeArrowheads="1"/>
            </p:cNvSpPr>
            <p:nvPr/>
          </p:nvSpPr>
          <p:spPr bwMode="auto">
            <a:xfrm>
              <a:off x="3287" y="847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0184" name="Oval 73"/>
            <p:cNvSpPr>
              <a:spLocks noChangeArrowheads="1"/>
            </p:cNvSpPr>
            <p:nvPr/>
          </p:nvSpPr>
          <p:spPr bwMode="auto">
            <a:xfrm>
              <a:off x="3979" y="7772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50185" name="Oval 74"/>
            <p:cNvSpPr>
              <a:spLocks noChangeArrowheads="1"/>
            </p:cNvSpPr>
            <p:nvPr/>
          </p:nvSpPr>
          <p:spPr bwMode="auto">
            <a:xfrm>
              <a:off x="4039" y="8513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2</a:t>
              </a:r>
            </a:p>
          </p:txBody>
        </p:sp>
        <p:sp>
          <p:nvSpPr>
            <p:cNvPr id="50186" name="Oval 75"/>
            <p:cNvSpPr>
              <a:spLocks noChangeArrowheads="1"/>
            </p:cNvSpPr>
            <p:nvPr/>
          </p:nvSpPr>
          <p:spPr bwMode="auto">
            <a:xfrm>
              <a:off x="2809" y="8534"/>
              <a:ext cx="310" cy="28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50187" name="Oval 76"/>
            <p:cNvSpPr>
              <a:spLocks noChangeArrowheads="1"/>
            </p:cNvSpPr>
            <p:nvPr/>
          </p:nvSpPr>
          <p:spPr bwMode="auto">
            <a:xfrm>
              <a:off x="4019" y="9233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3</a:t>
              </a:r>
            </a:p>
          </p:txBody>
        </p:sp>
        <p:sp>
          <p:nvSpPr>
            <p:cNvPr id="50188" name="Oval 77"/>
            <p:cNvSpPr>
              <a:spLocks noChangeArrowheads="1"/>
            </p:cNvSpPr>
            <p:nvPr/>
          </p:nvSpPr>
          <p:spPr bwMode="auto">
            <a:xfrm>
              <a:off x="5449" y="7754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50189" name="Oval 78"/>
            <p:cNvSpPr>
              <a:spLocks noChangeArrowheads="1"/>
            </p:cNvSpPr>
            <p:nvPr/>
          </p:nvSpPr>
          <p:spPr bwMode="auto">
            <a:xfrm>
              <a:off x="5419" y="8453"/>
              <a:ext cx="310" cy="283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5</a:t>
              </a:r>
            </a:p>
          </p:txBody>
        </p:sp>
        <p:sp>
          <p:nvSpPr>
            <p:cNvPr id="50190" name="Oval 79"/>
            <p:cNvSpPr>
              <a:spLocks noChangeArrowheads="1"/>
            </p:cNvSpPr>
            <p:nvPr/>
          </p:nvSpPr>
          <p:spPr bwMode="auto">
            <a:xfrm>
              <a:off x="5419" y="9254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50191" name="Oval 80"/>
            <p:cNvSpPr>
              <a:spLocks noChangeArrowheads="1"/>
            </p:cNvSpPr>
            <p:nvPr/>
          </p:nvSpPr>
          <p:spPr bwMode="auto">
            <a:xfrm>
              <a:off x="6626" y="8222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50192" name="Oval 81"/>
            <p:cNvSpPr>
              <a:spLocks noChangeArrowheads="1"/>
            </p:cNvSpPr>
            <p:nvPr/>
          </p:nvSpPr>
          <p:spPr bwMode="auto">
            <a:xfrm>
              <a:off x="6609" y="9035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50193" name="Oval 82"/>
            <p:cNvSpPr>
              <a:spLocks noChangeArrowheads="1"/>
            </p:cNvSpPr>
            <p:nvPr/>
          </p:nvSpPr>
          <p:spPr bwMode="auto">
            <a:xfrm>
              <a:off x="7609" y="8585"/>
              <a:ext cx="310" cy="28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9</a:t>
              </a:r>
            </a:p>
          </p:txBody>
        </p:sp>
        <p:sp>
          <p:nvSpPr>
            <p:cNvPr id="50194" name="Line 83"/>
            <p:cNvSpPr>
              <a:spLocks noChangeShapeType="1"/>
            </p:cNvSpPr>
            <p:nvPr/>
          </p:nvSpPr>
          <p:spPr bwMode="auto">
            <a:xfrm flipV="1">
              <a:off x="3099" y="7997"/>
              <a:ext cx="890" cy="5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5" name="Line 84"/>
            <p:cNvSpPr>
              <a:spLocks noChangeShapeType="1"/>
            </p:cNvSpPr>
            <p:nvPr/>
          </p:nvSpPr>
          <p:spPr bwMode="auto">
            <a:xfrm flipV="1">
              <a:off x="4339" y="8636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6" name="Line 85"/>
            <p:cNvSpPr>
              <a:spLocks noChangeShapeType="1"/>
            </p:cNvSpPr>
            <p:nvPr/>
          </p:nvSpPr>
          <p:spPr bwMode="auto">
            <a:xfrm flipV="1">
              <a:off x="4319" y="7895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7" name="Line 86"/>
            <p:cNvSpPr>
              <a:spLocks noChangeShapeType="1"/>
            </p:cNvSpPr>
            <p:nvPr/>
          </p:nvSpPr>
          <p:spPr bwMode="auto">
            <a:xfrm flipV="1">
              <a:off x="3129" y="8666"/>
              <a:ext cx="8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8" name="Line 87"/>
            <p:cNvSpPr>
              <a:spLocks noChangeShapeType="1"/>
            </p:cNvSpPr>
            <p:nvPr/>
          </p:nvSpPr>
          <p:spPr bwMode="auto">
            <a:xfrm>
              <a:off x="3089" y="8786"/>
              <a:ext cx="910" cy="5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9" name="Line 88"/>
            <p:cNvSpPr>
              <a:spLocks noChangeShapeType="1"/>
            </p:cNvSpPr>
            <p:nvPr/>
          </p:nvSpPr>
          <p:spPr bwMode="auto">
            <a:xfrm>
              <a:off x="4299" y="7976"/>
              <a:ext cx="1100" cy="57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0" name="Line 89"/>
            <p:cNvSpPr>
              <a:spLocks noChangeShapeType="1"/>
            </p:cNvSpPr>
            <p:nvPr/>
          </p:nvSpPr>
          <p:spPr bwMode="auto">
            <a:xfrm flipV="1">
              <a:off x="5729" y="9200"/>
              <a:ext cx="870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1" name="Line 90"/>
            <p:cNvSpPr>
              <a:spLocks noChangeShapeType="1"/>
            </p:cNvSpPr>
            <p:nvPr/>
          </p:nvSpPr>
          <p:spPr bwMode="auto">
            <a:xfrm flipV="1">
              <a:off x="5749" y="8381"/>
              <a:ext cx="870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2" name="Line 91"/>
            <p:cNvSpPr>
              <a:spLocks noChangeShapeType="1"/>
            </p:cNvSpPr>
            <p:nvPr/>
          </p:nvSpPr>
          <p:spPr bwMode="auto">
            <a:xfrm>
              <a:off x="6959" y="8393"/>
              <a:ext cx="670" cy="2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3" name="Line 92"/>
            <p:cNvSpPr>
              <a:spLocks noChangeShapeType="1"/>
            </p:cNvSpPr>
            <p:nvPr/>
          </p:nvSpPr>
          <p:spPr bwMode="auto">
            <a:xfrm flipV="1">
              <a:off x="6929" y="8822"/>
              <a:ext cx="700" cy="3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4" name="Text Box 93"/>
            <p:cNvSpPr txBox="1">
              <a:spLocks noChangeArrowheads="1"/>
            </p:cNvSpPr>
            <p:nvPr/>
          </p:nvSpPr>
          <p:spPr bwMode="auto">
            <a:xfrm>
              <a:off x="3327" y="806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0205" name="Text Box 94"/>
            <p:cNvSpPr txBox="1">
              <a:spLocks noChangeArrowheads="1"/>
            </p:cNvSpPr>
            <p:nvPr/>
          </p:nvSpPr>
          <p:spPr bwMode="auto">
            <a:xfrm>
              <a:off x="4707" y="763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50206" name="Text Box 95"/>
            <p:cNvSpPr txBox="1">
              <a:spLocks noChangeArrowheads="1"/>
            </p:cNvSpPr>
            <p:nvPr/>
          </p:nvSpPr>
          <p:spPr bwMode="auto">
            <a:xfrm>
              <a:off x="3327" y="9041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0207" name="Text Box 96"/>
            <p:cNvSpPr txBox="1">
              <a:spLocks noChangeArrowheads="1"/>
            </p:cNvSpPr>
            <p:nvPr/>
          </p:nvSpPr>
          <p:spPr bwMode="auto">
            <a:xfrm>
              <a:off x="4547" y="791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0208" name="Text Box 97"/>
            <p:cNvSpPr txBox="1">
              <a:spLocks noChangeArrowheads="1"/>
            </p:cNvSpPr>
            <p:nvPr/>
          </p:nvSpPr>
          <p:spPr bwMode="auto">
            <a:xfrm>
              <a:off x="4797" y="842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0209" name="Text Box 98"/>
            <p:cNvSpPr txBox="1">
              <a:spLocks noChangeArrowheads="1"/>
            </p:cNvSpPr>
            <p:nvPr/>
          </p:nvSpPr>
          <p:spPr bwMode="auto">
            <a:xfrm>
              <a:off x="4407" y="8246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0210" name="Line 99"/>
            <p:cNvSpPr>
              <a:spLocks noChangeShapeType="1"/>
            </p:cNvSpPr>
            <p:nvPr/>
          </p:nvSpPr>
          <p:spPr bwMode="auto">
            <a:xfrm flipV="1">
              <a:off x="4329" y="7979"/>
              <a:ext cx="1110" cy="5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1" name="Text Box 100"/>
            <p:cNvSpPr txBox="1">
              <a:spLocks noChangeArrowheads="1"/>
            </p:cNvSpPr>
            <p:nvPr/>
          </p:nvSpPr>
          <p:spPr bwMode="auto">
            <a:xfrm>
              <a:off x="4527" y="867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0212" name="Line 101"/>
            <p:cNvSpPr>
              <a:spLocks noChangeShapeType="1"/>
            </p:cNvSpPr>
            <p:nvPr/>
          </p:nvSpPr>
          <p:spPr bwMode="auto">
            <a:xfrm>
              <a:off x="4319" y="8756"/>
              <a:ext cx="1100" cy="5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3" name="Text Box 102"/>
            <p:cNvSpPr txBox="1">
              <a:spLocks noChangeArrowheads="1"/>
            </p:cNvSpPr>
            <p:nvPr/>
          </p:nvSpPr>
          <p:spPr bwMode="auto">
            <a:xfrm>
              <a:off x="4397" y="897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0214" name="Line 103"/>
            <p:cNvSpPr>
              <a:spLocks noChangeShapeType="1"/>
            </p:cNvSpPr>
            <p:nvPr/>
          </p:nvSpPr>
          <p:spPr bwMode="auto">
            <a:xfrm flipV="1">
              <a:off x="4329" y="8708"/>
              <a:ext cx="1110" cy="5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5" name="Text Box 104"/>
            <p:cNvSpPr txBox="1">
              <a:spLocks noChangeArrowheads="1"/>
            </p:cNvSpPr>
            <p:nvPr/>
          </p:nvSpPr>
          <p:spPr bwMode="auto">
            <a:xfrm>
              <a:off x="4777" y="9164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0216" name="Line 105"/>
            <p:cNvSpPr>
              <a:spLocks noChangeShapeType="1"/>
            </p:cNvSpPr>
            <p:nvPr/>
          </p:nvSpPr>
          <p:spPr bwMode="auto">
            <a:xfrm flipV="1">
              <a:off x="4359" y="9356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7" name="Text Box 106"/>
            <p:cNvSpPr txBox="1">
              <a:spLocks noChangeArrowheads="1"/>
            </p:cNvSpPr>
            <p:nvPr/>
          </p:nvSpPr>
          <p:spPr bwMode="auto">
            <a:xfrm>
              <a:off x="6137" y="786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0218" name="Text Box 107"/>
            <p:cNvSpPr txBox="1">
              <a:spLocks noChangeArrowheads="1"/>
            </p:cNvSpPr>
            <p:nvPr/>
          </p:nvSpPr>
          <p:spPr bwMode="auto">
            <a:xfrm>
              <a:off x="5897" y="8030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0219" name="Line 108"/>
            <p:cNvSpPr>
              <a:spLocks noChangeShapeType="1"/>
            </p:cNvSpPr>
            <p:nvPr/>
          </p:nvSpPr>
          <p:spPr bwMode="auto">
            <a:xfrm>
              <a:off x="5729" y="7985"/>
              <a:ext cx="940" cy="10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0" name="Line 109"/>
            <p:cNvSpPr>
              <a:spLocks noChangeShapeType="1"/>
            </p:cNvSpPr>
            <p:nvPr/>
          </p:nvSpPr>
          <p:spPr bwMode="auto">
            <a:xfrm>
              <a:off x="5769" y="7895"/>
              <a:ext cx="85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1" name="Text Box 110"/>
            <p:cNvSpPr txBox="1">
              <a:spLocks noChangeArrowheads="1"/>
            </p:cNvSpPr>
            <p:nvPr/>
          </p:nvSpPr>
          <p:spPr bwMode="auto">
            <a:xfrm>
              <a:off x="5757" y="831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0222" name="Text Box 111"/>
            <p:cNvSpPr txBox="1">
              <a:spLocks noChangeArrowheads="1"/>
            </p:cNvSpPr>
            <p:nvPr/>
          </p:nvSpPr>
          <p:spPr bwMode="auto">
            <a:xfrm>
              <a:off x="5717" y="895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0223" name="Text Box 112"/>
            <p:cNvSpPr txBox="1">
              <a:spLocks noChangeArrowheads="1"/>
            </p:cNvSpPr>
            <p:nvPr/>
          </p:nvSpPr>
          <p:spPr bwMode="auto">
            <a:xfrm>
              <a:off x="5937" y="858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0224" name="Text Box 113"/>
            <p:cNvSpPr txBox="1">
              <a:spLocks noChangeArrowheads="1"/>
            </p:cNvSpPr>
            <p:nvPr/>
          </p:nvSpPr>
          <p:spPr bwMode="auto">
            <a:xfrm>
              <a:off x="6107" y="9335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0225" name="Text Box 114"/>
            <p:cNvSpPr txBox="1">
              <a:spLocks noChangeArrowheads="1"/>
            </p:cNvSpPr>
            <p:nvPr/>
          </p:nvSpPr>
          <p:spPr bwMode="auto">
            <a:xfrm>
              <a:off x="7257" y="904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0226" name="Text Box 115"/>
            <p:cNvSpPr txBox="1">
              <a:spLocks noChangeArrowheads="1"/>
            </p:cNvSpPr>
            <p:nvPr/>
          </p:nvSpPr>
          <p:spPr bwMode="auto">
            <a:xfrm>
              <a:off x="7267" y="830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0227" name="Line 116"/>
            <p:cNvSpPr>
              <a:spLocks noChangeShapeType="1"/>
            </p:cNvSpPr>
            <p:nvPr/>
          </p:nvSpPr>
          <p:spPr bwMode="auto">
            <a:xfrm>
              <a:off x="5749" y="8654"/>
              <a:ext cx="850" cy="4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8" name="Line 117"/>
            <p:cNvSpPr>
              <a:spLocks noChangeShapeType="1"/>
            </p:cNvSpPr>
            <p:nvPr/>
          </p:nvSpPr>
          <p:spPr bwMode="auto">
            <a:xfrm flipV="1">
              <a:off x="5709" y="8480"/>
              <a:ext cx="930" cy="8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9" name="Line 118"/>
            <p:cNvSpPr>
              <a:spLocks noChangeShapeType="1"/>
            </p:cNvSpPr>
            <p:nvPr/>
          </p:nvSpPr>
          <p:spPr bwMode="auto">
            <a:xfrm>
              <a:off x="3549" y="7526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0" name="Line 119"/>
            <p:cNvSpPr>
              <a:spLocks noChangeShapeType="1"/>
            </p:cNvSpPr>
            <p:nvPr/>
          </p:nvSpPr>
          <p:spPr bwMode="auto">
            <a:xfrm>
              <a:off x="5009" y="7568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1" name="Line 120"/>
            <p:cNvSpPr>
              <a:spLocks noChangeShapeType="1"/>
            </p:cNvSpPr>
            <p:nvPr/>
          </p:nvSpPr>
          <p:spPr bwMode="auto">
            <a:xfrm>
              <a:off x="6329" y="7589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2" name="Line 121"/>
            <p:cNvSpPr>
              <a:spLocks noChangeShapeType="1"/>
            </p:cNvSpPr>
            <p:nvPr/>
          </p:nvSpPr>
          <p:spPr bwMode="auto">
            <a:xfrm>
              <a:off x="7129" y="7598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3" name="Text Box 122"/>
            <p:cNvSpPr txBox="1">
              <a:spLocks noChangeArrowheads="1"/>
            </p:cNvSpPr>
            <p:nvPr/>
          </p:nvSpPr>
          <p:spPr bwMode="auto">
            <a:xfrm>
              <a:off x="3979" y="9560"/>
              <a:ext cx="259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      </a:t>
              </a:r>
              <a:r>
                <a:rPr lang="zh-CN" altLang="en-US" sz="2000" b="1">
                  <a:latin typeface="Times New Roman" pitchFamily="18" charset="0"/>
                </a:rPr>
                <a:t>一个多段图</a:t>
              </a:r>
            </a:p>
          </p:txBody>
        </p:sp>
      </p:grpSp>
      <p:sp>
        <p:nvSpPr>
          <p:cNvPr id="50181" name="TextBox 55"/>
          <p:cNvSpPr txBox="1">
            <a:spLocks noChangeArrowheads="1"/>
          </p:cNvSpPr>
          <p:nvPr/>
        </p:nvSpPr>
        <p:spPr bwMode="auto">
          <a:xfrm>
            <a:off x="4808538" y="4213225"/>
            <a:ext cx="26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endParaRPr lang="zh-CN" altLang="en-US" sz="2400" b="1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182" name="TextBox 56"/>
          <p:cNvSpPr txBox="1">
            <a:spLocks noChangeArrowheads="1"/>
          </p:cNvSpPr>
          <p:nvPr/>
        </p:nvSpPr>
        <p:spPr bwMode="auto">
          <a:xfrm>
            <a:off x="2636838" y="3036888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400" b="1" baseline="-25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6.3.1 </a:t>
            </a:r>
            <a:r>
              <a:rPr lang="zh-CN" altLang="en-US" smtClean="0"/>
              <a:t>多段图中的动态规划法</a:t>
            </a:r>
          </a:p>
        </p:txBody>
      </p:sp>
      <p:sp>
        <p:nvSpPr>
          <p:cNvPr id="5120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分析：哪条路最短？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②</a:t>
            </a:r>
            <a:r>
              <a:rPr lang="en-US" altLang="zh-CN" smtClean="0"/>
              <a:t> </a:t>
            </a:r>
            <a:r>
              <a:rPr lang="zh-CN" altLang="en-US" smtClean="0"/>
              <a:t>同理，从</a:t>
            </a:r>
            <a:r>
              <a:rPr lang="en-US" altLang="zh-CN" smtClean="0"/>
              <a:t>0</a:t>
            </a:r>
            <a:r>
              <a:rPr lang="zh-CN" altLang="en-US" smtClean="0"/>
              <a:t>出发通过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mtClean="0"/>
              <a:t>点到达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mtClean="0"/>
              <a:t>点，其最短路径长度为</a:t>
            </a:r>
            <a:endParaRPr lang="en-US" altLang="zh-CN" smtClean="0"/>
          </a:p>
          <a:p>
            <a:pPr marL="0" indent="0" algn="ctr">
              <a:buFont typeface="Wingdings 3" pitchFamily="18" charset="2"/>
              <a:buNone/>
            </a:pP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(0,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i="1" baseline="-250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(0,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i="1" baseline="-250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smtClean="0"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en-US" altLang="zh-CN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grpSp>
        <p:nvGrpSpPr>
          <p:cNvPr id="51204" name="Group 71"/>
          <p:cNvGrpSpPr>
            <a:grpSpLocks/>
          </p:cNvGrpSpPr>
          <p:nvPr/>
        </p:nvGrpSpPr>
        <p:grpSpPr bwMode="auto">
          <a:xfrm>
            <a:off x="827088" y="3100388"/>
            <a:ext cx="7572375" cy="3857625"/>
            <a:chOff x="2809" y="7526"/>
            <a:chExt cx="5110" cy="2253"/>
          </a:xfrm>
        </p:grpSpPr>
        <p:sp>
          <p:nvSpPr>
            <p:cNvPr id="51207" name="Text Box 72"/>
            <p:cNvSpPr txBox="1">
              <a:spLocks noChangeArrowheads="1"/>
            </p:cNvSpPr>
            <p:nvPr/>
          </p:nvSpPr>
          <p:spPr bwMode="auto">
            <a:xfrm>
              <a:off x="3287" y="847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208" name="Oval 73"/>
            <p:cNvSpPr>
              <a:spLocks noChangeArrowheads="1"/>
            </p:cNvSpPr>
            <p:nvPr/>
          </p:nvSpPr>
          <p:spPr bwMode="auto">
            <a:xfrm>
              <a:off x="3979" y="7772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51209" name="Oval 74"/>
            <p:cNvSpPr>
              <a:spLocks noChangeArrowheads="1"/>
            </p:cNvSpPr>
            <p:nvPr/>
          </p:nvSpPr>
          <p:spPr bwMode="auto">
            <a:xfrm>
              <a:off x="4039" y="8513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2</a:t>
              </a:r>
            </a:p>
          </p:txBody>
        </p:sp>
        <p:sp>
          <p:nvSpPr>
            <p:cNvPr id="51210" name="Oval 75"/>
            <p:cNvSpPr>
              <a:spLocks noChangeArrowheads="1"/>
            </p:cNvSpPr>
            <p:nvPr/>
          </p:nvSpPr>
          <p:spPr bwMode="auto">
            <a:xfrm>
              <a:off x="2809" y="8534"/>
              <a:ext cx="310" cy="28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51211" name="Oval 76"/>
            <p:cNvSpPr>
              <a:spLocks noChangeArrowheads="1"/>
            </p:cNvSpPr>
            <p:nvPr/>
          </p:nvSpPr>
          <p:spPr bwMode="auto">
            <a:xfrm>
              <a:off x="4019" y="9233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3</a:t>
              </a:r>
            </a:p>
          </p:txBody>
        </p:sp>
        <p:sp>
          <p:nvSpPr>
            <p:cNvPr id="51212" name="Oval 77"/>
            <p:cNvSpPr>
              <a:spLocks noChangeArrowheads="1"/>
            </p:cNvSpPr>
            <p:nvPr/>
          </p:nvSpPr>
          <p:spPr bwMode="auto">
            <a:xfrm>
              <a:off x="5449" y="7754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51213" name="Oval 78"/>
            <p:cNvSpPr>
              <a:spLocks noChangeArrowheads="1"/>
            </p:cNvSpPr>
            <p:nvPr/>
          </p:nvSpPr>
          <p:spPr bwMode="auto">
            <a:xfrm>
              <a:off x="5419" y="8453"/>
              <a:ext cx="310" cy="283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5</a:t>
              </a:r>
            </a:p>
          </p:txBody>
        </p:sp>
        <p:sp>
          <p:nvSpPr>
            <p:cNvPr id="51214" name="Oval 79"/>
            <p:cNvSpPr>
              <a:spLocks noChangeArrowheads="1"/>
            </p:cNvSpPr>
            <p:nvPr/>
          </p:nvSpPr>
          <p:spPr bwMode="auto">
            <a:xfrm>
              <a:off x="5419" y="9254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51215" name="Oval 80"/>
            <p:cNvSpPr>
              <a:spLocks noChangeArrowheads="1"/>
            </p:cNvSpPr>
            <p:nvPr/>
          </p:nvSpPr>
          <p:spPr bwMode="auto">
            <a:xfrm>
              <a:off x="6626" y="8222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51216" name="Oval 81"/>
            <p:cNvSpPr>
              <a:spLocks noChangeArrowheads="1"/>
            </p:cNvSpPr>
            <p:nvPr/>
          </p:nvSpPr>
          <p:spPr bwMode="auto">
            <a:xfrm>
              <a:off x="6609" y="9035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51217" name="Oval 82"/>
            <p:cNvSpPr>
              <a:spLocks noChangeArrowheads="1"/>
            </p:cNvSpPr>
            <p:nvPr/>
          </p:nvSpPr>
          <p:spPr bwMode="auto">
            <a:xfrm>
              <a:off x="7609" y="8585"/>
              <a:ext cx="310" cy="28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9</a:t>
              </a:r>
            </a:p>
          </p:txBody>
        </p:sp>
        <p:sp>
          <p:nvSpPr>
            <p:cNvPr id="51218" name="Line 83"/>
            <p:cNvSpPr>
              <a:spLocks noChangeShapeType="1"/>
            </p:cNvSpPr>
            <p:nvPr/>
          </p:nvSpPr>
          <p:spPr bwMode="auto">
            <a:xfrm flipV="1">
              <a:off x="3099" y="7997"/>
              <a:ext cx="890" cy="5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9" name="Line 84"/>
            <p:cNvSpPr>
              <a:spLocks noChangeShapeType="1"/>
            </p:cNvSpPr>
            <p:nvPr/>
          </p:nvSpPr>
          <p:spPr bwMode="auto">
            <a:xfrm flipV="1">
              <a:off x="4339" y="8636"/>
              <a:ext cx="11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0" name="Line 85"/>
            <p:cNvSpPr>
              <a:spLocks noChangeShapeType="1"/>
            </p:cNvSpPr>
            <p:nvPr/>
          </p:nvSpPr>
          <p:spPr bwMode="auto">
            <a:xfrm flipV="1">
              <a:off x="4319" y="7895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1" name="Line 86"/>
            <p:cNvSpPr>
              <a:spLocks noChangeShapeType="1"/>
            </p:cNvSpPr>
            <p:nvPr/>
          </p:nvSpPr>
          <p:spPr bwMode="auto">
            <a:xfrm flipV="1">
              <a:off x="3129" y="8666"/>
              <a:ext cx="89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2" name="Line 87"/>
            <p:cNvSpPr>
              <a:spLocks noChangeShapeType="1"/>
            </p:cNvSpPr>
            <p:nvPr/>
          </p:nvSpPr>
          <p:spPr bwMode="auto">
            <a:xfrm>
              <a:off x="3089" y="8786"/>
              <a:ext cx="910" cy="5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3" name="Line 88"/>
            <p:cNvSpPr>
              <a:spLocks noChangeShapeType="1"/>
            </p:cNvSpPr>
            <p:nvPr/>
          </p:nvSpPr>
          <p:spPr bwMode="auto">
            <a:xfrm>
              <a:off x="4299" y="7976"/>
              <a:ext cx="1100" cy="5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4" name="Line 89"/>
            <p:cNvSpPr>
              <a:spLocks noChangeShapeType="1"/>
            </p:cNvSpPr>
            <p:nvPr/>
          </p:nvSpPr>
          <p:spPr bwMode="auto">
            <a:xfrm flipV="1">
              <a:off x="5729" y="9200"/>
              <a:ext cx="870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5" name="Line 90"/>
            <p:cNvSpPr>
              <a:spLocks noChangeShapeType="1"/>
            </p:cNvSpPr>
            <p:nvPr/>
          </p:nvSpPr>
          <p:spPr bwMode="auto">
            <a:xfrm flipV="1">
              <a:off x="5749" y="8381"/>
              <a:ext cx="870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6" name="Line 91"/>
            <p:cNvSpPr>
              <a:spLocks noChangeShapeType="1"/>
            </p:cNvSpPr>
            <p:nvPr/>
          </p:nvSpPr>
          <p:spPr bwMode="auto">
            <a:xfrm>
              <a:off x="6959" y="8393"/>
              <a:ext cx="670" cy="2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7" name="Line 92"/>
            <p:cNvSpPr>
              <a:spLocks noChangeShapeType="1"/>
            </p:cNvSpPr>
            <p:nvPr/>
          </p:nvSpPr>
          <p:spPr bwMode="auto">
            <a:xfrm flipV="1">
              <a:off x="6929" y="8822"/>
              <a:ext cx="700" cy="3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8" name="Text Box 93"/>
            <p:cNvSpPr txBox="1">
              <a:spLocks noChangeArrowheads="1"/>
            </p:cNvSpPr>
            <p:nvPr/>
          </p:nvSpPr>
          <p:spPr bwMode="auto">
            <a:xfrm>
              <a:off x="3327" y="806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1229" name="Text Box 94"/>
            <p:cNvSpPr txBox="1">
              <a:spLocks noChangeArrowheads="1"/>
            </p:cNvSpPr>
            <p:nvPr/>
          </p:nvSpPr>
          <p:spPr bwMode="auto">
            <a:xfrm>
              <a:off x="4707" y="763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51230" name="Text Box 95"/>
            <p:cNvSpPr txBox="1">
              <a:spLocks noChangeArrowheads="1"/>
            </p:cNvSpPr>
            <p:nvPr/>
          </p:nvSpPr>
          <p:spPr bwMode="auto">
            <a:xfrm>
              <a:off x="3327" y="9041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1231" name="Text Box 96"/>
            <p:cNvSpPr txBox="1">
              <a:spLocks noChangeArrowheads="1"/>
            </p:cNvSpPr>
            <p:nvPr/>
          </p:nvSpPr>
          <p:spPr bwMode="auto">
            <a:xfrm>
              <a:off x="4547" y="791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1232" name="Text Box 97"/>
            <p:cNvSpPr txBox="1">
              <a:spLocks noChangeArrowheads="1"/>
            </p:cNvSpPr>
            <p:nvPr/>
          </p:nvSpPr>
          <p:spPr bwMode="auto">
            <a:xfrm>
              <a:off x="4797" y="842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1233" name="Text Box 98"/>
            <p:cNvSpPr txBox="1">
              <a:spLocks noChangeArrowheads="1"/>
            </p:cNvSpPr>
            <p:nvPr/>
          </p:nvSpPr>
          <p:spPr bwMode="auto">
            <a:xfrm>
              <a:off x="4407" y="8246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1234" name="Line 99"/>
            <p:cNvSpPr>
              <a:spLocks noChangeShapeType="1"/>
            </p:cNvSpPr>
            <p:nvPr/>
          </p:nvSpPr>
          <p:spPr bwMode="auto">
            <a:xfrm flipV="1">
              <a:off x="4329" y="7979"/>
              <a:ext cx="1110" cy="5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5" name="Text Box 100"/>
            <p:cNvSpPr txBox="1">
              <a:spLocks noChangeArrowheads="1"/>
            </p:cNvSpPr>
            <p:nvPr/>
          </p:nvSpPr>
          <p:spPr bwMode="auto">
            <a:xfrm>
              <a:off x="4527" y="867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1236" name="Line 101"/>
            <p:cNvSpPr>
              <a:spLocks noChangeShapeType="1"/>
            </p:cNvSpPr>
            <p:nvPr/>
          </p:nvSpPr>
          <p:spPr bwMode="auto">
            <a:xfrm>
              <a:off x="4319" y="8756"/>
              <a:ext cx="1100" cy="5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7" name="Text Box 102"/>
            <p:cNvSpPr txBox="1">
              <a:spLocks noChangeArrowheads="1"/>
            </p:cNvSpPr>
            <p:nvPr/>
          </p:nvSpPr>
          <p:spPr bwMode="auto">
            <a:xfrm>
              <a:off x="4397" y="897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1238" name="Line 103"/>
            <p:cNvSpPr>
              <a:spLocks noChangeShapeType="1"/>
            </p:cNvSpPr>
            <p:nvPr/>
          </p:nvSpPr>
          <p:spPr bwMode="auto">
            <a:xfrm flipV="1">
              <a:off x="4329" y="8708"/>
              <a:ext cx="1110" cy="5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9" name="Text Box 104"/>
            <p:cNvSpPr txBox="1">
              <a:spLocks noChangeArrowheads="1"/>
            </p:cNvSpPr>
            <p:nvPr/>
          </p:nvSpPr>
          <p:spPr bwMode="auto">
            <a:xfrm>
              <a:off x="4777" y="9164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1240" name="Line 105"/>
            <p:cNvSpPr>
              <a:spLocks noChangeShapeType="1"/>
            </p:cNvSpPr>
            <p:nvPr/>
          </p:nvSpPr>
          <p:spPr bwMode="auto">
            <a:xfrm flipV="1">
              <a:off x="4359" y="9356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1" name="Text Box 106"/>
            <p:cNvSpPr txBox="1">
              <a:spLocks noChangeArrowheads="1"/>
            </p:cNvSpPr>
            <p:nvPr/>
          </p:nvSpPr>
          <p:spPr bwMode="auto">
            <a:xfrm>
              <a:off x="6137" y="786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1242" name="Text Box 107"/>
            <p:cNvSpPr txBox="1">
              <a:spLocks noChangeArrowheads="1"/>
            </p:cNvSpPr>
            <p:nvPr/>
          </p:nvSpPr>
          <p:spPr bwMode="auto">
            <a:xfrm>
              <a:off x="5897" y="8030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1243" name="Line 108"/>
            <p:cNvSpPr>
              <a:spLocks noChangeShapeType="1"/>
            </p:cNvSpPr>
            <p:nvPr/>
          </p:nvSpPr>
          <p:spPr bwMode="auto">
            <a:xfrm>
              <a:off x="5729" y="7985"/>
              <a:ext cx="940" cy="10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4" name="Line 109"/>
            <p:cNvSpPr>
              <a:spLocks noChangeShapeType="1"/>
            </p:cNvSpPr>
            <p:nvPr/>
          </p:nvSpPr>
          <p:spPr bwMode="auto">
            <a:xfrm>
              <a:off x="5769" y="7895"/>
              <a:ext cx="85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5" name="Text Box 110"/>
            <p:cNvSpPr txBox="1">
              <a:spLocks noChangeArrowheads="1"/>
            </p:cNvSpPr>
            <p:nvPr/>
          </p:nvSpPr>
          <p:spPr bwMode="auto">
            <a:xfrm>
              <a:off x="5757" y="831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1246" name="Text Box 111"/>
            <p:cNvSpPr txBox="1">
              <a:spLocks noChangeArrowheads="1"/>
            </p:cNvSpPr>
            <p:nvPr/>
          </p:nvSpPr>
          <p:spPr bwMode="auto">
            <a:xfrm>
              <a:off x="5717" y="895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1247" name="Text Box 112"/>
            <p:cNvSpPr txBox="1">
              <a:spLocks noChangeArrowheads="1"/>
            </p:cNvSpPr>
            <p:nvPr/>
          </p:nvSpPr>
          <p:spPr bwMode="auto">
            <a:xfrm>
              <a:off x="5937" y="858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1248" name="Text Box 113"/>
            <p:cNvSpPr txBox="1">
              <a:spLocks noChangeArrowheads="1"/>
            </p:cNvSpPr>
            <p:nvPr/>
          </p:nvSpPr>
          <p:spPr bwMode="auto">
            <a:xfrm>
              <a:off x="6107" y="9335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1249" name="Text Box 114"/>
            <p:cNvSpPr txBox="1">
              <a:spLocks noChangeArrowheads="1"/>
            </p:cNvSpPr>
            <p:nvPr/>
          </p:nvSpPr>
          <p:spPr bwMode="auto">
            <a:xfrm>
              <a:off x="7257" y="904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1250" name="Text Box 115"/>
            <p:cNvSpPr txBox="1">
              <a:spLocks noChangeArrowheads="1"/>
            </p:cNvSpPr>
            <p:nvPr/>
          </p:nvSpPr>
          <p:spPr bwMode="auto">
            <a:xfrm>
              <a:off x="7267" y="830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1251" name="Line 116"/>
            <p:cNvSpPr>
              <a:spLocks noChangeShapeType="1"/>
            </p:cNvSpPr>
            <p:nvPr/>
          </p:nvSpPr>
          <p:spPr bwMode="auto">
            <a:xfrm>
              <a:off x="5749" y="8654"/>
              <a:ext cx="850" cy="4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2" name="Line 117"/>
            <p:cNvSpPr>
              <a:spLocks noChangeShapeType="1"/>
            </p:cNvSpPr>
            <p:nvPr/>
          </p:nvSpPr>
          <p:spPr bwMode="auto">
            <a:xfrm flipV="1">
              <a:off x="5709" y="8480"/>
              <a:ext cx="930" cy="8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3" name="Line 118"/>
            <p:cNvSpPr>
              <a:spLocks noChangeShapeType="1"/>
            </p:cNvSpPr>
            <p:nvPr/>
          </p:nvSpPr>
          <p:spPr bwMode="auto">
            <a:xfrm>
              <a:off x="3549" y="7526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4" name="Line 119"/>
            <p:cNvSpPr>
              <a:spLocks noChangeShapeType="1"/>
            </p:cNvSpPr>
            <p:nvPr/>
          </p:nvSpPr>
          <p:spPr bwMode="auto">
            <a:xfrm>
              <a:off x="5009" y="7568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5" name="Line 120"/>
            <p:cNvSpPr>
              <a:spLocks noChangeShapeType="1"/>
            </p:cNvSpPr>
            <p:nvPr/>
          </p:nvSpPr>
          <p:spPr bwMode="auto">
            <a:xfrm>
              <a:off x="6329" y="7589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6" name="Line 121"/>
            <p:cNvSpPr>
              <a:spLocks noChangeShapeType="1"/>
            </p:cNvSpPr>
            <p:nvPr/>
          </p:nvSpPr>
          <p:spPr bwMode="auto">
            <a:xfrm>
              <a:off x="7129" y="7598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7" name="Text Box 122"/>
            <p:cNvSpPr txBox="1">
              <a:spLocks noChangeArrowheads="1"/>
            </p:cNvSpPr>
            <p:nvPr/>
          </p:nvSpPr>
          <p:spPr bwMode="auto">
            <a:xfrm>
              <a:off x="3979" y="9560"/>
              <a:ext cx="259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      </a:t>
              </a:r>
              <a:r>
                <a:rPr lang="zh-CN" altLang="en-US" sz="2000" b="1">
                  <a:latin typeface="Times New Roman" pitchFamily="18" charset="0"/>
                </a:rPr>
                <a:t>一个多段图</a:t>
              </a:r>
            </a:p>
          </p:txBody>
        </p:sp>
      </p:grpSp>
      <p:sp>
        <p:nvSpPr>
          <p:cNvPr id="51205" name="TextBox 55"/>
          <p:cNvSpPr txBox="1">
            <a:spLocks noChangeArrowheads="1"/>
          </p:cNvSpPr>
          <p:nvPr/>
        </p:nvSpPr>
        <p:spPr bwMode="auto">
          <a:xfrm>
            <a:off x="4808538" y="4213225"/>
            <a:ext cx="26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endParaRPr lang="zh-CN" altLang="en-US" sz="2400" b="1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06" name="TextBox 57"/>
          <p:cNvSpPr txBox="1">
            <a:spLocks noChangeArrowheads="1"/>
          </p:cNvSpPr>
          <p:nvPr/>
        </p:nvSpPr>
        <p:spPr bwMode="auto">
          <a:xfrm>
            <a:off x="2636838" y="4346575"/>
            <a:ext cx="422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400" b="1" baseline="-25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6.3.1 </a:t>
            </a:r>
            <a:r>
              <a:rPr lang="zh-CN" altLang="en-US" smtClean="0"/>
              <a:t>多段图中的动态规划法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分析：哪条路最短？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③</a:t>
            </a:r>
            <a:r>
              <a:rPr lang="en-US" altLang="zh-CN" smtClean="0"/>
              <a:t> </a:t>
            </a:r>
            <a:r>
              <a:rPr lang="zh-CN" altLang="en-US" smtClean="0"/>
              <a:t>从</a:t>
            </a:r>
            <a:r>
              <a:rPr lang="en-US" altLang="zh-CN" smtClean="0"/>
              <a:t>0</a:t>
            </a:r>
            <a:r>
              <a:rPr lang="zh-CN" altLang="en-US" smtClean="0"/>
              <a:t>出发经过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mtClean="0"/>
              <a:t>点到达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mtClean="0"/>
              <a:t>点的最短路径长度为：</a:t>
            </a:r>
            <a:endParaRPr lang="en-US" altLang="zh-CN" smtClean="0"/>
          </a:p>
          <a:p>
            <a:pPr marL="0" indent="0" algn="ctr">
              <a:buFont typeface="Wingdings 3" pitchFamily="18" charset="2"/>
              <a:buNone/>
            </a:pP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(0, j)</a:t>
            </a:r>
            <a:r>
              <a:rPr lang="en-US" altLang="zh-CN" i="1" baseline="-250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(0,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i="1" baseline="-2500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smtClean="0">
                <a:latin typeface="Times New Roman" pitchFamily="18" charset="0"/>
                <a:cs typeface="Times New Roman" pitchFamily="18" charset="0"/>
              </a:rPr>
              <a:t>3,</a:t>
            </a:r>
            <a:r>
              <a:rPr lang="en-US" altLang="zh-CN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grpSp>
        <p:nvGrpSpPr>
          <p:cNvPr id="52228" name="Group 71"/>
          <p:cNvGrpSpPr>
            <a:grpSpLocks/>
          </p:cNvGrpSpPr>
          <p:nvPr/>
        </p:nvGrpSpPr>
        <p:grpSpPr bwMode="auto">
          <a:xfrm>
            <a:off x="827088" y="3100388"/>
            <a:ext cx="7572375" cy="3857625"/>
            <a:chOff x="2809" y="7526"/>
            <a:chExt cx="5110" cy="2253"/>
          </a:xfrm>
        </p:grpSpPr>
        <p:sp>
          <p:nvSpPr>
            <p:cNvPr id="52231" name="Text Box 72"/>
            <p:cNvSpPr txBox="1">
              <a:spLocks noChangeArrowheads="1"/>
            </p:cNvSpPr>
            <p:nvPr/>
          </p:nvSpPr>
          <p:spPr bwMode="auto">
            <a:xfrm>
              <a:off x="3287" y="847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2232" name="Oval 73"/>
            <p:cNvSpPr>
              <a:spLocks noChangeArrowheads="1"/>
            </p:cNvSpPr>
            <p:nvPr/>
          </p:nvSpPr>
          <p:spPr bwMode="auto">
            <a:xfrm>
              <a:off x="3979" y="7772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52233" name="Oval 74"/>
            <p:cNvSpPr>
              <a:spLocks noChangeArrowheads="1"/>
            </p:cNvSpPr>
            <p:nvPr/>
          </p:nvSpPr>
          <p:spPr bwMode="auto">
            <a:xfrm>
              <a:off x="4039" y="8513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2</a:t>
              </a:r>
            </a:p>
          </p:txBody>
        </p:sp>
        <p:sp>
          <p:nvSpPr>
            <p:cNvPr id="52234" name="Oval 75"/>
            <p:cNvSpPr>
              <a:spLocks noChangeArrowheads="1"/>
            </p:cNvSpPr>
            <p:nvPr/>
          </p:nvSpPr>
          <p:spPr bwMode="auto">
            <a:xfrm>
              <a:off x="2809" y="8534"/>
              <a:ext cx="310" cy="28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52235" name="Oval 76"/>
            <p:cNvSpPr>
              <a:spLocks noChangeArrowheads="1"/>
            </p:cNvSpPr>
            <p:nvPr/>
          </p:nvSpPr>
          <p:spPr bwMode="auto">
            <a:xfrm>
              <a:off x="4019" y="9233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3</a:t>
              </a:r>
            </a:p>
          </p:txBody>
        </p:sp>
        <p:sp>
          <p:nvSpPr>
            <p:cNvPr id="52236" name="Oval 77"/>
            <p:cNvSpPr>
              <a:spLocks noChangeArrowheads="1"/>
            </p:cNvSpPr>
            <p:nvPr/>
          </p:nvSpPr>
          <p:spPr bwMode="auto">
            <a:xfrm>
              <a:off x="5449" y="7754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52237" name="Oval 78"/>
            <p:cNvSpPr>
              <a:spLocks noChangeArrowheads="1"/>
            </p:cNvSpPr>
            <p:nvPr/>
          </p:nvSpPr>
          <p:spPr bwMode="auto">
            <a:xfrm>
              <a:off x="5419" y="8453"/>
              <a:ext cx="310" cy="283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5</a:t>
              </a:r>
            </a:p>
          </p:txBody>
        </p:sp>
        <p:sp>
          <p:nvSpPr>
            <p:cNvPr id="52238" name="Oval 79"/>
            <p:cNvSpPr>
              <a:spLocks noChangeArrowheads="1"/>
            </p:cNvSpPr>
            <p:nvPr/>
          </p:nvSpPr>
          <p:spPr bwMode="auto">
            <a:xfrm>
              <a:off x="5419" y="9254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52239" name="Oval 80"/>
            <p:cNvSpPr>
              <a:spLocks noChangeArrowheads="1"/>
            </p:cNvSpPr>
            <p:nvPr/>
          </p:nvSpPr>
          <p:spPr bwMode="auto">
            <a:xfrm>
              <a:off x="6626" y="8222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52240" name="Oval 81"/>
            <p:cNvSpPr>
              <a:spLocks noChangeArrowheads="1"/>
            </p:cNvSpPr>
            <p:nvPr/>
          </p:nvSpPr>
          <p:spPr bwMode="auto">
            <a:xfrm>
              <a:off x="6609" y="9035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52241" name="Oval 82"/>
            <p:cNvSpPr>
              <a:spLocks noChangeArrowheads="1"/>
            </p:cNvSpPr>
            <p:nvPr/>
          </p:nvSpPr>
          <p:spPr bwMode="auto">
            <a:xfrm>
              <a:off x="7609" y="8585"/>
              <a:ext cx="310" cy="28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9</a:t>
              </a:r>
            </a:p>
          </p:txBody>
        </p:sp>
        <p:sp>
          <p:nvSpPr>
            <p:cNvPr id="52242" name="Line 83"/>
            <p:cNvSpPr>
              <a:spLocks noChangeShapeType="1"/>
            </p:cNvSpPr>
            <p:nvPr/>
          </p:nvSpPr>
          <p:spPr bwMode="auto">
            <a:xfrm flipV="1">
              <a:off x="3099" y="7997"/>
              <a:ext cx="890" cy="5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3" name="Line 84"/>
            <p:cNvSpPr>
              <a:spLocks noChangeShapeType="1"/>
            </p:cNvSpPr>
            <p:nvPr/>
          </p:nvSpPr>
          <p:spPr bwMode="auto">
            <a:xfrm flipV="1">
              <a:off x="4339" y="8636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4" name="Line 85"/>
            <p:cNvSpPr>
              <a:spLocks noChangeShapeType="1"/>
            </p:cNvSpPr>
            <p:nvPr/>
          </p:nvSpPr>
          <p:spPr bwMode="auto">
            <a:xfrm flipV="1">
              <a:off x="4319" y="7895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5" name="Line 86"/>
            <p:cNvSpPr>
              <a:spLocks noChangeShapeType="1"/>
            </p:cNvSpPr>
            <p:nvPr/>
          </p:nvSpPr>
          <p:spPr bwMode="auto">
            <a:xfrm flipV="1">
              <a:off x="3129" y="8666"/>
              <a:ext cx="8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6" name="Line 87"/>
            <p:cNvSpPr>
              <a:spLocks noChangeShapeType="1"/>
            </p:cNvSpPr>
            <p:nvPr/>
          </p:nvSpPr>
          <p:spPr bwMode="auto">
            <a:xfrm>
              <a:off x="3089" y="8786"/>
              <a:ext cx="910" cy="53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7" name="Line 88"/>
            <p:cNvSpPr>
              <a:spLocks noChangeShapeType="1"/>
            </p:cNvSpPr>
            <p:nvPr/>
          </p:nvSpPr>
          <p:spPr bwMode="auto">
            <a:xfrm>
              <a:off x="4299" y="7976"/>
              <a:ext cx="1100" cy="5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8" name="Line 89"/>
            <p:cNvSpPr>
              <a:spLocks noChangeShapeType="1"/>
            </p:cNvSpPr>
            <p:nvPr/>
          </p:nvSpPr>
          <p:spPr bwMode="auto">
            <a:xfrm flipV="1">
              <a:off x="5729" y="9200"/>
              <a:ext cx="870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9" name="Line 90"/>
            <p:cNvSpPr>
              <a:spLocks noChangeShapeType="1"/>
            </p:cNvSpPr>
            <p:nvPr/>
          </p:nvSpPr>
          <p:spPr bwMode="auto">
            <a:xfrm flipV="1">
              <a:off x="5749" y="8381"/>
              <a:ext cx="870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0" name="Line 91"/>
            <p:cNvSpPr>
              <a:spLocks noChangeShapeType="1"/>
            </p:cNvSpPr>
            <p:nvPr/>
          </p:nvSpPr>
          <p:spPr bwMode="auto">
            <a:xfrm>
              <a:off x="6959" y="8393"/>
              <a:ext cx="670" cy="2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1" name="Line 92"/>
            <p:cNvSpPr>
              <a:spLocks noChangeShapeType="1"/>
            </p:cNvSpPr>
            <p:nvPr/>
          </p:nvSpPr>
          <p:spPr bwMode="auto">
            <a:xfrm flipV="1">
              <a:off x="6929" y="8822"/>
              <a:ext cx="700" cy="3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2" name="Text Box 93"/>
            <p:cNvSpPr txBox="1">
              <a:spLocks noChangeArrowheads="1"/>
            </p:cNvSpPr>
            <p:nvPr/>
          </p:nvSpPr>
          <p:spPr bwMode="auto">
            <a:xfrm>
              <a:off x="3327" y="806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2253" name="Text Box 94"/>
            <p:cNvSpPr txBox="1">
              <a:spLocks noChangeArrowheads="1"/>
            </p:cNvSpPr>
            <p:nvPr/>
          </p:nvSpPr>
          <p:spPr bwMode="auto">
            <a:xfrm>
              <a:off x="4707" y="763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52254" name="Text Box 95"/>
            <p:cNvSpPr txBox="1">
              <a:spLocks noChangeArrowheads="1"/>
            </p:cNvSpPr>
            <p:nvPr/>
          </p:nvSpPr>
          <p:spPr bwMode="auto">
            <a:xfrm>
              <a:off x="3327" y="9041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2255" name="Text Box 96"/>
            <p:cNvSpPr txBox="1">
              <a:spLocks noChangeArrowheads="1"/>
            </p:cNvSpPr>
            <p:nvPr/>
          </p:nvSpPr>
          <p:spPr bwMode="auto">
            <a:xfrm>
              <a:off x="4547" y="791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2256" name="Text Box 97"/>
            <p:cNvSpPr txBox="1">
              <a:spLocks noChangeArrowheads="1"/>
            </p:cNvSpPr>
            <p:nvPr/>
          </p:nvSpPr>
          <p:spPr bwMode="auto">
            <a:xfrm>
              <a:off x="4797" y="842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2257" name="Text Box 98"/>
            <p:cNvSpPr txBox="1">
              <a:spLocks noChangeArrowheads="1"/>
            </p:cNvSpPr>
            <p:nvPr/>
          </p:nvSpPr>
          <p:spPr bwMode="auto">
            <a:xfrm>
              <a:off x="4407" y="8246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2258" name="Line 99"/>
            <p:cNvSpPr>
              <a:spLocks noChangeShapeType="1"/>
            </p:cNvSpPr>
            <p:nvPr/>
          </p:nvSpPr>
          <p:spPr bwMode="auto">
            <a:xfrm flipV="1">
              <a:off x="4329" y="7979"/>
              <a:ext cx="1110" cy="5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9" name="Text Box 100"/>
            <p:cNvSpPr txBox="1">
              <a:spLocks noChangeArrowheads="1"/>
            </p:cNvSpPr>
            <p:nvPr/>
          </p:nvSpPr>
          <p:spPr bwMode="auto">
            <a:xfrm>
              <a:off x="4527" y="867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2260" name="Line 101"/>
            <p:cNvSpPr>
              <a:spLocks noChangeShapeType="1"/>
            </p:cNvSpPr>
            <p:nvPr/>
          </p:nvSpPr>
          <p:spPr bwMode="auto">
            <a:xfrm>
              <a:off x="4319" y="8756"/>
              <a:ext cx="1100" cy="5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1" name="Text Box 102"/>
            <p:cNvSpPr txBox="1">
              <a:spLocks noChangeArrowheads="1"/>
            </p:cNvSpPr>
            <p:nvPr/>
          </p:nvSpPr>
          <p:spPr bwMode="auto">
            <a:xfrm>
              <a:off x="4397" y="897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2262" name="Line 103"/>
            <p:cNvSpPr>
              <a:spLocks noChangeShapeType="1"/>
            </p:cNvSpPr>
            <p:nvPr/>
          </p:nvSpPr>
          <p:spPr bwMode="auto">
            <a:xfrm flipV="1">
              <a:off x="4329" y="8708"/>
              <a:ext cx="1110" cy="57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3" name="Text Box 104"/>
            <p:cNvSpPr txBox="1">
              <a:spLocks noChangeArrowheads="1"/>
            </p:cNvSpPr>
            <p:nvPr/>
          </p:nvSpPr>
          <p:spPr bwMode="auto">
            <a:xfrm>
              <a:off x="4777" y="9164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2264" name="Line 105"/>
            <p:cNvSpPr>
              <a:spLocks noChangeShapeType="1"/>
            </p:cNvSpPr>
            <p:nvPr/>
          </p:nvSpPr>
          <p:spPr bwMode="auto">
            <a:xfrm flipV="1">
              <a:off x="4359" y="9356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5" name="Text Box 106"/>
            <p:cNvSpPr txBox="1">
              <a:spLocks noChangeArrowheads="1"/>
            </p:cNvSpPr>
            <p:nvPr/>
          </p:nvSpPr>
          <p:spPr bwMode="auto">
            <a:xfrm>
              <a:off x="6137" y="786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2266" name="Text Box 107"/>
            <p:cNvSpPr txBox="1">
              <a:spLocks noChangeArrowheads="1"/>
            </p:cNvSpPr>
            <p:nvPr/>
          </p:nvSpPr>
          <p:spPr bwMode="auto">
            <a:xfrm>
              <a:off x="5897" y="8030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2267" name="Line 108"/>
            <p:cNvSpPr>
              <a:spLocks noChangeShapeType="1"/>
            </p:cNvSpPr>
            <p:nvPr/>
          </p:nvSpPr>
          <p:spPr bwMode="auto">
            <a:xfrm>
              <a:off x="5729" y="7985"/>
              <a:ext cx="940" cy="10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8" name="Line 109"/>
            <p:cNvSpPr>
              <a:spLocks noChangeShapeType="1"/>
            </p:cNvSpPr>
            <p:nvPr/>
          </p:nvSpPr>
          <p:spPr bwMode="auto">
            <a:xfrm>
              <a:off x="5769" y="7895"/>
              <a:ext cx="85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9" name="Text Box 110"/>
            <p:cNvSpPr txBox="1">
              <a:spLocks noChangeArrowheads="1"/>
            </p:cNvSpPr>
            <p:nvPr/>
          </p:nvSpPr>
          <p:spPr bwMode="auto">
            <a:xfrm>
              <a:off x="5757" y="831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2270" name="Text Box 111"/>
            <p:cNvSpPr txBox="1">
              <a:spLocks noChangeArrowheads="1"/>
            </p:cNvSpPr>
            <p:nvPr/>
          </p:nvSpPr>
          <p:spPr bwMode="auto">
            <a:xfrm>
              <a:off x="5717" y="895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2271" name="Text Box 112"/>
            <p:cNvSpPr txBox="1">
              <a:spLocks noChangeArrowheads="1"/>
            </p:cNvSpPr>
            <p:nvPr/>
          </p:nvSpPr>
          <p:spPr bwMode="auto">
            <a:xfrm>
              <a:off x="5937" y="858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2272" name="Text Box 113"/>
            <p:cNvSpPr txBox="1">
              <a:spLocks noChangeArrowheads="1"/>
            </p:cNvSpPr>
            <p:nvPr/>
          </p:nvSpPr>
          <p:spPr bwMode="auto">
            <a:xfrm>
              <a:off x="6107" y="9335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2273" name="Text Box 114"/>
            <p:cNvSpPr txBox="1">
              <a:spLocks noChangeArrowheads="1"/>
            </p:cNvSpPr>
            <p:nvPr/>
          </p:nvSpPr>
          <p:spPr bwMode="auto">
            <a:xfrm>
              <a:off x="7257" y="904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2274" name="Text Box 115"/>
            <p:cNvSpPr txBox="1">
              <a:spLocks noChangeArrowheads="1"/>
            </p:cNvSpPr>
            <p:nvPr/>
          </p:nvSpPr>
          <p:spPr bwMode="auto">
            <a:xfrm>
              <a:off x="7267" y="830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2275" name="Line 116"/>
            <p:cNvSpPr>
              <a:spLocks noChangeShapeType="1"/>
            </p:cNvSpPr>
            <p:nvPr/>
          </p:nvSpPr>
          <p:spPr bwMode="auto">
            <a:xfrm>
              <a:off x="5749" y="8654"/>
              <a:ext cx="850" cy="4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6" name="Line 117"/>
            <p:cNvSpPr>
              <a:spLocks noChangeShapeType="1"/>
            </p:cNvSpPr>
            <p:nvPr/>
          </p:nvSpPr>
          <p:spPr bwMode="auto">
            <a:xfrm flipV="1">
              <a:off x="5709" y="8480"/>
              <a:ext cx="930" cy="8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7" name="Line 118"/>
            <p:cNvSpPr>
              <a:spLocks noChangeShapeType="1"/>
            </p:cNvSpPr>
            <p:nvPr/>
          </p:nvSpPr>
          <p:spPr bwMode="auto">
            <a:xfrm>
              <a:off x="3549" y="7526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8" name="Line 119"/>
            <p:cNvSpPr>
              <a:spLocks noChangeShapeType="1"/>
            </p:cNvSpPr>
            <p:nvPr/>
          </p:nvSpPr>
          <p:spPr bwMode="auto">
            <a:xfrm>
              <a:off x="5009" y="7568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9" name="Line 120"/>
            <p:cNvSpPr>
              <a:spLocks noChangeShapeType="1"/>
            </p:cNvSpPr>
            <p:nvPr/>
          </p:nvSpPr>
          <p:spPr bwMode="auto">
            <a:xfrm>
              <a:off x="6329" y="7589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0" name="Line 121"/>
            <p:cNvSpPr>
              <a:spLocks noChangeShapeType="1"/>
            </p:cNvSpPr>
            <p:nvPr/>
          </p:nvSpPr>
          <p:spPr bwMode="auto">
            <a:xfrm>
              <a:off x="7129" y="7598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1" name="Text Box 122"/>
            <p:cNvSpPr txBox="1">
              <a:spLocks noChangeArrowheads="1"/>
            </p:cNvSpPr>
            <p:nvPr/>
          </p:nvSpPr>
          <p:spPr bwMode="auto">
            <a:xfrm>
              <a:off x="3979" y="9560"/>
              <a:ext cx="259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      </a:t>
              </a:r>
              <a:r>
                <a:rPr lang="zh-CN" altLang="en-US" sz="2000" b="1">
                  <a:latin typeface="Times New Roman" pitchFamily="18" charset="0"/>
                </a:rPr>
                <a:t>一个多段图</a:t>
              </a:r>
            </a:p>
          </p:txBody>
        </p:sp>
      </p:grpSp>
      <p:sp>
        <p:nvSpPr>
          <p:cNvPr id="52229" name="TextBox 55"/>
          <p:cNvSpPr txBox="1">
            <a:spLocks noChangeArrowheads="1"/>
          </p:cNvSpPr>
          <p:nvPr/>
        </p:nvSpPr>
        <p:spPr bwMode="auto">
          <a:xfrm>
            <a:off x="4808538" y="4213225"/>
            <a:ext cx="26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endParaRPr lang="zh-CN" altLang="en-US" sz="2400" b="1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230" name="TextBox 58"/>
          <p:cNvSpPr txBox="1">
            <a:spLocks noChangeArrowheads="1"/>
          </p:cNvSpPr>
          <p:nvPr/>
        </p:nvSpPr>
        <p:spPr bwMode="auto">
          <a:xfrm>
            <a:off x="2636838" y="5586413"/>
            <a:ext cx="422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400" b="1" baseline="-25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6.3.1 </a:t>
            </a:r>
            <a:r>
              <a:rPr lang="zh-CN" altLang="en-US" smtClean="0"/>
              <a:t>多段图中的动态规划法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分析：从</a:t>
            </a:r>
            <a:r>
              <a:rPr lang="en-US" altLang="zh-CN" smtClean="0"/>
              <a:t>0</a:t>
            </a:r>
            <a:r>
              <a:rPr lang="zh-CN" altLang="en-US" smtClean="0"/>
              <a:t>到</a:t>
            </a:r>
            <a:r>
              <a:rPr lang="en-US" altLang="zh-CN" smtClean="0"/>
              <a:t>j</a:t>
            </a:r>
            <a:r>
              <a:rPr lang="zh-CN" altLang="en-US" smtClean="0"/>
              <a:t>只有该</a:t>
            </a:r>
            <a:r>
              <a:rPr lang="en-US" altLang="zh-CN" smtClean="0"/>
              <a:t>3</a:t>
            </a:r>
            <a:r>
              <a:rPr lang="zh-CN" altLang="en-US" smtClean="0"/>
              <a:t>条路径，因此其最短路径长度应为</a:t>
            </a:r>
            <a:r>
              <a:rPr lang="en-US" altLang="zh-CN" smtClean="0"/>
              <a:t>3</a:t>
            </a:r>
            <a:r>
              <a:rPr lang="zh-CN" altLang="en-US" smtClean="0"/>
              <a:t>条路径中最短的一条，即</a:t>
            </a:r>
            <a:endParaRPr lang="en-US" altLang="zh-CN" i="1" baseline="-2500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Font typeface="Wingdings 3" pitchFamily="18" charset="2"/>
              <a:buNone/>
            </a:pP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(0,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) = min(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(0,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i="1" baseline="-2500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baseline="-2500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ctr">
              <a:buFont typeface="Wingdings 3" pitchFamily="18" charset="2"/>
              <a:buNone/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是与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存在有向边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&lt;s,j&gt;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的点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mtClean="0"/>
          </a:p>
        </p:txBody>
      </p:sp>
      <p:grpSp>
        <p:nvGrpSpPr>
          <p:cNvPr id="53252" name="Group 71"/>
          <p:cNvGrpSpPr>
            <a:grpSpLocks/>
          </p:cNvGrpSpPr>
          <p:nvPr/>
        </p:nvGrpSpPr>
        <p:grpSpPr bwMode="auto">
          <a:xfrm>
            <a:off x="827088" y="3100388"/>
            <a:ext cx="7572375" cy="3857625"/>
            <a:chOff x="2809" y="7526"/>
            <a:chExt cx="5110" cy="2253"/>
          </a:xfrm>
        </p:grpSpPr>
        <p:sp>
          <p:nvSpPr>
            <p:cNvPr id="53257" name="Text Box 72"/>
            <p:cNvSpPr txBox="1">
              <a:spLocks noChangeArrowheads="1"/>
            </p:cNvSpPr>
            <p:nvPr/>
          </p:nvSpPr>
          <p:spPr bwMode="auto">
            <a:xfrm>
              <a:off x="3287" y="847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3258" name="Oval 73"/>
            <p:cNvSpPr>
              <a:spLocks noChangeArrowheads="1"/>
            </p:cNvSpPr>
            <p:nvPr/>
          </p:nvSpPr>
          <p:spPr bwMode="auto">
            <a:xfrm>
              <a:off x="3979" y="7772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53259" name="Oval 74"/>
            <p:cNvSpPr>
              <a:spLocks noChangeArrowheads="1"/>
            </p:cNvSpPr>
            <p:nvPr/>
          </p:nvSpPr>
          <p:spPr bwMode="auto">
            <a:xfrm>
              <a:off x="4039" y="8513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2</a:t>
              </a:r>
            </a:p>
          </p:txBody>
        </p:sp>
        <p:sp>
          <p:nvSpPr>
            <p:cNvPr id="53260" name="Oval 75"/>
            <p:cNvSpPr>
              <a:spLocks noChangeArrowheads="1"/>
            </p:cNvSpPr>
            <p:nvPr/>
          </p:nvSpPr>
          <p:spPr bwMode="auto">
            <a:xfrm>
              <a:off x="2809" y="8534"/>
              <a:ext cx="310" cy="28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53261" name="Oval 76"/>
            <p:cNvSpPr>
              <a:spLocks noChangeArrowheads="1"/>
            </p:cNvSpPr>
            <p:nvPr/>
          </p:nvSpPr>
          <p:spPr bwMode="auto">
            <a:xfrm>
              <a:off x="4019" y="9233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3</a:t>
              </a:r>
            </a:p>
          </p:txBody>
        </p:sp>
        <p:sp>
          <p:nvSpPr>
            <p:cNvPr id="53262" name="Oval 77"/>
            <p:cNvSpPr>
              <a:spLocks noChangeArrowheads="1"/>
            </p:cNvSpPr>
            <p:nvPr/>
          </p:nvSpPr>
          <p:spPr bwMode="auto">
            <a:xfrm>
              <a:off x="5449" y="7754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53263" name="Oval 78"/>
            <p:cNvSpPr>
              <a:spLocks noChangeArrowheads="1"/>
            </p:cNvSpPr>
            <p:nvPr/>
          </p:nvSpPr>
          <p:spPr bwMode="auto">
            <a:xfrm>
              <a:off x="5419" y="8453"/>
              <a:ext cx="310" cy="283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5</a:t>
              </a:r>
            </a:p>
          </p:txBody>
        </p:sp>
        <p:sp>
          <p:nvSpPr>
            <p:cNvPr id="53264" name="Oval 79"/>
            <p:cNvSpPr>
              <a:spLocks noChangeArrowheads="1"/>
            </p:cNvSpPr>
            <p:nvPr/>
          </p:nvSpPr>
          <p:spPr bwMode="auto">
            <a:xfrm>
              <a:off x="5419" y="9254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53265" name="Oval 80"/>
            <p:cNvSpPr>
              <a:spLocks noChangeArrowheads="1"/>
            </p:cNvSpPr>
            <p:nvPr/>
          </p:nvSpPr>
          <p:spPr bwMode="auto">
            <a:xfrm>
              <a:off x="6626" y="8222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53266" name="Oval 81"/>
            <p:cNvSpPr>
              <a:spLocks noChangeArrowheads="1"/>
            </p:cNvSpPr>
            <p:nvPr/>
          </p:nvSpPr>
          <p:spPr bwMode="auto">
            <a:xfrm>
              <a:off x="6609" y="9035"/>
              <a:ext cx="310" cy="28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53267" name="Oval 82"/>
            <p:cNvSpPr>
              <a:spLocks noChangeArrowheads="1"/>
            </p:cNvSpPr>
            <p:nvPr/>
          </p:nvSpPr>
          <p:spPr bwMode="auto">
            <a:xfrm>
              <a:off x="7609" y="8585"/>
              <a:ext cx="310" cy="28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000" b="1"/>
                <a:t>9</a:t>
              </a:r>
            </a:p>
          </p:txBody>
        </p:sp>
        <p:sp>
          <p:nvSpPr>
            <p:cNvPr id="53268" name="Line 83"/>
            <p:cNvSpPr>
              <a:spLocks noChangeShapeType="1"/>
            </p:cNvSpPr>
            <p:nvPr/>
          </p:nvSpPr>
          <p:spPr bwMode="auto">
            <a:xfrm flipV="1">
              <a:off x="3099" y="7997"/>
              <a:ext cx="890" cy="5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9" name="Line 84"/>
            <p:cNvSpPr>
              <a:spLocks noChangeShapeType="1"/>
            </p:cNvSpPr>
            <p:nvPr/>
          </p:nvSpPr>
          <p:spPr bwMode="auto">
            <a:xfrm flipV="1">
              <a:off x="4339" y="8636"/>
              <a:ext cx="1100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0" name="Line 85"/>
            <p:cNvSpPr>
              <a:spLocks noChangeShapeType="1"/>
            </p:cNvSpPr>
            <p:nvPr/>
          </p:nvSpPr>
          <p:spPr bwMode="auto">
            <a:xfrm flipV="1">
              <a:off x="4319" y="7895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1" name="Line 86"/>
            <p:cNvSpPr>
              <a:spLocks noChangeShapeType="1"/>
            </p:cNvSpPr>
            <p:nvPr/>
          </p:nvSpPr>
          <p:spPr bwMode="auto">
            <a:xfrm flipV="1">
              <a:off x="3129" y="8666"/>
              <a:ext cx="890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2" name="Line 87"/>
            <p:cNvSpPr>
              <a:spLocks noChangeShapeType="1"/>
            </p:cNvSpPr>
            <p:nvPr/>
          </p:nvSpPr>
          <p:spPr bwMode="auto">
            <a:xfrm>
              <a:off x="3089" y="8786"/>
              <a:ext cx="910" cy="531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3" name="Line 88"/>
            <p:cNvSpPr>
              <a:spLocks noChangeShapeType="1"/>
            </p:cNvSpPr>
            <p:nvPr/>
          </p:nvSpPr>
          <p:spPr bwMode="auto">
            <a:xfrm>
              <a:off x="4299" y="7976"/>
              <a:ext cx="1100" cy="57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4" name="Line 89"/>
            <p:cNvSpPr>
              <a:spLocks noChangeShapeType="1"/>
            </p:cNvSpPr>
            <p:nvPr/>
          </p:nvSpPr>
          <p:spPr bwMode="auto">
            <a:xfrm flipV="1">
              <a:off x="5729" y="9200"/>
              <a:ext cx="870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5" name="Line 90"/>
            <p:cNvSpPr>
              <a:spLocks noChangeShapeType="1"/>
            </p:cNvSpPr>
            <p:nvPr/>
          </p:nvSpPr>
          <p:spPr bwMode="auto">
            <a:xfrm flipV="1">
              <a:off x="5749" y="8381"/>
              <a:ext cx="870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6" name="Line 91"/>
            <p:cNvSpPr>
              <a:spLocks noChangeShapeType="1"/>
            </p:cNvSpPr>
            <p:nvPr/>
          </p:nvSpPr>
          <p:spPr bwMode="auto">
            <a:xfrm>
              <a:off x="6959" y="8393"/>
              <a:ext cx="670" cy="2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7" name="Line 92"/>
            <p:cNvSpPr>
              <a:spLocks noChangeShapeType="1"/>
            </p:cNvSpPr>
            <p:nvPr/>
          </p:nvSpPr>
          <p:spPr bwMode="auto">
            <a:xfrm flipV="1">
              <a:off x="6929" y="8822"/>
              <a:ext cx="700" cy="3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8" name="Text Box 93"/>
            <p:cNvSpPr txBox="1">
              <a:spLocks noChangeArrowheads="1"/>
            </p:cNvSpPr>
            <p:nvPr/>
          </p:nvSpPr>
          <p:spPr bwMode="auto">
            <a:xfrm>
              <a:off x="3327" y="806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3279" name="Text Box 94"/>
            <p:cNvSpPr txBox="1">
              <a:spLocks noChangeArrowheads="1"/>
            </p:cNvSpPr>
            <p:nvPr/>
          </p:nvSpPr>
          <p:spPr bwMode="auto">
            <a:xfrm>
              <a:off x="4707" y="763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53280" name="Text Box 95"/>
            <p:cNvSpPr txBox="1">
              <a:spLocks noChangeArrowheads="1"/>
            </p:cNvSpPr>
            <p:nvPr/>
          </p:nvSpPr>
          <p:spPr bwMode="auto">
            <a:xfrm>
              <a:off x="3327" y="9041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3281" name="Text Box 96"/>
            <p:cNvSpPr txBox="1">
              <a:spLocks noChangeArrowheads="1"/>
            </p:cNvSpPr>
            <p:nvPr/>
          </p:nvSpPr>
          <p:spPr bwMode="auto">
            <a:xfrm>
              <a:off x="4547" y="791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3282" name="Text Box 97"/>
            <p:cNvSpPr txBox="1">
              <a:spLocks noChangeArrowheads="1"/>
            </p:cNvSpPr>
            <p:nvPr/>
          </p:nvSpPr>
          <p:spPr bwMode="auto">
            <a:xfrm>
              <a:off x="4797" y="842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3283" name="Text Box 98"/>
            <p:cNvSpPr txBox="1">
              <a:spLocks noChangeArrowheads="1"/>
            </p:cNvSpPr>
            <p:nvPr/>
          </p:nvSpPr>
          <p:spPr bwMode="auto">
            <a:xfrm>
              <a:off x="4407" y="8246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3284" name="Line 99"/>
            <p:cNvSpPr>
              <a:spLocks noChangeShapeType="1"/>
            </p:cNvSpPr>
            <p:nvPr/>
          </p:nvSpPr>
          <p:spPr bwMode="auto">
            <a:xfrm flipV="1">
              <a:off x="4329" y="7979"/>
              <a:ext cx="1110" cy="5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5" name="Text Box 100"/>
            <p:cNvSpPr txBox="1">
              <a:spLocks noChangeArrowheads="1"/>
            </p:cNvSpPr>
            <p:nvPr/>
          </p:nvSpPr>
          <p:spPr bwMode="auto">
            <a:xfrm>
              <a:off x="4527" y="867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3286" name="Line 101"/>
            <p:cNvSpPr>
              <a:spLocks noChangeShapeType="1"/>
            </p:cNvSpPr>
            <p:nvPr/>
          </p:nvSpPr>
          <p:spPr bwMode="auto">
            <a:xfrm>
              <a:off x="4319" y="8756"/>
              <a:ext cx="1100" cy="5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7" name="Text Box 102"/>
            <p:cNvSpPr txBox="1">
              <a:spLocks noChangeArrowheads="1"/>
            </p:cNvSpPr>
            <p:nvPr/>
          </p:nvSpPr>
          <p:spPr bwMode="auto">
            <a:xfrm>
              <a:off x="4397" y="897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3288" name="Line 103"/>
            <p:cNvSpPr>
              <a:spLocks noChangeShapeType="1"/>
            </p:cNvSpPr>
            <p:nvPr/>
          </p:nvSpPr>
          <p:spPr bwMode="auto">
            <a:xfrm flipV="1">
              <a:off x="4329" y="8708"/>
              <a:ext cx="1110" cy="57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9" name="Text Box 104"/>
            <p:cNvSpPr txBox="1">
              <a:spLocks noChangeArrowheads="1"/>
            </p:cNvSpPr>
            <p:nvPr/>
          </p:nvSpPr>
          <p:spPr bwMode="auto">
            <a:xfrm>
              <a:off x="4777" y="9164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3290" name="Line 105"/>
            <p:cNvSpPr>
              <a:spLocks noChangeShapeType="1"/>
            </p:cNvSpPr>
            <p:nvPr/>
          </p:nvSpPr>
          <p:spPr bwMode="auto">
            <a:xfrm flipV="1">
              <a:off x="4359" y="9356"/>
              <a:ext cx="1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1" name="Text Box 106"/>
            <p:cNvSpPr txBox="1">
              <a:spLocks noChangeArrowheads="1"/>
            </p:cNvSpPr>
            <p:nvPr/>
          </p:nvSpPr>
          <p:spPr bwMode="auto">
            <a:xfrm>
              <a:off x="6137" y="786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3292" name="Text Box 107"/>
            <p:cNvSpPr txBox="1">
              <a:spLocks noChangeArrowheads="1"/>
            </p:cNvSpPr>
            <p:nvPr/>
          </p:nvSpPr>
          <p:spPr bwMode="auto">
            <a:xfrm>
              <a:off x="5897" y="8030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3293" name="Line 108"/>
            <p:cNvSpPr>
              <a:spLocks noChangeShapeType="1"/>
            </p:cNvSpPr>
            <p:nvPr/>
          </p:nvSpPr>
          <p:spPr bwMode="auto">
            <a:xfrm>
              <a:off x="5729" y="7985"/>
              <a:ext cx="940" cy="10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4" name="Line 109"/>
            <p:cNvSpPr>
              <a:spLocks noChangeShapeType="1"/>
            </p:cNvSpPr>
            <p:nvPr/>
          </p:nvSpPr>
          <p:spPr bwMode="auto">
            <a:xfrm>
              <a:off x="5769" y="7895"/>
              <a:ext cx="85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5" name="Text Box 110"/>
            <p:cNvSpPr txBox="1">
              <a:spLocks noChangeArrowheads="1"/>
            </p:cNvSpPr>
            <p:nvPr/>
          </p:nvSpPr>
          <p:spPr bwMode="auto">
            <a:xfrm>
              <a:off x="5757" y="831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3296" name="Text Box 111"/>
            <p:cNvSpPr txBox="1">
              <a:spLocks noChangeArrowheads="1"/>
            </p:cNvSpPr>
            <p:nvPr/>
          </p:nvSpPr>
          <p:spPr bwMode="auto">
            <a:xfrm>
              <a:off x="5717" y="895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3297" name="Text Box 112"/>
            <p:cNvSpPr txBox="1">
              <a:spLocks noChangeArrowheads="1"/>
            </p:cNvSpPr>
            <p:nvPr/>
          </p:nvSpPr>
          <p:spPr bwMode="auto">
            <a:xfrm>
              <a:off x="5937" y="8588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3298" name="Text Box 113"/>
            <p:cNvSpPr txBox="1">
              <a:spLocks noChangeArrowheads="1"/>
            </p:cNvSpPr>
            <p:nvPr/>
          </p:nvSpPr>
          <p:spPr bwMode="auto">
            <a:xfrm>
              <a:off x="6107" y="9335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3299" name="Text Box 114"/>
            <p:cNvSpPr txBox="1">
              <a:spLocks noChangeArrowheads="1"/>
            </p:cNvSpPr>
            <p:nvPr/>
          </p:nvSpPr>
          <p:spPr bwMode="auto">
            <a:xfrm>
              <a:off x="7257" y="9047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3300" name="Text Box 115"/>
            <p:cNvSpPr txBox="1">
              <a:spLocks noChangeArrowheads="1"/>
            </p:cNvSpPr>
            <p:nvPr/>
          </p:nvSpPr>
          <p:spPr bwMode="auto">
            <a:xfrm>
              <a:off x="7267" y="8309"/>
              <a:ext cx="1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3301" name="Line 116"/>
            <p:cNvSpPr>
              <a:spLocks noChangeShapeType="1"/>
            </p:cNvSpPr>
            <p:nvPr/>
          </p:nvSpPr>
          <p:spPr bwMode="auto">
            <a:xfrm>
              <a:off x="5749" y="8654"/>
              <a:ext cx="850" cy="4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2" name="Line 117"/>
            <p:cNvSpPr>
              <a:spLocks noChangeShapeType="1"/>
            </p:cNvSpPr>
            <p:nvPr/>
          </p:nvSpPr>
          <p:spPr bwMode="auto">
            <a:xfrm flipV="1">
              <a:off x="5709" y="8480"/>
              <a:ext cx="930" cy="8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3" name="Line 118"/>
            <p:cNvSpPr>
              <a:spLocks noChangeShapeType="1"/>
            </p:cNvSpPr>
            <p:nvPr/>
          </p:nvSpPr>
          <p:spPr bwMode="auto">
            <a:xfrm>
              <a:off x="3549" y="7526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4" name="Line 119"/>
            <p:cNvSpPr>
              <a:spLocks noChangeShapeType="1"/>
            </p:cNvSpPr>
            <p:nvPr/>
          </p:nvSpPr>
          <p:spPr bwMode="auto">
            <a:xfrm>
              <a:off x="5009" y="7568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5" name="Line 120"/>
            <p:cNvSpPr>
              <a:spLocks noChangeShapeType="1"/>
            </p:cNvSpPr>
            <p:nvPr/>
          </p:nvSpPr>
          <p:spPr bwMode="auto">
            <a:xfrm>
              <a:off x="6329" y="7589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6" name="Line 121"/>
            <p:cNvSpPr>
              <a:spLocks noChangeShapeType="1"/>
            </p:cNvSpPr>
            <p:nvPr/>
          </p:nvSpPr>
          <p:spPr bwMode="auto">
            <a:xfrm>
              <a:off x="7129" y="7598"/>
              <a:ext cx="0" cy="20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7" name="Text Box 122"/>
            <p:cNvSpPr txBox="1">
              <a:spLocks noChangeArrowheads="1"/>
            </p:cNvSpPr>
            <p:nvPr/>
          </p:nvSpPr>
          <p:spPr bwMode="auto">
            <a:xfrm>
              <a:off x="3979" y="9560"/>
              <a:ext cx="259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000" b="1">
                  <a:latin typeface="Times New Roman" pitchFamily="18" charset="0"/>
                </a:rPr>
                <a:t>      </a:t>
              </a:r>
              <a:r>
                <a:rPr lang="zh-CN" altLang="en-US" sz="2000" b="1">
                  <a:latin typeface="Times New Roman" pitchFamily="18" charset="0"/>
                </a:rPr>
                <a:t>一个多段图</a:t>
              </a:r>
            </a:p>
          </p:txBody>
        </p:sp>
      </p:grpSp>
      <p:sp>
        <p:nvSpPr>
          <p:cNvPr id="53253" name="TextBox 55"/>
          <p:cNvSpPr txBox="1">
            <a:spLocks noChangeArrowheads="1"/>
          </p:cNvSpPr>
          <p:nvPr/>
        </p:nvSpPr>
        <p:spPr bwMode="auto">
          <a:xfrm>
            <a:off x="4808538" y="4213225"/>
            <a:ext cx="26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endParaRPr lang="zh-CN" altLang="en-US" sz="2400" b="1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254" name="TextBox 56"/>
          <p:cNvSpPr txBox="1">
            <a:spLocks noChangeArrowheads="1"/>
          </p:cNvSpPr>
          <p:nvPr/>
        </p:nvSpPr>
        <p:spPr bwMode="auto">
          <a:xfrm>
            <a:off x="2636838" y="3036888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400" b="1" baseline="-25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255" name="TextBox 57"/>
          <p:cNvSpPr txBox="1">
            <a:spLocks noChangeArrowheads="1"/>
          </p:cNvSpPr>
          <p:nvPr/>
        </p:nvSpPr>
        <p:spPr bwMode="auto">
          <a:xfrm>
            <a:off x="2636838" y="4346575"/>
            <a:ext cx="422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400" b="1" baseline="-25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256" name="TextBox 58"/>
          <p:cNvSpPr txBox="1">
            <a:spLocks noChangeArrowheads="1"/>
          </p:cNvSpPr>
          <p:nvPr/>
        </p:nvSpPr>
        <p:spPr bwMode="auto">
          <a:xfrm>
            <a:off x="2636838" y="5586413"/>
            <a:ext cx="422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400" b="1" baseline="-25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17463</TotalTime>
  <Words>3095</Words>
  <Application>Microsoft Office PowerPoint</Application>
  <PresentationFormat>全屏显示(4:3)</PresentationFormat>
  <Paragraphs>1258</Paragraphs>
  <Slides>38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0" baseType="lpstr">
      <vt:lpstr>质朴</vt:lpstr>
      <vt:lpstr>Equation</vt:lpstr>
      <vt:lpstr>第6章 动态规划法之多段图的最短路径问题</vt:lpstr>
      <vt:lpstr>6.3.1 多段图中的动态规划法</vt:lpstr>
      <vt:lpstr>6.3.1 多段图中的动态规划法</vt:lpstr>
      <vt:lpstr>6.3.1 多段图中的动态规划法</vt:lpstr>
      <vt:lpstr>6.3.1 多段图中的动态规划法</vt:lpstr>
      <vt:lpstr>6.3.1 多段图中的动态规划法</vt:lpstr>
      <vt:lpstr>6.3.1 多段图中的动态规划法</vt:lpstr>
      <vt:lpstr>6.3.1 多段图中的动态规划法</vt:lpstr>
      <vt:lpstr>6.3.1 多段图中的动态规划法</vt:lpstr>
      <vt:lpstr>6.3.1 多段图中的动态规划法</vt:lpstr>
      <vt:lpstr>6.3.1 多段图中的动态规划法</vt:lpstr>
      <vt:lpstr>6.3.1 多段图中的动态规划法</vt:lpstr>
      <vt:lpstr>6.3.1 多段图中的动态规划法</vt:lpstr>
      <vt:lpstr>6.3.1 多段图中的动态规划法</vt:lpstr>
      <vt:lpstr>6.3.1 多段图中的动态规划法</vt:lpstr>
      <vt:lpstr>6.3.1 多段图中的动态规划法</vt:lpstr>
      <vt:lpstr>6.3.1 多段图中的动态规划法</vt:lpstr>
      <vt:lpstr>6.3.1 多段图中的动态规划法</vt:lpstr>
      <vt:lpstr>6.3.1 多段图中的动态规划法</vt:lpstr>
      <vt:lpstr>6.3.1 多段图中的动态规划法</vt:lpstr>
      <vt:lpstr>PowerPoint 演示文稿</vt:lpstr>
      <vt:lpstr>PowerPoint 演示文稿</vt:lpstr>
      <vt:lpstr>6.3.1 多段图中的动态规划法</vt:lpstr>
      <vt:lpstr>6.3.1 多段图中的动态规划法</vt:lpstr>
      <vt:lpstr>6.3.1 多段图中的动态规划法</vt:lpstr>
      <vt:lpstr>PowerPoint 演示文稿</vt:lpstr>
      <vt:lpstr>PowerPoint 演示文稿</vt:lpstr>
      <vt:lpstr>PowerPoint 演示文稿</vt:lpstr>
      <vt:lpstr>软件设计师2017年上半年上午题</vt:lpstr>
      <vt:lpstr>PowerPoint 演示文稿</vt:lpstr>
      <vt:lpstr>问题</vt:lpstr>
      <vt:lpstr>问题</vt:lpstr>
      <vt:lpstr>解答</vt:lpstr>
      <vt:lpstr>PowerPoint 演示文稿</vt:lpstr>
      <vt:lpstr>PowerPoint 演示文稿</vt:lpstr>
      <vt:lpstr>作业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C程序设计基础</dc:title>
  <dc:creator>willianlam</dc:creator>
  <cp:lastModifiedBy>ysj</cp:lastModifiedBy>
  <cp:revision>650</cp:revision>
  <dcterms:created xsi:type="dcterms:W3CDTF">2016-10-04T02:12:36Z</dcterms:created>
  <dcterms:modified xsi:type="dcterms:W3CDTF">2020-05-19T02:01:23Z</dcterms:modified>
</cp:coreProperties>
</file>