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79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3" r:id="rId37"/>
    <p:sldId id="414" r:id="rId38"/>
    <p:sldId id="415" r:id="rId39"/>
    <p:sldId id="416" r:id="rId40"/>
    <p:sldId id="417" r:id="rId41"/>
    <p:sldId id="418" r:id="rId42"/>
    <p:sldId id="377" r:id="rId43"/>
    <p:sldId id="378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82" autoAdjust="0"/>
  </p:normalViewPr>
  <p:slideViewPr>
    <p:cSldViewPr>
      <p:cViewPr varScale="1">
        <p:scale>
          <a:sx n="96" d="100"/>
          <a:sy n="96" d="100"/>
        </p:scale>
        <p:origin x="-4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8F2C74E-6464-436E-9B74-079B248C403B}" type="datetimeFigureOut">
              <a:rPr lang="zh-CN" altLang="en-US"/>
              <a:pPr>
                <a:defRPr/>
              </a:pPr>
              <a:t>2020/5/18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8C54219-928E-4EB9-9FAE-774BFEA3A0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6981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A4E36164-F9A8-4B5F-AD6A-2C8A2013B838}" type="datetimeFigureOut">
              <a:rPr lang="zh-CN" altLang="en-US"/>
              <a:pPr>
                <a:defRPr/>
              </a:pPr>
              <a:t>2020/5/18</a:t>
            </a:fld>
            <a:endParaRPr lang="zh-CN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1B7F-2E38-4CC9-B07B-FC1E7A6F2F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1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61156-1F46-4CCE-B8ED-7A8BD201646A}" type="datetimeFigureOut">
              <a:rPr lang="zh-CN" altLang="en-US"/>
              <a:pPr>
                <a:defRPr/>
              </a:pPr>
              <a:t>2020/5/18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F1D93-99E9-4001-BA45-A1392728DA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98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直接连接符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313DA-E1A7-4C5C-9936-258C2C9D30DF}" type="datetimeFigureOut">
              <a:rPr lang="zh-CN" altLang="en-US"/>
              <a:pPr>
                <a:defRPr/>
              </a:pPr>
              <a:t>2020/5/18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516B0-94FA-4F55-8C91-40D664D5CA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6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B5159-B8C2-4CD2-86EA-D9E255919751}" type="datetimeFigureOut">
              <a:rPr lang="zh-CN" altLang="en-US"/>
              <a:pPr>
                <a:defRPr/>
              </a:pPr>
              <a:t>2020/5/18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AE645-397C-4996-BF5E-985FBC6CE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CD11E-1364-43BB-9D94-1AA96B74CDDD}" type="datetimeFigureOut">
              <a:rPr lang="zh-CN" altLang="en-US"/>
              <a:pPr>
                <a:defRPr/>
              </a:pPr>
              <a:t>2020/5/18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D34ED-5C4F-4FCF-A1A0-0811FFE6AC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9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EF860-3E9A-43E8-8460-DF76AF6EFAC6}" type="datetimeFigureOut">
              <a:rPr lang="zh-CN" altLang="en-US"/>
              <a:pPr>
                <a:defRPr/>
              </a:pPr>
              <a:t>2020/5/18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CC02E-960D-445A-B092-6516C18260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4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A45F7-F696-4FB7-8C32-B03733648513}" type="datetimeFigureOut">
              <a:rPr lang="zh-CN" altLang="en-US"/>
              <a:pPr>
                <a:defRPr/>
              </a:pPr>
              <a:t>2020/5/18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0FC09-00C4-42C3-9478-C069976024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9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D7711-BFBA-4ABB-BFC0-CB96873FC335}" type="datetimeFigureOut">
              <a:rPr lang="zh-CN" altLang="en-US"/>
              <a:pPr>
                <a:defRPr/>
              </a:pPr>
              <a:t>2020/5/18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66805-8264-4760-B36D-6BDBD7D13D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8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766C5-F7BE-4E86-B226-0C611363F74E}" type="datetimeFigureOut">
              <a:rPr lang="zh-CN" altLang="en-US"/>
              <a:pPr>
                <a:defRPr/>
              </a:pPr>
              <a:t>2020/5/18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A3193-8BB4-4187-8CBB-AFFA2F5EEB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9D6CC-A5E5-4D1B-9243-6CCA4A173E2D}" type="datetimeFigureOut">
              <a:rPr lang="zh-CN" altLang="en-US"/>
              <a:pPr>
                <a:defRPr/>
              </a:pPr>
              <a:t>2020/5/18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2B361-C53D-4863-9028-D7C104A44E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67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E49EF-E368-4320-9C85-D952AE75B13B}" type="datetimeFigureOut">
              <a:rPr lang="zh-CN" altLang="en-US"/>
              <a:pPr>
                <a:defRPr/>
              </a:pPr>
              <a:t>2020/5/18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CA136-4917-4DA6-9AA0-58C3124430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80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fld id="{FE0FA07D-B1B5-42E8-A5FC-F39EA0639E0A}" type="datetimeFigureOut">
              <a:rPr lang="zh-CN" altLang="en-US"/>
              <a:pPr>
                <a:defRPr/>
              </a:pPr>
              <a:t>2020/5/18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ea typeface="宋体" charset="-122"/>
              </a:defRPr>
            </a:lvl1pPr>
          </a:lstStyle>
          <a:p>
            <a:pPr>
              <a:defRPr/>
            </a:pPr>
            <a:fld id="{3B962347-B629-44BA-AA14-302D252E0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9" r:id="rId1"/>
    <p:sldLayoutId id="2147484615" r:id="rId2"/>
    <p:sldLayoutId id="2147484620" r:id="rId3"/>
    <p:sldLayoutId id="2147484616" r:id="rId4"/>
    <p:sldLayoutId id="2147484617" r:id="rId5"/>
    <p:sldLayoutId id="2147484621" r:id="rId6"/>
    <p:sldLayoutId id="2147484622" r:id="rId7"/>
    <p:sldLayoutId id="2147484623" r:id="rId8"/>
    <p:sldLayoutId id="2147484624" r:id="rId9"/>
    <p:sldLayoutId id="2147484618" r:id="rId10"/>
    <p:sldLayoutId id="21474846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宋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贪心法</a:t>
            </a:r>
            <a:r>
              <a:rPr lang="en-US" altLang="zh-CN" dirty="0" smtClean="0"/>
              <a:t>—</a:t>
            </a:r>
            <a:r>
              <a:rPr lang="zh-CN" altLang="en-US" smtClean="0"/>
              <a:t>组合问题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681038"/>
          </a:xfrm>
        </p:spPr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zh-CN" altLang="en-US" dirty="0" smtClean="0"/>
              <a:t>林煜东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 smtClean="0"/>
              <a:t>linyd@gcu.edu.com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背包问题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若用贪心法求</a:t>
            </a:r>
            <a:r>
              <a:rPr lang="en-US" altLang="zh-CN" dirty="0" smtClean="0"/>
              <a:t>0/1</a:t>
            </a:r>
            <a:r>
              <a:rPr lang="zh-CN" altLang="en-US" dirty="0" smtClean="0"/>
              <a:t>背包问题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）策略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pSp>
        <p:nvGrpSpPr>
          <p:cNvPr id="20484" name="组合 20"/>
          <p:cNvGrpSpPr>
            <a:grpSpLocks/>
          </p:cNvGrpSpPr>
          <p:nvPr/>
        </p:nvGrpSpPr>
        <p:grpSpPr bwMode="auto">
          <a:xfrm>
            <a:off x="1547813" y="2852738"/>
            <a:ext cx="2855912" cy="2363787"/>
            <a:chOff x="2987824" y="2175247"/>
            <a:chExt cx="2856781" cy="2363490"/>
          </a:xfrm>
        </p:grpSpPr>
        <p:sp>
          <p:nvSpPr>
            <p:cNvPr id="20497" name="Text Box 5"/>
            <p:cNvSpPr txBox="1">
              <a:spLocks noChangeArrowheads="1"/>
            </p:cNvSpPr>
            <p:nvPr/>
          </p:nvSpPr>
          <p:spPr bwMode="auto">
            <a:xfrm>
              <a:off x="5164287" y="2175247"/>
              <a:ext cx="557213" cy="19018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50</a:t>
              </a:r>
            </a:p>
          </p:txBody>
        </p:sp>
        <p:sp>
          <p:nvSpPr>
            <p:cNvPr id="20498" name="Text Box 6"/>
            <p:cNvSpPr txBox="1">
              <a:spLocks noChangeArrowheads="1"/>
            </p:cNvSpPr>
            <p:nvPr/>
          </p:nvSpPr>
          <p:spPr bwMode="auto">
            <a:xfrm>
              <a:off x="3711724" y="2937247"/>
              <a:ext cx="555625" cy="113982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30</a:t>
              </a:r>
            </a:p>
          </p:txBody>
        </p:sp>
        <p:sp>
          <p:nvSpPr>
            <p:cNvPr id="20499" name="Text Box 7"/>
            <p:cNvSpPr txBox="1">
              <a:spLocks noChangeArrowheads="1"/>
            </p:cNvSpPr>
            <p:nvPr/>
          </p:nvSpPr>
          <p:spPr bwMode="auto">
            <a:xfrm>
              <a:off x="4440387" y="3692897"/>
              <a:ext cx="555625" cy="3794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10</a:t>
              </a:r>
            </a:p>
          </p:txBody>
        </p:sp>
        <p:sp>
          <p:nvSpPr>
            <p:cNvPr id="20500" name="Text Box 8"/>
            <p:cNvSpPr txBox="1">
              <a:spLocks noChangeArrowheads="1"/>
            </p:cNvSpPr>
            <p:nvPr/>
          </p:nvSpPr>
          <p:spPr bwMode="auto">
            <a:xfrm>
              <a:off x="2987824" y="3315072"/>
              <a:ext cx="555625" cy="7604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72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20</a:t>
              </a:r>
            </a:p>
          </p:txBody>
        </p:sp>
        <p:sp>
          <p:nvSpPr>
            <p:cNvPr id="20501" name="TextBox 42"/>
            <p:cNvSpPr txBox="1">
              <a:spLocks noChangeArrowheads="1"/>
            </p:cNvSpPr>
            <p:nvPr/>
          </p:nvSpPr>
          <p:spPr bwMode="auto">
            <a:xfrm>
              <a:off x="3019414" y="4072309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2" name="TextBox 43"/>
            <p:cNvSpPr txBox="1">
              <a:spLocks noChangeArrowheads="1"/>
            </p:cNvSpPr>
            <p:nvPr/>
          </p:nvSpPr>
          <p:spPr bwMode="auto">
            <a:xfrm>
              <a:off x="3666370" y="4072308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120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3" name="TextBox 44"/>
            <p:cNvSpPr txBox="1">
              <a:spLocks noChangeArrowheads="1"/>
            </p:cNvSpPr>
            <p:nvPr/>
          </p:nvSpPr>
          <p:spPr bwMode="auto">
            <a:xfrm>
              <a:off x="4471977" y="407707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4" name="TextBox 45"/>
            <p:cNvSpPr txBox="1">
              <a:spLocks noChangeArrowheads="1"/>
            </p:cNvSpPr>
            <p:nvPr/>
          </p:nvSpPr>
          <p:spPr bwMode="auto">
            <a:xfrm>
              <a:off x="5041180" y="407230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背包</a:t>
              </a:r>
            </a:p>
          </p:txBody>
        </p:sp>
      </p:grp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389563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48" name="右箭头 47"/>
          <p:cNvSpPr/>
          <p:nvPr/>
        </p:nvSpPr>
        <p:spPr>
          <a:xfrm>
            <a:off x="4524375" y="3703638"/>
            <a:ext cx="576263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6181725" y="3703638"/>
            <a:ext cx="574675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488" name="TextBox 49"/>
          <p:cNvSpPr txBox="1">
            <a:spLocks noChangeArrowheads="1"/>
          </p:cNvSpPr>
          <p:nvPr/>
        </p:nvSpPr>
        <p:spPr bwMode="auto">
          <a:xfrm>
            <a:off x="6999288" y="4741863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170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5389563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7045325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20491" name="Text Box 7"/>
          <p:cNvSpPr txBox="1">
            <a:spLocks noChangeArrowheads="1"/>
          </p:cNvSpPr>
          <p:nvPr/>
        </p:nvSpPr>
        <p:spPr bwMode="auto">
          <a:xfrm>
            <a:off x="7045325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20492" name="TextBox 56"/>
          <p:cNvSpPr txBox="1">
            <a:spLocks noChangeArrowheads="1"/>
          </p:cNvSpPr>
          <p:nvPr/>
        </p:nvSpPr>
        <p:spPr bwMode="auto">
          <a:xfrm>
            <a:off x="1649413" y="3492500"/>
            <a:ext cx="3508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6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3" name="TextBox 57"/>
          <p:cNvSpPr txBox="1">
            <a:spLocks noChangeArrowheads="1"/>
          </p:cNvSpPr>
          <p:nvPr/>
        </p:nvSpPr>
        <p:spPr bwMode="auto">
          <a:xfrm>
            <a:off x="2373313" y="3111500"/>
            <a:ext cx="352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6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4" name="TextBox 58"/>
          <p:cNvSpPr txBox="1">
            <a:spLocks noChangeArrowheads="1"/>
          </p:cNvSpPr>
          <p:nvPr/>
        </p:nvSpPr>
        <p:spPr bwMode="auto">
          <a:xfrm>
            <a:off x="3101975" y="3878263"/>
            <a:ext cx="352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6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5" name="Text Box 6"/>
          <p:cNvSpPr txBox="1">
            <a:spLocks noChangeArrowheads="1"/>
          </p:cNvSpPr>
          <p:nvPr/>
        </p:nvSpPr>
        <p:spPr bwMode="auto">
          <a:xfrm>
            <a:off x="7045325" y="3221038"/>
            <a:ext cx="555625" cy="1139825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r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endParaRPr lang="en-US" altLang="zh-CN" sz="2400" b="1">
              <a:latin typeface="Times New Roman" pitchFamily="18" charset="0"/>
            </a:endParaRPr>
          </a:p>
          <a:p>
            <a:pPr algn="just"/>
            <a:r>
              <a:rPr lang="en-US" altLang="zh-CN" sz="2400" b="1">
                <a:latin typeface="Times New Roman" pitchFamily="18" charset="0"/>
              </a:rPr>
              <a:t> 30</a:t>
            </a:r>
          </a:p>
        </p:txBody>
      </p:sp>
      <p:sp>
        <p:nvSpPr>
          <p:cNvPr id="20496" name="TextBox 3"/>
          <p:cNvSpPr txBox="1">
            <a:spLocks noChangeArrowheads="1"/>
          </p:cNvSpPr>
          <p:nvPr/>
        </p:nvSpPr>
        <p:spPr bwMode="auto">
          <a:xfrm>
            <a:off x="2227263" y="5589588"/>
            <a:ext cx="4289425" cy="5842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适合用动态规划法求解</a:t>
            </a:r>
          </a:p>
        </p:txBody>
      </p:sp>
    </p:spTree>
    <p:extLst>
      <p:ext uri="{BB962C8B-B14F-4D97-AF65-F5344CB8AC3E}">
        <p14:creationId xmlns:p14="http://schemas.microsoft.com/office/powerpoint/2010/main" val="34209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7544" y="44624"/>
            <a:ext cx="8229600" cy="6218432"/>
          </a:xfrm>
        </p:spPr>
        <p:txBody>
          <a:bodyPr/>
          <a:lstStyle/>
          <a:p>
            <a:pPr marL="0" indent="0">
              <a:lnSpc>
                <a:spcPts val="2900"/>
              </a:lnSpc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KnapSack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w[ ], </a:t>
            </a:r>
            <a:r>
              <a:rPr lang="en-US" altLang="zh-CN" dirty="0" err="1"/>
              <a:t>int</a:t>
            </a:r>
            <a:r>
              <a:rPr lang="en-US" altLang="zh-CN" dirty="0"/>
              <a:t> v[ ], </a:t>
            </a:r>
            <a:r>
              <a:rPr lang="en-US" altLang="zh-CN" dirty="0" err="1"/>
              <a:t>int</a:t>
            </a:r>
            <a:r>
              <a:rPr lang="en-US" altLang="zh-CN" dirty="0"/>
              <a:t> n, </a:t>
            </a:r>
            <a:r>
              <a:rPr lang="en-US" altLang="zh-CN" dirty="0" err="1"/>
              <a:t>int</a:t>
            </a:r>
            <a:r>
              <a:rPr lang="en-US" altLang="zh-CN" dirty="0"/>
              <a:t> C)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altLang="zh-CN" dirty="0"/>
              <a:t>{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altLang="zh-CN" dirty="0"/>
              <a:t>	double x[10] = {0};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物品可部分装入</a:t>
            </a:r>
          </a:p>
          <a:p>
            <a:pPr marL="0" indent="0">
              <a:lnSpc>
                <a:spcPts val="29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maxValue</a:t>
            </a:r>
            <a:r>
              <a:rPr lang="en-US" altLang="zh-CN" dirty="0"/>
              <a:t> = 0;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w[</a:t>
            </a:r>
            <a:r>
              <a:rPr lang="en-US" altLang="zh-CN" dirty="0" err="1"/>
              <a:t>i</a:t>
            </a:r>
            <a:r>
              <a:rPr lang="en-US" altLang="zh-CN" dirty="0"/>
              <a:t>] &lt; C;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altLang="zh-CN" dirty="0"/>
              <a:t>	{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altLang="zh-CN" dirty="0"/>
              <a:t>		x[</a:t>
            </a:r>
            <a:r>
              <a:rPr lang="en-US" altLang="zh-CN" dirty="0" err="1"/>
              <a:t>i</a:t>
            </a:r>
            <a:r>
              <a:rPr lang="en-US" altLang="zh-CN" dirty="0"/>
              <a:t>] = 1; </a:t>
            </a: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将物品</a:t>
            </a:r>
            <a:r>
              <a:rPr lang="en-US" altLang="zh-CN" dirty="0" err="1">
                <a:solidFill>
                  <a:srgbClr val="008000"/>
                </a:solidFill>
              </a:rPr>
              <a:t>i</a:t>
            </a:r>
            <a:r>
              <a:rPr lang="zh-CN" altLang="en-US" dirty="0">
                <a:solidFill>
                  <a:srgbClr val="008000"/>
                </a:solidFill>
              </a:rPr>
              <a:t>装入背包</a:t>
            </a:r>
          </a:p>
          <a:p>
            <a:pPr marL="0" indent="0">
              <a:lnSpc>
                <a:spcPts val="2900"/>
              </a:lnSpc>
              <a:buNone/>
            </a:pPr>
            <a:r>
              <a:rPr lang="zh-CN" altLang="en-US" dirty="0"/>
              <a:t>		</a:t>
            </a:r>
            <a:r>
              <a:rPr lang="en-US" altLang="zh-CN" dirty="0" err="1"/>
              <a:t>maxValue</a:t>
            </a:r>
            <a:r>
              <a:rPr lang="en-US" altLang="zh-CN" dirty="0"/>
              <a:t> += v[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altLang="zh-CN" dirty="0"/>
              <a:t>		C = C - w[</a:t>
            </a:r>
            <a:r>
              <a:rPr lang="en-US" altLang="zh-CN" dirty="0" err="1"/>
              <a:t>i</a:t>
            </a:r>
            <a:r>
              <a:rPr lang="en-US" altLang="zh-CN" dirty="0"/>
              <a:t>]; 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背包剩余容量</a:t>
            </a:r>
          </a:p>
          <a:p>
            <a:pPr marL="0" indent="0">
              <a:lnSpc>
                <a:spcPts val="29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altLang="zh-CN" dirty="0"/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x[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 = (double)C/w[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];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物品</a:t>
            </a:r>
            <a:r>
              <a:rPr lang="en-US" altLang="zh-CN" dirty="0" err="1">
                <a:solidFill>
                  <a:srgbClr val="008000"/>
                </a:solidFill>
              </a:rPr>
              <a:t>i</a:t>
            </a:r>
            <a:r>
              <a:rPr lang="zh-CN" altLang="en-US" dirty="0">
                <a:solidFill>
                  <a:srgbClr val="008000"/>
                </a:solidFill>
              </a:rPr>
              <a:t>装入一部分</a:t>
            </a:r>
          </a:p>
          <a:p>
            <a:pPr marL="0" indent="0">
              <a:lnSpc>
                <a:spcPts val="29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	</a:t>
            </a:r>
            <a:r>
              <a:rPr lang="en-US" altLang="zh-CN" b="1" dirty="0" err="1">
                <a:solidFill>
                  <a:srgbClr val="FF0000"/>
                </a:solidFill>
              </a:rPr>
              <a:t>maxValue</a:t>
            </a:r>
            <a:r>
              <a:rPr lang="en-US" altLang="zh-CN" b="1" dirty="0">
                <a:solidFill>
                  <a:srgbClr val="FF0000"/>
                </a:solidFill>
              </a:rPr>
              <a:t> += x[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 * v[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];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altLang="zh-CN" dirty="0"/>
              <a:t>	return </a:t>
            </a:r>
            <a:r>
              <a:rPr lang="en-US" altLang="zh-CN" dirty="0" err="1"/>
              <a:t>maxValue</a:t>
            </a:r>
            <a:r>
              <a:rPr lang="en-US" altLang="zh-CN" dirty="0"/>
              <a:t>; </a:t>
            </a: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返回背包获得的价值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014" y="6259160"/>
            <a:ext cx="8568952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可以实现任何策略，关键在于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w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v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是按什么顺序排序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5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背包问题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算法分析：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贪心法实现前，需要对数据按某个特性排序。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对于背包问题中的策略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（优先选价值最高的），需要先对物品按价值从高到低排序；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对于策略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（优先选容量最小的），需要先对物品按容量从小到大排序；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对于策略</a:t>
            </a:r>
            <a:r>
              <a:rPr lang="en-US" altLang="zh-CN" dirty="0" smtClean="0"/>
              <a:t>3</a:t>
            </a:r>
            <a:r>
              <a:rPr lang="zh-CN" altLang="en-US" dirty="0" smtClean="0"/>
              <a:t>（优先选单位价值最高的），需要先对物品的单位价值从大到小排序。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因此主要时间复杂度在排序上，最快为</a:t>
            </a:r>
            <a:r>
              <a:rPr lang="en-US" altLang="zh-CN" dirty="0" smtClean="0"/>
              <a:t>O(nlog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51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7.2.2 </a:t>
            </a:r>
            <a:r>
              <a:rPr lang="zh-CN" altLang="en-US" dirty="0" smtClean="0"/>
              <a:t>活动安排问题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问题描述：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设有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个活动</a:t>
            </a:r>
            <a:r>
              <a:rPr lang="en-US" altLang="zh-CN" dirty="0" smtClean="0"/>
              <a:t>E={1,2,...,n}</a:t>
            </a:r>
            <a:r>
              <a:rPr lang="zh-CN" altLang="en-US" dirty="0" smtClean="0"/>
              <a:t>，每个活动满足以下要求：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）每个活动都要求使用同一资源，而且同一时间内只有一个活动能使用这一资源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）每个活动都有一个开始时间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和结束时间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，即活动在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,f</a:t>
            </a:r>
            <a:r>
              <a:rPr lang="en-US" altLang="zh-CN" baseline="-25000" dirty="0" err="1" smtClean="0"/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时间内进行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个活动和每个活动的起止时间，活动安排问题是在时间不冲突的情况下，从这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个活动中安排尽可能多的活动来举办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65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 smtClean="0"/>
              <a:t>实例（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个活动的起止时间）：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35873" y="590580"/>
            <a:ext cx="8137525" cy="1509712"/>
            <a:chOff x="-2" y="-2"/>
            <a:chExt cx="2044" cy="1444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11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14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111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12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9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109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10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0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107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8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105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6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103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4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101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2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99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0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97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8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6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95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6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7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93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4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8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91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2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9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89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s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0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0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87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8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1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85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6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2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83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4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2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79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0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77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8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75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6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7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73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4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8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71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2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9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69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0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0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67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8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1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65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f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6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2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63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4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3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61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2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59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0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57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8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55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6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53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4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8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51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2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9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49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0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0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47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8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1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45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6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2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43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6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471785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2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7.2.2 </a:t>
            </a:r>
            <a:r>
              <a:rPr lang="zh-CN" altLang="en-US" dirty="0"/>
              <a:t>活动安排问题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贪心策略一：最早</a:t>
            </a:r>
            <a:r>
              <a:rPr lang="zh-CN" altLang="en-US" b="1" dirty="0" smtClean="0">
                <a:solidFill>
                  <a:srgbClr val="FF0000"/>
                </a:solidFill>
              </a:rPr>
              <a:t>开始</a:t>
            </a:r>
            <a:r>
              <a:rPr lang="zh-CN" altLang="en-US" dirty="0" smtClean="0"/>
              <a:t>时间，即在不冲突的情况下，每次从未举办的活动里选择最早</a:t>
            </a:r>
            <a:r>
              <a:rPr lang="zh-CN" altLang="en-US" b="1" dirty="0" smtClean="0">
                <a:solidFill>
                  <a:srgbClr val="FF0000"/>
                </a:solidFill>
              </a:rPr>
              <a:t>开始</a:t>
            </a:r>
            <a:r>
              <a:rPr lang="zh-CN" altLang="en-US" dirty="0" smtClean="0"/>
              <a:t>的活动</a:t>
            </a:r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35873" y="2420888"/>
            <a:ext cx="8137525" cy="1509712"/>
            <a:chOff x="-2" y="-2"/>
            <a:chExt cx="2044" cy="1444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11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14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111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12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9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109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10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0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107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8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105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6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103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4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101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2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99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0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97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8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6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95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6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7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93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4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8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91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2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9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89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90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0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87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88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1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85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6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2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83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4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2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79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0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77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8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75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6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7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73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4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8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71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2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9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69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0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0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67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68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1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65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f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6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2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63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4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3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61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2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59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0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57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8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55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6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53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4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8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51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2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9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49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0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0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47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8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1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45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6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2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43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6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  <p:grpSp>
        <p:nvGrpSpPr>
          <p:cNvPr id="115" name="Group 5"/>
          <p:cNvGrpSpPr>
            <a:grpSpLocks/>
          </p:cNvGrpSpPr>
          <p:nvPr/>
        </p:nvGrpSpPr>
        <p:grpSpPr bwMode="auto">
          <a:xfrm>
            <a:off x="535873" y="4727600"/>
            <a:ext cx="8137525" cy="1509712"/>
            <a:chOff x="-2" y="-2"/>
            <a:chExt cx="2044" cy="1444"/>
          </a:xfrm>
        </p:grpSpPr>
        <p:grpSp>
          <p:nvGrpSpPr>
            <p:cNvPr id="116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118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224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25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9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222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3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3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0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220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1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218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9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2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216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7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3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214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5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5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4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212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3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5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210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1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6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208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9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7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206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7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8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204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5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9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202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03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0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200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1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1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198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9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2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196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7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3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194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5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4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192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3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5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190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1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6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188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89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7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186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7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8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184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5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9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182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83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0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180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1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1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178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9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2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176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f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77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3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174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5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4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172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3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5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170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1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6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168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9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7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166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67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8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164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5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9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162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3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0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160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1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1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158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59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2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156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5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3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154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55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17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  <p:sp>
        <p:nvSpPr>
          <p:cNvPr id="226" name="下箭头 225"/>
          <p:cNvSpPr/>
          <p:nvPr/>
        </p:nvSpPr>
        <p:spPr>
          <a:xfrm>
            <a:off x="4266235" y="3930600"/>
            <a:ext cx="676800" cy="79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5076056" y="4077072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按</a:t>
            </a:r>
            <a:r>
              <a:rPr lang="en-US" altLang="zh-CN" sz="2400" dirty="0" err="1" smtClean="0"/>
              <a:t>s</a:t>
            </a:r>
            <a:r>
              <a:rPr lang="en-US" altLang="zh-CN" sz="2400" baseline="-25000" dirty="0" err="1" smtClean="0"/>
              <a:t>i</a:t>
            </a:r>
            <a:r>
              <a:rPr lang="zh-CN" altLang="en-US" sz="2400" dirty="0" smtClean="0"/>
              <a:t>升序排序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19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2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贪心策略一：最早</a:t>
            </a:r>
            <a:r>
              <a:rPr lang="zh-CN" altLang="en-US" b="1" dirty="0">
                <a:solidFill>
                  <a:srgbClr val="FF0000"/>
                </a:solidFill>
              </a:rPr>
              <a:t>开始</a:t>
            </a:r>
            <a:r>
              <a:rPr lang="zh-CN" altLang="en-US" dirty="0"/>
              <a:t>时间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03595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6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117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11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225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26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0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2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3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1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221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2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2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219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0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3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217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8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4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215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5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6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5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213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4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6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211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2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7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209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0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8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2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9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2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0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20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04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1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201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2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2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199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0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3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197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8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4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195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6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5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193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4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6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191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2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7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189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0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8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187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8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9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185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6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0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1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1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1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2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179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0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3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177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f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78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4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175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6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5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173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4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6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171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2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7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169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0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8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167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68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9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165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6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0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16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1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161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2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2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15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3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157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58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4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155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5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3160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贪心策略一：最早</a:t>
            </a:r>
            <a:r>
              <a:rPr lang="zh-CN" altLang="en-US" b="1" dirty="0">
                <a:solidFill>
                  <a:srgbClr val="FF0000"/>
                </a:solidFill>
              </a:rPr>
              <a:t>开始</a:t>
            </a:r>
            <a:r>
              <a:rPr lang="zh-CN" altLang="en-US" dirty="0"/>
              <a:t>时间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74749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6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117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11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225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26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0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2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3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1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221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2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2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219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0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3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217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8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4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215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5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6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5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213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4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6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211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2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7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209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0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8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2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9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2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0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20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04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1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201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2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2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199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0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0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3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197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8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4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195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6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5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193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4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6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191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2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7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189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0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8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187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8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9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185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6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0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1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1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1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2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179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0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3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177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f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78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4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175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6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6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5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173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4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6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171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2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7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169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0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8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167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68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9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165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6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0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16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1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161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2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2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15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3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157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58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4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155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5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2281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贪心策略一：最早</a:t>
            </a:r>
            <a:r>
              <a:rPr lang="zh-CN" altLang="en-US" b="1" dirty="0">
                <a:solidFill>
                  <a:srgbClr val="FF0000"/>
                </a:solidFill>
              </a:rPr>
              <a:t>开始</a:t>
            </a:r>
            <a:r>
              <a:rPr lang="zh-CN" altLang="en-US" dirty="0"/>
              <a:t>时间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51929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6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117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11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225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26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0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2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3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1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221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2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2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219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0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3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217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8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4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215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5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6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5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213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4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6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211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2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7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209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0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8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2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9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2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0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20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04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1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201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2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2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199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0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0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3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197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8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4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195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6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5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193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4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6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191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2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7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189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0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8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187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8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9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185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6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0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1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1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1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2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179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0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3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177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f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78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4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175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6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6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5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173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4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6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171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2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7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169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0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8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167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68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9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165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6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0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16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1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161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2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2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15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3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157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58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4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155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5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59832" y="262141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贪心策略一：最早</a:t>
            </a:r>
            <a:r>
              <a:rPr lang="zh-CN" altLang="en-US" b="1" dirty="0">
                <a:solidFill>
                  <a:srgbClr val="FF0000"/>
                </a:solidFill>
              </a:rPr>
              <a:t>开始</a:t>
            </a:r>
            <a:r>
              <a:rPr lang="zh-CN" altLang="en-US" dirty="0"/>
              <a:t>时间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32449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6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117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11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225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26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0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2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3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1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221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2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2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219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0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3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217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8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4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215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5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6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5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213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4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6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211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2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7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209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0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8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2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9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2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0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20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04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1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201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2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2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199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0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0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3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197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8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4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195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6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5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193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4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6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191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2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7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189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0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8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187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8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9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185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6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0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1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1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1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2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179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0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3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177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f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78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4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175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6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6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5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173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4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6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171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2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7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169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0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8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167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68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9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165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6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0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16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1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161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2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2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15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3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157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58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4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155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5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  <p:sp>
        <p:nvSpPr>
          <p:cNvPr id="227" name="TextBox 226"/>
          <p:cNvSpPr txBox="1"/>
          <p:nvPr/>
        </p:nvSpPr>
        <p:spPr>
          <a:xfrm>
            <a:off x="6084168" y="5925071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×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</a:t>
            </a:r>
            <a:r>
              <a:rPr lang="zh-CN" altLang="en-US" dirty="0" smtClean="0"/>
              <a:t>组合问题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背包问题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活动安排问题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多机调试问题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2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贪心策略一：最早</a:t>
            </a:r>
            <a:r>
              <a:rPr lang="zh-CN" altLang="en-US" b="1" dirty="0">
                <a:solidFill>
                  <a:srgbClr val="FF0000"/>
                </a:solidFill>
              </a:rPr>
              <a:t>开始</a:t>
            </a:r>
            <a:r>
              <a:rPr lang="zh-CN" altLang="en-US" dirty="0"/>
              <a:t>时间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21801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6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117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11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225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26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0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2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3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1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221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2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2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219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0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3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217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8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4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215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5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6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5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213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4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6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211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2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7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209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7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0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8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2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9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2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0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20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11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4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1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201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2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2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199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0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0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3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197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8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4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195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6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5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193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4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6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191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2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7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189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0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8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187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8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9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185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6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6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0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1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1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1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2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179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0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3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177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f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78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4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175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6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6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5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173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4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6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171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2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7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169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0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8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167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68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9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165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6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0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16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1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161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10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2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2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15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3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157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58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4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155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5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691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贪心策略一：最早</a:t>
            </a:r>
            <a:r>
              <a:rPr lang="zh-CN" altLang="en-US" b="1" dirty="0">
                <a:solidFill>
                  <a:srgbClr val="FF0000"/>
                </a:solidFill>
              </a:rPr>
              <a:t>开始</a:t>
            </a:r>
            <a:r>
              <a:rPr lang="zh-CN" altLang="en-US" dirty="0"/>
              <a:t>时间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64191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16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117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11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225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26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0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2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3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1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221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2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2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219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10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20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3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217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8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4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215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5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6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5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213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4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6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211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6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12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7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209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7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0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8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207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9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205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0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203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4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1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201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02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2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199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0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0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3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197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8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4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195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6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5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193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94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6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191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2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7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189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90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8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187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8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9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185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6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6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0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183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84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1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181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8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82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2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179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12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0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3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177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f</a:t>
                  </a:r>
                  <a:r>
                    <a:rPr kumimoji="1" lang="en-US" altLang="zh-CN" sz="2400" b="1" i="1" baseline="-30000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78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4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175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6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6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5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173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4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4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6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171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13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2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7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169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5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70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8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167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68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9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165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7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6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0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16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9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4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1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161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>
                      <a:solidFill>
                        <a:schemeClr val="bg1"/>
                      </a:solidFill>
                    </a:rPr>
                    <a:t>10</a:t>
                  </a:r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2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2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159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11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6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3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157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 smtClean="0"/>
                    <a:t>12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158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4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155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14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18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16986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7.2.2 </a:t>
            </a:r>
            <a:r>
              <a:rPr lang="zh-CN" altLang="en-US" dirty="0"/>
              <a:t>活动安排问题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贪心策略</a:t>
            </a:r>
            <a:r>
              <a:rPr lang="zh-CN" altLang="en-US" dirty="0"/>
              <a:t>二</a:t>
            </a:r>
            <a:r>
              <a:rPr lang="zh-CN" altLang="en-US" dirty="0" smtClean="0"/>
              <a:t>：最早</a:t>
            </a:r>
            <a:r>
              <a:rPr lang="zh-CN" altLang="en-US" b="1" dirty="0" smtClean="0">
                <a:solidFill>
                  <a:srgbClr val="FF0000"/>
                </a:solidFill>
              </a:rPr>
              <a:t>结束</a:t>
            </a:r>
            <a:r>
              <a:rPr lang="zh-CN" altLang="en-US" dirty="0" smtClean="0"/>
              <a:t>时间，即</a:t>
            </a:r>
            <a:r>
              <a:rPr lang="zh-CN" altLang="en-US" dirty="0"/>
              <a:t>在不冲突的情况下，每次从未举办的活动里选择</a:t>
            </a:r>
            <a:r>
              <a:rPr lang="zh-CN" altLang="en-US" dirty="0" smtClean="0"/>
              <a:t>最早</a:t>
            </a:r>
            <a:r>
              <a:rPr lang="zh-CN" altLang="en-US" b="1" dirty="0" smtClean="0">
                <a:solidFill>
                  <a:srgbClr val="FF0000"/>
                </a:solidFill>
              </a:rPr>
              <a:t>结束</a:t>
            </a:r>
            <a:r>
              <a:rPr lang="zh-CN" altLang="en-US" dirty="0" smtClean="0"/>
              <a:t>的</a:t>
            </a:r>
            <a:r>
              <a:rPr lang="zh-CN" altLang="en-US" dirty="0"/>
              <a:t>活动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35873" y="2420888"/>
            <a:ext cx="8137525" cy="1509712"/>
            <a:chOff x="-2" y="-2"/>
            <a:chExt cx="2044" cy="1444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7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11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14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111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12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9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109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10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0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107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8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105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6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2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103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4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101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2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4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99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100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5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97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8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6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95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6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7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93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4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8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91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92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19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89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90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0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87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88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1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85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6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2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83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4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2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79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80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77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8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75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6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7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73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4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8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71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2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9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69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70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0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67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68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1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65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/>
                    <a:t>f</a:t>
                  </a:r>
                  <a:r>
                    <a:rPr kumimoji="1" lang="en-US" altLang="zh-CN" sz="2400" b="1" i="1" baseline="-30000" dirty="0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66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2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63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4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64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3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61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2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59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60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57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8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55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6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53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4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8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51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2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9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49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50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0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47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8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1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45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6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42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43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6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  <p:sp>
        <p:nvSpPr>
          <p:cNvPr id="226" name="下箭头 225"/>
          <p:cNvSpPr/>
          <p:nvPr/>
        </p:nvSpPr>
        <p:spPr>
          <a:xfrm>
            <a:off x="4266235" y="3930600"/>
            <a:ext cx="676800" cy="797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5076056" y="4077072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按</a:t>
            </a:r>
            <a:r>
              <a:rPr lang="en-US" altLang="zh-CN" sz="2400" dirty="0" smtClean="0"/>
              <a:t>f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升序排序</a:t>
            </a:r>
            <a:endParaRPr lang="zh-CN" altLang="en-US" sz="2400" dirty="0"/>
          </a:p>
        </p:txBody>
      </p:sp>
      <p:grpSp>
        <p:nvGrpSpPr>
          <p:cNvPr id="228" name="Group 5"/>
          <p:cNvGrpSpPr>
            <a:grpSpLocks/>
          </p:cNvGrpSpPr>
          <p:nvPr/>
        </p:nvGrpSpPr>
        <p:grpSpPr bwMode="auto">
          <a:xfrm>
            <a:off x="535873" y="4727600"/>
            <a:ext cx="8137525" cy="1509712"/>
            <a:chOff x="-2" y="-2"/>
            <a:chExt cx="2044" cy="1444"/>
          </a:xfrm>
        </p:grpSpPr>
        <p:grpSp>
          <p:nvGrpSpPr>
            <p:cNvPr id="229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231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337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8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2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335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6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3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333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334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4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331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2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5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329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30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6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327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28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7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325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26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8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323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24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39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321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22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0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319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20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1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317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18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2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315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16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3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313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314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4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31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312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5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309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10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6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307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08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7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305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06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8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303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04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49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301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02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0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299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00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1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297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98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2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295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96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3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293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94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4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291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92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5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289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/>
                    <a:t>f</a:t>
                  </a:r>
                  <a:r>
                    <a:rPr kumimoji="1" lang="en-US" altLang="zh-CN" sz="2400" b="1" i="1" baseline="-30000" dirty="0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90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6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287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4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28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7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285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86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8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283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84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59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281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82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0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279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80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1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277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78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2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275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76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3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273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74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4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271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72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5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269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70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266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267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268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230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69412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2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</a:t>
            </a:r>
            <a:r>
              <a:rPr lang="zh-CN" altLang="en-US" dirty="0" smtClean="0"/>
              <a:t>策略</a:t>
            </a:r>
            <a:r>
              <a:rPr lang="zh-CN" altLang="en-US" dirty="0"/>
              <a:t>二</a:t>
            </a:r>
            <a:r>
              <a:rPr lang="zh-CN" altLang="en-US" dirty="0" smtClean="0"/>
              <a:t>：最早结束时间：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86238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8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339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341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447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8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2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445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6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3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443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4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4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441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2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5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439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0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6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437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8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7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435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6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8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433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4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9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431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2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0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429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0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1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427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8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2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425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6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3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423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24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4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42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2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5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419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0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6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417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8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7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415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6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8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413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4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9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411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2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0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409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0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1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407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8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2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405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6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3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403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4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4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401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02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5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399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/>
                    <a:t>f</a:t>
                  </a:r>
                  <a:r>
                    <a:rPr kumimoji="1" lang="en-US" altLang="zh-CN" sz="2400" b="1" i="1" baseline="-30000" dirty="0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00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6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397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7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395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6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8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393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4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9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391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2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0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389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0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1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387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8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2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385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6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3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383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4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4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381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2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5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379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0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6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377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78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340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73852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</a:t>
            </a:r>
            <a:r>
              <a:rPr lang="zh-CN" altLang="en-US" dirty="0" smtClean="0"/>
              <a:t>策略</a:t>
            </a:r>
            <a:r>
              <a:rPr lang="zh-CN" altLang="en-US" dirty="0"/>
              <a:t>二</a:t>
            </a:r>
            <a:r>
              <a:rPr lang="zh-CN" altLang="en-US" dirty="0" smtClean="0"/>
              <a:t>：最早结束时间：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919402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8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339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341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447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8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2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445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6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3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443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4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4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441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2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5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439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0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6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437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8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7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435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6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8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433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4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9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431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2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0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429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0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1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427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8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2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425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6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3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423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24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4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42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2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5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419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0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6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417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8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7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415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5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6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8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413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4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9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411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2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0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409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0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1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407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8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2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405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6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3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403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4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4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401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02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5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399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/>
                    <a:t>f</a:t>
                  </a:r>
                  <a:r>
                    <a:rPr kumimoji="1" lang="en-US" altLang="zh-CN" sz="2400" b="1" i="1" baseline="-30000" dirty="0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00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6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397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7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395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6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8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393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4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9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391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7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2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0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389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0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1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387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8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2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385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6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3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383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4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4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381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2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5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379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0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6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377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78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340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76036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</a:t>
            </a:r>
            <a:r>
              <a:rPr lang="zh-CN" altLang="en-US" dirty="0" smtClean="0"/>
              <a:t>策略</a:t>
            </a:r>
            <a:r>
              <a:rPr lang="zh-CN" altLang="en-US" dirty="0"/>
              <a:t>二</a:t>
            </a:r>
            <a:r>
              <a:rPr lang="zh-CN" altLang="en-US" dirty="0" smtClean="0"/>
              <a:t>：最早结束时间：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96331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8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339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341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447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8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2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445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6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3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443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4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4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441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2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5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439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0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6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437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8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7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435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6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8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433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4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9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431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8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2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0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429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0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1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427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8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2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425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11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6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3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423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24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4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42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2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5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419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0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6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417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8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7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415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5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6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8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413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4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9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411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2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0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409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0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1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407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8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8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2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405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6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3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403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4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4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401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/>
                    <a:t>12</a:t>
                  </a:r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02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5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399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/>
                    <a:t>f</a:t>
                  </a:r>
                  <a:r>
                    <a:rPr kumimoji="1" lang="en-US" altLang="zh-CN" sz="2400" b="1" i="1" baseline="-30000" dirty="0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00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6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397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7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395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6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8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393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4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9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391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7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2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0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389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0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1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387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8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2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385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6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3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383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11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4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4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381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2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5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379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0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6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377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14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78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340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605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0"/>
            <a:ext cx="8229600" cy="4937760"/>
          </a:xfrm>
        </p:spPr>
        <p:txBody>
          <a:bodyPr/>
          <a:lstStyle/>
          <a:p>
            <a:r>
              <a:rPr lang="zh-CN" altLang="en-US" dirty="0"/>
              <a:t>贪心</a:t>
            </a:r>
            <a:r>
              <a:rPr lang="zh-CN" altLang="en-US" dirty="0" smtClean="0"/>
              <a:t>策略</a:t>
            </a:r>
            <a:r>
              <a:rPr lang="zh-CN" altLang="en-US" dirty="0"/>
              <a:t>二</a:t>
            </a:r>
            <a:r>
              <a:rPr lang="zh-CN" altLang="en-US" dirty="0" smtClean="0"/>
              <a:t>：最早结束时间：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15" name="表格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26135"/>
              </p:ext>
            </p:extLst>
          </p:nvPr>
        </p:nvGraphicFramePr>
        <p:xfrm>
          <a:off x="546888" y="2348880"/>
          <a:ext cx="8129568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  <a:gridCol w="508098"/>
              </a:tblGrid>
              <a:tr h="29562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5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338" name="Group 5"/>
          <p:cNvGrpSpPr>
            <a:grpSpLocks/>
          </p:cNvGrpSpPr>
          <p:nvPr/>
        </p:nvGrpSpPr>
        <p:grpSpPr bwMode="auto">
          <a:xfrm>
            <a:off x="535873" y="548680"/>
            <a:ext cx="8137525" cy="1509712"/>
            <a:chOff x="-2" y="-2"/>
            <a:chExt cx="2044" cy="1444"/>
          </a:xfrm>
        </p:grpSpPr>
        <p:grpSp>
          <p:nvGrpSpPr>
            <p:cNvPr id="339" name="Group 6"/>
            <p:cNvGrpSpPr>
              <a:grpSpLocks/>
            </p:cNvGrpSpPr>
            <p:nvPr/>
          </p:nvGrpSpPr>
          <p:grpSpPr bwMode="auto">
            <a:xfrm>
              <a:off x="0" y="0"/>
              <a:ext cx="2040" cy="1440"/>
              <a:chOff x="0" y="0"/>
              <a:chExt cx="2040" cy="1440"/>
            </a:xfrm>
          </p:grpSpPr>
          <p:grpSp>
            <p:nvGrpSpPr>
              <p:cNvPr id="341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0" cy="480"/>
                <a:chOff x="0" y="0"/>
                <a:chExt cx="170" cy="480"/>
              </a:xfrm>
            </p:grpSpPr>
            <p:sp>
              <p:nvSpPr>
                <p:cNvPr id="447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/>
                    <a:t>i</a:t>
                  </a:r>
                  <a:endParaRPr kumimoji="1" lang="en-US" altLang="zh-CN" sz="2400" b="1"/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8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2" name="Group 10"/>
              <p:cNvGrpSpPr>
                <a:grpSpLocks/>
              </p:cNvGrpSpPr>
              <p:nvPr/>
            </p:nvGrpSpPr>
            <p:grpSpPr bwMode="auto">
              <a:xfrm>
                <a:off x="170" y="0"/>
                <a:ext cx="170" cy="480"/>
                <a:chOff x="170" y="0"/>
                <a:chExt cx="170" cy="480"/>
              </a:xfrm>
            </p:grpSpPr>
            <p:sp>
              <p:nvSpPr>
                <p:cNvPr id="445" name="Rectangle 11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6" name="Rectangle 12"/>
                <p:cNvSpPr>
                  <a:spLocks noChangeArrowheads="1"/>
                </p:cNvSpPr>
                <p:nvPr/>
              </p:nvSpPr>
              <p:spPr bwMode="auto">
                <a:xfrm>
                  <a:off x="1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3" name="Group 13"/>
              <p:cNvGrpSpPr>
                <a:grpSpLocks/>
              </p:cNvGrpSpPr>
              <p:nvPr/>
            </p:nvGrpSpPr>
            <p:grpSpPr bwMode="auto">
              <a:xfrm>
                <a:off x="340" y="0"/>
                <a:ext cx="170" cy="480"/>
                <a:chOff x="340" y="0"/>
                <a:chExt cx="170" cy="480"/>
              </a:xfrm>
            </p:grpSpPr>
            <p:sp>
              <p:nvSpPr>
                <p:cNvPr id="443" name="Rectangle 14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4" name="Rectangle 15"/>
                <p:cNvSpPr>
                  <a:spLocks noChangeArrowheads="1"/>
                </p:cNvSpPr>
                <p:nvPr/>
              </p:nvSpPr>
              <p:spPr bwMode="auto">
                <a:xfrm>
                  <a:off x="34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4" name="Group 16"/>
              <p:cNvGrpSpPr>
                <a:grpSpLocks/>
              </p:cNvGrpSpPr>
              <p:nvPr/>
            </p:nvGrpSpPr>
            <p:grpSpPr bwMode="auto">
              <a:xfrm>
                <a:off x="510" y="0"/>
                <a:ext cx="170" cy="480"/>
                <a:chOff x="510" y="0"/>
                <a:chExt cx="170" cy="480"/>
              </a:xfrm>
            </p:grpSpPr>
            <p:sp>
              <p:nvSpPr>
                <p:cNvPr id="441" name="Rectangle 17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42" name="Rectangle 18"/>
                <p:cNvSpPr>
                  <a:spLocks noChangeArrowheads="1"/>
                </p:cNvSpPr>
                <p:nvPr/>
              </p:nvSpPr>
              <p:spPr bwMode="auto">
                <a:xfrm>
                  <a:off x="51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5" name="Group 19"/>
              <p:cNvGrpSpPr>
                <a:grpSpLocks/>
              </p:cNvGrpSpPr>
              <p:nvPr/>
            </p:nvGrpSpPr>
            <p:grpSpPr bwMode="auto">
              <a:xfrm>
                <a:off x="680" y="0"/>
                <a:ext cx="170" cy="480"/>
                <a:chOff x="680" y="0"/>
                <a:chExt cx="170" cy="480"/>
              </a:xfrm>
            </p:grpSpPr>
            <p:sp>
              <p:nvSpPr>
                <p:cNvPr id="439" name="Rectangle 20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0" name="Rectangle 21"/>
                <p:cNvSpPr>
                  <a:spLocks noChangeArrowheads="1"/>
                </p:cNvSpPr>
                <p:nvPr/>
              </p:nvSpPr>
              <p:spPr bwMode="auto">
                <a:xfrm>
                  <a:off x="68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6" name="Group 22"/>
              <p:cNvGrpSpPr>
                <a:grpSpLocks/>
              </p:cNvGrpSpPr>
              <p:nvPr/>
            </p:nvGrpSpPr>
            <p:grpSpPr bwMode="auto">
              <a:xfrm>
                <a:off x="850" y="0"/>
                <a:ext cx="170" cy="480"/>
                <a:chOff x="850" y="0"/>
                <a:chExt cx="170" cy="480"/>
              </a:xfrm>
            </p:grpSpPr>
            <p:sp>
              <p:nvSpPr>
                <p:cNvPr id="437" name="Rectangle 23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8" name="Rectangle 24"/>
                <p:cNvSpPr>
                  <a:spLocks noChangeArrowheads="1"/>
                </p:cNvSpPr>
                <p:nvPr/>
              </p:nvSpPr>
              <p:spPr bwMode="auto">
                <a:xfrm>
                  <a:off x="85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7" name="Group 25"/>
              <p:cNvGrpSpPr>
                <a:grpSpLocks/>
              </p:cNvGrpSpPr>
              <p:nvPr/>
            </p:nvGrpSpPr>
            <p:grpSpPr bwMode="auto">
              <a:xfrm>
                <a:off x="1020" y="0"/>
                <a:ext cx="170" cy="480"/>
                <a:chOff x="1020" y="0"/>
                <a:chExt cx="170" cy="480"/>
              </a:xfrm>
            </p:grpSpPr>
            <p:sp>
              <p:nvSpPr>
                <p:cNvPr id="435" name="Rectangle 26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6" name="Rectangle 27"/>
                <p:cNvSpPr>
                  <a:spLocks noChangeArrowheads="1"/>
                </p:cNvSpPr>
                <p:nvPr/>
              </p:nvSpPr>
              <p:spPr bwMode="auto">
                <a:xfrm>
                  <a:off x="102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8" name="Group 28"/>
              <p:cNvGrpSpPr>
                <a:grpSpLocks/>
              </p:cNvGrpSpPr>
              <p:nvPr/>
            </p:nvGrpSpPr>
            <p:grpSpPr bwMode="auto">
              <a:xfrm>
                <a:off x="1190" y="0"/>
                <a:ext cx="170" cy="480"/>
                <a:chOff x="1190" y="0"/>
                <a:chExt cx="170" cy="480"/>
              </a:xfrm>
            </p:grpSpPr>
            <p:sp>
              <p:nvSpPr>
                <p:cNvPr id="433" name="Rectangle 29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7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4" name="Rectangle 30"/>
                <p:cNvSpPr>
                  <a:spLocks noChangeArrowheads="1"/>
                </p:cNvSpPr>
                <p:nvPr/>
              </p:nvSpPr>
              <p:spPr bwMode="auto">
                <a:xfrm>
                  <a:off x="119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49" name="Group 31"/>
              <p:cNvGrpSpPr>
                <a:grpSpLocks/>
              </p:cNvGrpSpPr>
              <p:nvPr/>
            </p:nvGrpSpPr>
            <p:grpSpPr bwMode="auto">
              <a:xfrm>
                <a:off x="1360" y="0"/>
                <a:ext cx="170" cy="480"/>
                <a:chOff x="1360" y="0"/>
                <a:chExt cx="170" cy="480"/>
              </a:xfrm>
            </p:grpSpPr>
            <p:sp>
              <p:nvSpPr>
                <p:cNvPr id="431" name="Rectangle 32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8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2" name="Rectangle 33"/>
                <p:cNvSpPr>
                  <a:spLocks noChangeArrowheads="1"/>
                </p:cNvSpPr>
                <p:nvPr/>
              </p:nvSpPr>
              <p:spPr bwMode="auto">
                <a:xfrm>
                  <a:off x="136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0" name="Group 34"/>
              <p:cNvGrpSpPr>
                <a:grpSpLocks/>
              </p:cNvGrpSpPr>
              <p:nvPr/>
            </p:nvGrpSpPr>
            <p:grpSpPr bwMode="auto">
              <a:xfrm>
                <a:off x="1530" y="0"/>
                <a:ext cx="170" cy="480"/>
                <a:chOff x="1530" y="0"/>
                <a:chExt cx="170" cy="480"/>
              </a:xfrm>
            </p:grpSpPr>
            <p:sp>
              <p:nvSpPr>
                <p:cNvPr id="429" name="Rectangle 35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30" name="Rectangle 36"/>
                <p:cNvSpPr>
                  <a:spLocks noChangeArrowheads="1"/>
                </p:cNvSpPr>
                <p:nvPr/>
              </p:nvSpPr>
              <p:spPr bwMode="auto">
                <a:xfrm>
                  <a:off x="153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1" name="Group 37"/>
              <p:cNvGrpSpPr>
                <a:grpSpLocks/>
              </p:cNvGrpSpPr>
              <p:nvPr/>
            </p:nvGrpSpPr>
            <p:grpSpPr bwMode="auto">
              <a:xfrm>
                <a:off x="1700" y="0"/>
                <a:ext cx="170" cy="480"/>
                <a:chOff x="1700" y="0"/>
                <a:chExt cx="170" cy="480"/>
              </a:xfrm>
            </p:grpSpPr>
            <p:sp>
              <p:nvSpPr>
                <p:cNvPr id="427" name="Rectangle 38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8" name="Rectangle 39"/>
                <p:cNvSpPr>
                  <a:spLocks noChangeArrowheads="1"/>
                </p:cNvSpPr>
                <p:nvPr/>
              </p:nvSpPr>
              <p:spPr bwMode="auto">
                <a:xfrm>
                  <a:off x="170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2" name="Group 40"/>
              <p:cNvGrpSpPr>
                <a:grpSpLocks/>
              </p:cNvGrpSpPr>
              <p:nvPr/>
            </p:nvGrpSpPr>
            <p:grpSpPr bwMode="auto">
              <a:xfrm>
                <a:off x="1870" y="0"/>
                <a:ext cx="170" cy="480"/>
                <a:chOff x="1870" y="0"/>
                <a:chExt cx="170" cy="480"/>
              </a:xfrm>
            </p:grpSpPr>
            <p:sp>
              <p:nvSpPr>
                <p:cNvPr id="425" name="Rectangle 41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6" name="Rectangle 42"/>
                <p:cNvSpPr>
                  <a:spLocks noChangeArrowheads="1"/>
                </p:cNvSpPr>
                <p:nvPr/>
              </p:nvSpPr>
              <p:spPr bwMode="auto">
                <a:xfrm>
                  <a:off x="1870" y="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3" name="Group 43"/>
              <p:cNvGrpSpPr>
                <a:grpSpLocks/>
              </p:cNvGrpSpPr>
              <p:nvPr/>
            </p:nvGrpSpPr>
            <p:grpSpPr bwMode="auto">
              <a:xfrm>
                <a:off x="0" y="480"/>
                <a:ext cx="170" cy="480"/>
                <a:chOff x="0" y="480"/>
                <a:chExt cx="170" cy="480"/>
              </a:xfrm>
            </p:grpSpPr>
            <p:sp>
              <p:nvSpPr>
                <p:cNvPr id="423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 err="1"/>
                    <a:t>s</a:t>
                  </a:r>
                  <a:r>
                    <a:rPr kumimoji="1" lang="en-US" altLang="zh-CN" sz="2400" b="1" i="1" baseline="-30000" dirty="0" err="1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24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4" name="Group 46"/>
              <p:cNvGrpSpPr>
                <a:grpSpLocks/>
              </p:cNvGrpSpPr>
              <p:nvPr/>
            </p:nvGrpSpPr>
            <p:grpSpPr bwMode="auto">
              <a:xfrm>
                <a:off x="170" y="480"/>
                <a:ext cx="170" cy="480"/>
                <a:chOff x="170" y="480"/>
                <a:chExt cx="170" cy="480"/>
              </a:xfrm>
            </p:grpSpPr>
            <p:sp>
              <p:nvSpPr>
                <p:cNvPr id="42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2" name="Rectangle 48"/>
                <p:cNvSpPr>
                  <a:spLocks noChangeArrowheads="1"/>
                </p:cNvSpPr>
                <p:nvPr/>
              </p:nvSpPr>
              <p:spPr bwMode="auto">
                <a:xfrm>
                  <a:off x="1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5" name="Group 49"/>
              <p:cNvGrpSpPr>
                <a:grpSpLocks/>
              </p:cNvGrpSpPr>
              <p:nvPr/>
            </p:nvGrpSpPr>
            <p:grpSpPr bwMode="auto">
              <a:xfrm>
                <a:off x="340" y="480"/>
                <a:ext cx="170" cy="480"/>
                <a:chOff x="340" y="480"/>
                <a:chExt cx="170" cy="480"/>
              </a:xfrm>
            </p:grpSpPr>
            <p:sp>
              <p:nvSpPr>
                <p:cNvPr id="419" name="Rectangle 50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20" name="Rectangle 51"/>
                <p:cNvSpPr>
                  <a:spLocks noChangeArrowheads="1"/>
                </p:cNvSpPr>
                <p:nvPr/>
              </p:nvSpPr>
              <p:spPr bwMode="auto">
                <a:xfrm>
                  <a:off x="34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6" name="Group 52"/>
              <p:cNvGrpSpPr>
                <a:grpSpLocks/>
              </p:cNvGrpSpPr>
              <p:nvPr/>
            </p:nvGrpSpPr>
            <p:grpSpPr bwMode="auto">
              <a:xfrm>
                <a:off x="510" y="480"/>
                <a:ext cx="170" cy="480"/>
                <a:chOff x="510" y="480"/>
                <a:chExt cx="170" cy="480"/>
              </a:xfrm>
            </p:grpSpPr>
            <p:sp>
              <p:nvSpPr>
                <p:cNvPr id="417" name="Rectangle 53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8" name="Rectangle 54"/>
                <p:cNvSpPr>
                  <a:spLocks noChangeArrowheads="1"/>
                </p:cNvSpPr>
                <p:nvPr/>
              </p:nvSpPr>
              <p:spPr bwMode="auto">
                <a:xfrm>
                  <a:off x="51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7" name="Group 55"/>
              <p:cNvGrpSpPr>
                <a:grpSpLocks/>
              </p:cNvGrpSpPr>
              <p:nvPr/>
            </p:nvGrpSpPr>
            <p:grpSpPr bwMode="auto">
              <a:xfrm>
                <a:off x="680" y="480"/>
                <a:ext cx="170" cy="480"/>
                <a:chOff x="680" y="480"/>
                <a:chExt cx="170" cy="480"/>
              </a:xfrm>
            </p:grpSpPr>
            <p:sp>
              <p:nvSpPr>
                <p:cNvPr id="415" name="Rectangle 56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5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6" name="Rectangle 57"/>
                <p:cNvSpPr>
                  <a:spLocks noChangeArrowheads="1"/>
                </p:cNvSpPr>
                <p:nvPr/>
              </p:nvSpPr>
              <p:spPr bwMode="auto">
                <a:xfrm>
                  <a:off x="68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8" name="Group 58"/>
              <p:cNvGrpSpPr>
                <a:grpSpLocks/>
              </p:cNvGrpSpPr>
              <p:nvPr/>
            </p:nvGrpSpPr>
            <p:grpSpPr bwMode="auto">
              <a:xfrm>
                <a:off x="850" y="480"/>
                <a:ext cx="170" cy="480"/>
                <a:chOff x="850" y="480"/>
                <a:chExt cx="170" cy="480"/>
              </a:xfrm>
            </p:grpSpPr>
            <p:sp>
              <p:nvSpPr>
                <p:cNvPr id="413" name="Rectangle 59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4" name="Rectangle 60"/>
                <p:cNvSpPr>
                  <a:spLocks noChangeArrowheads="1"/>
                </p:cNvSpPr>
                <p:nvPr/>
              </p:nvSpPr>
              <p:spPr bwMode="auto">
                <a:xfrm>
                  <a:off x="85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59" name="Group 61"/>
              <p:cNvGrpSpPr>
                <a:grpSpLocks/>
              </p:cNvGrpSpPr>
              <p:nvPr/>
            </p:nvGrpSpPr>
            <p:grpSpPr bwMode="auto">
              <a:xfrm>
                <a:off x="1020" y="480"/>
                <a:ext cx="170" cy="480"/>
                <a:chOff x="1020" y="480"/>
                <a:chExt cx="170" cy="480"/>
              </a:xfrm>
            </p:grpSpPr>
            <p:sp>
              <p:nvSpPr>
                <p:cNvPr id="411" name="Rectangle 62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2" name="Rectangle 63"/>
                <p:cNvSpPr>
                  <a:spLocks noChangeArrowheads="1"/>
                </p:cNvSpPr>
                <p:nvPr/>
              </p:nvSpPr>
              <p:spPr bwMode="auto">
                <a:xfrm>
                  <a:off x="102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0" name="Group 64"/>
              <p:cNvGrpSpPr>
                <a:grpSpLocks/>
              </p:cNvGrpSpPr>
              <p:nvPr/>
            </p:nvGrpSpPr>
            <p:grpSpPr bwMode="auto">
              <a:xfrm>
                <a:off x="1190" y="480"/>
                <a:ext cx="170" cy="480"/>
                <a:chOff x="1190" y="480"/>
                <a:chExt cx="170" cy="480"/>
              </a:xfrm>
            </p:grpSpPr>
            <p:sp>
              <p:nvSpPr>
                <p:cNvPr id="409" name="Rectangle 65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10" name="Rectangle 66"/>
                <p:cNvSpPr>
                  <a:spLocks noChangeArrowheads="1"/>
                </p:cNvSpPr>
                <p:nvPr/>
              </p:nvSpPr>
              <p:spPr bwMode="auto">
                <a:xfrm>
                  <a:off x="119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1" name="Group 67"/>
              <p:cNvGrpSpPr>
                <a:grpSpLocks/>
              </p:cNvGrpSpPr>
              <p:nvPr/>
            </p:nvGrpSpPr>
            <p:grpSpPr bwMode="auto">
              <a:xfrm>
                <a:off x="1360" y="480"/>
                <a:ext cx="170" cy="480"/>
                <a:chOff x="1360" y="480"/>
                <a:chExt cx="170" cy="480"/>
              </a:xfrm>
            </p:grpSpPr>
            <p:sp>
              <p:nvSpPr>
                <p:cNvPr id="407" name="Rectangle 68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8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8" name="Rectangle 69"/>
                <p:cNvSpPr>
                  <a:spLocks noChangeArrowheads="1"/>
                </p:cNvSpPr>
                <p:nvPr/>
              </p:nvSpPr>
              <p:spPr bwMode="auto">
                <a:xfrm>
                  <a:off x="136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2" name="Group 70"/>
              <p:cNvGrpSpPr>
                <a:grpSpLocks/>
              </p:cNvGrpSpPr>
              <p:nvPr/>
            </p:nvGrpSpPr>
            <p:grpSpPr bwMode="auto">
              <a:xfrm>
                <a:off x="1530" y="480"/>
                <a:ext cx="170" cy="480"/>
                <a:chOff x="1530" y="480"/>
                <a:chExt cx="170" cy="480"/>
              </a:xfrm>
            </p:grpSpPr>
            <p:sp>
              <p:nvSpPr>
                <p:cNvPr id="405" name="Rectangle 71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6" name="Rectangle 72"/>
                <p:cNvSpPr>
                  <a:spLocks noChangeArrowheads="1"/>
                </p:cNvSpPr>
                <p:nvPr/>
              </p:nvSpPr>
              <p:spPr bwMode="auto">
                <a:xfrm>
                  <a:off x="153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3" name="Group 73"/>
              <p:cNvGrpSpPr>
                <a:grpSpLocks/>
              </p:cNvGrpSpPr>
              <p:nvPr/>
            </p:nvGrpSpPr>
            <p:grpSpPr bwMode="auto">
              <a:xfrm>
                <a:off x="1700" y="480"/>
                <a:ext cx="170" cy="480"/>
                <a:chOff x="1700" y="480"/>
                <a:chExt cx="170" cy="480"/>
              </a:xfrm>
            </p:grpSpPr>
            <p:sp>
              <p:nvSpPr>
                <p:cNvPr id="403" name="Rectangle 74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404" name="Rectangle 75"/>
                <p:cNvSpPr>
                  <a:spLocks noChangeArrowheads="1"/>
                </p:cNvSpPr>
                <p:nvPr/>
              </p:nvSpPr>
              <p:spPr bwMode="auto">
                <a:xfrm>
                  <a:off x="170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4" name="Group 76"/>
              <p:cNvGrpSpPr>
                <a:grpSpLocks/>
              </p:cNvGrpSpPr>
              <p:nvPr/>
            </p:nvGrpSpPr>
            <p:grpSpPr bwMode="auto">
              <a:xfrm>
                <a:off x="1870" y="480"/>
                <a:ext cx="170" cy="480"/>
                <a:chOff x="1870" y="480"/>
                <a:chExt cx="170" cy="480"/>
              </a:xfrm>
            </p:grpSpPr>
            <p:sp>
              <p:nvSpPr>
                <p:cNvPr id="401" name="Rectangle 77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12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2" name="Rectangle 78"/>
                <p:cNvSpPr>
                  <a:spLocks noChangeArrowheads="1"/>
                </p:cNvSpPr>
                <p:nvPr/>
              </p:nvSpPr>
              <p:spPr bwMode="auto">
                <a:xfrm>
                  <a:off x="1870" y="48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5" name="Group 79"/>
              <p:cNvGrpSpPr>
                <a:grpSpLocks/>
              </p:cNvGrpSpPr>
              <p:nvPr/>
            </p:nvGrpSpPr>
            <p:grpSpPr bwMode="auto">
              <a:xfrm>
                <a:off x="0" y="960"/>
                <a:ext cx="170" cy="480"/>
                <a:chOff x="0" y="960"/>
                <a:chExt cx="170" cy="480"/>
              </a:xfrm>
            </p:grpSpPr>
            <p:sp>
              <p:nvSpPr>
                <p:cNvPr id="399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i="1" dirty="0"/>
                    <a:t>f</a:t>
                  </a:r>
                  <a:r>
                    <a:rPr kumimoji="1" lang="en-US" altLang="zh-CN" sz="2400" b="1" i="1" baseline="-30000" dirty="0"/>
                    <a:t>i</a:t>
                  </a:r>
                  <a:endParaRPr kumimoji="1" lang="en-US" altLang="zh-CN" sz="2400" b="1" dirty="0"/>
                </a:p>
                <a:p>
                  <a:pPr algn="ctr" eaLnBrk="0" hangingPunct="0"/>
                  <a:endParaRPr kumimoji="1" lang="en-US" altLang="zh-CN" sz="2400" b="1" dirty="0"/>
                </a:p>
              </p:txBody>
            </p:sp>
            <p:sp>
              <p:nvSpPr>
                <p:cNvPr id="400" name="Rectangle 81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6" name="Group 82"/>
              <p:cNvGrpSpPr>
                <a:grpSpLocks/>
              </p:cNvGrpSpPr>
              <p:nvPr/>
            </p:nvGrpSpPr>
            <p:grpSpPr bwMode="auto">
              <a:xfrm>
                <a:off x="170" y="960"/>
                <a:ext cx="170" cy="480"/>
                <a:chOff x="170" y="960"/>
                <a:chExt cx="170" cy="480"/>
              </a:xfrm>
            </p:grpSpPr>
            <p:sp>
              <p:nvSpPr>
                <p:cNvPr id="397" name="Rectangle 83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 eaLnBrk="0" hangingPunct="0"/>
                  <a:endParaRPr kumimoji="1" lang="en-US" altLang="zh-CN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7" name="Group 85"/>
              <p:cNvGrpSpPr>
                <a:grpSpLocks/>
              </p:cNvGrpSpPr>
              <p:nvPr/>
            </p:nvGrpSpPr>
            <p:grpSpPr bwMode="auto">
              <a:xfrm>
                <a:off x="340" y="960"/>
                <a:ext cx="170" cy="480"/>
                <a:chOff x="340" y="960"/>
                <a:chExt cx="170" cy="480"/>
              </a:xfrm>
            </p:grpSpPr>
            <p:sp>
              <p:nvSpPr>
                <p:cNvPr id="395" name="Rectangle 86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5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6" name="Rectangle 87"/>
                <p:cNvSpPr>
                  <a:spLocks noChangeArrowheads="1"/>
                </p:cNvSpPr>
                <p:nvPr/>
              </p:nvSpPr>
              <p:spPr bwMode="auto">
                <a:xfrm>
                  <a:off x="34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8" name="Group 88"/>
              <p:cNvGrpSpPr>
                <a:grpSpLocks/>
              </p:cNvGrpSpPr>
              <p:nvPr/>
            </p:nvGrpSpPr>
            <p:grpSpPr bwMode="auto">
              <a:xfrm>
                <a:off x="510" y="960"/>
                <a:ext cx="170" cy="480"/>
                <a:chOff x="510" y="960"/>
                <a:chExt cx="170" cy="480"/>
              </a:xfrm>
            </p:grpSpPr>
            <p:sp>
              <p:nvSpPr>
                <p:cNvPr id="393" name="Rectangle 89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6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4" name="Rectangle 90"/>
                <p:cNvSpPr>
                  <a:spLocks noChangeArrowheads="1"/>
                </p:cNvSpPr>
                <p:nvPr/>
              </p:nvSpPr>
              <p:spPr bwMode="auto">
                <a:xfrm>
                  <a:off x="51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69" name="Group 91"/>
              <p:cNvGrpSpPr>
                <a:grpSpLocks/>
              </p:cNvGrpSpPr>
              <p:nvPr/>
            </p:nvGrpSpPr>
            <p:grpSpPr bwMode="auto">
              <a:xfrm>
                <a:off x="680" y="960"/>
                <a:ext cx="170" cy="480"/>
                <a:chOff x="680" y="960"/>
                <a:chExt cx="170" cy="480"/>
              </a:xfrm>
            </p:grpSpPr>
            <p:sp>
              <p:nvSpPr>
                <p:cNvPr id="391" name="Rectangle 92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7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2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0" name="Group 94"/>
              <p:cNvGrpSpPr>
                <a:grpSpLocks/>
              </p:cNvGrpSpPr>
              <p:nvPr/>
            </p:nvGrpSpPr>
            <p:grpSpPr bwMode="auto">
              <a:xfrm>
                <a:off x="850" y="960"/>
                <a:ext cx="170" cy="480"/>
                <a:chOff x="850" y="960"/>
                <a:chExt cx="170" cy="480"/>
              </a:xfrm>
            </p:grpSpPr>
            <p:sp>
              <p:nvSpPr>
                <p:cNvPr id="389" name="Rectangle 95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8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90" name="Rectangle 96"/>
                <p:cNvSpPr>
                  <a:spLocks noChangeArrowheads="1"/>
                </p:cNvSpPr>
                <p:nvPr/>
              </p:nvSpPr>
              <p:spPr bwMode="auto">
                <a:xfrm>
                  <a:off x="85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1" name="Group 97"/>
              <p:cNvGrpSpPr>
                <a:grpSpLocks/>
              </p:cNvGrpSpPr>
              <p:nvPr/>
            </p:nvGrpSpPr>
            <p:grpSpPr bwMode="auto">
              <a:xfrm>
                <a:off x="1020" y="960"/>
                <a:ext cx="170" cy="480"/>
                <a:chOff x="1020" y="960"/>
                <a:chExt cx="170" cy="480"/>
              </a:xfrm>
            </p:grpSpPr>
            <p:sp>
              <p:nvSpPr>
                <p:cNvPr id="387" name="Rectangle 98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9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8" name="Rectangle 99"/>
                <p:cNvSpPr>
                  <a:spLocks noChangeArrowheads="1"/>
                </p:cNvSpPr>
                <p:nvPr/>
              </p:nvSpPr>
              <p:spPr bwMode="auto">
                <a:xfrm>
                  <a:off x="102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2" name="Group 100"/>
              <p:cNvGrpSpPr>
                <a:grpSpLocks/>
              </p:cNvGrpSpPr>
              <p:nvPr/>
            </p:nvGrpSpPr>
            <p:grpSpPr bwMode="auto">
              <a:xfrm>
                <a:off x="1190" y="960"/>
                <a:ext cx="170" cy="480"/>
                <a:chOff x="1190" y="960"/>
                <a:chExt cx="170" cy="480"/>
              </a:xfrm>
            </p:grpSpPr>
            <p:sp>
              <p:nvSpPr>
                <p:cNvPr id="385" name="Rectangle 101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10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6" name="Rectangle 102"/>
                <p:cNvSpPr>
                  <a:spLocks noChangeArrowheads="1"/>
                </p:cNvSpPr>
                <p:nvPr/>
              </p:nvSpPr>
              <p:spPr bwMode="auto">
                <a:xfrm>
                  <a:off x="119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3" name="Group 103"/>
              <p:cNvGrpSpPr>
                <a:grpSpLocks/>
              </p:cNvGrpSpPr>
              <p:nvPr/>
            </p:nvGrpSpPr>
            <p:grpSpPr bwMode="auto">
              <a:xfrm>
                <a:off x="1360" y="960"/>
                <a:ext cx="170" cy="480"/>
                <a:chOff x="1360" y="960"/>
                <a:chExt cx="170" cy="480"/>
              </a:xfrm>
            </p:grpSpPr>
            <p:sp>
              <p:nvSpPr>
                <p:cNvPr id="383" name="Rectangle 104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11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4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6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4" name="Group 106"/>
              <p:cNvGrpSpPr>
                <a:grpSpLocks/>
              </p:cNvGrpSpPr>
              <p:nvPr/>
            </p:nvGrpSpPr>
            <p:grpSpPr bwMode="auto">
              <a:xfrm>
                <a:off x="1530" y="960"/>
                <a:ext cx="170" cy="480"/>
                <a:chOff x="1530" y="960"/>
                <a:chExt cx="170" cy="480"/>
              </a:xfrm>
            </p:grpSpPr>
            <p:sp>
              <p:nvSpPr>
                <p:cNvPr id="381" name="Rectangle 107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12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2" name="Rectangle 108"/>
                <p:cNvSpPr>
                  <a:spLocks noChangeArrowheads="1"/>
                </p:cNvSpPr>
                <p:nvPr/>
              </p:nvSpPr>
              <p:spPr bwMode="auto">
                <a:xfrm>
                  <a:off x="153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5" name="Group 109"/>
              <p:cNvGrpSpPr>
                <a:grpSpLocks/>
              </p:cNvGrpSpPr>
              <p:nvPr/>
            </p:nvGrpSpPr>
            <p:grpSpPr bwMode="auto">
              <a:xfrm>
                <a:off x="1700" y="960"/>
                <a:ext cx="170" cy="480"/>
                <a:chOff x="1700" y="960"/>
                <a:chExt cx="170" cy="480"/>
              </a:xfrm>
            </p:grpSpPr>
            <p:sp>
              <p:nvSpPr>
                <p:cNvPr id="379" name="Rectangle 110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/>
                    <a:t>13</a:t>
                  </a:r>
                </a:p>
                <a:p>
                  <a:pPr algn="ctr" eaLnBrk="0" hangingPunct="0"/>
                  <a:endParaRPr kumimoji="1" lang="en-US" altLang="zh-CN" sz="2400" b="1"/>
                </a:p>
              </p:txBody>
            </p:sp>
            <p:sp>
              <p:nvSpPr>
                <p:cNvPr id="380" name="Rectangle 111"/>
                <p:cNvSpPr>
                  <a:spLocks noChangeArrowheads="1"/>
                </p:cNvSpPr>
                <p:nvPr/>
              </p:nvSpPr>
              <p:spPr bwMode="auto">
                <a:xfrm>
                  <a:off x="170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  <p:grpSp>
            <p:nvGrpSpPr>
              <p:cNvPr id="376" name="Group 112"/>
              <p:cNvGrpSpPr>
                <a:grpSpLocks/>
              </p:cNvGrpSpPr>
              <p:nvPr/>
            </p:nvGrpSpPr>
            <p:grpSpPr bwMode="auto">
              <a:xfrm>
                <a:off x="1870" y="960"/>
                <a:ext cx="170" cy="480"/>
                <a:chOff x="1870" y="960"/>
                <a:chExt cx="170" cy="480"/>
              </a:xfrm>
            </p:grpSpPr>
            <p:sp>
              <p:nvSpPr>
                <p:cNvPr id="377" name="Rectangle 113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tIns="288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14</a:t>
                  </a:r>
                </a:p>
                <a:p>
                  <a:pPr algn="ctr" eaLnBrk="0" hangingPunct="0"/>
                  <a:endParaRPr kumimoji="1" lang="en-US" altLang="zh-CN" sz="24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8" name="Rectangle 114"/>
                <p:cNvSpPr>
                  <a:spLocks noChangeArrowheads="1"/>
                </p:cNvSpPr>
                <p:nvPr/>
              </p:nvSpPr>
              <p:spPr bwMode="auto">
                <a:xfrm>
                  <a:off x="1870" y="960"/>
                  <a:ext cx="17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0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340" name="Rectangle 115"/>
            <p:cNvSpPr>
              <a:spLocks noChangeArrowheads="1"/>
            </p:cNvSpPr>
            <p:nvPr/>
          </p:nvSpPr>
          <p:spPr bwMode="auto">
            <a:xfrm>
              <a:off x="-2" y="-2"/>
              <a:ext cx="2044" cy="144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0"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358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44624"/>
            <a:ext cx="8229600" cy="6813376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算法实现</a:t>
            </a:r>
            <a:endParaRPr lang="en-US" altLang="zh-CN" dirty="0" smtClean="0"/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ActiveManage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s[ ], </a:t>
            </a:r>
            <a:r>
              <a:rPr lang="en-US" altLang="zh-CN" dirty="0" err="1"/>
              <a:t>int</a:t>
            </a:r>
            <a:r>
              <a:rPr lang="en-US" altLang="zh-CN" dirty="0"/>
              <a:t> f[ ], </a:t>
            </a:r>
            <a:r>
              <a:rPr lang="en-US" altLang="zh-CN" dirty="0" err="1"/>
              <a:t>int</a:t>
            </a:r>
            <a:r>
              <a:rPr lang="en-US" altLang="zh-CN" dirty="0"/>
              <a:t> B[ ], </a:t>
            </a:r>
            <a:r>
              <a:rPr lang="en-US" altLang="zh-CN" dirty="0" err="1"/>
              <a:t>int</a:t>
            </a:r>
            <a:r>
              <a:rPr lang="en-US" altLang="zh-CN" dirty="0"/>
              <a:t> n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 smtClean="0">
                <a:solidFill>
                  <a:srgbClr val="006600"/>
                </a:solidFill>
              </a:rPr>
              <a:t>集合</a:t>
            </a:r>
            <a:r>
              <a:rPr lang="en-US" altLang="zh-CN" dirty="0" smtClean="0">
                <a:solidFill>
                  <a:srgbClr val="006600"/>
                </a:solidFill>
              </a:rPr>
              <a:t>B</a:t>
            </a:r>
            <a:r>
              <a:rPr lang="zh-CN" altLang="en-US" dirty="0" smtClean="0">
                <a:solidFill>
                  <a:srgbClr val="006600"/>
                </a:solidFill>
              </a:rPr>
              <a:t>标记哪些活动被执行</a:t>
            </a:r>
            <a:endParaRPr lang="en-US" altLang="zh-CN" dirty="0">
              <a:solidFill>
                <a:srgbClr val="006600"/>
              </a:solidFill>
            </a:endParaRPr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{  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j, count;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    B[0] = 1;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    j = 1; count = 1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006600"/>
                </a:solidFill>
              </a:rPr>
              <a:t>//j</a:t>
            </a:r>
            <a:r>
              <a:rPr lang="zh-CN" altLang="en-US" dirty="0" smtClean="0">
                <a:solidFill>
                  <a:srgbClr val="006600"/>
                </a:solidFill>
              </a:rPr>
              <a:t>标记前一个活动</a:t>
            </a:r>
            <a:endParaRPr lang="en-US" altLang="zh-CN" dirty="0">
              <a:solidFill>
                <a:srgbClr val="006600"/>
              </a:solidFill>
            </a:endParaRPr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    for (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 n;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依次考察每一个活动</a:t>
            </a:r>
          </a:p>
          <a:p>
            <a:pPr marL="0" indent="0">
              <a:lnSpc>
                <a:spcPts val="2700"/>
              </a:lnSpc>
              <a:buNone/>
            </a:pPr>
            <a:r>
              <a:rPr lang="zh-CN" altLang="en-US" dirty="0"/>
              <a:t>	</a:t>
            </a:r>
            <a:r>
              <a:rPr lang="en-US" altLang="zh-CN" dirty="0" smtClean="0"/>
              <a:t>{ </a:t>
            </a: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活动</a:t>
            </a:r>
            <a:r>
              <a:rPr lang="en-US" altLang="zh-CN" dirty="0" err="1">
                <a:solidFill>
                  <a:srgbClr val="006600"/>
                </a:solidFill>
              </a:rPr>
              <a:t>i</a:t>
            </a:r>
            <a:r>
              <a:rPr lang="zh-CN" altLang="en-US" dirty="0">
                <a:solidFill>
                  <a:srgbClr val="006600"/>
                </a:solidFill>
              </a:rPr>
              <a:t>与集合</a:t>
            </a:r>
            <a:r>
              <a:rPr lang="en-US" altLang="zh-CN" dirty="0">
                <a:solidFill>
                  <a:srgbClr val="006600"/>
                </a:solidFill>
              </a:rPr>
              <a:t>B</a:t>
            </a:r>
            <a:r>
              <a:rPr lang="zh-CN" altLang="en-US" dirty="0">
                <a:solidFill>
                  <a:srgbClr val="006600"/>
                </a:solidFill>
              </a:rPr>
              <a:t>中最后结束的活动</a:t>
            </a:r>
            <a:r>
              <a:rPr lang="en-US" altLang="zh-CN" dirty="0">
                <a:solidFill>
                  <a:srgbClr val="006600"/>
                </a:solidFill>
              </a:rPr>
              <a:t>j</a:t>
            </a:r>
            <a:r>
              <a:rPr lang="zh-CN" altLang="en-US" dirty="0">
                <a:solidFill>
                  <a:srgbClr val="006600"/>
                </a:solidFill>
              </a:rPr>
              <a:t>相容</a:t>
            </a:r>
            <a:endParaRPr lang="en-US" altLang="zh-CN" dirty="0">
              <a:solidFill>
                <a:srgbClr val="006600"/>
              </a:solidFill>
            </a:endParaRPr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		if (s[</a:t>
            </a:r>
            <a:r>
              <a:rPr lang="en-US" altLang="zh-CN" dirty="0" err="1"/>
              <a:t>i</a:t>
            </a:r>
            <a:r>
              <a:rPr lang="en-US" altLang="zh-CN" dirty="0"/>
              <a:t>] &gt;= f[j</a:t>
            </a:r>
            <a:r>
              <a:rPr lang="en-US" altLang="zh-CN" dirty="0" smtClean="0"/>
              <a:t>]){</a:t>
            </a:r>
            <a:endParaRPr lang="zh-CN" altLang="en-US" dirty="0"/>
          </a:p>
          <a:p>
            <a:pPr marL="0" indent="0">
              <a:lnSpc>
                <a:spcPts val="2700"/>
              </a:lnSpc>
              <a:buNone/>
            </a:pPr>
            <a:r>
              <a:rPr lang="zh-CN" altLang="en-US" dirty="0"/>
              <a:t>			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 = 1;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			j 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			count</a:t>
            </a:r>
            <a:r>
              <a:rPr lang="en-US" altLang="zh-CN" dirty="0" smtClean="0"/>
              <a:t>++;}</a:t>
            </a:r>
            <a:endParaRPr lang="en-US" altLang="zh-CN" dirty="0"/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   else 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 = 0</a:t>
            </a:r>
            <a:r>
              <a:rPr lang="en-US" altLang="zh-CN" dirty="0" smtClean="0"/>
              <a:t>;}</a:t>
            </a:r>
            <a:endParaRPr lang="en-US" altLang="zh-CN" dirty="0"/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return </a:t>
            </a:r>
            <a:r>
              <a:rPr lang="en-US" altLang="zh-CN" dirty="0"/>
              <a:t>count; </a:t>
            </a:r>
            <a:r>
              <a:rPr lang="en-US" altLang="zh-CN" dirty="0" smtClean="0">
                <a:solidFill>
                  <a:srgbClr val="006600"/>
                </a:solidFill>
              </a:rPr>
              <a:t>//</a:t>
            </a:r>
            <a:r>
              <a:rPr lang="zh-CN" altLang="en-US" dirty="0">
                <a:solidFill>
                  <a:srgbClr val="006600"/>
                </a:solidFill>
              </a:rPr>
              <a:t>返回已安排的活动个数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52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7.2.2 </a:t>
            </a:r>
            <a:r>
              <a:rPr lang="zh-CN" altLang="en-US" dirty="0"/>
              <a:t>活动安排问题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算法分析：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）数据排序（不管按什么策略），平均排序时间复杂度为</a:t>
            </a:r>
            <a:r>
              <a:rPr lang="en-US" altLang="zh-CN" dirty="0" smtClean="0"/>
              <a:t>O(nlog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）选择活动，时间复杂度为</a:t>
            </a:r>
            <a:r>
              <a:rPr lang="en-US" altLang="zh-CN" dirty="0" smtClean="0"/>
              <a:t>O(n)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780587"/>
              </p:ext>
            </p:extLst>
          </p:nvPr>
        </p:nvGraphicFramePr>
        <p:xfrm>
          <a:off x="827584" y="3933056"/>
          <a:ext cx="7557938" cy="703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730240" imgH="253800" progId="Equation.DSMT4">
                  <p:embed/>
                </p:oleObj>
              </mc:Choice>
              <mc:Fallback>
                <p:oleObj name="Equation" r:id="rId3" imgW="2730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3933056"/>
                        <a:ext cx="7557938" cy="703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33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7.2.3 </a:t>
            </a:r>
            <a:r>
              <a:rPr lang="zh-CN" altLang="en-US" dirty="0" smtClean="0"/>
              <a:t>多机调度问题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问题描述：</a:t>
            </a:r>
            <a:r>
              <a:rPr lang="en-US" altLang="zh-CN" dirty="0"/>
              <a:t>n</a:t>
            </a:r>
            <a:r>
              <a:rPr lang="zh-CN" altLang="en-US" dirty="0"/>
              <a:t>个作业分配给</a:t>
            </a:r>
            <a:r>
              <a:rPr lang="en-US" altLang="zh-CN" dirty="0"/>
              <a:t>m</a:t>
            </a:r>
            <a:r>
              <a:rPr lang="zh-CN" altLang="en-US" dirty="0"/>
              <a:t>台机器加工，每个作业加工时间不同，且每个作业一旦开始加工，中途不能停止。多机调度问题即寻找一种调度方案，使完成</a:t>
            </a:r>
            <a:r>
              <a:rPr lang="en-US" altLang="zh-CN" dirty="0"/>
              <a:t>n</a:t>
            </a:r>
            <a:r>
              <a:rPr lang="zh-CN" altLang="en-US" dirty="0"/>
              <a:t>个作业所用时间尽可能短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想法：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）当</a:t>
            </a:r>
            <a:r>
              <a:rPr lang="en-US" altLang="zh-CN" dirty="0"/>
              <a:t>m&gt;=n</a:t>
            </a:r>
            <a:r>
              <a:rPr lang="zh-CN" altLang="en-US" dirty="0"/>
              <a:t>，表示有足够机器来完成作业，此时只需将</a:t>
            </a:r>
            <a:r>
              <a:rPr lang="en-US" altLang="zh-CN" dirty="0"/>
              <a:t>n</a:t>
            </a:r>
            <a:r>
              <a:rPr lang="zh-CN" altLang="en-US" dirty="0"/>
              <a:t>个作业分别分配给前</a:t>
            </a:r>
            <a:r>
              <a:rPr lang="en-US" altLang="zh-CN" dirty="0"/>
              <a:t>n</a:t>
            </a:r>
            <a:r>
              <a:rPr lang="zh-CN" altLang="en-US" dirty="0"/>
              <a:t>台机器即可，</a:t>
            </a:r>
            <a:r>
              <a:rPr lang="zh-CN" altLang="en-US" dirty="0">
                <a:solidFill>
                  <a:srgbClr val="FF0000"/>
                </a:solidFill>
              </a:rPr>
              <a:t>完成作业时间为最长作业时间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）当</a:t>
            </a:r>
            <a:r>
              <a:rPr lang="en-US" altLang="zh-CN" dirty="0"/>
              <a:t>m&lt;n</a:t>
            </a:r>
            <a:r>
              <a:rPr lang="zh-CN" altLang="en-US" dirty="0"/>
              <a:t>，表示机器不够多，部分作业要等待分配。</a:t>
            </a:r>
            <a:r>
              <a:rPr lang="zh-CN" altLang="en-US" dirty="0">
                <a:solidFill>
                  <a:srgbClr val="FF0000"/>
                </a:solidFill>
              </a:rPr>
              <a:t>优先选择耗时最长的作业给最先空闲的机器加工</a:t>
            </a:r>
          </a:p>
        </p:txBody>
      </p:sp>
    </p:spTree>
    <p:extLst>
      <p:ext uri="{BB962C8B-B14F-4D97-AF65-F5344CB8AC3E}">
        <p14:creationId xmlns:p14="http://schemas.microsoft.com/office/powerpoint/2010/main" val="303310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背包问题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 algn="ctr">
              <a:buFont typeface="Wingdings 3" pitchFamily="18" charset="2"/>
              <a:buNone/>
              <a:defRPr/>
            </a:pPr>
            <a:r>
              <a:rPr lang="zh-CN" altLang="en-US" dirty="0" smtClean="0"/>
              <a:t>背包问题  </a:t>
            </a:r>
            <a:r>
              <a:rPr lang="en-US" altLang="zh-CN" dirty="0" smtClean="0"/>
              <a:t>VS  0/1</a:t>
            </a:r>
            <a:r>
              <a:rPr lang="zh-CN" altLang="en-US" dirty="0" smtClean="0"/>
              <a:t>背包问题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0/1</a:t>
            </a:r>
            <a:r>
              <a:rPr lang="zh-CN" altLang="en-US" dirty="0" smtClean="0"/>
              <a:t>背包问题中，物品不能拆分，要么整个放进去，要么整个不放；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背包问题中，物品可以部分放到包里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03375" y="3213100"/>
          <a:ext cx="455613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3"/>
              </a:tblGrid>
              <a:tr h="36591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12300" name="组合 7"/>
          <p:cNvGrpSpPr>
            <a:grpSpLocks/>
          </p:cNvGrpSpPr>
          <p:nvPr/>
        </p:nvGrpSpPr>
        <p:grpSpPr bwMode="auto">
          <a:xfrm>
            <a:off x="2503488" y="3213100"/>
            <a:ext cx="461962" cy="735013"/>
            <a:chOff x="7562432" y="5013176"/>
            <a:chExt cx="461904" cy="734369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7562432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7571956" y="5747545"/>
              <a:ext cx="4523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8024336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01" name="TextBox 11"/>
          <p:cNvSpPr txBox="1">
            <a:spLocks noChangeArrowheads="1"/>
          </p:cNvSpPr>
          <p:nvPr/>
        </p:nvSpPr>
        <p:spPr bwMode="auto">
          <a:xfrm>
            <a:off x="2409825" y="4005263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背包</a:t>
            </a:r>
          </a:p>
        </p:txBody>
      </p:sp>
      <p:sp>
        <p:nvSpPr>
          <p:cNvPr id="11" name="右箭头 10"/>
          <p:cNvSpPr/>
          <p:nvPr/>
        </p:nvSpPr>
        <p:spPr>
          <a:xfrm>
            <a:off x="3417888" y="3579813"/>
            <a:ext cx="604837" cy="184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303" name="TextBox 11"/>
          <p:cNvSpPr txBox="1">
            <a:spLocks noChangeArrowheads="1"/>
          </p:cNvSpPr>
          <p:nvPr/>
        </p:nvSpPr>
        <p:spPr bwMode="auto">
          <a:xfrm>
            <a:off x="1476375" y="4005263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物品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665663" y="3232150"/>
          <a:ext cx="455612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2"/>
              </a:tblGrid>
              <a:tr h="36591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12312" name="组合 7"/>
          <p:cNvGrpSpPr>
            <a:grpSpLocks/>
          </p:cNvGrpSpPr>
          <p:nvPr/>
        </p:nvGrpSpPr>
        <p:grpSpPr bwMode="auto">
          <a:xfrm>
            <a:off x="4665663" y="3232150"/>
            <a:ext cx="461962" cy="735013"/>
            <a:chOff x="7562432" y="5013176"/>
            <a:chExt cx="461904" cy="734369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7562432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571956" y="5747545"/>
              <a:ext cx="4523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024336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13" name="TextBox 11"/>
          <p:cNvSpPr txBox="1">
            <a:spLocks noChangeArrowheads="1"/>
          </p:cNvSpPr>
          <p:nvPr/>
        </p:nvSpPr>
        <p:spPr bwMode="auto">
          <a:xfrm>
            <a:off x="4572000" y="4024313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背包</a:t>
            </a:r>
          </a:p>
        </p:txBody>
      </p:sp>
      <p:sp>
        <p:nvSpPr>
          <p:cNvPr id="12314" name="TextBox 18"/>
          <p:cNvSpPr txBox="1">
            <a:spLocks noChangeArrowheads="1"/>
          </p:cNvSpPr>
          <p:nvPr/>
        </p:nvSpPr>
        <p:spPr bwMode="auto">
          <a:xfrm>
            <a:off x="5868988" y="3429000"/>
            <a:ext cx="461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OR</a:t>
            </a:r>
            <a:endParaRPr lang="zh-CN" altLang="en-US"/>
          </a:p>
        </p:txBody>
      </p:sp>
      <p:grpSp>
        <p:nvGrpSpPr>
          <p:cNvPr id="12315" name="组合 7"/>
          <p:cNvGrpSpPr>
            <a:grpSpLocks/>
          </p:cNvGrpSpPr>
          <p:nvPr/>
        </p:nvGrpSpPr>
        <p:grpSpPr bwMode="auto">
          <a:xfrm>
            <a:off x="6970713" y="3232150"/>
            <a:ext cx="461962" cy="735013"/>
            <a:chOff x="7562432" y="5013176"/>
            <a:chExt cx="461904" cy="734369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7562432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571956" y="5747545"/>
              <a:ext cx="4523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8024336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16" name="TextBox 11"/>
          <p:cNvSpPr txBox="1">
            <a:spLocks noChangeArrowheads="1"/>
          </p:cNvSpPr>
          <p:nvPr/>
        </p:nvSpPr>
        <p:spPr bwMode="auto">
          <a:xfrm>
            <a:off x="6877050" y="4024313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背包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603375" y="5065713"/>
          <a:ext cx="455613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3"/>
              </a:tblGrid>
              <a:tr h="36591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12325" name="组合 7"/>
          <p:cNvGrpSpPr>
            <a:grpSpLocks/>
          </p:cNvGrpSpPr>
          <p:nvPr/>
        </p:nvGrpSpPr>
        <p:grpSpPr bwMode="auto">
          <a:xfrm>
            <a:off x="2503488" y="5065713"/>
            <a:ext cx="461962" cy="735012"/>
            <a:chOff x="7562432" y="5013176"/>
            <a:chExt cx="461904" cy="734369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7562432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571956" y="5747545"/>
              <a:ext cx="4523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024336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26" name="TextBox 11"/>
          <p:cNvSpPr txBox="1">
            <a:spLocks noChangeArrowheads="1"/>
          </p:cNvSpPr>
          <p:nvPr/>
        </p:nvSpPr>
        <p:spPr bwMode="auto">
          <a:xfrm>
            <a:off x="2409825" y="5857875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背包</a:t>
            </a:r>
          </a:p>
        </p:txBody>
      </p:sp>
      <p:sp>
        <p:nvSpPr>
          <p:cNvPr id="32" name="右箭头 31"/>
          <p:cNvSpPr/>
          <p:nvPr/>
        </p:nvSpPr>
        <p:spPr>
          <a:xfrm>
            <a:off x="3417888" y="5432425"/>
            <a:ext cx="604837" cy="184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328" name="TextBox 32"/>
          <p:cNvSpPr txBox="1">
            <a:spLocks noChangeArrowheads="1"/>
          </p:cNvSpPr>
          <p:nvPr/>
        </p:nvSpPr>
        <p:spPr bwMode="auto">
          <a:xfrm>
            <a:off x="1476375" y="5857875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物品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665663" y="5084763"/>
          <a:ext cx="455612" cy="731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2"/>
              </a:tblGrid>
              <a:tr h="36591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12337" name="组合 7"/>
          <p:cNvGrpSpPr>
            <a:grpSpLocks/>
          </p:cNvGrpSpPr>
          <p:nvPr/>
        </p:nvGrpSpPr>
        <p:grpSpPr bwMode="auto">
          <a:xfrm>
            <a:off x="4665663" y="5084763"/>
            <a:ext cx="461962" cy="735012"/>
            <a:chOff x="7562432" y="5013176"/>
            <a:chExt cx="461904" cy="734369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7562432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7571956" y="5747545"/>
              <a:ext cx="4523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8024336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38" name="TextBox 11"/>
          <p:cNvSpPr txBox="1">
            <a:spLocks noChangeArrowheads="1"/>
          </p:cNvSpPr>
          <p:nvPr/>
        </p:nvSpPr>
        <p:spPr bwMode="auto">
          <a:xfrm>
            <a:off x="4572000" y="5876925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背包</a:t>
            </a:r>
          </a:p>
        </p:txBody>
      </p:sp>
      <p:sp>
        <p:nvSpPr>
          <p:cNvPr id="12339" name="TextBox 39"/>
          <p:cNvSpPr txBox="1">
            <a:spLocks noChangeArrowheads="1"/>
          </p:cNvSpPr>
          <p:nvPr/>
        </p:nvSpPr>
        <p:spPr bwMode="auto">
          <a:xfrm>
            <a:off x="6413500" y="5281613"/>
            <a:ext cx="461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OR</a:t>
            </a:r>
            <a:endParaRPr lang="zh-CN" altLang="en-US"/>
          </a:p>
        </p:txBody>
      </p:sp>
      <p:grpSp>
        <p:nvGrpSpPr>
          <p:cNvPr id="12340" name="组合 7"/>
          <p:cNvGrpSpPr>
            <a:grpSpLocks/>
          </p:cNvGrpSpPr>
          <p:nvPr/>
        </p:nvGrpSpPr>
        <p:grpSpPr bwMode="auto">
          <a:xfrm>
            <a:off x="6970713" y="5084763"/>
            <a:ext cx="461962" cy="735012"/>
            <a:chOff x="7562432" y="5013176"/>
            <a:chExt cx="461904" cy="734369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7562432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7571956" y="5747545"/>
              <a:ext cx="4523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024336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41" name="TextBox 11"/>
          <p:cNvSpPr txBox="1">
            <a:spLocks noChangeArrowheads="1"/>
          </p:cNvSpPr>
          <p:nvPr/>
        </p:nvSpPr>
        <p:spPr bwMode="auto">
          <a:xfrm>
            <a:off x="6877050" y="5876925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背包</a:t>
            </a: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5808663" y="5449888"/>
          <a:ext cx="455612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2"/>
              </a:tblGrid>
              <a:tr h="365125">
                <a:tc>
                  <a:txBody>
                    <a:bodyPr/>
                    <a:lstStyle/>
                    <a:p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28784" marB="28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12348" name="组合 7"/>
          <p:cNvGrpSpPr>
            <a:grpSpLocks/>
          </p:cNvGrpSpPr>
          <p:nvPr/>
        </p:nvGrpSpPr>
        <p:grpSpPr bwMode="auto">
          <a:xfrm>
            <a:off x="5808663" y="5084763"/>
            <a:ext cx="461962" cy="735012"/>
            <a:chOff x="7562432" y="5013176"/>
            <a:chExt cx="461904" cy="734369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7562432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7571956" y="5747545"/>
              <a:ext cx="4523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8024336" y="5013176"/>
              <a:ext cx="0" cy="73436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49" name="TextBox 11"/>
          <p:cNvSpPr txBox="1">
            <a:spLocks noChangeArrowheads="1"/>
          </p:cNvSpPr>
          <p:nvPr/>
        </p:nvSpPr>
        <p:spPr bwMode="auto">
          <a:xfrm>
            <a:off x="5715000" y="5876925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/>
              <a:t>背包</a:t>
            </a:r>
          </a:p>
        </p:txBody>
      </p:sp>
      <p:sp>
        <p:nvSpPr>
          <p:cNvPr id="12350" name="TextBox 51"/>
          <p:cNvSpPr txBox="1">
            <a:spLocks noChangeArrowheads="1"/>
          </p:cNvSpPr>
          <p:nvPr/>
        </p:nvSpPr>
        <p:spPr bwMode="auto">
          <a:xfrm>
            <a:off x="5219700" y="5281613"/>
            <a:ext cx="461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/>
              <a:t>OR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7.2.3 </a:t>
            </a:r>
            <a:r>
              <a:rPr lang="zh-CN" altLang="en-US" dirty="0"/>
              <a:t>多机调度问题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实例：设</a:t>
            </a:r>
            <a:r>
              <a:rPr lang="en-US" altLang="zh-CN" dirty="0"/>
              <a:t>7</a:t>
            </a:r>
            <a:r>
              <a:rPr lang="zh-CN" altLang="en-US" dirty="0"/>
              <a:t>个独立作业</a:t>
            </a:r>
            <a:r>
              <a:rPr lang="en-US" altLang="zh-CN" dirty="0"/>
              <a:t>{1, 2, 3, 4, 5, 6, 7}</a:t>
            </a:r>
            <a:r>
              <a:rPr lang="zh-CN" altLang="en-US" dirty="0"/>
              <a:t>由</a:t>
            </a:r>
            <a:r>
              <a:rPr lang="en-US" altLang="zh-CN" dirty="0"/>
              <a:t>3</a:t>
            </a:r>
            <a:r>
              <a:rPr lang="zh-CN" altLang="en-US" dirty="0"/>
              <a:t>台机器</a:t>
            </a:r>
            <a:r>
              <a:rPr lang="en-US" altLang="zh-CN" dirty="0"/>
              <a:t>{M</a:t>
            </a:r>
            <a:r>
              <a:rPr lang="en-US" altLang="zh-CN" baseline="-25000" dirty="0"/>
              <a:t>1</a:t>
            </a:r>
            <a:r>
              <a:rPr lang="en-US" altLang="zh-CN" dirty="0"/>
              <a:t>, M</a:t>
            </a:r>
            <a:r>
              <a:rPr lang="en-US" altLang="zh-CN" baseline="-25000" dirty="0"/>
              <a:t>2</a:t>
            </a:r>
            <a:r>
              <a:rPr lang="en-US" altLang="zh-CN" dirty="0"/>
              <a:t>, M</a:t>
            </a:r>
            <a:r>
              <a:rPr lang="en-US" altLang="zh-CN" baseline="-25000" dirty="0"/>
              <a:t>3</a:t>
            </a:r>
            <a:r>
              <a:rPr lang="en-US" altLang="zh-CN" dirty="0"/>
              <a:t>}</a:t>
            </a:r>
            <a:r>
              <a:rPr lang="zh-CN" altLang="en-US" dirty="0"/>
              <a:t>加工处理，各作业所需的处理时间分别为</a:t>
            </a:r>
            <a:r>
              <a:rPr lang="en-US" altLang="zh-CN" dirty="0"/>
              <a:t>{2, 14, 4, 16, 6, 5, 3}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按作业时间降序排序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38247"/>
              </p:ext>
            </p:extLst>
          </p:nvPr>
        </p:nvGraphicFramePr>
        <p:xfrm>
          <a:off x="1259632" y="2586608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33998"/>
              </p:ext>
            </p:extLst>
          </p:nvPr>
        </p:nvGraphicFramePr>
        <p:xfrm>
          <a:off x="1259632" y="4731350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68313" y="1412776"/>
            <a:ext cx="807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itchFamily="18" charset="0"/>
              </a:rPr>
              <a:t>① </a:t>
            </a:r>
            <a:r>
              <a:rPr kumimoji="1" lang="zh-CN" altLang="en-US" sz="2400" b="1" dirty="0" smtClean="0">
                <a:latin typeface="Times New Roman" pitchFamily="18" charset="0"/>
              </a:rPr>
              <a:t>选择作业</a:t>
            </a:r>
            <a:r>
              <a:rPr kumimoji="1" lang="en-US" altLang="zh-CN" sz="2400" b="1" dirty="0" smtClean="0">
                <a:latin typeface="Times New Roman" pitchFamily="18" charset="0"/>
              </a:rPr>
              <a:t>4</a:t>
            </a:r>
            <a:r>
              <a:rPr kumimoji="1" lang="zh-CN" altLang="en-US" sz="2400" b="1" dirty="0" smtClean="0">
                <a:latin typeface="Times New Roman" pitchFamily="18" charset="0"/>
              </a:rPr>
              <a:t>给机器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1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1285875" y="2348424"/>
            <a:ext cx="6016150" cy="3672868"/>
            <a:chOff x="2995" y="7229"/>
            <a:chExt cx="3969" cy="2536"/>
          </a:xfrm>
        </p:grpSpPr>
        <p:sp>
          <p:nvSpPr>
            <p:cNvPr id="51233" name="Text Box 4"/>
            <p:cNvSpPr txBox="1">
              <a:spLocks noChangeArrowheads="1"/>
            </p:cNvSpPr>
            <p:nvPr/>
          </p:nvSpPr>
          <p:spPr bwMode="auto">
            <a:xfrm>
              <a:off x="2995" y="7336"/>
              <a:ext cx="481" cy="2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>
                <a:spcBef>
                  <a:spcPts val="775"/>
                </a:spcBef>
                <a:spcAft>
                  <a:spcPts val="775"/>
                </a:spcAft>
              </a:pPr>
              <a:r>
                <a:rPr lang="en-US" altLang="zh-CN" sz="2400" b="1" i="1" dirty="0">
                  <a:latin typeface="Times New Roman" pitchFamily="18" charset="0"/>
                </a:rPr>
                <a:t>M</a:t>
              </a:r>
              <a:r>
                <a:rPr lang="en-US" altLang="zh-CN" sz="2400" b="1" baseline="-25000" dirty="0">
                  <a:latin typeface="Times New Roman" pitchFamily="18" charset="0"/>
                </a:rPr>
                <a:t>1</a:t>
              </a:r>
              <a:endParaRPr lang="en-US" altLang="zh-CN" sz="2400" b="1" dirty="0">
                <a:latin typeface="Times New Roman" pitchFamily="18" charset="0"/>
              </a:endParaRPr>
            </a:p>
            <a:p>
              <a:pPr algn="just">
                <a:spcBef>
                  <a:spcPts val="775"/>
                </a:spcBef>
                <a:spcAft>
                  <a:spcPts val="775"/>
                </a:spcAft>
              </a:pPr>
              <a:r>
                <a:rPr lang="en-US" altLang="zh-CN" sz="2400" b="1" i="1" dirty="0">
                  <a:latin typeface="Times New Roman" pitchFamily="18" charset="0"/>
                </a:rPr>
                <a:t>M</a:t>
              </a:r>
              <a:r>
                <a:rPr lang="en-US" altLang="zh-CN" sz="2400" b="1" baseline="-25000" dirty="0">
                  <a:latin typeface="Times New Roman" pitchFamily="18" charset="0"/>
                </a:rPr>
                <a:t>2</a:t>
              </a:r>
              <a:endParaRPr lang="en-US" altLang="zh-CN" sz="2400" b="1" dirty="0">
                <a:latin typeface="Times New Roman" pitchFamily="18" charset="0"/>
              </a:endParaRPr>
            </a:p>
            <a:p>
              <a:pPr algn="just">
                <a:spcBef>
                  <a:spcPts val="775"/>
                </a:spcBef>
                <a:spcAft>
                  <a:spcPts val="775"/>
                </a:spcAft>
              </a:pPr>
              <a:r>
                <a:rPr lang="en-US" altLang="zh-CN" sz="2400" b="1" i="1" dirty="0">
                  <a:latin typeface="Times New Roman" pitchFamily="18" charset="0"/>
                </a:rPr>
                <a:t>M</a:t>
              </a:r>
              <a:r>
                <a:rPr lang="en-US" altLang="zh-CN" sz="2400" b="1" baseline="-25000" dirty="0">
                  <a:latin typeface="Times New Roman" pitchFamily="18" charset="0"/>
                </a:rPr>
                <a:t>3</a:t>
              </a:r>
            </a:p>
            <a:p>
              <a:pPr algn="just">
                <a:lnSpc>
                  <a:spcPct val="104000"/>
                </a:lnSpc>
                <a:spcBef>
                  <a:spcPts val="1238"/>
                </a:spcBef>
              </a:pPr>
              <a:r>
                <a:rPr lang="zh-CN" altLang="en-US" sz="2400" b="1" dirty="0">
                  <a:latin typeface="Times New Roman" pitchFamily="18" charset="0"/>
                </a:rPr>
                <a:t>时间</a:t>
              </a:r>
            </a:p>
            <a:p>
              <a:pPr algn="just">
                <a:lnSpc>
                  <a:spcPct val="104000"/>
                </a:lnSpc>
              </a:pPr>
              <a:r>
                <a:rPr lang="zh-CN" altLang="en-US" sz="2400" b="1" dirty="0">
                  <a:latin typeface="Times New Roman" pitchFamily="18" charset="0"/>
                </a:rPr>
                <a:t>分配</a:t>
              </a:r>
            </a:p>
          </p:txBody>
        </p:sp>
        <p:sp>
          <p:nvSpPr>
            <p:cNvPr id="51241" name="Text Box 12" descr="5%"/>
            <p:cNvSpPr txBox="1">
              <a:spLocks noChangeArrowheads="1"/>
            </p:cNvSpPr>
            <p:nvPr/>
          </p:nvSpPr>
          <p:spPr bwMode="auto">
            <a:xfrm>
              <a:off x="3469" y="7229"/>
              <a:ext cx="3495" cy="468"/>
            </a:xfrm>
            <a:prstGeom prst="rect">
              <a:avLst/>
            </a:prstGeom>
            <a:pattFill prst="pct5">
              <a:fgClr>
                <a:srgbClr val="66CC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 </a:t>
              </a:r>
              <a:r>
                <a:rPr lang="zh-CN" altLang="en-US" sz="2400" b="1">
                  <a:latin typeface="Times New Roman" pitchFamily="18" charset="0"/>
                </a:rPr>
                <a:t>作业</a:t>
              </a:r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94813"/>
              </p:ext>
            </p:extLst>
          </p:nvPr>
        </p:nvGraphicFramePr>
        <p:xfrm>
          <a:off x="1357313" y="188640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</a:tbl>
          </a:graphicData>
        </a:graphic>
      </p:graphicFrame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1986168" y="3026225"/>
            <a:ext cx="0" cy="234333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7283835" y="3026225"/>
            <a:ext cx="0" cy="2479471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4378" y="5369557"/>
            <a:ext cx="5183984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4691843" y="5143623"/>
            <a:ext cx="339536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4885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68313" y="1412776"/>
            <a:ext cx="807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itchFamily="18" charset="0"/>
              </a:rPr>
              <a:t>② </a:t>
            </a:r>
            <a:r>
              <a:rPr kumimoji="1" lang="zh-CN" altLang="en-US" sz="2400" b="1" dirty="0" smtClean="0">
                <a:latin typeface="Times New Roman" pitchFamily="18" charset="0"/>
              </a:rPr>
              <a:t>选择作业</a:t>
            </a:r>
            <a:r>
              <a:rPr kumimoji="1" lang="en-US" altLang="zh-CN" sz="2400" b="1" dirty="0" smtClean="0">
                <a:latin typeface="Times New Roman" pitchFamily="18" charset="0"/>
              </a:rPr>
              <a:t>2</a:t>
            </a:r>
            <a:r>
              <a:rPr kumimoji="1" lang="zh-CN" altLang="en-US" sz="2400" b="1" dirty="0" smtClean="0">
                <a:latin typeface="Times New Roman" pitchFamily="18" charset="0"/>
              </a:rPr>
              <a:t>给机器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2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1285875" y="2348424"/>
            <a:ext cx="6016150" cy="3672868"/>
            <a:chOff x="2995" y="7229"/>
            <a:chExt cx="3969" cy="2536"/>
          </a:xfrm>
        </p:grpSpPr>
        <p:sp>
          <p:nvSpPr>
            <p:cNvPr id="51233" name="Text Box 4"/>
            <p:cNvSpPr txBox="1">
              <a:spLocks noChangeArrowheads="1"/>
            </p:cNvSpPr>
            <p:nvPr/>
          </p:nvSpPr>
          <p:spPr bwMode="auto">
            <a:xfrm>
              <a:off x="2995" y="7336"/>
              <a:ext cx="481" cy="2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>
                <a:spcBef>
                  <a:spcPts val="775"/>
                </a:spcBef>
                <a:spcAft>
                  <a:spcPts val="775"/>
                </a:spcAft>
              </a:pPr>
              <a:r>
                <a:rPr lang="en-US" altLang="zh-CN" sz="2400" b="1" i="1">
                  <a:latin typeface="Times New Roman" pitchFamily="18" charset="0"/>
                </a:rPr>
                <a:t>M</a:t>
              </a:r>
              <a:r>
                <a:rPr lang="en-US" altLang="zh-CN" sz="2400" b="1" baseline="-25000">
                  <a:latin typeface="Times New Roman" pitchFamily="18" charset="0"/>
                </a:rPr>
                <a:t>1</a:t>
              </a:r>
              <a:endParaRPr lang="en-US" altLang="zh-CN" sz="2400" b="1">
                <a:latin typeface="Times New Roman" pitchFamily="18" charset="0"/>
              </a:endParaRPr>
            </a:p>
            <a:p>
              <a:pPr algn="just">
                <a:spcBef>
                  <a:spcPts val="775"/>
                </a:spcBef>
                <a:spcAft>
                  <a:spcPts val="775"/>
                </a:spcAft>
              </a:pPr>
              <a:r>
                <a:rPr lang="en-US" altLang="zh-CN" sz="2400" b="1" i="1">
                  <a:latin typeface="Times New Roman" pitchFamily="18" charset="0"/>
                </a:rPr>
                <a:t>M</a:t>
              </a:r>
              <a:r>
                <a:rPr lang="en-US" altLang="zh-CN" sz="2400" b="1" baseline="-25000">
                  <a:latin typeface="Times New Roman" pitchFamily="18" charset="0"/>
                </a:rPr>
                <a:t>2</a:t>
              </a:r>
              <a:endParaRPr lang="en-US" altLang="zh-CN" sz="2400" b="1">
                <a:latin typeface="Times New Roman" pitchFamily="18" charset="0"/>
              </a:endParaRPr>
            </a:p>
            <a:p>
              <a:pPr algn="just">
                <a:spcBef>
                  <a:spcPts val="775"/>
                </a:spcBef>
                <a:spcAft>
                  <a:spcPts val="775"/>
                </a:spcAft>
              </a:pPr>
              <a:r>
                <a:rPr lang="en-US" altLang="zh-CN" sz="2400" b="1" i="1">
                  <a:latin typeface="Times New Roman" pitchFamily="18" charset="0"/>
                </a:rPr>
                <a:t>M</a:t>
              </a:r>
              <a:r>
                <a:rPr lang="en-US" altLang="zh-CN" sz="2400" b="1" baseline="-25000">
                  <a:latin typeface="Times New Roman" pitchFamily="18" charset="0"/>
                </a:rPr>
                <a:t>3</a:t>
              </a:r>
            </a:p>
            <a:p>
              <a:pPr algn="just">
                <a:lnSpc>
                  <a:spcPct val="104000"/>
                </a:lnSpc>
                <a:spcBef>
                  <a:spcPts val="1238"/>
                </a:spcBef>
              </a:pPr>
              <a:r>
                <a:rPr lang="zh-CN" altLang="en-US" sz="2400" b="1">
                  <a:latin typeface="Times New Roman" pitchFamily="18" charset="0"/>
                </a:rPr>
                <a:t>时间</a:t>
              </a:r>
            </a:p>
            <a:p>
              <a:pPr algn="just">
                <a:lnSpc>
                  <a:spcPct val="104000"/>
                </a:lnSpc>
              </a:pPr>
              <a:r>
                <a:rPr lang="zh-CN" altLang="en-US" sz="2400" b="1">
                  <a:latin typeface="Times New Roman" pitchFamily="18" charset="0"/>
                </a:rPr>
                <a:t>分配</a:t>
              </a:r>
            </a:p>
          </p:txBody>
        </p:sp>
        <p:sp>
          <p:nvSpPr>
            <p:cNvPr id="51239" name="Text Box 10" descr="5%"/>
            <p:cNvSpPr txBox="1">
              <a:spLocks noChangeArrowheads="1"/>
            </p:cNvSpPr>
            <p:nvPr/>
          </p:nvSpPr>
          <p:spPr bwMode="auto">
            <a:xfrm>
              <a:off x="3469" y="7677"/>
              <a:ext cx="2940" cy="468"/>
            </a:xfrm>
            <a:prstGeom prst="rect">
              <a:avLst/>
            </a:prstGeom>
            <a:pattFill prst="pct5">
              <a:fgClr>
                <a:srgbClr val="33CC33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 </a:t>
              </a:r>
              <a:r>
                <a:rPr lang="zh-CN" altLang="en-US" sz="2400" b="1">
                  <a:latin typeface="Times New Roman" pitchFamily="18" charset="0"/>
                </a:rPr>
                <a:t>作业</a:t>
              </a:r>
              <a:r>
                <a:rPr lang="en-US" altLang="zh-CN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241" name="Text Box 12" descr="5%"/>
            <p:cNvSpPr txBox="1">
              <a:spLocks noChangeArrowheads="1"/>
            </p:cNvSpPr>
            <p:nvPr/>
          </p:nvSpPr>
          <p:spPr bwMode="auto">
            <a:xfrm>
              <a:off x="3469" y="7229"/>
              <a:ext cx="3495" cy="468"/>
            </a:xfrm>
            <a:prstGeom prst="rect">
              <a:avLst/>
            </a:prstGeom>
            <a:pattFill prst="pct5">
              <a:fgClr>
                <a:srgbClr val="66CCFF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 </a:t>
              </a:r>
              <a:r>
                <a:rPr lang="zh-CN" altLang="en-US" sz="2400" b="1">
                  <a:latin typeface="Times New Roman" pitchFamily="18" charset="0"/>
                </a:rPr>
                <a:t>作业</a:t>
              </a:r>
              <a:r>
                <a:rPr lang="en-US" altLang="zh-CN" sz="2400" b="1">
                  <a:latin typeface="Times New Roman" pitchFamily="18" charset="0"/>
                </a:rPr>
                <a:t>4</a:t>
              </a:r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537257"/>
              </p:ext>
            </p:extLst>
          </p:nvPr>
        </p:nvGraphicFramePr>
        <p:xfrm>
          <a:off x="1357313" y="188640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</a:tbl>
          </a:graphicData>
        </a:graphic>
      </p:graphicFrame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1986168" y="3675061"/>
            <a:ext cx="0" cy="169449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7283835" y="2997259"/>
            <a:ext cx="0" cy="25084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4378" y="5369557"/>
            <a:ext cx="5183984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4691843" y="5143623"/>
            <a:ext cx="339536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16</a:t>
            </a: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2054378" y="4935069"/>
            <a:ext cx="4406386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4121150" y="4722171"/>
            <a:ext cx="385763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 smtClean="0">
                <a:latin typeface="Times New Roman" pitchFamily="18" charset="0"/>
              </a:rPr>
              <a:t>14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6462845" y="3675060"/>
            <a:ext cx="0" cy="146421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68313" y="1412776"/>
            <a:ext cx="807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itchFamily="18" charset="0"/>
              </a:rPr>
              <a:t>③ </a:t>
            </a:r>
            <a:r>
              <a:rPr kumimoji="1" lang="zh-CN" altLang="en-US" sz="2400" b="1" dirty="0" smtClean="0">
                <a:latin typeface="Times New Roman" pitchFamily="18" charset="0"/>
              </a:rPr>
              <a:t>选择作业</a:t>
            </a:r>
            <a:r>
              <a:rPr kumimoji="1" lang="en-US" altLang="zh-CN" sz="2400" b="1" dirty="0" smtClean="0">
                <a:latin typeface="Times New Roman" pitchFamily="18" charset="0"/>
              </a:rPr>
              <a:t>5</a:t>
            </a:r>
            <a:r>
              <a:rPr kumimoji="1" lang="zh-CN" altLang="en-US" sz="2400" b="1" dirty="0" smtClean="0">
                <a:latin typeface="Times New Roman" pitchFamily="18" charset="0"/>
              </a:rPr>
              <a:t>给机器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3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51233" name="Text Box 4"/>
          <p:cNvSpPr txBox="1">
            <a:spLocks noChangeArrowheads="1"/>
          </p:cNvSpPr>
          <p:nvPr/>
        </p:nvSpPr>
        <p:spPr bwMode="auto">
          <a:xfrm>
            <a:off x="1285875" y="2503388"/>
            <a:ext cx="729092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3</a:t>
            </a:r>
          </a:p>
          <a:p>
            <a:pPr algn="just">
              <a:lnSpc>
                <a:spcPct val="104000"/>
              </a:lnSpc>
              <a:spcBef>
                <a:spcPts val="1238"/>
              </a:spcBef>
            </a:pPr>
            <a:r>
              <a:rPr lang="zh-CN" altLang="en-US" sz="2400" b="1">
                <a:latin typeface="Times New Roman" pitchFamily="18" charset="0"/>
              </a:rPr>
              <a:t>时间</a:t>
            </a:r>
          </a:p>
          <a:p>
            <a:pPr algn="just">
              <a:lnSpc>
                <a:spcPct val="104000"/>
              </a:lnSpc>
            </a:pPr>
            <a:r>
              <a:rPr lang="zh-CN" altLang="en-US" sz="2400" b="1">
                <a:latin typeface="Times New Roman" pitchFamily="18" charset="0"/>
              </a:rPr>
              <a:t>分配</a:t>
            </a:r>
          </a:p>
        </p:txBody>
      </p:sp>
      <p:sp>
        <p:nvSpPr>
          <p:cNvPr id="51234" name="Text Box 5" descr="5%"/>
          <p:cNvSpPr txBox="1">
            <a:spLocks noChangeArrowheads="1"/>
          </p:cNvSpPr>
          <p:nvPr/>
        </p:nvSpPr>
        <p:spPr bwMode="auto">
          <a:xfrm>
            <a:off x="2004357" y="3573016"/>
            <a:ext cx="2069046" cy="622558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>
                <a:latin typeface="Times New Roman" pitchFamily="18" charset="0"/>
              </a:rPr>
              <a:t>  </a:t>
            </a:r>
            <a:r>
              <a:rPr lang="zh-CN" altLang="en-US" sz="2400" b="1" dirty="0" smtClean="0">
                <a:latin typeface="Times New Roman" pitchFamily="18" charset="0"/>
              </a:rPr>
              <a:t>作业</a:t>
            </a:r>
            <a:r>
              <a:rPr lang="en-US" altLang="zh-CN" sz="2400" b="1" dirty="0">
                <a:latin typeface="Times New Roman" pitchFamily="18" charset="0"/>
              </a:rPr>
              <a:t>5</a:t>
            </a:r>
          </a:p>
        </p:txBody>
      </p:sp>
      <p:sp>
        <p:nvSpPr>
          <p:cNvPr id="51238" name="Line 9"/>
          <p:cNvSpPr>
            <a:spLocks noChangeShapeType="1"/>
          </p:cNvSpPr>
          <p:nvPr/>
        </p:nvSpPr>
        <p:spPr bwMode="auto">
          <a:xfrm>
            <a:off x="7302025" y="3004021"/>
            <a:ext cx="0" cy="285650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39" name="Text Box 10" descr="5%"/>
          <p:cNvSpPr txBox="1">
            <a:spLocks noChangeArrowheads="1"/>
          </p:cNvSpPr>
          <p:nvPr/>
        </p:nvSpPr>
        <p:spPr bwMode="auto">
          <a:xfrm>
            <a:off x="2004357" y="3004021"/>
            <a:ext cx="4456407" cy="568995"/>
          </a:xfrm>
          <a:prstGeom prst="rect">
            <a:avLst/>
          </a:prstGeom>
          <a:pattFill prst="pct5">
            <a:fgClr>
              <a:srgbClr val="33CC33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51241" name="Text Box 12" descr="5%"/>
          <p:cNvSpPr txBox="1">
            <a:spLocks noChangeArrowheads="1"/>
          </p:cNvSpPr>
          <p:nvPr/>
        </p:nvSpPr>
        <p:spPr bwMode="auto">
          <a:xfrm>
            <a:off x="2004357" y="2372715"/>
            <a:ext cx="5297668" cy="631306"/>
          </a:xfrm>
          <a:prstGeom prst="rect">
            <a:avLst/>
          </a:prstGeom>
          <a:pattFill prst="pct5">
            <a:fgClr>
              <a:srgbClr val="66CC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51242" name="Line 13"/>
          <p:cNvSpPr>
            <a:spLocks noChangeShapeType="1"/>
          </p:cNvSpPr>
          <p:nvPr/>
        </p:nvSpPr>
        <p:spPr bwMode="auto">
          <a:xfrm>
            <a:off x="2030125" y="5786665"/>
            <a:ext cx="52719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3" name="Text Box 14"/>
          <p:cNvSpPr txBox="1">
            <a:spLocks noChangeArrowheads="1"/>
          </p:cNvSpPr>
          <p:nvPr/>
        </p:nvSpPr>
        <p:spPr bwMode="auto">
          <a:xfrm>
            <a:off x="4667591" y="5569421"/>
            <a:ext cx="342567" cy="34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 smtClean="0">
                <a:latin typeface="Times New Roman" pitchFamily="18" charset="0"/>
              </a:rPr>
              <a:t>16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51244" name="Line 15"/>
          <p:cNvSpPr>
            <a:spLocks noChangeShapeType="1"/>
          </p:cNvSpPr>
          <p:nvPr/>
        </p:nvSpPr>
        <p:spPr bwMode="auto">
          <a:xfrm>
            <a:off x="1986168" y="4195575"/>
            <a:ext cx="0" cy="1638884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5" name="Line 16"/>
          <p:cNvSpPr>
            <a:spLocks noChangeShapeType="1"/>
          </p:cNvSpPr>
          <p:nvPr/>
        </p:nvSpPr>
        <p:spPr bwMode="auto">
          <a:xfrm>
            <a:off x="6460764" y="3573017"/>
            <a:ext cx="0" cy="193268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6" name="Line 17"/>
          <p:cNvSpPr>
            <a:spLocks noChangeShapeType="1"/>
          </p:cNvSpPr>
          <p:nvPr/>
        </p:nvSpPr>
        <p:spPr bwMode="auto">
          <a:xfrm>
            <a:off x="2054378" y="5369557"/>
            <a:ext cx="4406386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7" name="Text Box 18"/>
          <p:cNvSpPr txBox="1">
            <a:spLocks noChangeArrowheads="1"/>
          </p:cNvSpPr>
          <p:nvPr/>
        </p:nvSpPr>
        <p:spPr bwMode="auto">
          <a:xfrm>
            <a:off x="4211960" y="5143623"/>
            <a:ext cx="339536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 smtClean="0">
                <a:latin typeface="Times New Roman" pitchFamily="18" charset="0"/>
              </a:rPr>
              <a:t>14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51248" name="Line 20"/>
          <p:cNvSpPr>
            <a:spLocks noChangeShapeType="1"/>
          </p:cNvSpPr>
          <p:nvPr/>
        </p:nvSpPr>
        <p:spPr bwMode="auto">
          <a:xfrm>
            <a:off x="2054378" y="4935069"/>
            <a:ext cx="19553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9" name="Line 21"/>
          <p:cNvSpPr>
            <a:spLocks noChangeShapeType="1"/>
          </p:cNvSpPr>
          <p:nvPr/>
        </p:nvSpPr>
        <p:spPr bwMode="auto">
          <a:xfrm>
            <a:off x="4055214" y="4195574"/>
            <a:ext cx="0" cy="943704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50" name="Text Box 22"/>
          <p:cNvSpPr txBox="1">
            <a:spLocks noChangeArrowheads="1"/>
          </p:cNvSpPr>
          <p:nvPr/>
        </p:nvSpPr>
        <p:spPr bwMode="auto">
          <a:xfrm>
            <a:off x="2869870" y="4722171"/>
            <a:ext cx="272841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9919"/>
              </p:ext>
            </p:extLst>
          </p:nvPr>
        </p:nvGraphicFramePr>
        <p:xfrm>
          <a:off x="1357313" y="188640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4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68313" y="1412776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itchFamily="18" charset="0"/>
              </a:rPr>
              <a:t>④ </a:t>
            </a:r>
            <a:r>
              <a:rPr kumimoji="1" lang="zh-CN" altLang="en-US" sz="2400" b="1" dirty="0" smtClean="0">
                <a:latin typeface="Times New Roman" pitchFamily="18" charset="0"/>
              </a:rPr>
              <a:t>时</a:t>
            </a:r>
            <a:r>
              <a:rPr kumimoji="1" lang="zh-CN" altLang="en-US" sz="2400" b="1" dirty="0">
                <a:latin typeface="Times New Roman" pitchFamily="18" charset="0"/>
              </a:rPr>
              <a:t>刻</a:t>
            </a:r>
            <a:r>
              <a:rPr kumimoji="1" lang="en-US" altLang="zh-CN" sz="2400" b="1" dirty="0" smtClean="0">
                <a:latin typeface="Times New Roman" pitchFamily="18" charset="0"/>
              </a:rPr>
              <a:t>6</a:t>
            </a:r>
            <a:r>
              <a:rPr kumimoji="1" lang="zh-CN" altLang="en-US" sz="2400" b="1" dirty="0" smtClean="0">
                <a:latin typeface="Times New Roman" pitchFamily="18" charset="0"/>
              </a:rPr>
              <a:t>，作业</a:t>
            </a:r>
            <a:r>
              <a:rPr kumimoji="1" lang="en-US" altLang="zh-CN" sz="2400" b="1" dirty="0" smtClean="0">
                <a:latin typeface="Times New Roman" pitchFamily="18" charset="0"/>
              </a:rPr>
              <a:t>5</a:t>
            </a:r>
            <a:r>
              <a:rPr kumimoji="1" lang="zh-CN" altLang="en-US" sz="2400" b="1" dirty="0" smtClean="0">
                <a:latin typeface="Times New Roman" pitchFamily="18" charset="0"/>
              </a:rPr>
              <a:t>完成，机器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3</a:t>
            </a:r>
            <a:r>
              <a:rPr kumimoji="1" lang="zh-CN" altLang="en-US" sz="2400" b="1" dirty="0" smtClean="0">
                <a:latin typeface="Times New Roman" pitchFamily="18" charset="0"/>
              </a:rPr>
              <a:t>空闲，因此选择作业</a:t>
            </a:r>
            <a:r>
              <a:rPr kumimoji="1" lang="en-US" altLang="zh-CN" sz="2400" b="1" dirty="0" smtClean="0">
                <a:latin typeface="Times New Roman" pitchFamily="18" charset="0"/>
              </a:rPr>
              <a:t>6</a:t>
            </a:r>
            <a:r>
              <a:rPr kumimoji="1" lang="zh-CN" altLang="en-US" sz="2400" b="1" dirty="0" smtClean="0">
                <a:latin typeface="Times New Roman" pitchFamily="18" charset="0"/>
              </a:rPr>
              <a:t>给机器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3</a:t>
            </a:r>
            <a:endParaRPr kumimoji="1" lang="en-US" altLang="zh-CN" sz="2400" b="1" baseline="-25000" dirty="0">
              <a:latin typeface="Times New Roman" pitchFamily="18" charset="0"/>
            </a:endParaRPr>
          </a:p>
        </p:txBody>
      </p:sp>
      <p:sp>
        <p:nvSpPr>
          <p:cNvPr id="51233" name="Text Box 4"/>
          <p:cNvSpPr txBox="1">
            <a:spLocks noChangeArrowheads="1"/>
          </p:cNvSpPr>
          <p:nvPr/>
        </p:nvSpPr>
        <p:spPr bwMode="auto">
          <a:xfrm>
            <a:off x="1285875" y="2503391"/>
            <a:ext cx="729092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3</a:t>
            </a:r>
          </a:p>
          <a:p>
            <a:pPr algn="just">
              <a:lnSpc>
                <a:spcPct val="104000"/>
              </a:lnSpc>
              <a:spcBef>
                <a:spcPts val="1238"/>
              </a:spcBef>
            </a:pPr>
            <a:r>
              <a:rPr lang="zh-CN" altLang="en-US" sz="2400" b="1">
                <a:latin typeface="Times New Roman" pitchFamily="18" charset="0"/>
              </a:rPr>
              <a:t>时间</a:t>
            </a:r>
          </a:p>
          <a:p>
            <a:pPr algn="just">
              <a:lnSpc>
                <a:spcPct val="104000"/>
              </a:lnSpc>
            </a:pPr>
            <a:r>
              <a:rPr lang="zh-CN" altLang="en-US" sz="2400" b="1">
                <a:latin typeface="Times New Roman" pitchFamily="18" charset="0"/>
              </a:rPr>
              <a:t>分配</a:t>
            </a:r>
          </a:p>
        </p:txBody>
      </p:sp>
      <p:sp>
        <p:nvSpPr>
          <p:cNvPr id="51234" name="Text Box 5" descr="5%"/>
          <p:cNvSpPr txBox="1">
            <a:spLocks noChangeArrowheads="1"/>
          </p:cNvSpPr>
          <p:nvPr/>
        </p:nvSpPr>
        <p:spPr bwMode="auto">
          <a:xfrm>
            <a:off x="2004357" y="3633058"/>
            <a:ext cx="2069046" cy="677801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 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51235" name="Text Box 6" descr="上对角虚线"/>
          <p:cNvSpPr txBox="1">
            <a:spLocks noChangeArrowheads="1"/>
          </p:cNvSpPr>
          <p:nvPr/>
        </p:nvSpPr>
        <p:spPr bwMode="auto">
          <a:xfrm>
            <a:off x="4059761" y="3633058"/>
            <a:ext cx="1750731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51239" name="Text Box 10" descr="5%"/>
          <p:cNvSpPr txBox="1">
            <a:spLocks noChangeArrowheads="1"/>
          </p:cNvSpPr>
          <p:nvPr/>
        </p:nvSpPr>
        <p:spPr bwMode="auto">
          <a:xfrm>
            <a:off x="2004357" y="2955258"/>
            <a:ext cx="4456407" cy="677801"/>
          </a:xfrm>
          <a:prstGeom prst="rect">
            <a:avLst/>
          </a:prstGeom>
          <a:pattFill prst="pct5">
            <a:fgClr>
              <a:srgbClr val="33CC33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51241" name="Text Box 12" descr="5%"/>
          <p:cNvSpPr txBox="1">
            <a:spLocks noChangeArrowheads="1"/>
          </p:cNvSpPr>
          <p:nvPr/>
        </p:nvSpPr>
        <p:spPr bwMode="auto">
          <a:xfrm>
            <a:off x="2004357" y="2277457"/>
            <a:ext cx="5297668" cy="677801"/>
          </a:xfrm>
          <a:prstGeom prst="rect">
            <a:avLst/>
          </a:prstGeom>
          <a:pattFill prst="pct5">
            <a:fgClr>
              <a:srgbClr val="66CC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sp>
        <p:nvSpPr>
          <p:cNvPr id="51244" name="Line 15"/>
          <p:cNvSpPr>
            <a:spLocks noChangeShapeType="1"/>
          </p:cNvSpPr>
          <p:nvPr/>
        </p:nvSpPr>
        <p:spPr bwMode="auto">
          <a:xfrm>
            <a:off x="1986168" y="4310860"/>
            <a:ext cx="0" cy="82842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8" name="Line 20"/>
          <p:cNvSpPr>
            <a:spLocks noChangeShapeType="1"/>
          </p:cNvSpPr>
          <p:nvPr/>
        </p:nvSpPr>
        <p:spPr bwMode="auto">
          <a:xfrm>
            <a:off x="2054378" y="4935072"/>
            <a:ext cx="1955362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49" name="Line 21"/>
          <p:cNvSpPr>
            <a:spLocks noChangeShapeType="1"/>
          </p:cNvSpPr>
          <p:nvPr/>
        </p:nvSpPr>
        <p:spPr bwMode="auto">
          <a:xfrm>
            <a:off x="4055214" y="4310859"/>
            <a:ext cx="0" cy="82842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1250" name="Text Box 22"/>
          <p:cNvSpPr txBox="1">
            <a:spLocks noChangeArrowheads="1"/>
          </p:cNvSpPr>
          <p:nvPr/>
        </p:nvSpPr>
        <p:spPr bwMode="auto">
          <a:xfrm>
            <a:off x="2869870" y="4722173"/>
            <a:ext cx="272841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84012"/>
              </p:ext>
            </p:extLst>
          </p:nvPr>
        </p:nvGraphicFramePr>
        <p:xfrm>
          <a:off x="1357313" y="188640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67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68313" y="1412776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itchFamily="18" charset="0"/>
              </a:rPr>
              <a:t>⑤ </a:t>
            </a:r>
            <a:r>
              <a:rPr kumimoji="1" lang="zh-CN" altLang="en-US" sz="2400" b="1" dirty="0" smtClean="0">
                <a:latin typeface="Times New Roman" pitchFamily="18" charset="0"/>
              </a:rPr>
              <a:t>时刻</a:t>
            </a:r>
            <a:r>
              <a:rPr kumimoji="1" lang="en-US" altLang="zh-CN" sz="2400" b="1" dirty="0" smtClean="0">
                <a:latin typeface="Times New Roman" pitchFamily="18" charset="0"/>
              </a:rPr>
              <a:t>11</a:t>
            </a:r>
            <a:r>
              <a:rPr kumimoji="1" lang="zh-CN" altLang="en-US" sz="2400" b="1" dirty="0" smtClean="0">
                <a:latin typeface="Times New Roman" pitchFamily="18" charset="0"/>
              </a:rPr>
              <a:t>，作业</a:t>
            </a:r>
            <a:r>
              <a:rPr kumimoji="1" lang="en-US" altLang="zh-CN" sz="2400" b="1" dirty="0" smtClean="0">
                <a:latin typeface="Times New Roman" pitchFamily="18" charset="0"/>
              </a:rPr>
              <a:t>6</a:t>
            </a:r>
            <a:r>
              <a:rPr kumimoji="1" lang="zh-CN" altLang="en-US" sz="2400" b="1" dirty="0" smtClean="0">
                <a:latin typeface="Times New Roman" pitchFamily="18" charset="0"/>
              </a:rPr>
              <a:t>完成</a:t>
            </a:r>
            <a:r>
              <a:rPr kumimoji="1" lang="zh-CN" altLang="en-US" sz="2400" b="1" dirty="0">
                <a:latin typeface="Times New Roman" pitchFamily="18" charset="0"/>
              </a:rPr>
              <a:t>，机器</a:t>
            </a:r>
            <a:r>
              <a:rPr kumimoji="1" lang="en-US" altLang="zh-CN" sz="2400" b="1" dirty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latin typeface="Times New Roman" pitchFamily="18" charset="0"/>
              </a:rPr>
              <a:t>空闲，因此选择</a:t>
            </a:r>
            <a:r>
              <a:rPr kumimoji="1" lang="zh-CN" altLang="en-US" sz="2400" b="1" dirty="0" smtClean="0">
                <a:latin typeface="Times New Roman" pitchFamily="18" charset="0"/>
              </a:rPr>
              <a:t>作业</a:t>
            </a:r>
            <a:r>
              <a:rPr kumimoji="1" lang="en-US" altLang="zh-CN" sz="2400" b="1" dirty="0" smtClean="0">
                <a:latin typeface="Times New Roman" pitchFamily="18" charset="0"/>
              </a:rPr>
              <a:t>3</a:t>
            </a:r>
            <a:r>
              <a:rPr kumimoji="1" lang="zh-CN" altLang="en-US" sz="2400" b="1" dirty="0" smtClean="0">
                <a:latin typeface="Times New Roman" pitchFamily="18" charset="0"/>
              </a:rPr>
              <a:t>给</a:t>
            </a:r>
            <a:r>
              <a:rPr kumimoji="1" lang="zh-CN" altLang="en-US" sz="2400" b="1" dirty="0">
                <a:latin typeface="Times New Roman" pitchFamily="18" charset="0"/>
              </a:rPr>
              <a:t>机器</a:t>
            </a:r>
            <a:r>
              <a:rPr kumimoji="1" lang="en-US" altLang="zh-CN" sz="2400" b="1" dirty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>
                <a:latin typeface="Times New Roman" pitchFamily="18" charset="0"/>
              </a:rPr>
              <a:t>3</a:t>
            </a:r>
          </a:p>
        </p:txBody>
      </p:sp>
      <p:sp>
        <p:nvSpPr>
          <p:cNvPr id="51233" name="Text Box 4"/>
          <p:cNvSpPr txBox="1">
            <a:spLocks noChangeArrowheads="1"/>
          </p:cNvSpPr>
          <p:nvPr/>
        </p:nvSpPr>
        <p:spPr bwMode="auto">
          <a:xfrm>
            <a:off x="1285875" y="2503391"/>
            <a:ext cx="729092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3</a:t>
            </a:r>
          </a:p>
          <a:p>
            <a:pPr algn="just">
              <a:lnSpc>
                <a:spcPct val="104000"/>
              </a:lnSpc>
              <a:spcBef>
                <a:spcPts val="1238"/>
              </a:spcBef>
            </a:pPr>
            <a:r>
              <a:rPr lang="zh-CN" altLang="en-US" sz="2400" b="1">
                <a:latin typeface="Times New Roman" pitchFamily="18" charset="0"/>
              </a:rPr>
              <a:t>时间</a:t>
            </a:r>
          </a:p>
          <a:p>
            <a:pPr algn="just">
              <a:lnSpc>
                <a:spcPct val="104000"/>
              </a:lnSpc>
            </a:pPr>
            <a:r>
              <a:rPr lang="zh-CN" altLang="en-US" sz="2400" b="1">
                <a:latin typeface="Times New Roman" pitchFamily="18" charset="0"/>
              </a:rPr>
              <a:t>分配</a:t>
            </a:r>
          </a:p>
        </p:txBody>
      </p:sp>
      <p:sp>
        <p:nvSpPr>
          <p:cNvPr id="51234" name="Text Box 5" descr="5%"/>
          <p:cNvSpPr txBox="1">
            <a:spLocks noChangeArrowheads="1"/>
          </p:cNvSpPr>
          <p:nvPr/>
        </p:nvSpPr>
        <p:spPr bwMode="auto">
          <a:xfrm>
            <a:off x="2004357" y="3633058"/>
            <a:ext cx="2069046" cy="677801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 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51235" name="Text Box 6" descr="上对角虚线"/>
          <p:cNvSpPr txBox="1">
            <a:spLocks noChangeArrowheads="1"/>
          </p:cNvSpPr>
          <p:nvPr/>
        </p:nvSpPr>
        <p:spPr bwMode="auto">
          <a:xfrm>
            <a:off x="4059761" y="3633058"/>
            <a:ext cx="1750731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51236" name="Text Box 7" descr="5%"/>
          <p:cNvSpPr txBox="1">
            <a:spLocks noChangeArrowheads="1"/>
          </p:cNvSpPr>
          <p:nvPr/>
        </p:nvSpPr>
        <p:spPr bwMode="auto">
          <a:xfrm>
            <a:off x="5805945" y="3633058"/>
            <a:ext cx="1114102" cy="677801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51239" name="Text Box 10" descr="5%"/>
          <p:cNvSpPr txBox="1">
            <a:spLocks noChangeArrowheads="1"/>
          </p:cNvSpPr>
          <p:nvPr/>
        </p:nvSpPr>
        <p:spPr bwMode="auto">
          <a:xfrm>
            <a:off x="2004357" y="2955258"/>
            <a:ext cx="4456407" cy="677801"/>
          </a:xfrm>
          <a:prstGeom prst="rect">
            <a:avLst/>
          </a:prstGeom>
          <a:pattFill prst="pct5">
            <a:fgClr>
              <a:srgbClr val="33CC33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51241" name="Text Box 12" descr="5%"/>
          <p:cNvSpPr txBox="1">
            <a:spLocks noChangeArrowheads="1"/>
          </p:cNvSpPr>
          <p:nvPr/>
        </p:nvSpPr>
        <p:spPr bwMode="auto">
          <a:xfrm>
            <a:off x="2004357" y="2277457"/>
            <a:ext cx="5297668" cy="677801"/>
          </a:xfrm>
          <a:prstGeom prst="rect">
            <a:avLst/>
          </a:prstGeom>
          <a:pattFill prst="pct5">
            <a:fgClr>
              <a:srgbClr val="66CC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46559"/>
              </p:ext>
            </p:extLst>
          </p:nvPr>
        </p:nvGraphicFramePr>
        <p:xfrm>
          <a:off x="1357313" y="188640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</a:tbl>
          </a:graphicData>
        </a:graphic>
      </p:graphicFrame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1986168" y="4310860"/>
            <a:ext cx="0" cy="79800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>
            <a:off x="2054378" y="4935072"/>
            <a:ext cx="1955362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>
            <a:off x="4055214" y="4310859"/>
            <a:ext cx="0" cy="82842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2869870" y="4722173"/>
            <a:ext cx="272841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>
            <a:off x="4100687" y="4935072"/>
            <a:ext cx="1682521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6" name="Line 24"/>
          <p:cNvSpPr>
            <a:spLocks noChangeShapeType="1"/>
          </p:cNvSpPr>
          <p:nvPr/>
        </p:nvSpPr>
        <p:spPr bwMode="auto">
          <a:xfrm>
            <a:off x="5807461" y="4310859"/>
            <a:ext cx="0" cy="82842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4804011" y="4743898"/>
            <a:ext cx="272841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9427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68313" y="1412776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itchFamily="18" charset="0"/>
              </a:rPr>
              <a:t>⑥ </a:t>
            </a:r>
            <a:r>
              <a:rPr kumimoji="1" lang="zh-CN" altLang="en-US" sz="2400" b="1" dirty="0" smtClean="0">
                <a:latin typeface="Times New Roman" pitchFamily="18" charset="0"/>
              </a:rPr>
              <a:t>时刻</a:t>
            </a:r>
            <a:r>
              <a:rPr kumimoji="1" lang="en-US" altLang="zh-CN" sz="2400" b="1" dirty="0" smtClean="0">
                <a:latin typeface="Times New Roman" pitchFamily="18" charset="0"/>
              </a:rPr>
              <a:t>14</a:t>
            </a:r>
            <a:r>
              <a:rPr kumimoji="1" lang="zh-CN" altLang="en-US" sz="2400" b="1" dirty="0" smtClean="0">
                <a:latin typeface="Times New Roman" pitchFamily="18" charset="0"/>
              </a:rPr>
              <a:t>，作业</a:t>
            </a:r>
            <a:r>
              <a:rPr kumimoji="1" lang="en-US" altLang="zh-CN" sz="2400" b="1" dirty="0" smtClean="0">
                <a:latin typeface="Times New Roman" pitchFamily="18" charset="0"/>
              </a:rPr>
              <a:t>2</a:t>
            </a:r>
            <a:r>
              <a:rPr kumimoji="1" lang="zh-CN" altLang="en-US" sz="2400" b="1" dirty="0" smtClean="0">
                <a:latin typeface="Times New Roman" pitchFamily="18" charset="0"/>
              </a:rPr>
              <a:t>完成</a:t>
            </a:r>
            <a:r>
              <a:rPr kumimoji="1" lang="zh-CN" altLang="en-US" sz="2400" b="1" dirty="0">
                <a:latin typeface="Times New Roman" pitchFamily="18" charset="0"/>
              </a:rPr>
              <a:t>，机器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2</a:t>
            </a:r>
            <a:r>
              <a:rPr kumimoji="1" lang="zh-CN" altLang="en-US" sz="2400" b="1" dirty="0" smtClean="0">
                <a:latin typeface="Times New Roman" pitchFamily="18" charset="0"/>
              </a:rPr>
              <a:t>空闲</a:t>
            </a:r>
            <a:r>
              <a:rPr kumimoji="1" lang="zh-CN" altLang="en-US" sz="2400" b="1" dirty="0">
                <a:latin typeface="Times New Roman" pitchFamily="18" charset="0"/>
              </a:rPr>
              <a:t>，因此选择</a:t>
            </a:r>
            <a:r>
              <a:rPr kumimoji="1" lang="zh-CN" altLang="en-US" sz="2400" b="1" dirty="0" smtClean="0">
                <a:latin typeface="Times New Roman" pitchFamily="18" charset="0"/>
              </a:rPr>
              <a:t>作业</a:t>
            </a:r>
            <a:r>
              <a:rPr kumimoji="1" lang="en-US" altLang="zh-CN" sz="2400" b="1" dirty="0" smtClean="0">
                <a:latin typeface="Times New Roman" pitchFamily="18" charset="0"/>
              </a:rPr>
              <a:t>7</a:t>
            </a:r>
            <a:r>
              <a:rPr kumimoji="1" lang="zh-CN" altLang="en-US" sz="2400" b="1" dirty="0" smtClean="0">
                <a:latin typeface="Times New Roman" pitchFamily="18" charset="0"/>
              </a:rPr>
              <a:t>给</a:t>
            </a:r>
            <a:r>
              <a:rPr kumimoji="1" lang="zh-CN" altLang="en-US" sz="2400" b="1" dirty="0">
                <a:latin typeface="Times New Roman" pitchFamily="18" charset="0"/>
              </a:rPr>
              <a:t>机器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2</a:t>
            </a:r>
            <a:endParaRPr kumimoji="1" lang="en-US" altLang="zh-CN" sz="2400" b="1" baseline="-25000" dirty="0">
              <a:latin typeface="Times New Roman" pitchFamily="18" charset="0"/>
            </a:endParaRPr>
          </a:p>
        </p:txBody>
      </p:sp>
      <p:sp>
        <p:nvSpPr>
          <p:cNvPr id="51233" name="Text Box 4"/>
          <p:cNvSpPr txBox="1">
            <a:spLocks noChangeArrowheads="1"/>
          </p:cNvSpPr>
          <p:nvPr/>
        </p:nvSpPr>
        <p:spPr bwMode="auto">
          <a:xfrm>
            <a:off x="1285875" y="2503391"/>
            <a:ext cx="729092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3</a:t>
            </a:r>
          </a:p>
          <a:p>
            <a:pPr algn="just">
              <a:lnSpc>
                <a:spcPct val="104000"/>
              </a:lnSpc>
              <a:spcBef>
                <a:spcPts val="1238"/>
              </a:spcBef>
            </a:pPr>
            <a:r>
              <a:rPr lang="zh-CN" altLang="en-US" sz="2400" b="1">
                <a:latin typeface="Times New Roman" pitchFamily="18" charset="0"/>
              </a:rPr>
              <a:t>时间</a:t>
            </a:r>
          </a:p>
          <a:p>
            <a:pPr algn="just">
              <a:lnSpc>
                <a:spcPct val="104000"/>
              </a:lnSpc>
            </a:pPr>
            <a:r>
              <a:rPr lang="zh-CN" altLang="en-US" sz="2400" b="1">
                <a:latin typeface="Times New Roman" pitchFamily="18" charset="0"/>
              </a:rPr>
              <a:t>分配</a:t>
            </a:r>
          </a:p>
        </p:txBody>
      </p:sp>
      <p:sp>
        <p:nvSpPr>
          <p:cNvPr id="51234" name="Text Box 5" descr="5%"/>
          <p:cNvSpPr txBox="1">
            <a:spLocks noChangeArrowheads="1"/>
          </p:cNvSpPr>
          <p:nvPr/>
        </p:nvSpPr>
        <p:spPr bwMode="auto">
          <a:xfrm>
            <a:off x="2004357" y="3633058"/>
            <a:ext cx="2069046" cy="677801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 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51235" name="Text Box 6" descr="上对角虚线"/>
          <p:cNvSpPr txBox="1">
            <a:spLocks noChangeArrowheads="1"/>
          </p:cNvSpPr>
          <p:nvPr/>
        </p:nvSpPr>
        <p:spPr bwMode="auto">
          <a:xfrm>
            <a:off x="4059761" y="3633058"/>
            <a:ext cx="1750731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51236" name="Text Box 7" descr="5%"/>
          <p:cNvSpPr txBox="1">
            <a:spLocks noChangeArrowheads="1"/>
          </p:cNvSpPr>
          <p:nvPr/>
        </p:nvSpPr>
        <p:spPr bwMode="auto">
          <a:xfrm>
            <a:off x="5805945" y="3633058"/>
            <a:ext cx="1114102" cy="677801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51239" name="Text Box 10" descr="5%"/>
          <p:cNvSpPr txBox="1">
            <a:spLocks noChangeArrowheads="1"/>
          </p:cNvSpPr>
          <p:nvPr/>
        </p:nvSpPr>
        <p:spPr bwMode="auto">
          <a:xfrm>
            <a:off x="2004357" y="2955258"/>
            <a:ext cx="4456407" cy="677801"/>
          </a:xfrm>
          <a:prstGeom prst="rect">
            <a:avLst/>
          </a:prstGeom>
          <a:pattFill prst="pct5">
            <a:fgClr>
              <a:srgbClr val="33CC33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51240" name="Text Box 11" descr="上对角虚线"/>
          <p:cNvSpPr txBox="1">
            <a:spLocks noChangeArrowheads="1"/>
          </p:cNvSpPr>
          <p:nvPr/>
        </p:nvSpPr>
        <p:spPr bwMode="auto">
          <a:xfrm>
            <a:off x="6442575" y="2955258"/>
            <a:ext cx="1250522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7</a:t>
            </a:r>
          </a:p>
        </p:txBody>
      </p:sp>
      <p:sp>
        <p:nvSpPr>
          <p:cNvPr id="51241" name="Text Box 12" descr="5%"/>
          <p:cNvSpPr txBox="1">
            <a:spLocks noChangeArrowheads="1"/>
          </p:cNvSpPr>
          <p:nvPr/>
        </p:nvSpPr>
        <p:spPr bwMode="auto">
          <a:xfrm>
            <a:off x="2004357" y="2277457"/>
            <a:ext cx="5297668" cy="677801"/>
          </a:xfrm>
          <a:prstGeom prst="rect">
            <a:avLst/>
          </a:prstGeom>
          <a:pattFill prst="pct5">
            <a:fgClr>
              <a:srgbClr val="66CC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66426"/>
              </p:ext>
            </p:extLst>
          </p:nvPr>
        </p:nvGraphicFramePr>
        <p:xfrm>
          <a:off x="1357313" y="188640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</a:tr>
            </a:tbl>
          </a:graphicData>
        </a:graphic>
      </p:graphicFrame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1986168" y="4310860"/>
            <a:ext cx="0" cy="800979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>
            <a:off x="2054378" y="4951078"/>
            <a:ext cx="4406386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4211960" y="4725144"/>
            <a:ext cx="339536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14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>
            <a:off x="6440862" y="3633059"/>
            <a:ext cx="0" cy="147878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68313" y="1412776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itchFamily="18" charset="0"/>
              </a:rPr>
              <a:t>⑦ </a:t>
            </a:r>
            <a:r>
              <a:rPr kumimoji="1" lang="zh-CN" altLang="en-US" sz="2400" b="1" dirty="0">
                <a:latin typeface="Times New Roman" pitchFamily="18" charset="0"/>
              </a:rPr>
              <a:t>时刻</a:t>
            </a:r>
            <a:r>
              <a:rPr kumimoji="1" lang="en-US" altLang="zh-CN" sz="2400" b="1" dirty="0" smtClean="0">
                <a:latin typeface="Times New Roman" pitchFamily="18" charset="0"/>
              </a:rPr>
              <a:t>15</a:t>
            </a:r>
            <a:r>
              <a:rPr kumimoji="1" lang="zh-CN" altLang="en-US" sz="2400" b="1" dirty="0" smtClean="0">
                <a:latin typeface="Times New Roman" pitchFamily="18" charset="0"/>
              </a:rPr>
              <a:t>，作业</a:t>
            </a:r>
            <a:r>
              <a:rPr kumimoji="1" lang="en-US" altLang="zh-CN" sz="2400" b="1" dirty="0" smtClean="0">
                <a:latin typeface="Times New Roman" pitchFamily="18" charset="0"/>
              </a:rPr>
              <a:t>3</a:t>
            </a:r>
            <a:r>
              <a:rPr kumimoji="1" lang="zh-CN" altLang="en-US" sz="2400" b="1" dirty="0" smtClean="0">
                <a:latin typeface="Times New Roman" pitchFamily="18" charset="0"/>
              </a:rPr>
              <a:t>完成</a:t>
            </a:r>
            <a:r>
              <a:rPr kumimoji="1" lang="zh-CN" altLang="en-US" sz="2400" b="1" dirty="0">
                <a:latin typeface="Times New Roman" pitchFamily="18" charset="0"/>
              </a:rPr>
              <a:t>，机器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3</a:t>
            </a:r>
            <a:r>
              <a:rPr kumimoji="1" lang="zh-CN" altLang="en-US" sz="2400" b="1" dirty="0" smtClean="0">
                <a:latin typeface="Times New Roman" pitchFamily="18" charset="0"/>
              </a:rPr>
              <a:t>空闲</a:t>
            </a:r>
            <a:r>
              <a:rPr kumimoji="1" lang="zh-CN" altLang="en-US" sz="2400" b="1" dirty="0">
                <a:latin typeface="Times New Roman" pitchFamily="18" charset="0"/>
              </a:rPr>
              <a:t>，因此选择</a:t>
            </a:r>
            <a:r>
              <a:rPr kumimoji="1" lang="zh-CN" altLang="en-US" sz="2400" b="1" dirty="0" smtClean="0">
                <a:latin typeface="Times New Roman" pitchFamily="18" charset="0"/>
              </a:rPr>
              <a:t>作业</a:t>
            </a:r>
            <a:r>
              <a:rPr kumimoji="1" lang="en-US" altLang="zh-CN" sz="2400" b="1" dirty="0" smtClean="0">
                <a:latin typeface="Times New Roman" pitchFamily="18" charset="0"/>
              </a:rPr>
              <a:t>1</a:t>
            </a:r>
            <a:r>
              <a:rPr kumimoji="1" lang="zh-CN" altLang="en-US" sz="2400" b="1" dirty="0" smtClean="0">
                <a:latin typeface="Times New Roman" pitchFamily="18" charset="0"/>
              </a:rPr>
              <a:t>给</a:t>
            </a:r>
            <a:r>
              <a:rPr kumimoji="1" lang="zh-CN" altLang="en-US" sz="2400" b="1" dirty="0">
                <a:latin typeface="Times New Roman" pitchFamily="18" charset="0"/>
              </a:rPr>
              <a:t>机器</a:t>
            </a:r>
            <a:r>
              <a:rPr kumimoji="1" lang="en-US" altLang="zh-CN" sz="2400" b="1" dirty="0" smtClean="0">
                <a:latin typeface="Times New Roman" pitchFamily="18" charset="0"/>
              </a:rPr>
              <a:t>M</a:t>
            </a:r>
            <a:r>
              <a:rPr kumimoji="1" lang="en-US" altLang="zh-CN" sz="2400" b="1" baseline="-25000" dirty="0" smtClean="0">
                <a:latin typeface="Times New Roman" pitchFamily="18" charset="0"/>
              </a:rPr>
              <a:t>3</a:t>
            </a:r>
            <a:endParaRPr kumimoji="1" lang="en-US" altLang="zh-CN" sz="2400" b="1" baseline="-25000" dirty="0">
              <a:latin typeface="Times New Roman" pitchFamily="18" charset="0"/>
            </a:endParaRPr>
          </a:p>
        </p:txBody>
      </p:sp>
      <p:sp>
        <p:nvSpPr>
          <p:cNvPr id="51233" name="Text Box 4"/>
          <p:cNvSpPr txBox="1">
            <a:spLocks noChangeArrowheads="1"/>
          </p:cNvSpPr>
          <p:nvPr/>
        </p:nvSpPr>
        <p:spPr bwMode="auto">
          <a:xfrm>
            <a:off x="1285875" y="2503391"/>
            <a:ext cx="729092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3</a:t>
            </a:r>
          </a:p>
          <a:p>
            <a:pPr algn="just">
              <a:lnSpc>
                <a:spcPct val="104000"/>
              </a:lnSpc>
              <a:spcBef>
                <a:spcPts val="1238"/>
              </a:spcBef>
            </a:pPr>
            <a:r>
              <a:rPr lang="zh-CN" altLang="en-US" sz="2400" b="1">
                <a:latin typeface="Times New Roman" pitchFamily="18" charset="0"/>
              </a:rPr>
              <a:t>时间</a:t>
            </a:r>
          </a:p>
          <a:p>
            <a:pPr algn="just">
              <a:lnSpc>
                <a:spcPct val="104000"/>
              </a:lnSpc>
            </a:pPr>
            <a:r>
              <a:rPr lang="zh-CN" altLang="en-US" sz="2400" b="1">
                <a:latin typeface="Times New Roman" pitchFamily="18" charset="0"/>
              </a:rPr>
              <a:t>分配</a:t>
            </a:r>
          </a:p>
        </p:txBody>
      </p:sp>
      <p:sp>
        <p:nvSpPr>
          <p:cNvPr id="51234" name="Text Box 5" descr="5%"/>
          <p:cNvSpPr txBox="1">
            <a:spLocks noChangeArrowheads="1"/>
          </p:cNvSpPr>
          <p:nvPr/>
        </p:nvSpPr>
        <p:spPr bwMode="auto">
          <a:xfrm>
            <a:off x="2004357" y="3633058"/>
            <a:ext cx="2069046" cy="677801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 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51235" name="Text Box 6" descr="上对角虚线"/>
          <p:cNvSpPr txBox="1">
            <a:spLocks noChangeArrowheads="1"/>
          </p:cNvSpPr>
          <p:nvPr/>
        </p:nvSpPr>
        <p:spPr bwMode="auto">
          <a:xfrm>
            <a:off x="4059761" y="3633058"/>
            <a:ext cx="1750731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51236" name="Text Box 7" descr="5%"/>
          <p:cNvSpPr txBox="1">
            <a:spLocks noChangeArrowheads="1"/>
          </p:cNvSpPr>
          <p:nvPr/>
        </p:nvSpPr>
        <p:spPr bwMode="auto">
          <a:xfrm>
            <a:off x="5805945" y="3633058"/>
            <a:ext cx="1114102" cy="677801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51237" name="Text Box 8" descr="上对角虚线"/>
          <p:cNvSpPr txBox="1">
            <a:spLocks noChangeArrowheads="1"/>
          </p:cNvSpPr>
          <p:nvPr/>
        </p:nvSpPr>
        <p:spPr bwMode="auto">
          <a:xfrm>
            <a:off x="6897310" y="3633058"/>
            <a:ext cx="795787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51239" name="Text Box 10" descr="5%"/>
          <p:cNvSpPr txBox="1">
            <a:spLocks noChangeArrowheads="1"/>
          </p:cNvSpPr>
          <p:nvPr/>
        </p:nvSpPr>
        <p:spPr bwMode="auto">
          <a:xfrm>
            <a:off x="2004357" y="2955258"/>
            <a:ext cx="4456407" cy="677801"/>
          </a:xfrm>
          <a:prstGeom prst="rect">
            <a:avLst/>
          </a:prstGeom>
          <a:pattFill prst="pct5">
            <a:fgClr>
              <a:srgbClr val="33CC33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51240" name="Text Box 11" descr="上对角虚线"/>
          <p:cNvSpPr txBox="1">
            <a:spLocks noChangeArrowheads="1"/>
          </p:cNvSpPr>
          <p:nvPr/>
        </p:nvSpPr>
        <p:spPr bwMode="auto">
          <a:xfrm>
            <a:off x="6442575" y="2955258"/>
            <a:ext cx="1250522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7</a:t>
            </a:r>
          </a:p>
        </p:txBody>
      </p:sp>
      <p:sp>
        <p:nvSpPr>
          <p:cNvPr id="51241" name="Text Box 12" descr="5%"/>
          <p:cNvSpPr txBox="1">
            <a:spLocks noChangeArrowheads="1"/>
          </p:cNvSpPr>
          <p:nvPr/>
        </p:nvSpPr>
        <p:spPr bwMode="auto">
          <a:xfrm>
            <a:off x="2004357" y="2277457"/>
            <a:ext cx="5297668" cy="677801"/>
          </a:xfrm>
          <a:prstGeom prst="rect">
            <a:avLst/>
          </a:prstGeom>
          <a:pattFill prst="pct5">
            <a:fgClr>
              <a:srgbClr val="66CC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562212"/>
              </p:ext>
            </p:extLst>
          </p:nvPr>
        </p:nvGraphicFramePr>
        <p:xfrm>
          <a:off x="1357313" y="188640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4" name="Line 26"/>
          <p:cNvSpPr>
            <a:spLocks noChangeShapeType="1"/>
          </p:cNvSpPr>
          <p:nvPr/>
        </p:nvSpPr>
        <p:spPr bwMode="auto">
          <a:xfrm>
            <a:off x="5849903" y="4935072"/>
            <a:ext cx="1045891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6239577" y="4743898"/>
            <a:ext cx="204631" cy="40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1986168" y="4310860"/>
            <a:ext cx="0" cy="81973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6895426" y="4310859"/>
            <a:ext cx="0" cy="79800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2054378" y="4935072"/>
            <a:ext cx="1955362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4055214" y="4310861"/>
            <a:ext cx="0" cy="82842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2869870" y="4722173"/>
            <a:ext cx="272841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>
            <a:off x="4100687" y="4935072"/>
            <a:ext cx="1682521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5807461" y="4310859"/>
            <a:ext cx="0" cy="82842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4804011" y="4743898"/>
            <a:ext cx="272841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5018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68313" y="1412776"/>
            <a:ext cx="807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Times New Roman" pitchFamily="18" charset="0"/>
              </a:rPr>
              <a:t>⑧ </a:t>
            </a:r>
            <a:r>
              <a:rPr kumimoji="1" lang="zh-CN" altLang="en-US" sz="2400" b="1" dirty="0" smtClean="0">
                <a:latin typeface="Times New Roman" pitchFamily="18" charset="0"/>
              </a:rPr>
              <a:t>完成</a:t>
            </a:r>
            <a:r>
              <a:rPr kumimoji="1" lang="zh-CN" altLang="en-US" sz="2400" b="1" dirty="0">
                <a:latin typeface="Times New Roman" pitchFamily="18" charset="0"/>
              </a:rPr>
              <a:t>所有作业的时间为</a:t>
            </a:r>
            <a:r>
              <a:rPr kumimoji="1" lang="en-US" altLang="zh-CN" sz="2400" b="1" dirty="0">
                <a:latin typeface="Times New Roman" pitchFamily="18" charset="0"/>
              </a:rPr>
              <a:t>17</a:t>
            </a:r>
          </a:p>
        </p:txBody>
      </p:sp>
      <p:sp>
        <p:nvSpPr>
          <p:cNvPr id="51233" name="Text Box 4"/>
          <p:cNvSpPr txBox="1">
            <a:spLocks noChangeArrowheads="1"/>
          </p:cNvSpPr>
          <p:nvPr/>
        </p:nvSpPr>
        <p:spPr bwMode="auto">
          <a:xfrm>
            <a:off x="1285875" y="2503391"/>
            <a:ext cx="729092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1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2</a:t>
            </a:r>
            <a:endParaRPr lang="en-US" altLang="zh-CN" sz="2400" b="1">
              <a:latin typeface="Times New Roman" pitchFamily="18" charset="0"/>
            </a:endParaRPr>
          </a:p>
          <a:p>
            <a:pPr algn="just">
              <a:spcBef>
                <a:spcPts val="775"/>
              </a:spcBef>
              <a:spcAft>
                <a:spcPts val="775"/>
              </a:spcAft>
            </a:pP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en-US" altLang="zh-CN" sz="2400" b="1" baseline="-25000">
                <a:latin typeface="Times New Roman" pitchFamily="18" charset="0"/>
              </a:rPr>
              <a:t>3</a:t>
            </a:r>
          </a:p>
          <a:p>
            <a:pPr algn="just">
              <a:lnSpc>
                <a:spcPct val="104000"/>
              </a:lnSpc>
              <a:spcBef>
                <a:spcPts val="1238"/>
              </a:spcBef>
            </a:pPr>
            <a:r>
              <a:rPr lang="zh-CN" altLang="en-US" sz="2400" b="1">
                <a:latin typeface="Times New Roman" pitchFamily="18" charset="0"/>
              </a:rPr>
              <a:t>时间</a:t>
            </a:r>
          </a:p>
          <a:p>
            <a:pPr algn="just">
              <a:lnSpc>
                <a:spcPct val="104000"/>
              </a:lnSpc>
            </a:pPr>
            <a:r>
              <a:rPr lang="zh-CN" altLang="en-US" sz="2400" b="1">
                <a:latin typeface="Times New Roman" pitchFamily="18" charset="0"/>
              </a:rPr>
              <a:t>分配</a:t>
            </a:r>
          </a:p>
        </p:txBody>
      </p:sp>
      <p:sp>
        <p:nvSpPr>
          <p:cNvPr id="51234" name="Text Box 5" descr="5%"/>
          <p:cNvSpPr txBox="1">
            <a:spLocks noChangeArrowheads="1"/>
          </p:cNvSpPr>
          <p:nvPr/>
        </p:nvSpPr>
        <p:spPr bwMode="auto">
          <a:xfrm>
            <a:off x="2004357" y="3633058"/>
            <a:ext cx="2069046" cy="677801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 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51235" name="Text Box 6" descr="上对角虚线"/>
          <p:cNvSpPr txBox="1">
            <a:spLocks noChangeArrowheads="1"/>
          </p:cNvSpPr>
          <p:nvPr/>
        </p:nvSpPr>
        <p:spPr bwMode="auto">
          <a:xfrm>
            <a:off x="4059761" y="3633058"/>
            <a:ext cx="1750731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6</a:t>
            </a:r>
          </a:p>
        </p:txBody>
      </p:sp>
      <p:sp>
        <p:nvSpPr>
          <p:cNvPr id="51236" name="Text Box 7" descr="5%"/>
          <p:cNvSpPr txBox="1">
            <a:spLocks noChangeArrowheads="1"/>
          </p:cNvSpPr>
          <p:nvPr/>
        </p:nvSpPr>
        <p:spPr bwMode="auto">
          <a:xfrm>
            <a:off x="5805945" y="3633058"/>
            <a:ext cx="1114102" cy="677801"/>
          </a:xfrm>
          <a:prstGeom prst="rect">
            <a:avLst/>
          </a:prstGeom>
          <a:pattFill prst="pct5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3</a:t>
            </a:r>
          </a:p>
        </p:txBody>
      </p:sp>
      <p:sp>
        <p:nvSpPr>
          <p:cNvPr id="51237" name="Text Box 8" descr="上对角虚线"/>
          <p:cNvSpPr txBox="1">
            <a:spLocks noChangeArrowheads="1"/>
          </p:cNvSpPr>
          <p:nvPr/>
        </p:nvSpPr>
        <p:spPr bwMode="auto">
          <a:xfrm>
            <a:off x="6897310" y="3633058"/>
            <a:ext cx="795787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1</a:t>
            </a:r>
          </a:p>
        </p:txBody>
      </p:sp>
      <p:sp>
        <p:nvSpPr>
          <p:cNvPr id="51239" name="Text Box 10" descr="5%"/>
          <p:cNvSpPr txBox="1">
            <a:spLocks noChangeArrowheads="1"/>
          </p:cNvSpPr>
          <p:nvPr/>
        </p:nvSpPr>
        <p:spPr bwMode="auto">
          <a:xfrm>
            <a:off x="2004357" y="2955258"/>
            <a:ext cx="4456407" cy="677801"/>
          </a:xfrm>
          <a:prstGeom prst="rect">
            <a:avLst/>
          </a:prstGeom>
          <a:pattFill prst="pct5">
            <a:fgClr>
              <a:srgbClr val="33CC33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51240" name="Text Box 11" descr="上对角虚线"/>
          <p:cNvSpPr txBox="1">
            <a:spLocks noChangeArrowheads="1"/>
          </p:cNvSpPr>
          <p:nvPr/>
        </p:nvSpPr>
        <p:spPr bwMode="auto">
          <a:xfrm>
            <a:off x="6442575" y="2955258"/>
            <a:ext cx="1250522" cy="677801"/>
          </a:xfrm>
          <a:prstGeom prst="rect">
            <a:avLst/>
          </a:prstGeom>
          <a:pattFill prst="dashUpDiag">
            <a:fgClr>
              <a:srgbClr val="FF33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7</a:t>
            </a:r>
          </a:p>
        </p:txBody>
      </p:sp>
      <p:sp>
        <p:nvSpPr>
          <p:cNvPr id="51241" name="Text Box 12" descr="5%"/>
          <p:cNvSpPr txBox="1">
            <a:spLocks noChangeArrowheads="1"/>
          </p:cNvSpPr>
          <p:nvPr/>
        </p:nvSpPr>
        <p:spPr bwMode="auto">
          <a:xfrm>
            <a:off x="2004357" y="2277457"/>
            <a:ext cx="5297668" cy="677801"/>
          </a:xfrm>
          <a:prstGeom prst="rect">
            <a:avLst/>
          </a:prstGeom>
          <a:pattFill prst="pct5">
            <a:fgClr>
              <a:srgbClr val="66CC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 </a:t>
            </a:r>
            <a:r>
              <a:rPr lang="zh-CN" altLang="en-US" sz="2400" b="1">
                <a:latin typeface="Times New Roman" pitchFamily="18" charset="0"/>
              </a:rPr>
              <a:t>作业</a:t>
            </a:r>
            <a:r>
              <a:rPr lang="en-US" altLang="zh-CN" sz="2400" b="1">
                <a:latin typeface="Times New Roman" pitchFamily="18" charset="0"/>
              </a:rPr>
              <a:t>4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98000"/>
              </p:ext>
            </p:extLst>
          </p:nvPr>
        </p:nvGraphicFramePr>
        <p:xfrm>
          <a:off x="1357313" y="188640"/>
          <a:ext cx="652462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897"/>
                <a:gridCol w="674961"/>
                <a:gridCol w="674961"/>
                <a:gridCol w="674961"/>
                <a:gridCol w="674961"/>
                <a:gridCol w="674961"/>
                <a:gridCol w="674961"/>
                <a:gridCol w="67496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作业号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35" marR="91435" anchor="ctr" anchorCtr="1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4" name="Line 26"/>
          <p:cNvSpPr>
            <a:spLocks noChangeShapeType="1"/>
          </p:cNvSpPr>
          <p:nvPr/>
        </p:nvSpPr>
        <p:spPr bwMode="auto">
          <a:xfrm>
            <a:off x="5849903" y="4935072"/>
            <a:ext cx="1045891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6239577" y="4743898"/>
            <a:ext cx="204631" cy="40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>
            <a:off x="1986168" y="4310860"/>
            <a:ext cx="0" cy="81973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6895426" y="4310859"/>
            <a:ext cx="0" cy="79800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2054378" y="4935072"/>
            <a:ext cx="1955362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0" name="Line 21"/>
          <p:cNvSpPr>
            <a:spLocks noChangeShapeType="1"/>
          </p:cNvSpPr>
          <p:nvPr/>
        </p:nvSpPr>
        <p:spPr bwMode="auto">
          <a:xfrm>
            <a:off x="4055214" y="4310861"/>
            <a:ext cx="0" cy="82842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2869870" y="4722173"/>
            <a:ext cx="272841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>
            <a:off x="4100687" y="4935072"/>
            <a:ext cx="1682521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3" name="Line 24"/>
          <p:cNvSpPr>
            <a:spLocks noChangeShapeType="1"/>
          </p:cNvSpPr>
          <p:nvPr/>
        </p:nvSpPr>
        <p:spPr bwMode="auto">
          <a:xfrm>
            <a:off x="5807461" y="4310859"/>
            <a:ext cx="0" cy="82842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4804011" y="4743898"/>
            <a:ext cx="272841" cy="38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7693097" y="4310859"/>
            <a:ext cx="0" cy="79800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6895426" y="4935072"/>
            <a:ext cx="797671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stealth" w="sm" len="med"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7199709" y="4743898"/>
            <a:ext cx="204631" cy="40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0" y="44624"/>
            <a:ext cx="9144000" cy="6813376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 smtClean="0"/>
              <a:t>算法实现</a:t>
            </a:r>
            <a:endParaRPr lang="en-US" altLang="zh-CN" dirty="0" smtClean="0"/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MultiMachine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t[ ],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d[ ],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m)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 smtClean="0"/>
              <a:t>{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en-US" altLang="zh-CN" sz="2400" dirty="0">
                <a:solidFill>
                  <a:srgbClr val="006600"/>
                </a:solidFill>
              </a:rPr>
              <a:t>S[</a:t>
            </a:r>
            <a:r>
              <a:rPr lang="en-US" altLang="zh-CN" sz="2400" dirty="0" err="1">
                <a:solidFill>
                  <a:srgbClr val="006600"/>
                </a:solidFill>
              </a:rPr>
              <a:t>i</a:t>
            </a:r>
            <a:r>
              <a:rPr lang="en-US" altLang="zh-CN" sz="2400" dirty="0">
                <a:solidFill>
                  <a:srgbClr val="006600"/>
                </a:solidFill>
              </a:rPr>
              <a:t>]</a:t>
            </a:r>
            <a:r>
              <a:rPr lang="zh-CN" altLang="en-US" sz="2400" dirty="0">
                <a:solidFill>
                  <a:srgbClr val="006600"/>
                </a:solidFill>
              </a:rPr>
              <a:t>为存储机器</a:t>
            </a:r>
            <a:r>
              <a:rPr lang="en-US" altLang="zh-CN" sz="2400" dirty="0" err="1">
                <a:solidFill>
                  <a:srgbClr val="006600"/>
                </a:solidFill>
              </a:rPr>
              <a:t>i</a:t>
            </a:r>
            <a:r>
              <a:rPr lang="zh-CN" altLang="en-US" sz="2400" dirty="0">
                <a:solidFill>
                  <a:srgbClr val="006600"/>
                </a:solidFill>
              </a:rPr>
              <a:t>处理作业的队列，</a:t>
            </a:r>
            <a:r>
              <a:rPr lang="en-US" altLang="zh-CN" sz="2400" dirty="0">
                <a:solidFill>
                  <a:srgbClr val="006600"/>
                </a:solidFill>
              </a:rPr>
              <a:t>rear[</a:t>
            </a:r>
            <a:r>
              <a:rPr lang="en-US" altLang="zh-CN" sz="2400" dirty="0" err="1">
                <a:solidFill>
                  <a:srgbClr val="006600"/>
                </a:solidFill>
              </a:rPr>
              <a:t>i</a:t>
            </a:r>
            <a:r>
              <a:rPr lang="en-US" altLang="zh-CN" sz="2400" dirty="0">
                <a:solidFill>
                  <a:srgbClr val="006600"/>
                </a:solidFill>
              </a:rPr>
              <a:t>]</a:t>
            </a:r>
            <a:r>
              <a:rPr lang="zh-CN" altLang="en-US" sz="2400" dirty="0">
                <a:solidFill>
                  <a:srgbClr val="006600"/>
                </a:solidFill>
              </a:rPr>
              <a:t>为队尾</a:t>
            </a:r>
            <a:r>
              <a:rPr lang="zh-CN" altLang="en-US" sz="2400" dirty="0" smtClean="0">
                <a:solidFill>
                  <a:srgbClr val="006600"/>
                </a:solidFill>
              </a:rPr>
              <a:t>下标，</a:t>
            </a:r>
            <a:r>
              <a:rPr lang="en-US" altLang="zh-CN" sz="2400" dirty="0" smtClean="0">
                <a:solidFill>
                  <a:srgbClr val="006600"/>
                </a:solidFill>
              </a:rPr>
              <a:t>d[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i</a:t>
            </a:r>
            <a:r>
              <a:rPr lang="en-US" altLang="zh-CN" sz="2400" dirty="0" smtClean="0">
                <a:solidFill>
                  <a:srgbClr val="006600"/>
                </a:solidFill>
              </a:rPr>
              <a:t>]</a:t>
            </a:r>
            <a:r>
              <a:rPr lang="zh-CN" altLang="en-US" sz="2400" dirty="0" smtClean="0">
                <a:solidFill>
                  <a:srgbClr val="006600"/>
                </a:solidFill>
              </a:rPr>
              <a:t>为机器空闲时间；</a:t>
            </a:r>
            <a:r>
              <a:rPr lang="en-US" altLang="zh-CN" sz="2400" dirty="0" smtClean="0">
                <a:solidFill>
                  <a:srgbClr val="006600"/>
                </a:solidFill>
              </a:rPr>
              <a:t>t[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i</a:t>
            </a:r>
            <a:r>
              <a:rPr lang="en-US" altLang="zh-CN" sz="2400" dirty="0" smtClean="0">
                <a:solidFill>
                  <a:srgbClr val="006600"/>
                </a:solidFill>
              </a:rPr>
              <a:t>]</a:t>
            </a:r>
            <a:r>
              <a:rPr lang="zh-CN" altLang="en-US" sz="2400" dirty="0" smtClean="0">
                <a:solidFill>
                  <a:srgbClr val="006600"/>
                </a:solidFill>
              </a:rPr>
              <a:t>为</a:t>
            </a:r>
            <a:r>
              <a:rPr lang="en-US" altLang="zh-CN" sz="2400" dirty="0" smtClean="0">
                <a:solidFill>
                  <a:srgbClr val="006600"/>
                </a:solidFill>
              </a:rPr>
              <a:t>n</a:t>
            </a:r>
            <a:r>
              <a:rPr lang="zh-CN" altLang="en-US" sz="2400" dirty="0" smtClean="0">
                <a:solidFill>
                  <a:srgbClr val="006600"/>
                </a:solidFill>
              </a:rPr>
              <a:t>个作业的各处理时间</a:t>
            </a:r>
            <a:endParaRPr lang="en-US" altLang="zh-CN" sz="2400" dirty="0">
              <a:solidFill>
                <a:srgbClr val="006600"/>
              </a:solidFill>
            </a:endParaRP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S[3][7], rear[3];     </a:t>
            </a:r>
            <a:endParaRPr lang="zh-CN" altLang="en-US" sz="2400" dirty="0"/>
          </a:p>
          <a:p>
            <a:pPr marL="0" indent="0">
              <a:lnSpc>
                <a:spcPts val="26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k;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/>
              <a:t>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m; 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++){   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安排前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zh-CN" altLang="en-US" sz="2400" dirty="0">
                <a:solidFill>
                  <a:srgbClr val="006600"/>
                </a:solidFill>
              </a:rPr>
              <a:t>个作业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/>
              <a:t>		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][0]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rear[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0; </a:t>
            </a:r>
            <a:r>
              <a:rPr lang="en-US" altLang="zh-CN" sz="2400" dirty="0" smtClean="0"/>
              <a:t> </a:t>
            </a:r>
            <a:endParaRPr lang="zh-CN" altLang="en-US" sz="2400" dirty="0" smtClean="0"/>
          </a:p>
          <a:p>
            <a:pPr marL="0" indent="0">
              <a:lnSpc>
                <a:spcPts val="2600"/>
              </a:lnSpc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d[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 = t[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];}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/>
              <a:t>	for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m;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n; 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++){  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 smtClean="0">
                <a:solidFill>
                  <a:srgbClr val="006600"/>
                </a:solidFill>
              </a:rPr>
              <a:t>安排</a:t>
            </a:r>
            <a:r>
              <a:rPr lang="zh-CN" altLang="en-US" sz="2400" dirty="0">
                <a:solidFill>
                  <a:srgbClr val="006600"/>
                </a:solidFill>
              </a:rPr>
              <a:t>余下的每一个作业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/>
              <a:t>		for (j = 0, k = 1; k &lt; m; k</a:t>
            </a:r>
            <a:r>
              <a:rPr lang="en-US" altLang="zh-CN" sz="2400" dirty="0" smtClean="0"/>
              <a:t>++) </a:t>
            </a:r>
            <a:r>
              <a:rPr lang="en-US" altLang="zh-CN" sz="2400" dirty="0" smtClean="0">
                <a:solidFill>
                  <a:srgbClr val="006600"/>
                </a:solidFill>
              </a:rPr>
              <a:t>//</a:t>
            </a:r>
            <a:r>
              <a:rPr lang="zh-CN" altLang="en-US" sz="2400" dirty="0" smtClean="0">
                <a:solidFill>
                  <a:srgbClr val="006600"/>
                </a:solidFill>
              </a:rPr>
              <a:t>寻找空闲机器</a:t>
            </a:r>
            <a:endParaRPr lang="zh-CN" altLang="en-US" sz="2400" dirty="0">
              <a:solidFill>
                <a:srgbClr val="006600"/>
              </a:solidFill>
            </a:endParaRPr>
          </a:p>
          <a:p>
            <a:pPr marL="0" indent="0">
              <a:lnSpc>
                <a:spcPts val="2600"/>
              </a:lnSpc>
              <a:buNone/>
            </a:pPr>
            <a:r>
              <a:rPr lang="zh-CN" altLang="en-US" sz="2400" dirty="0"/>
              <a:t>			</a:t>
            </a:r>
            <a:r>
              <a:rPr lang="en-US" altLang="zh-CN" sz="2400" dirty="0"/>
              <a:t>if (d[k] &lt; d[j]) j = k</a:t>
            </a:r>
            <a:r>
              <a:rPr lang="en-US" altLang="zh-CN" sz="2400" dirty="0" smtClean="0"/>
              <a:t>;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</a:rPr>
              <a:t>将作业</a:t>
            </a:r>
            <a:r>
              <a:rPr lang="en-US" altLang="zh-CN" sz="2400" dirty="0" err="1">
                <a:solidFill>
                  <a:srgbClr val="006600"/>
                </a:solidFill>
              </a:rPr>
              <a:t>i</a:t>
            </a:r>
            <a:r>
              <a:rPr lang="zh-CN" altLang="en-US" sz="2400" dirty="0">
                <a:solidFill>
                  <a:srgbClr val="006600"/>
                </a:solidFill>
              </a:rPr>
              <a:t>插入</a:t>
            </a:r>
            <a:r>
              <a:rPr lang="en-US" altLang="zh-CN" sz="2400" dirty="0">
                <a:solidFill>
                  <a:srgbClr val="006600"/>
                </a:solidFill>
              </a:rPr>
              <a:t>S[j]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/>
              <a:t>		rear[j]++; S[j][rear[j]]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/>
              <a:t>		d[j] = d[j] + t[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];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 smtClean="0"/>
              <a:t>	}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94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背包问题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考虑下面的背包问题：</a:t>
            </a:r>
            <a:r>
              <a:rPr kumimoji="1" lang="zh-CN" altLang="en-US" dirty="0" smtClean="0"/>
              <a:t>有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个物品，其重量分别是</a:t>
            </a:r>
            <a:r>
              <a:rPr kumimoji="1" lang="en-US" altLang="zh-CN" dirty="0" smtClean="0"/>
              <a:t>{20, 30, 10}</a:t>
            </a:r>
            <a:r>
              <a:rPr kumimoji="1" lang="zh-CN" altLang="en-US" dirty="0" smtClean="0"/>
              <a:t>，价值分别为</a:t>
            </a:r>
            <a:r>
              <a:rPr kumimoji="1" lang="en-US" altLang="zh-CN" dirty="0" smtClean="0"/>
              <a:t>{60, 120, 50}</a:t>
            </a:r>
            <a:r>
              <a:rPr kumimoji="1" lang="zh-CN" altLang="en-US" dirty="0" smtClean="0"/>
              <a:t>，背包的容量为</a:t>
            </a:r>
            <a:r>
              <a:rPr kumimoji="1" lang="en-US" altLang="zh-CN" dirty="0" smtClean="0"/>
              <a:t>50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</p:txBody>
      </p:sp>
      <p:grpSp>
        <p:nvGrpSpPr>
          <p:cNvPr id="13316" name="组合 21"/>
          <p:cNvGrpSpPr>
            <a:grpSpLocks/>
          </p:cNvGrpSpPr>
          <p:nvPr/>
        </p:nvGrpSpPr>
        <p:grpSpPr bwMode="auto">
          <a:xfrm>
            <a:off x="2987675" y="3121025"/>
            <a:ext cx="2857500" cy="2363788"/>
            <a:chOff x="2987824" y="2175247"/>
            <a:chExt cx="2856781" cy="2363490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5164287" y="2175247"/>
              <a:ext cx="557213" cy="19018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50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711724" y="2937247"/>
              <a:ext cx="555625" cy="113982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30</a:t>
              </a: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4440387" y="3692897"/>
              <a:ext cx="555625" cy="3794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10</a:t>
              </a: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2987824" y="3315072"/>
              <a:ext cx="555625" cy="7604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72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20</a:t>
              </a:r>
            </a:p>
          </p:txBody>
        </p:sp>
        <p:sp>
          <p:nvSpPr>
            <p:cNvPr id="13321" name="TextBox 16"/>
            <p:cNvSpPr txBox="1">
              <a:spLocks noChangeArrowheads="1"/>
            </p:cNvSpPr>
            <p:nvPr/>
          </p:nvSpPr>
          <p:spPr bwMode="auto">
            <a:xfrm>
              <a:off x="3019414" y="4072309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2" name="TextBox 17"/>
            <p:cNvSpPr txBox="1">
              <a:spLocks noChangeArrowheads="1"/>
            </p:cNvSpPr>
            <p:nvPr/>
          </p:nvSpPr>
          <p:spPr bwMode="auto">
            <a:xfrm>
              <a:off x="3666370" y="4072308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120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3" name="TextBox 18"/>
            <p:cNvSpPr txBox="1">
              <a:spLocks noChangeArrowheads="1"/>
            </p:cNvSpPr>
            <p:nvPr/>
          </p:nvSpPr>
          <p:spPr bwMode="auto">
            <a:xfrm>
              <a:off x="4471977" y="407707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24" name="TextBox 20"/>
            <p:cNvSpPr txBox="1">
              <a:spLocks noChangeArrowheads="1"/>
            </p:cNvSpPr>
            <p:nvPr/>
          </p:nvSpPr>
          <p:spPr bwMode="auto">
            <a:xfrm>
              <a:off x="5041180" y="407230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背包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6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7.2.3 </a:t>
            </a:r>
            <a:r>
              <a:rPr lang="zh-CN" altLang="en-US" dirty="0"/>
              <a:t>多机调度问题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时间复杂度分析：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设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个任务分配给</a:t>
            </a:r>
            <a:r>
              <a:rPr lang="en-US" altLang="zh-CN" dirty="0" smtClean="0"/>
              <a:t>m</a:t>
            </a:r>
            <a:r>
              <a:rPr lang="zh-CN" altLang="en-US" dirty="0" smtClean="0"/>
              <a:t>台机械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）前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个任务直接分配，</a:t>
            </a:r>
            <a:r>
              <a:rPr lang="en-US" altLang="zh-CN" dirty="0" smtClean="0"/>
              <a:t>O(m)</a:t>
            </a: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）后</a:t>
            </a:r>
            <a:r>
              <a:rPr lang="en-US" altLang="zh-CN" dirty="0" smtClean="0"/>
              <a:t>n-m</a:t>
            </a:r>
            <a:r>
              <a:rPr lang="zh-CN" altLang="en-US" dirty="0" smtClean="0"/>
              <a:t>个任务，每分配一个，都要循环</a:t>
            </a:r>
            <a:r>
              <a:rPr lang="en-US" altLang="zh-CN" dirty="0" smtClean="0"/>
              <a:t>m</a:t>
            </a:r>
            <a:r>
              <a:rPr lang="zh-CN" altLang="en-US" dirty="0" smtClean="0"/>
              <a:t>台机器，找最先空闲的机器。若采用蛮力法，则需要</a:t>
            </a:r>
            <a:r>
              <a:rPr lang="en-US" altLang="zh-CN" dirty="0" smtClean="0"/>
              <a:t>m</a:t>
            </a:r>
            <a:r>
              <a:rPr lang="zh-CN" altLang="en-US" dirty="0" smtClean="0"/>
              <a:t>次操作。因此，分配后</a:t>
            </a:r>
            <a:r>
              <a:rPr lang="en-US" altLang="zh-CN" dirty="0" smtClean="0"/>
              <a:t>n-m</a:t>
            </a:r>
            <a:r>
              <a:rPr lang="zh-CN" altLang="en-US" dirty="0" smtClean="0"/>
              <a:t>个任务的时间复杂度为</a:t>
            </a:r>
            <a:r>
              <a:rPr lang="en-US" altLang="zh-CN" dirty="0" smtClean="0"/>
              <a:t>O((n-m)*m)</a:t>
            </a: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当</a:t>
            </a:r>
            <a:r>
              <a:rPr lang="en-US" altLang="zh-CN" dirty="0" smtClean="0"/>
              <a:t>n&gt;&gt;m</a:t>
            </a:r>
            <a:r>
              <a:rPr lang="zh-CN" altLang="en-US" dirty="0" smtClean="0"/>
              <a:t>时，总时间复杂度为：</a:t>
            </a:r>
            <a:endParaRPr lang="en-US" altLang="zh-CN" dirty="0" smtClean="0"/>
          </a:p>
          <a:p>
            <a:pPr marL="0" indent="0" algn="ctr">
              <a:buFont typeface="Wingdings 3" pitchFamily="18" charset="2"/>
              <a:buNone/>
              <a:defRPr/>
            </a:pPr>
            <a:r>
              <a:rPr lang="en-US" altLang="zh-CN" dirty="0" smtClean="0"/>
              <a:t>max(O(m),O(m*(n-m))=O(n*m)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5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en-US" altLang="zh-CN" dirty="0"/>
              <a:t>5</a:t>
            </a:r>
            <a:r>
              <a:rPr lang="zh-CN" altLang="en-US" dirty="0"/>
              <a:t>个物品，其重量分别是（</a:t>
            </a:r>
            <a:r>
              <a:rPr lang="en-US" altLang="zh-CN" dirty="0"/>
              <a:t>2,2,6,5,4</a:t>
            </a:r>
            <a:r>
              <a:rPr lang="zh-CN" altLang="en-US" dirty="0"/>
              <a:t>），价值分别为（</a:t>
            </a:r>
            <a:r>
              <a:rPr lang="en-US" altLang="zh-CN" dirty="0"/>
              <a:t>6, 3, 5, 4, 6</a:t>
            </a:r>
            <a:r>
              <a:rPr lang="zh-CN" altLang="en-US" dirty="0"/>
              <a:t>），背包容量为</a:t>
            </a:r>
            <a:r>
              <a:rPr lang="en-US" altLang="zh-CN" dirty="0"/>
              <a:t>10. </a:t>
            </a:r>
            <a:r>
              <a:rPr lang="zh-CN" altLang="en-US" dirty="0"/>
              <a:t>用贪心法求解该背包问题的最优解，写出求解过程</a:t>
            </a:r>
          </a:p>
        </p:txBody>
      </p:sp>
    </p:spTree>
    <p:extLst>
      <p:ext uri="{BB962C8B-B14F-4D97-AF65-F5344CB8AC3E}">
        <p14:creationId xmlns:p14="http://schemas.microsoft.com/office/powerpoint/2010/main" val="33569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贪心算法的基本思路：根据某种贪心策略，每次选择使问题达到</a:t>
            </a:r>
            <a:r>
              <a:rPr lang="zh-CN" altLang="en-US" dirty="0" smtClean="0">
                <a:solidFill>
                  <a:srgbClr val="FF0000"/>
                </a:solidFill>
              </a:rPr>
              <a:t>当前最优</a:t>
            </a:r>
            <a:r>
              <a:rPr lang="zh-CN" altLang="en-US" dirty="0" smtClean="0"/>
              <a:t>的解作为原问题的部分解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特点：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）部分解一旦选定，求解过程中不再改变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）贪心算法不能保证得到问题的最优解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一般步骤：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）对数据按某个关键字排序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）对有序数据依次选取问题的部分解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6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58010"/>
              </p:ext>
            </p:extLst>
          </p:nvPr>
        </p:nvGraphicFramePr>
        <p:xfrm>
          <a:off x="107504" y="101134"/>
          <a:ext cx="8928993" cy="6702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86"/>
                <a:gridCol w="2066213"/>
                <a:gridCol w="2799981"/>
                <a:gridCol w="2808313"/>
              </a:tblGrid>
              <a:tr h="9754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问题类型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具体问题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贪心策略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时间复杂度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025"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组合问题</a:t>
                      </a:r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背包问题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价值最大优先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O(n</a:t>
                      </a:r>
                      <a:r>
                        <a:rPr lang="en-US" altLang="zh-CN" sz="2000" baseline="0" dirty="0" smtClean="0"/>
                        <a:t>log</a:t>
                      </a:r>
                      <a:r>
                        <a:rPr lang="en-US" altLang="zh-CN" sz="2000" baseline="-25000" dirty="0" smtClean="0"/>
                        <a:t>2</a:t>
                      </a:r>
                      <a:r>
                        <a:rPr lang="en-US" altLang="zh-CN" sz="2000" baseline="0" dirty="0" smtClean="0"/>
                        <a:t>n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2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容量最小优先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2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单位价值最大优先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2929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活动安排问题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最早开始时间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O(n</a:t>
                      </a:r>
                      <a:r>
                        <a:rPr lang="en-US" altLang="zh-CN" sz="2000" baseline="0" dirty="0" smtClean="0"/>
                        <a:t>log</a:t>
                      </a:r>
                      <a:r>
                        <a:rPr lang="en-US" altLang="zh-CN" sz="2000" baseline="-25000" dirty="0" smtClean="0"/>
                        <a:t>2</a:t>
                      </a:r>
                      <a:r>
                        <a:rPr lang="en-US" altLang="zh-CN" sz="2000" baseline="0" dirty="0" smtClean="0"/>
                        <a:t>n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 smtClean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9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最早结束时间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771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多机调度问题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最长任务分给最先空闲机器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O(</a:t>
                      </a:r>
                      <a:r>
                        <a:rPr lang="en-US" altLang="zh-CN" sz="2000" dirty="0" err="1" smtClean="0"/>
                        <a:t>n</a:t>
                      </a:r>
                      <a:r>
                        <a:rPr lang="en-US" altLang="zh-CN" sz="2000" baseline="0" dirty="0" err="1" smtClean="0"/>
                        <a:t>×m</a:t>
                      </a:r>
                      <a:r>
                        <a:rPr lang="en-US" altLang="zh-CN" sz="2000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n</a:t>
                      </a:r>
                      <a:r>
                        <a:rPr lang="zh-CN" altLang="en-US" sz="2000" dirty="0" smtClean="0"/>
                        <a:t>是任务数，</a:t>
                      </a:r>
                      <a:r>
                        <a:rPr lang="en-US" altLang="zh-CN" sz="2000" dirty="0" smtClean="0"/>
                        <a:t>m</a:t>
                      </a:r>
                      <a:r>
                        <a:rPr lang="zh-CN" altLang="en-US" sz="2000" dirty="0" smtClean="0"/>
                        <a:t>是机器数</a:t>
                      </a:r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1471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图问题</a:t>
                      </a:r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TSP</a:t>
                      </a:r>
                      <a:r>
                        <a:rPr lang="zh-CN" altLang="en-US" sz="2000" dirty="0" smtClean="0"/>
                        <a:t>问题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最近邻点策略</a:t>
                      </a:r>
                      <a:endParaRPr lang="en-US" altLang="zh-CN" sz="2000" dirty="0" smtClean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sz="2000" dirty="0" smtClean="0"/>
                        <a:t>O(n</a:t>
                      </a:r>
                      <a:r>
                        <a:rPr lang="en-US" altLang="zh-CN" sz="2000" baseline="30000" dirty="0" smtClean="0"/>
                        <a:t>2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14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CN" altLang="en-US" sz="2000" dirty="0" smtClean="0"/>
                        <a:t>最短链接策略</a:t>
                      </a:r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itchFamily="34" charset="0"/>
                        <a:buNone/>
                      </a:pPr>
                      <a:r>
                        <a:rPr lang="en-US" altLang="zh-CN" sz="2000" dirty="0" smtClean="0"/>
                        <a:t>O(nlog</a:t>
                      </a:r>
                      <a:r>
                        <a:rPr lang="en-US" altLang="zh-CN" sz="2000" baseline="-25000" dirty="0" smtClean="0"/>
                        <a:t>2</a:t>
                      </a:r>
                      <a:r>
                        <a:rPr lang="en-US" altLang="zh-CN" sz="2000" dirty="0" smtClean="0"/>
                        <a:t>n)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86076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图着色问题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zh-CN" altLang="en-US" sz="2000" dirty="0" smtClean="0"/>
                        <a:t>一种颜色着尽可能多的结点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O(</a:t>
                      </a:r>
                      <a:r>
                        <a:rPr lang="en-US" altLang="zh-CN" sz="2000" dirty="0" err="1" smtClean="0"/>
                        <a:t>k</a:t>
                      </a:r>
                      <a:r>
                        <a:rPr lang="en-US" altLang="zh-CN" sz="2000" baseline="0" dirty="0" err="1" smtClean="0"/>
                        <a:t>×n</a:t>
                      </a:r>
                      <a:r>
                        <a:rPr lang="en-US" altLang="zh-CN" sz="2000" baseline="0" dirty="0" smtClean="0"/>
                        <a:t>)</a:t>
                      </a:r>
                    </a:p>
                    <a:p>
                      <a:pPr algn="ctr"/>
                      <a:r>
                        <a:rPr lang="en-US" altLang="zh-CN" sz="2000" baseline="0" dirty="0" smtClean="0"/>
                        <a:t>k</a:t>
                      </a:r>
                      <a:r>
                        <a:rPr lang="zh-CN" altLang="en-US" sz="2000" baseline="0" dirty="0" smtClean="0"/>
                        <a:t>是颜色数，</a:t>
                      </a:r>
                      <a:r>
                        <a:rPr lang="en-US" altLang="zh-CN" sz="2000" baseline="0" dirty="0" smtClean="0"/>
                        <a:t>n</a:t>
                      </a:r>
                      <a:r>
                        <a:rPr lang="zh-CN" altLang="en-US" sz="2000" baseline="0" dirty="0" smtClean="0"/>
                        <a:t>是结点数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411471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marL="91423" marR="91423" marT="45711" marB="45711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最小生成树问题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en-US" altLang="zh-CN" sz="2000" dirty="0" smtClean="0"/>
                        <a:t>Prim</a:t>
                      </a:r>
                      <a:r>
                        <a:rPr lang="zh-CN" altLang="en-US" sz="2000" dirty="0" smtClean="0"/>
                        <a:t>算法（最近顶点策略）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O(n</a:t>
                      </a:r>
                      <a:r>
                        <a:rPr lang="en-US" altLang="zh-CN" sz="2000" baseline="30000" dirty="0" smtClean="0"/>
                        <a:t>2</a:t>
                      </a:r>
                      <a:r>
                        <a:rPr lang="en-US" altLang="zh-CN" sz="2000" dirty="0" smtClean="0"/>
                        <a:t>)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14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itchFamily="34" charset="0"/>
                        <a:buChar char="•"/>
                      </a:pPr>
                      <a:r>
                        <a:rPr lang="en-US" altLang="zh-CN" sz="2000" dirty="0" err="1" smtClean="0"/>
                        <a:t>Kruskal</a:t>
                      </a:r>
                      <a:r>
                        <a:rPr lang="zh-CN" altLang="en-US" sz="2000" dirty="0" smtClean="0"/>
                        <a:t>算法（最短边策略）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O(nlog</a:t>
                      </a:r>
                      <a:r>
                        <a:rPr lang="en-US" altLang="zh-CN" sz="2000" baseline="-25000" dirty="0" smtClean="0"/>
                        <a:t>2</a:t>
                      </a:r>
                      <a:r>
                        <a:rPr lang="en-US" altLang="zh-CN" sz="2000" dirty="0" smtClean="0"/>
                        <a:t>n)</a:t>
                      </a:r>
                      <a:endParaRPr lang="zh-CN" altLang="en-US" sz="2000" dirty="0"/>
                    </a:p>
                  </a:txBody>
                  <a:tcPr marL="91423" marR="91423" marT="45711" marB="457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背包问题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）贪心想法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先放</a:t>
            </a:r>
            <a:r>
              <a:rPr lang="zh-CN" altLang="en-US" dirty="0" smtClean="0">
                <a:solidFill>
                  <a:srgbClr val="FF0000"/>
                </a:solidFill>
              </a:rPr>
              <a:t>价值最高</a:t>
            </a:r>
            <a:r>
              <a:rPr lang="zh-CN" altLang="en-US" dirty="0" smtClean="0"/>
              <a:t>的物品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包里装的物品都是比较有价值的</a:t>
            </a:r>
            <a:endParaRPr lang="en-US" altLang="zh-CN" dirty="0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价值高的物品通常较大，导致包里所放物品数量减少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14340" name="组合 3"/>
          <p:cNvGrpSpPr>
            <a:grpSpLocks/>
          </p:cNvGrpSpPr>
          <p:nvPr/>
        </p:nvGrpSpPr>
        <p:grpSpPr bwMode="auto">
          <a:xfrm>
            <a:off x="946150" y="2852738"/>
            <a:ext cx="2857500" cy="2363787"/>
            <a:chOff x="2987824" y="2175247"/>
            <a:chExt cx="2856781" cy="2363490"/>
          </a:xfrm>
        </p:grpSpPr>
        <p:sp>
          <p:nvSpPr>
            <p:cNvPr id="14352" name="Text Box 5"/>
            <p:cNvSpPr txBox="1">
              <a:spLocks noChangeArrowheads="1"/>
            </p:cNvSpPr>
            <p:nvPr/>
          </p:nvSpPr>
          <p:spPr bwMode="auto">
            <a:xfrm>
              <a:off x="5164287" y="2175247"/>
              <a:ext cx="557213" cy="19018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50</a:t>
              </a:r>
            </a:p>
          </p:txBody>
        </p:sp>
        <p:sp>
          <p:nvSpPr>
            <p:cNvPr id="14353" name="Text Box 6"/>
            <p:cNvSpPr txBox="1">
              <a:spLocks noChangeArrowheads="1"/>
            </p:cNvSpPr>
            <p:nvPr/>
          </p:nvSpPr>
          <p:spPr bwMode="auto">
            <a:xfrm>
              <a:off x="3711724" y="2937247"/>
              <a:ext cx="555625" cy="113982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30</a:t>
              </a:r>
            </a:p>
          </p:txBody>
        </p:sp>
        <p:sp>
          <p:nvSpPr>
            <p:cNvPr id="14354" name="Text Box 7"/>
            <p:cNvSpPr txBox="1">
              <a:spLocks noChangeArrowheads="1"/>
            </p:cNvSpPr>
            <p:nvPr/>
          </p:nvSpPr>
          <p:spPr bwMode="auto">
            <a:xfrm>
              <a:off x="4440387" y="3692897"/>
              <a:ext cx="555625" cy="3794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10</a:t>
              </a:r>
            </a:p>
          </p:txBody>
        </p:sp>
        <p:sp>
          <p:nvSpPr>
            <p:cNvPr id="14355" name="Text Box 8"/>
            <p:cNvSpPr txBox="1">
              <a:spLocks noChangeArrowheads="1"/>
            </p:cNvSpPr>
            <p:nvPr/>
          </p:nvSpPr>
          <p:spPr bwMode="auto">
            <a:xfrm>
              <a:off x="2987824" y="3315072"/>
              <a:ext cx="555625" cy="7604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72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20</a:t>
              </a:r>
            </a:p>
          </p:txBody>
        </p:sp>
        <p:sp>
          <p:nvSpPr>
            <p:cNvPr id="14356" name="TextBox 8"/>
            <p:cNvSpPr txBox="1">
              <a:spLocks noChangeArrowheads="1"/>
            </p:cNvSpPr>
            <p:nvPr/>
          </p:nvSpPr>
          <p:spPr bwMode="auto">
            <a:xfrm>
              <a:off x="3019414" y="4072309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7" name="TextBox 9"/>
            <p:cNvSpPr txBox="1">
              <a:spLocks noChangeArrowheads="1"/>
            </p:cNvSpPr>
            <p:nvPr/>
          </p:nvSpPr>
          <p:spPr bwMode="auto">
            <a:xfrm>
              <a:off x="3666370" y="4072308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120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8" name="TextBox 10"/>
            <p:cNvSpPr txBox="1">
              <a:spLocks noChangeArrowheads="1"/>
            </p:cNvSpPr>
            <p:nvPr/>
          </p:nvSpPr>
          <p:spPr bwMode="auto">
            <a:xfrm>
              <a:off x="4471977" y="407707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59" name="TextBox 11"/>
            <p:cNvSpPr txBox="1">
              <a:spLocks noChangeArrowheads="1"/>
            </p:cNvSpPr>
            <p:nvPr/>
          </p:nvSpPr>
          <p:spPr bwMode="auto">
            <a:xfrm>
              <a:off x="5041180" y="407230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背包</a:t>
              </a:r>
            </a:p>
          </p:txBody>
        </p:sp>
      </p:grpSp>
      <p:grpSp>
        <p:nvGrpSpPr>
          <p:cNvPr id="14341" name="Group 19"/>
          <p:cNvGrpSpPr>
            <a:grpSpLocks/>
          </p:cNvGrpSpPr>
          <p:nvPr/>
        </p:nvGrpSpPr>
        <p:grpSpPr bwMode="auto">
          <a:xfrm>
            <a:off x="5226050" y="2852738"/>
            <a:ext cx="555625" cy="1901825"/>
            <a:chOff x="2803" y="1527"/>
            <a:chExt cx="350" cy="1198"/>
          </a:xfrm>
        </p:grpSpPr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2803" y="1527"/>
              <a:ext cx="350" cy="11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188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en-US" altLang="zh-CN" b="1" dirty="0" smtClean="0"/>
                <a:t> </a:t>
              </a:r>
            </a:p>
            <a:p>
              <a:pPr algn="just">
                <a:defRPr/>
              </a:pPr>
              <a:endParaRPr lang="en-US" altLang="zh-CN" b="1" dirty="0" smtClean="0"/>
            </a:p>
            <a:p>
              <a:pPr algn="just">
                <a:defRPr/>
              </a:pPr>
              <a:endParaRPr lang="en-US" altLang="zh-CN" b="1" dirty="0" smtClean="0"/>
            </a:p>
            <a:p>
              <a:pPr algn="just">
                <a:lnSpc>
                  <a:spcPct val="80000"/>
                </a:lnSpc>
                <a:defRPr/>
              </a:pPr>
              <a:r>
                <a:rPr lang="en-US" altLang="zh-CN" b="1" dirty="0" smtClean="0"/>
                <a:t> 30</a:t>
              </a:r>
            </a:p>
          </p:txBody>
        </p:sp>
        <p:sp>
          <p:nvSpPr>
            <p:cNvPr id="14351" name="Line 10"/>
            <p:cNvSpPr>
              <a:spLocks noChangeShapeType="1"/>
            </p:cNvSpPr>
            <p:nvPr/>
          </p:nvSpPr>
          <p:spPr bwMode="auto">
            <a:xfrm>
              <a:off x="2803" y="1996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2" name="Group 19"/>
          <p:cNvGrpSpPr>
            <a:grpSpLocks/>
          </p:cNvGrpSpPr>
          <p:nvPr/>
        </p:nvGrpSpPr>
        <p:grpSpPr bwMode="auto">
          <a:xfrm>
            <a:off x="7354888" y="2852738"/>
            <a:ext cx="555625" cy="1901825"/>
            <a:chOff x="2803" y="1527"/>
            <a:chExt cx="350" cy="1198"/>
          </a:xfrm>
        </p:grpSpPr>
        <p:sp>
          <p:nvSpPr>
            <p:cNvPr id="14348" name="Text Box 9"/>
            <p:cNvSpPr txBox="1">
              <a:spLocks noChangeArrowheads="1"/>
            </p:cNvSpPr>
            <p:nvPr/>
          </p:nvSpPr>
          <p:spPr bwMode="auto">
            <a:xfrm>
              <a:off x="2803" y="1527"/>
              <a:ext cx="350" cy="11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18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20</a:t>
              </a: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>
                <a:lnSpc>
                  <a:spcPct val="80000"/>
                </a:lnSpc>
              </a:pPr>
              <a:r>
                <a:rPr lang="en-US" altLang="zh-CN" sz="2400" b="1">
                  <a:latin typeface="Times New Roman" pitchFamily="18" charset="0"/>
                </a:rPr>
                <a:t> 30</a:t>
              </a:r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>
              <a:off x="2803" y="1996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5235575" y="3606800"/>
            <a:ext cx="555625" cy="1157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54888" y="3606800"/>
            <a:ext cx="555625" cy="1157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右箭头 31"/>
          <p:cNvSpPr/>
          <p:nvPr/>
        </p:nvSpPr>
        <p:spPr>
          <a:xfrm>
            <a:off x="4187825" y="3703638"/>
            <a:ext cx="574675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6346825" y="3703638"/>
            <a:ext cx="576263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7" name="TextBox 33"/>
          <p:cNvSpPr txBox="1">
            <a:spLocks noChangeArrowheads="1"/>
          </p:cNvSpPr>
          <p:nvPr/>
        </p:nvSpPr>
        <p:spPr bwMode="auto">
          <a:xfrm>
            <a:off x="7310438" y="4741863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180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背包问题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）贪心想法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先放</a:t>
            </a:r>
            <a:r>
              <a:rPr lang="zh-CN" altLang="en-US" dirty="0" smtClean="0">
                <a:solidFill>
                  <a:srgbClr val="FF0000"/>
                </a:solidFill>
              </a:rPr>
              <a:t>容量最小</a:t>
            </a:r>
            <a:r>
              <a:rPr lang="zh-CN" altLang="en-US" dirty="0" smtClean="0"/>
              <a:t>的物品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包里装的物品最多</a:t>
            </a:r>
            <a:endParaRPr lang="en-US" altLang="zh-CN" dirty="0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endParaRPr lang="en-US" altLang="zh-CN" dirty="0" smtClean="0">
              <a:solidFill>
                <a:srgbClr val="FF0000"/>
              </a:solidFill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sym typeface="Wingdings" pitchFamily="2" charset="2"/>
              </a:rPr>
              <a:t>虽然物品小可以放更多的物品，但小物品往往价值低</a:t>
            </a:r>
            <a:endParaRPr lang="zh-CN" altLang="en-US" dirty="0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15364" name="组合 3"/>
          <p:cNvGrpSpPr>
            <a:grpSpLocks/>
          </p:cNvGrpSpPr>
          <p:nvPr/>
        </p:nvGrpSpPr>
        <p:grpSpPr bwMode="auto">
          <a:xfrm>
            <a:off x="755650" y="2852738"/>
            <a:ext cx="2857500" cy="2363787"/>
            <a:chOff x="2987824" y="2175247"/>
            <a:chExt cx="2856781" cy="2363490"/>
          </a:xfrm>
        </p:grpSpPr>
        <p:sp>
          <p:nvSpPr>
            <p:cNvPr id="15378" name="Text Box 5"/>
            <p:cNvSpPr txBox="1">
              <a:spLocks noChangeArrowheads="1"/>
            </p:cNvSpPr>
            <p:nvPr/>
          </p:nvSpPr>
          <p:spPr bwMode="auto">
            <a:xfrm>
              <a:off x="5164287" y="2175247"/>
              <a:ext cx="557213" cy="19018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50</a:t>
              </a:r>
            </a:p>
          </p:txBody>
        </p:sp>
        <p:sp>
          <p:nvSpPr>
            <p:cNvPr id="15379" name="Text Box 6"/>
            <p:cNvSpPr txBox="1">
              <a:spLocks noChangeArrowheads="1"/>
            </p:cNvSpPr>
            <p:nvPr/>
          </p:nvSpPr>
          <p:spPr bwMode="auto">
            <a:xfrm>
              <a:off x="3711724" y="2937247"/>
              <a:ext cx="555625" cy="113982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30</a:t>
              </a:r>
            </a:p>
          </p:txBody>
        </p:sp>
        <p:sp>
          <p:nvSpPr>
            <p:cNvPr id="15380" name="Text Box 7"/>
            <p:cNvSpPr txBox="1">
              <a:spLocks noChangeArrowheads="1"/>
            </p:cNvSpPr>
            <p:nvPr/>
          </p:nvSpPr>
          <p:spPr bwMode="auto">
            <a:xfrm>
              <a:off x="4440387" y="3692897"/>
              <a:ext cx="555625" cy="3794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10</a:t>
              </a:r>
            </a:p>
          </p:txBody>
        </p:sp>
        <p:sp>
          <p:nvSpPr>
            <p:cNvPr id="15381" name="Text Box 8"/>
            <p:cNvSpPr txBox="1">
              <a:spLocks noChangeArrowheads="1"/>
            </p:cNvSpPr>
            <p:nvPr/>
          </p:nvSpPr>
          <p:spPr bwMode="auto">
            <a:xfrm>
              <a:off x="2987824" y="3315072"/>
              <a:ext cx="555625" cy="7604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72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20</a:t>
              </a:r>
            </a:p>
          </p:txBody>
        </p:sp>
        <p:sp>
          <p:nvSpPr>
            <p:cNvPr id="15382" name="TextBox 8"/>
            <p:cNvSpPr txBox="1">
              <a:spLocks noChangeArrowheads="1"/>
            </p:cNvSpPr>
            <p:nvPr/>
          </p:nvSpPr>
          <p:spPr bwMode="auto">
            <a:xfrm>
              <a:off x="3019414" y="4072309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83" name="TextBox 9"/>
            <p:cNvSpPr txBox="1">
              <a:spLocks noChangeArrowheads="1"/>
            </p:cNvSpPr>
            <p:nvPr/>
          </p:nvSpPr>
          <p:spPr bwMode="auto">
            <a:xfrm>
              <a:off x="3666370" y="4072308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120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84" name="TextBox 10"/>
            <p:cNvSpPr txBox="1">
              <a:spLocks noChangeArrowheads="1"/>
            </p:cNvSpPr>
            <p:nvPr/>
          </p:nvSpPr>
          <p:spPr bwMode="auto">
            <a:xfrm>
              <a:off x="4471977" y="407707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85" name="TextBox 11"/>
            <p:cNvSpPr txBox="1">
              <a:spLocks noChangeArrowheads="1"/>
            </p:cNvSpPr>
            <p:nvPr/>
          </p:nvSpPr>
          <p:spPr bwMode="auto">
            <a:xfrm>
              <a:off x="5041180" y="407230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背包</a:t>
              </a:r>
            </a:p>
          </p:txBody>
        </p:sp>
      </p:grp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597400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32" name="右箭头 31"/>
          <p:cNvSpPr/>
          <p:nvPr/>
        </p:nvSpPr>
        <p:spPr>
          <a:xfrm>
            <a:off x="3732213" y="3703638"/>
            <a:ext cx="576262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5389563" y="3703638"/>
            <a:ext cx="576262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8" name="TextBox 33"/>
          <p:cNvSpPr txBox="1">
            <a:spLocks noChangeArrowheads="1"/>
          </p:cNvSpPr>
          <p:nvPr/>
        </p:nvSpPr>
        <p:spPr bwMode="auto">
          <a:xfrm>
            <a:off x="7640638" y="4741863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190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9" name="Text Box 7"/>
          <p:cNvSpPr txBox="1">
            <a:spLocks noChangeArrowheads="1"/>
          </p:cNvSpPr>
          <p:nvPr/>
        </p:nvSpPr>
        <p:spPr bwMode="auto">
          <a:xfrm>
            <a:off x="4597400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6253163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6253163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15372" name="Text Box 8"/>
          <p:cNvSpPr txBox="1">
            <a:spLocks noChangeArrowheads="1"/>
          </p:cNvSpPr>
          <p:nvPr/>
        </p:nvSpPr>
        <p:spPr bwMode="auto">
          <a:xfrm>
            <a:off x="6253163" y="3603625"/>
            <a:ext cx="555625" cy="760413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72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20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7693025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15374" name="Text Box 7"/>
          <p:cNvSpPr txBox="1">
            <a:spLocks noChangeArrowheads="1"/>
          </p:cNvSpPr>
          <p:nvPr/>
        </p:nvSpPr>
        <p:spPr bwMode="auto">
          <a:xfrm>
            <a:off x="7693025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15375" name="Text Box 8"/>
          <p:cNvSpPr txBox="1">
            <a:spLocks noChangeArrowheads="1"/>
          </p:cNvSpPr>
          <p:nvPr/>
        </p:nvSpPr>
        <p:spPr bwMode="auto">
          <a:xfrm>
            <a:off x="7693025" y="3603625"/>
            <a:ext cx="555625" cy="760413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72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20</a:t>
            </a:r>
          </a:p>
        </p:txBody>
      </p:sp>
      <p:sp>
        <p:nvSpPr>
          <p:cNvPr id="39" name="右箭头 38"/>
          <p:cNvSpPr/>
          <p:nvPr/>
        </p:nvSpPr>
        <p:spPr>
          <a:xfrm>
            <a:off x="7004050" y="3703638"/>
            <a:ext cx="576263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77" name="Text Box 6"/>
          <p:cNvSpPr txBox="1">
            <a:spLocks noChangeArrowheads="1"/>
          </p:cNvSpPr>
          <p:nvPr/>
        </p:nvSpPr>
        <p:spPr bwMode="auto">
          <a:xfrm>
            <a:off x="7686675" y="2852738"/>
            <a:ext cx="555625" cy="762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r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latin typeface="Times New Roman" pitchFamily="18" charset="0"/>
              </a:rPr>
              <a:t>20</a:t>
            </a:r>
          </a:p>
          <a:p>
            <a:pPr algn="ctr"/>
            <a:r>
              <a:rPr lang="en-US" altLang="zh-CN" sz="2400" b="1">
                <a:latin typeface="Times New Roman" pitchFamily="18" charset="0"/>
              </a:rPr>
              <a:t>/30 </a:t>
            </a:r>
          </a:p>
        </p:txBody>
      </p:sp>
    </p:spTree>
    <p:extLst>
      <p:ext uri="{BB962C8B-B14F-4D97-AF65-F5344CB8AC3E}">
        <p14:creationId xmlns:p14="http://schemas.microsoft.com/office/powerpoint/2010/main" val="20463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背包问题</a:t>
            </a:r>
            <a:endParaRPr lang="zh-CN" altLang="en-US" dirty="0" smtClean="0"/>
          </a:p>
        </p:txBody>
      </p:sp>
      <p:sp>
        <p:nvSpPr>
          <p:cNvPr id="1638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）贪心想法</a:t>
            </a:r>
            <a:r>
              <a:rPr lang="en-US" altLang="zh-CN" smtClean="0"/>
              <a:t>3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先放</a:t>
            </a:r>
            <a:r>
              <a:rPr lang="zh-CN" altLang="en-US" smtClean="0">
                <a:solidFill>
                  <a:srgbClr val="FF0000"/>
                </a:solidFill>
              </a:rPr>
              <a:t>单位价值最高</a:t>
            </a:r>
            <a:r>
              <a:rPr lang="zh-CN" altLang="en-US" smtClean="0"/>
              <a:t>的物品 </a:t>
            </a:r>
            <a:r>
              <a:rPr lang="en-US" altLang="zh-CN" smtClean="0">
                <a:sym typeface="Wingdings" pitchFamily="2" charset="2"/>
              </a:rPr>
              <a:t> </a:t>
            </a:r>
            <a:r>
              <a:rPr lang="zh-CN" altLang="en-US" smtClean="0">
                <a:sym typeface="Wingdings" pitchFamily="2" charset="2"/>
              </a:rPr>
              <a:t>价值最高</a:t>
            </a:r>
            <a:endParaRPr lang="en-US" altLang="zh-CN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  <a:sym typeface="Wingdings" pitchFamily="2" charset="2"/>
            </a:endParaRPr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背包问题的最优方案</a:t>
            </a:r>
          </a:p>
        </p:txBody>
      </p:sp>
      <p:grpSp>
        <p:nvGrpSpPr>
          <p:cNvPr id="16388" name="组合 3"/>
          <p:cNvGrpSpPr>
            <a:grpSpLocks/>
          </p:cNvGrpSpPr>
          <p:nvPr/>
        </p:nvGrpSpPr>
        <p:grpSpPr bwMode="auto">
          <a:xfrm>
            <a:off x="755650" y="2852738"/>
            <a:ext cx="2857500" cy="2363787"/>
            <a:chOff x="2987824" y="2175247"/>
            <a:chExt cx="2856781" cy="2363490"/>
          </a:xfrm>
        </p:grpSpPr>
        <p:sp>
          <p:nvSpPr>
            <p:cNvPr id="16405" name="Text Box 5"/>
            <p:cNvSpPr txBox="1">
              <a:spLocks noChangeArrowheads="1"/>
            </p:cNvSpPr>
            <p:nvPr/>
          </p:nvSpPr>
          <p:spPr bwMode="auto">
            <a:xfrm>
              <a:off x="5164287" y="2175247"/>
              <a:ext cx="557213" cy="19018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50</a:t>
              </a:r>
            </a:p>
          </p:txBody>
        </p:sp>
        <p:sp>
          <p:nvSpPr>
            <p:cNvPr id="16406" name="Text Box 6"/>
            <p:cNvSpPr txBox="1">
              <a:spLocks noChangeArrowheads="1"/>
            </p:cNvSpPr>
            <p:nvPr/>
          </p:nvSpPr>
          <p:spPr bwMode="auto">
            <a:xfrm>
              <a:off x="3711724" y="2937247"/>
              <a:ext cx="555625" cy="113982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30</a:t>
              </a:r>
            </a:p>
          </p:txBody>
        </p:sp>
        <p:sp>
          <p:nvSpPr>
            <p:cNvPr id="16407" name="Text Box 7"/>
            <p:cNvSpPr txBox="1">
              <a:spLocks noChangeArrowheads="1"/>
            </p:cNvSpPr>
            <p:nvPr/>
          </p:nvSpPr>
          <p:spPr bwMode="auto">
            <a:xfrm>
              <a:off x="4440387" y="3692897"/>
              <a:ext cx="555625" cy="3794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10</a:t>
              </a:r>
            </a:p>
          </p:txBody>
        </p:sp>
        <p:sp>
          <p:nvSpPr>
            <p:cNvPr id="16408" name="Text Box 8"/>
            <p:cNvSpPr txBox="1">
              <a:spLocks noChangeArrowheads="1"/>
            </p:cNvSpPr>
            <p:nvPr/>
          </p:nvSpPr>
          <p:spPr bwMode="auto">
            <a:xfrm>
              <a:off x="2987824" y="3315072"/>
              <a:ext cx="555625" cy="7604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72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20</a:t>
              </a:r>
            </a:p>
          </p:txBody>
        </p:sp>
        <p:sp>
          <p:nvSpPr>
            <p:cNvPr id="16409" name="TextBox 8"/>
            <p:cNvSpPr txBox="1">
              <a:spLocks noChangeArrowheads="1"/>
            </p:cNvSpPr>
            <p:nvPr/>
          </p:nvSpPr>
          <p:spPr bwMode="auto">
            <a:xfrm>
              <a:off x="3019414" y="4072309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0" name="TextBox 9"/>
            <p:cNvSpPr txBox="1">
              <a:spLocks noChangeArrowheads="1"/>
            </p:cNvSpPr>
            <p:nvPr/>
          </p:nvSpPr>
          <p:spPr bwMode="auto">
            <a:xfrm>
              <a:off x="3666370" y="4072308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120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1" name="TextBox 10"/>
            <p:cNvSpPr txBox="1">
              <a:spLocks noChangeArrowheads="1"/>
            </p:cNvSpPr>
            <p:nvPr/>
          </p:nvSpPr>
          <p:spPr bwMode="auto">
            <a:xfrm>
              <a:off x="4471977" y="407707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12" name="TextBox 11"/>
            <p:cNvSpPr txBox="1">
              <a:spLocks noChangeArrowheads="1"/>
            </p:cNvSpPr>
            <p:nvPr/>
          </p:nvSpPr>
          <p:spPr bwMode="auto">
            <a:xfrm>
              <a:off x="5041180" y="407230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背包</a:t>
              </a:r>
            </a:p>
          </p:txBody>
        </p:sp>
      </p:grp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597400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32" name="右箭头 31"/>
          <p:cNvSpPr/>
          <p:nvPr/>
        </p:nvSpPr>
        <p:spPr>
          <a:xfrm>
            <a:off x="3732213" y="3703638"/>
            <a:ext cx="576262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右箭头 32"/>
          <p:cNvSpPr/>
          <p:nvPr/>
        </p:nvSpPr>
        <p:spPr>
          <a:xfrm>
            <a:off x="5389563" y="3703638"/>
            <a:ext cx="576262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2" name="TextBox 33"/>
          <p:cNvSpPr txBox="1">
            <a:spLocks noChangeArrowheads="1"/>
          </p:cNvSpPr>
          <p:nvPr/>
        </p:nvSpPr>
        <p:spPr bwMode="auto">
          <a:xfrm>
            <a:off x="7640638" y="4741863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3" name="Text Box 7"/>
          <p:cNvSpPr txBox="1">
            <a:spLocks noChangeArrowheads="1"/>
          </p:cNvSpPr>
          <p:nvPr/>
        </p:nvSpPr>
        <p:spPr bwMode="auto">
          <a:xfrm>
            <a:off x="4597400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6253163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16395" name="Text Box 7"/>
          <p:cNvSpPr txBox="1">
            <a:spLocks noChangeArrowheads="1"/>
          </p:cNvSpPr>
          <p:nvPr/>
        </p:nvSpPr>
        <p:spPr bwMode="auto">
          <a:xfrm>
            <a:off x="6253163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7693025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16397" name="Text Box 7"/>
          <p:cNvSpPr txBox="1">
            <a:spLocks noChangeArrowheads="1"/>
          </p:cNvSpPr>
          <p:nvPr/>
        </p:nvSpPr>
        <p:spPr bwMode="auto">
          <a:xfrm>
            <a:off x="7693025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39" name="右箭头 38"/>
          <p:cNvSpPr/>
          <p:nvPr/>
        </p:nvSpPr>
        <p:spPr>
          <a:xfrm>
            <a:off x="7004050" y="3703638"/>
            <a:ext cx="576263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9" name="TextBox 26"/>
          <p:cNvSpPr txBox="1">
            <a:spLocks noChangeArrowheads="1"/>
          </p:cNvSpPr>
          <p:nvPr/>
        </p:nvSpPr>
        <p:spPr bwMode="auto">
          <a:xfrm>
            <a:off x="857250" y="3492500"/>
            <a:ext cx="3508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6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00" name="TextBox 27"/>
          <p:cNvSpPr txBox="1">
            <a:spLocks noChangeArrowheads="1"/>
          </p:cNvSpPr>
          <p:nvPr/>
        </p:nvSpPr>
        <p:spPr bwMode="auto">
          <a:xfrm>
            <a:off x="1581150" y="3111500"/>
            <a:ext cx="352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6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01" name="TextBox 28"/>
          <p:cNvSpPr txBox="1">
            <a:spLocks noChangeArrowheads="1"/>
          </p:cNvSpPr>
          <p:nvPr/>
        </p:nvSpPr>
        <p:spPr bwMode="auto">
          <a:xfrm>
            <a:off x="2309813" y="3878263"/>
            <a:ext cx="352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6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02" name="Text Box 6"/>
          <p:cNvSpPr txBox="1">
            <a:spLocks noChangeArrowheads="1"/>
          </p:cNvSpPr>
          <p:nvPr/>
        </p:nvSpPr>
        <p:spPr bwMode="auto">
          <a:xfrm>
            <a:off x="6253163" y="3221038"/>
            <a:ext cx="555625" cy="1139825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r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endParaRPr lang="en-US" altLang="zh-CN" sz="2400" b="1">
              <a:latin typeface="Times New Roman" pitchFamily="18" charset="0"/>
            </a:endParaRPr>
          </a:p>
          <a:p>
            <a:pPr algn="just"/>
            <a:r>
              <a:rPr lang="en-US" altLang="zh-CN" sz="2400" b="1">
                <a:latin typeface="Times New Roman" pitchFamily="18" charset="0"/>
              </a:rPr>
              <a:t> 30</a:t>
            </a:r>
          </a:p>
        </p:txBody>
      </p:sp>
      <p:sp>
        <p:nvSpPr>
          <p:cNvPr id="16403" name="Text Box 6"/>
          <p:cNvSpPr txBox="1">
            <a:spLocks noChangeArrowheads="1"/>
          </p:cNvSpPr>
          <p:nvPr/>
        </p:nvSpPr>
        <p:spPr bwMode="auto">
          <a:xfrm>
            <a:off x="7693025" y="3221038"/>
            <a:ext cx="555625" cy="1139825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r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endParaRPr lang="en-US" altLang="zh-CN" sz="2400" b="1">
              <a:latin typeface="Times New Roman" pitchFamily="18" charset="0"/>
            </a:endParaRPr>
          </a:p>
          <a:p>
            <a:pPr algn="just"/>
            <a:r>
              <a:rPr lang="en-US" altLang="zh-CN" sz="2400" b="1">
                <a:latin typeface="Times New Roman" pitchFamily="18" charset="0"/>
              </a:rPr>
              <a:t> 30</a:t>
            </a:r>
          </a:p>
        </p:txBody>
      </p:sp>
      <p:sp>
        <p:nvSpPr>
          <p:cNvPr id="16404" name="Text Box 8"/>
          <p:cNvSpPr txBox="1">
            <a:spLocks noChangeArrowheads="1"/>
          </p:cNvSpPr>
          <p:nvPr/>
        </p:nvSpPr>
        <p:spPr bwMode="auto">
          <a:xfrm>
            <a:off x="7693025" y="2852738"/>
            <a:ext cx="555625" cy="3683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3155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背包问题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若用贪心法求</a:t>
            </a:r>
            <a:r>
              <a:rPr lang="en-US" altLang="zh-CN" dirty="0" smtClean="0"/>
              <a:t>0/1</a:t>
            </a:r>
            <a:r>
              <a:rPr lang="zh-CN" altLang="en-US" dirty="0" smtClean="0"/>
              <a:t>背包问题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）策略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18436" name="组合 3"/>
          <p:cNvGrpSpPr>
            <a:grpSpLocks/>
          </p:cNvGrpSpPr>
          <p:nvPr/>
        </p:nvGrpSpPr>
        <p:grpSpPr bwMode="auto">
          <a:xfrm>
            <a:off x="946150" y="2852738"/>
            <a:ext cx="2857500" cy="2363787"/>
            <a:chOff x="2987824" y="2175247"/>
            <a:chExt cx="2856781" cy="2363490"/>
          </a:xfrm>
        </p:grpSpPr>
        <p:sp>
          <p:nvSpPr>
            <p:cNvPr id="18448" name="Text Box 5"/>
            <p:cNvSpPr txBox="1">
              <a:spLocks noChangeArrowheads="1"/>
            </p:cNvSpPr>
            <p:nvPr/>
          </p:nvSpPr>
          <p:spPr bwMode="auto">
            <a:xfrm>
              <a:off x="5164287" y="2175247"/>
              <a:ext cx="557213" cy="19018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50</a:t>
              </a:r>
            </a:p>
          </p:txBody>
        </p:sp>
        <p:sp>
          <p:nvSpPr>
            <p:cNvPr id="18449" name="Text Box 6"/>
            <p:cNvSpPr txBox="1">
              <a:spLocks noChangeArrowheads="1"/>
            </p:cNvSpPr>
            <p:nvPr/>
          </p:nvSpPr>
          <p:spPr bwMode="auto">
            <a:xfrm>
              <a:off x="3711724" y="2937247"/>
              <a:ext cx="555625" cy="113982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30</a:t>
              </a:r>
            </a:p>
          </p:txBody>
        </p:sp>
        <p:sp>
          <p:nvSpPr>
            <p:cNvPr id="18450" name="Text Box 7"/>
            <p:cNvSpPr txBox="1">
              <a:spLocks noChangeArrowheads="1"/>
            </p:cNvSpPr>
            <p:nvPr/>
          </p:nvSpPr>
          <p:spPr bwMode="auto">
            <a:xfrm>
              <a:off x="4440387" y="3692897"/>
              <a:ext cx="555625" cy="3794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10</a:t>
              </a:r>
            </a:p>
          </p:txBody>
        </p:sp>
        <p:sp>
          <p:nvSpPr>
            <p:cNvPr id="18451" name="Text Box 8"/>
            <p:cNvSpPr txBox="1">
              <a:spLocks noChangeArrowheads="1"/>
            </p:cNvSpPr>
            <p:nvPr/>
          </p:nvSpPr>
          <p:spPr bwMode="auto">
            <a:xfrm>
              <a:off x="2987824" y="3315072"/>
              <a:ext cx="555625" cy="7604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72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20</a:t>
              </a:r>
            </a:p>
          </p:txBody>
        </p:sp>
        <p:sp>
          <p:nvSpPr>
            <p:cNvPr id="18452" name="TextBox 8"/>
            <p:cNvSpPr txBox="1">
              <a:spLocks noChangeArrowheads="1"/>
            </p:cNvSpPr>
            <p:nvPr/>
          </p:nvSpPr>
          <p:spPr bwMode="auto">
            <a:xfrm>
              <a:off x="3019414" y="4072309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3" name="TextBox 9"/>
            <p:cNvSpPr txBox="1">
              <a:spLocks noChangeArrowheads="1"/>
            </p:cNvSpPr>
            <p:nvPr/>
          </p:nvSpPr>
          <p:spPr bwMode="auto">
            <a:xfrm>
              <a:off x="3666370" y="4072308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120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4" name="TextBox 10"/>
            <p:cNvSpPr txBox="1">
              <a:spLocks noChangeArrowheads="1"/>
            </p:cNvSpPr>
            <p:nvPr/>
          </p:nvSpPr>
          <p:spPr bwMode="auto">
            <a:xfrm>
              <a:off x="4471977" y="407707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5" name="TextBox 11"/>
            <p:cNvSpPr txBox="1">
              <a:spLocks noChangeArrowheads="1"/>
            </p:cNvSpPr>
            <p:nvPr/>
          </p:nvSpPr>
          <p:spPr bwMode="auto">
            <a:xfrm>
              <a:off x="5041180" y="407230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背包</a:t>
              </a:r>
            </a:p>
          </p:txBody>
        </p:sp>
      </p:grpSp>
      <p:grpSp>
        <p:nvGrpSpPr>
          <p:cNvPr id="18437" name="Group 19"/>
          <p:cNvGrpSpPr>
            <a:grpSpLocks/>
          </p:cNvGrpSpPr>
          <p:nvPr/>
        </p:nvGrpSpPr>
        <p:grpSpPr bwMode="auto">
          <a:xfrm>
            <a:off x="5226050" y="2852738"/>
            <a:ext cx="555625" cy="1901825"/>
            <a:chOff x="2803" y="1527"/>
            <a:chExt cx="350" cy="1198"/>
          </a:xfrm>
        </p:grpSpPr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803" y="1527"/>
              <a:ext cx="350" cy="11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18800" r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defRPr/>
              </a:pPr>
              <a:r>
                <a:rPr lang="en-US" altLang="zh-CN" b="1" dirty="0" smtClean="0"/>
                <a:t> </a:t>
              </a:r>
            </a:p>
            <a:p>
              <a:pPr algn="just">
                <a:defRPr/>
              </a:pPr>
              <a:endParaRPr lang="en-US" altLang="zh-CN" b="1" dirty="0" smtClean="0"/>
            </a:p>
            <a:p>
              <a:pPr algn="just">
                <a:defRPr/>
              </a:pPr>
              <a:endParaRPr lang="en-US" altLang="zh-CN" b="1" dirty="0" smtClean="0"/>
            </a:p>
            <a:p>
              <a:pPr algn="just">
                <a:lnSpc>
                  <a:spcPct val="80000"/>
                </a:lnSpc>
                <a:defRPr/>
              </a:pPr>
              <a:r>
                <a:rPr lang="en-US" altLang="zh-CN" b="1" dirty="0" smtClean="0"/>
                <a:t> 30</a:t>
              </a:r>
            </a:p>
          </p:txBody>
        </p:sp>
        <p:sp>
          <p:nvSpPr>
            <p:cNvPr id="18447" name="Line 10"/>
            <p:cNvSpPr>
              <a:spLocks noChangeShapeType="1"/>
            </p:cNvSpPr>
            <p:nvPr/>
          </p:nvSpPr>
          <p:spPr bwMode="auto">
            <a:xfrm>
              <a:off x="2803" y="1996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38" name="Group 19"/>
          <p:cNvGrpSpPr>
            <a:grpSpLocks/>
          </p:cNvGrpSpPr>
          <p:nvPr/>
        </p:nvGrpSpPr>
        <p:grpSpPr bwMode="auto">
          <a:xfrm>
            <a:off x="7354888" y="2852738"/>
            <a:ext cx="555625" cy="1901825"/>
            <a:chOff x="2803" y="1527"/>
            <a:chExt cx="350" cy="1198"/>
          </a:xfrm>
        </p:grpSpPr>
        <p:sp>
          <p:nvSpPr>
            <p:cNvPr id="18444" name="Text Box 9"/>
            <p:cNvSpPr txBox="1">
              <a:spLocks noChangeArrowheads="1"/>
            </p:cNvSpPr>
            <p:nvPr/>
          </p:nvSpPr>
          <p:spPr bwMode="auto">
            <a:xfrm>
              <a:off x="2803" y="1527"/>
              <a:ext cx="350" cy="11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18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20</a:t>
              </a: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>
                <a:lnSpc>
                  <a:spcPct val="80000"/>
                </a:lnSpc>
              </a:pPr>
              <a:r>
                <a:rPr lang="en-US" altLang="zh-CN" sz="2400" b="1">
                  <a:latin typeface="Times New Roman" pitchFamily="18" charset="0"/>
                </a:rPr>
                <a:t> 30</a:t>
              </a:r>
            </a:p>
          </p:txBody>
        </p:sp>
        <p:sp>
          <p:nvSpPr>
            <p:cNvPr id="18445" name="Line 10"/>
            <p:cNvSpPr>
              <a:spLocks noChangeShapeType="1"/>
            </p:cNvSpPr>
            <p:nvPr/>
          </p:nvSpPr>
          <p:spPr bwMode="auto">
            <a:xfrm>
              <a:off x="2803" y="1996"/>
              <a:ext cx="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5235575" y="3606800"/>
            <a:ext cx="555625" cy="1157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54888" y="3606800"/>
            <a:ext cx="555625" cy="1157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187825" y="3703638"/>
            <a:ext cx="574675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6346825" y="3703638"/>
            <a:ext cx="576263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443" name="TextBox 22"/>
          <p:cNvSpPr txBox="1">
            <a:spLocks noChangeArrowheads="1"/>
          </p:cNvSpPr>
          <p:nvPr/>
        </p:nvSpPr>
        <p:spPr bwMode="auto">
          <a:xfrm>
            <a:off x="7310438" y="4741863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180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背包问题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若用贪心法求</a:t>
            </a:r>
            <a:r>
              <a:rPr lang="en-US" altLang="zh-CN" dirty="0" smtClean="0"/>
              <a:t>0/1</a:t>
            </a:r>
            <a:r>
              <a:rPr lang="zh-CN" altLang="en-US" dirty="0" smtClean="0"/>
              <a:t>背包问题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）策略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grpSp>
        <p:nvGrpSpPr>
          <p:cNvPr id="19460" name="组合 23"/>
          <p:cNvGrpSpPr>
            <a:grpSpLocks/>
          </p:cNvGrpSpPr>
          <p:nvPr/>
        </p:nvGrpSpPr>
        <p:grpSpPr bwMode="auto">
          <a:xfrm>
            <a:off x="1547813" y="2852738"/>
            <a:ext cx="2855912" cy="2363787"/>
            <a:chOff x="2987824" y="2175247"/>
            <a:chExt cx="2856781" cy="2363490"/>
          </a:xfrm>
        </p:grpSpPr>
        <p:sp>
          <p:nvSpPr>
            <p:cNvPr id="19469" name="Text Box 5"/>
            <p:cNvSpPr txBox="1">
              <a:spLocks noChangeArrowheads="1"/>
            </p:cNvSpPr>
            <p:nvPr/>
          </p:nvSpPr>
          <p:spPr bwMode="auto">
            <a:xfrm>
              <a:off x="5164287" y="2175247"/>
              <a:ext cx="557213" cy="1901825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50</a:t>
              </a:r>
            </a:p>
          </p:txBody>
        </p:sp>
        <p:sp>
          <p:nvSpPr>
            <p:cNvPr id="19470" name="Text Box 6"/>
            <p:cNvSpPr txBox="1">
              <a:spLocks noChangeArrowheads="1"/>
            </p:cNvSpPr>
            <p:nvPr/>
          </p:nvSpPr>
          <p:spPr bwMode="auto">
            <a:xfrm>
              <a:off x="3711724" y="2937247"/>
              <a:ext cx="555625" cy="1139825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r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en-US" altLang="zh-CN" sz="2400" b="1">
                <a:latin typeface="Times New Roman" pitchFamily="18" charset="0"/>
              </a:endParaRPr>
            </a:p>
            <a:p>
              <a:pPr algn="just"/>
              <a:r>
                <a:rPr lang="en-US" altLang="zh-CN" sz="2400" b="1">
                  <a:latin typeface="Times New Roman" pitchFamily="18" charset="0"/>
                </a:rPr>
                <a:t> 30</a:t>
              </a:r>
            </a:p>
          </p:txBody>
        </p:sp>
        <p:sp>
          <p:nvSpPr>
            <p:cNvPr id="19471" name="Text Box 7"/>
            <p:cNvSpPr txBox="1">
              <a:spLocks noChangeArrowheads="1"/>
            </p:cNvSpPr>
            <p:nvPr/>
          </p:nvSpPr>
          <p:spPr bwMode="auto">
            <a:xfrm>
              <a:off x="4440387" y="3692897"/>
              <a:ext cx="555625" cy="3794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10</a:t>
              </a:r>
            </a:p>
          </p:txBody>
        </p:sp>
        <p:sp>
          <p:nvSpPr>
            <p:cNvPr id="19472" name="Text Box 8"/>
            <p:cNvSpPr txBox="1">
              <a:spLocks noChangeArrowheads="1"/>
            </p:cNvSpPr>
            <p:nvPr/>
          </p:nvSpPr>
          <p:spPr bwMode="auto">
            <a:xfrm>
              <a:off x="2987824" y="3315072"/>
              <a:ext cx="555625" cy="7604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72000" rIns="0" bIns="0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400" b="1">
                  <a:latin typeface="Times New Roman" pitchFamily="18" charset="0"/>
                </a:rPr>
                <a:t> 20</a:t>
              </a:r>
            </a:p>
          </p:txBody>
        </p:sp>
        <p:sp>
          <p:nvSpPr>
            <p:cNvPr id="19473" name="TextBox 28"/>
            <p:cNvSpPr txBox="1">
              <a:spLocks noChangeArrowheads="1"/>
            </p:cNvSpPr>
            <p:nvPr/>
          </p:nvSpPr>
          <p:spPr bwMode="auto">
            <a:xfrm>
              <a:off x="3019414" y="4072309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74" name="TextBox 29"/>
            <p:cNvSpPr txBox="1">
              <a:spLocks noChangeArrowheads="1"/>
            </p:cNvSpPr>
            <p:nvPr/>
          </p:nvSpPr>
          <p:spPr bwMode="auto">
            <a:xfrm>
              <a:off x="3666370" y="4072308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120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75" name="TextBox 30"/>
            <p:cNvSpPr txBox="1">
              <a:spLocks noChangeArrowheads="1"/>
            </p:cNvSpPr>
            <p:nvPr/>
          </p:nvSpPr>
          <p:spPr bwMode="auto">
            <a:xfrm>
              <a:off x="4471977" y="407707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50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76" name="TextBox 31"/>
            <p:cNvSpPr txBox="1">
              <a:spLocks noChangeArrowheads="1"/>
            </p:cNvSpPr>
            <p:nvPr/>
          </p:nvSpPr>
          <p:spPr bwMode="auto">
            <a:xfrm>
              <a:off x="5041180" y="4072307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背包</a:t>
              </a:r>
            </a:p>
          </p:txBody>
        </p:sp>
      </p:grp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5389563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34" name="右箭头 33"/>
          <p:cNvSpPr/>
          <p:nvPr/>
        </p:nvSpPr>
        <p:spPr>
          <a:xfrm>
            <a:off x="4524375" y="3703638"/>
            <a:ext cx="576263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6181725" y="3703638"/>
            <a:ext cx="574675" cy="481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64" name="TextBox 35"/>
          <p:cNvSpPr txBox="1">
            <a:spLocks noChangeArrowheads="1"/>
          </p:cNvSpPr>
          <p:nvPr/>
        </p:nvSpPr>
        <p:spPr bwMode="auto">
          <a:xfrm>
            <a:off x="6999288" y="4741863"/>
            <a:ext cx="630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110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5389563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7045325" y="2852738"/>
            <a:ext cx="555625" cy="19018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118800" rIns="0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defRPr/>
            </a:pPr>
            <a:r>
              <a:rPr lang="en-US" altLang="zh-CN" b="1" dirty="0" smtClean="0"/>
              <a:t> </a:t>
            </a:r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defRPr/>
            </a:pPr>
            <a:endParaRPr lang="en-US" altLang="zh-CN" b="1" dirty="0" smtClean="0"/>
          </a:p>
          <a:p>
            <a:pPr algn="just">
              <a:lnSpc>
                <a:spcPct val="80000"/>
              </a:lnSpc>
              <a:defRPr/>
            </a:pPr>
            <a:r>
              <a:rPr lang="en-US" altLang="zh-CN" b="1" dirty="0" smtClean="0"/>
              <a:t> </a:t>
            </a:r>
          </a:p>
        </p:txBody>
      </p:sp>
      <p:sp>
        <p:nvSpPr>
          <p:cNvPr id="19467" name="Text Box 7"/>
          <p:cNvSpPr txBox="1">
            <a:spLocks noChangeArrowheads="1"/>
          </p:cNvSpPr>
          <p:nvPr/>
        </p:nvSpPr>
        <p:spPr bwMode="auto">
          <a:xfrm>
            <a:off x="7045325" y="4364038"/>
            <a:ext cx="555625" cy="379412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10</a:t>
            </a:r>
          </a:p>
        </p:txBody>
      </p:sp>
      <p:sp>
        <p:nvSpPr>
          <p:cNvPr id="19468" name="Text Box 8"/>
          <p:cNvSpPr txBox="1">
            <a:spLocks noChangeArrowheads="1"/>
          </p:cNvSpPr>
          <p:nvPr/>
        </p:nvSpPr>
        <p:spPr bwMode="auto">
          <a:xfrm>
            <a:off x="7045325" y="3603625"/>
            <a:ext cx="555625" cy="760413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0800" tIns="7200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Times New Roman" pitchFamily="18" charset="0"/>
              </a:rPr>
              <a:t> 20</a:t>
            </a:r>
          </a:p>
        </p:txBody>
      </p:sp>
    </p:spTree>
    <p:extLst>
      <p:ext uri="{BB962C8B-B14F-4D97-AF65-F5344CB8AC3E}">
        <p14:creationId xmlns:p14="http://schemas.microsoft.com/office/powerpoint/2010/main" val="10563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18770</TotalTime>
  <Words>2807</Words>
  <Application>Microsoft Office PowerPoint</Application>
  <PresentationFormat>全屏显示(4:3)</PresentationFormat>
  <Paragraphs>1508</Paragraphs>
  <Slides>43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5" baseType="lpstr">
      <vt:lpstr>质朴</vt:lpstr>
      <vt:lpstr>Equation</vt:lpstr>
      <vt:lpstr>第7章 贪心法—组合问题</vt:lpstr>
      <vt:lpstr>7.2 组合问题</vt:lpstr>
      <vt:lpstr>7.2.1 背包问题</vt:lpstr>
      <vt:lpstr>7.2.1 背包问题</vt:lpstr>
      <vt:lpstr>7.2.1 背包问题</vt:lpstr>
      <vt:lpstr>7.2.1 背包问题</vt:lpstr>
      <vt:lpstr>7.2.1 背包问题</vt:lpstr>
      <vt:lpstr>7.2.1 背包问题</vt:lpstr>
      <vt:lpstr>7.2.1 背包问题</vt:lpstr>
      <vt:lpstr>7.2.1 背包问题</vt:lpstr>
      <vt:lpstr>PowerPoint 演示文稿</vt:lpstr>
      <vt:lpstr>7.2.1 背包问题</vt:lpstr>
      <vt:lpstr>7.2.2 活动安排问题</vt:lpstr>
      <vt:lpstr>PowerPoint 演示文稿</vt:lpstr>
      <vt:lpstr>7.2.2 活动安排问题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7.2.2 活动安排问题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7.2.2 活动安排问题</vt:lpstr>
      <vt:lpstr>7.2.3 多机调度问题</vt:lpstr>
      <vt:lpstr>7.2.3 多机调度问题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7.2.3 多机调度问题</vt:lpstr>
      <vt:lpstr>作业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C程序设计基础</dc:title>
  <dc:creator>willianlam</dc:creator>
  <cp:lastModifiedBy>ysj</cp:lastModifiedBy>
  <cp:revision>709</cp:revision>
  <dcterms:created xsi:type="dcterms:W3CDTF">2016-10-04T02:12:36Z</dcterms:created>
  <dcterms:modified xsi:type="dcterms:W3CDTF">2020-05-18T15:36:48Z</dcterms:modified>
</cp:coreProperties>
</file>