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65" r:id="rId3"/>
    <p:sldId id="366" r:id="rId4"/>
    <p:sldId id="367" r:id="rId5"/>
    <p:sldId id="468" r:id="rId6"/>
    <p:sldId id="469" r:id="rId7"/>
    <p:sldId id="470" r:id="rId8"/>
    <p:sldId id="472" r:id="rId9"/>
    <p:sldId id="471" r:id="rId10"/>
    <p:sldId id="473" r:id="rId11"/>
    <p:sldId id="474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78" r:id="rId21"/>
    <p:sldId id="475" r:id="rId22"/>
    <p:sldId id="476" r:id="rId23"/>
    <p:sldId id="380" r:id="rId24"/>
    <p:sldId id="381" r:id="rId25"/>
    <p:sldId id="382" r:id="rId26"/>
    <p:sldId id="383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77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0482" autoAdjust="0"/>
  </p:normalViewPr>
  <p:slideViewPr>
    <p:cSldViewPr>
      <p:cViewPr varScale="1">
        <p:scale>
          <a:sx n="96" d="100"/>
          <a:sy n="96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zh-CN" altLang="en-US" smtClean="0"/>
              <a:t>动态规划法之组合问题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221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zh-CN" altLang="en-US" dirty="0"/>
              <a:t>考虑部分解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假设序列</a:t>
            </a:r>
            <a:r>
              <a:rPr lang="en-US" altLang="zh-CN" dirty="0" smtClean="0"/>
              <a:t>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,...,a</a:t>
            </a:r>
            <a:r>
              <a:rPr lang="en-US" altLang="zh-CN" baseline="-25000" dirty="0" smtClean="0"/>
              <a:t>i-1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结尾的最长递增子序列长度为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结尾的最长递增子序列长度为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i-1</a:t>
            </a:r>
            <a:r>
              <a:rPr lang="zh-CN" altLang="en-US" dirty="0" smtClean="0"/>
              <a:t>结尾的最长递增子序列长度为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i-1</a:t>
            </a:r>
            <a:r>
              <a:rPr lang="zh-CN" altLang="en-US" dirty="0" smtClean="0"/>
              <a:t>，即</a:t>
            </a:r>
            <a:r>
              <a:rPr lang="en-US" altLang="zh-CN" dirty="0"/>
              <a:t>L(i-1)=l</a:t>
            </a:r>
            <a:r>
              <a:rPr lang="en-US" altLang="zh-CN" baseline="-25000" dirty="0"/>
              <a:t>i-1</a:t>
            </a:r>
            <a:endParaRPr lang="en-US" altLang="zh-CN" baseline="-25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后，检查是否产生更长的递增子序列：让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与前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个元素分别进行比较，出现两种情况：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比前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个元素都小，不能与以任何元素结尾的序列构成更长的递增子序列，因此以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结尾的递增子序列只有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，当不存在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 0</a:t>
            </a:r>
            <a:r>
              <a:rPr lang="zh-CN" altLang="en-US" dirty="0" smtClean="0"/>
              <a:t>≤</a:t>
            </a:r>
            <a:r>
              <a:rPr lang="en-US" altLang="zh-CN" dirty="0" smtClean="0"/>
              <a:t>j&lt;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22168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比前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个元素的某些元素大，假如是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,a</a:t>
            </a:r>
            <a:r>
              <a:rPr lang="en-US" altLang="zh-CN" baseline="-25000" dirty="0" err="1" smtClean="0"/>
              <a:t>s</a:t>
            </a:r>
            <a:r>
              <a:rPr lang="en-US" altLang="zh-CN" dirty="0" err="1" smtClean="0"/>
              <a:t>,a</a:t>
            </a:r>
            <a:r>
              <a:rPr lang="en-US" altLang="zh-CN" baseline="-25000" dirty="0" err="1" smtClean="0"/>
              <a:t>t</a:t>
            </a:r>
            <a:r>
              <a:rPr lang="zh-CN" altLang="en-US" dirty="0" smtClean="0"/>
              <a:t>，满足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，表明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可以分别与以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r>
              <a:rPr lang="en-US" altLang="zh-CN" dirty="0" err="1"/>
              <a:t>,a</a:t>
            </a:r>
            <a:r>
              <a:rPr lang="en-US" altLang="zh-CN" baseline="-25000" dirty="0" err="1"/>
              <a:t>s</a:t>
            </a:r>
            <a:r>
              <a:rPr lang="en-US" altLang="zh-CN" dirty="0" err="1"/>
              <a:t>,a</a:t>
            </a:r>
            <a:r>
              <a:rPr lang="en-US" altLang="zh-CN" baseline="-25000" dirty="0" err="1"/>
              <a:t>t</a:t>
            </a:r>
            <a:r>
              <a:rPr lang="zh-CN" altLang="en-US" dirty="0" smtClean="0"/>
              <a:t>结尾的序列构成更长的递增子序列，因此以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结尾的递增子序列有</a:t>
            </a: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,a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s</a:t>
            </a:r>
            <a:r>
              <a:rPr lang="en-US" altLang="zh-CN" dirty="0" err="1" smtClean="0"/>
              <a:t>,a</a:t>
            </a:r>
            <a:r>
              <a:rPr lang="en-US" altLang="zh-CN" baseline="-25000" dirty="0" err="1" smtClean="0"/>
              <a:t>i</a:t>
            </a:r>
            <a:r>
              <a:rPr lang="en-US" altLang="zh-CN" dirty="0"/>
              <a:t>}, </a:t>
            </a: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t</a:t>
            </a:r>
            <a:r>
              <a:rPr lang="en-US" altLang="zh-CN" dirty="0" err="1" smtClean="0"/>
              <a:t>,a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，长度分别为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+1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+1</a:t>
            </a:r>
            <a:r>
              <a:rPr lang="zh-CN" altLang="en-US" dirty="0" smtClean="0"/>
              <a:t>。则以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结尾的最长递增子序列应为上面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个长度最长的一个，即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L(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)=max(L(r)+1,L(s)+1,L(t)+1)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L(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)=max(L(j)+1),</a:t>
            </a:r>
            <a:r>
              <a:rPr lang="zh-CN" altLang="en-US" dirty="0" smtClean="0"/>
              <a:t>对所有的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pPr marL="0" indent="0" algn="ctr">
              <a:buNone/>
            </a:pPr>
            <a:r>
              <a:rPr lang="en-US" altLang="zh-CN" dirty="0"/>
              <a:t>0≤j&lt;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4" name="下箭头 3"/>
          <p:cNvSpPr/>
          <p:nvPr/>
        </p:nvSpPr>
        <p:spPr>
          <a:xfrm>
            <a:off x="4175956" y="4221088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6.4.1 </a:t>
            </a:r>
            <a:r>
              <a:rPr lang="zh-CN" altLang="en-US" smtClean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综上分析，可得前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个数的子序列，其最长递增子序列的长度的动态规划函数：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）初始值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序列中只有一个元素时，即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，根据上述，</a:t>
            </a:r>
            <a:r>
              <a:rPr lang="en-US" altLang="zh-CN" dirty="0" smtClean="0"/>
              <a:t>L(1)=1</a:t>
            </a:r>
            <a:endParaRPr lang="zh-CN" altLang="en-US" dirty="0"/>
          </a:p>
        </p:txBody>
      </p:sp>
      <p:graphicFrame>
        <p:nvGraphicFramePr>
          <p:cNvPr id="138244" name="对象 3"/>
          <p:cNvGraphicFramePr>
            <a:graphicFrameLocks noChangeAspect="1"/>
          </p:cNvGraphicFramePr>
          <p:nvPr/>
        </p:nvGraphicFramePr>
        <p:xfrm>
          <a:off x="444500" y="2420938"/>
          <a:ext cx="82311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Equation" r:id="rId3" imgW="3416300" imgH="508000" progId="Equation.DSMT4">
                  <p:embed/>
                </p:oleObj>
              </mc:Choice>
              <mc:Fallback>
                <p:oleObj name="Equation" r:id="rId3" imgW="3416300" imgH="508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420938"/>
                        <a:ext cx="82311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6.4.1 </a:t>
            </a:r>
            <a:r>
              <a:rPr lang="zh-CN" altLang="en-US" smtClean="0"/>
              <a:t>最长递增子序列</a:t>
            </a:r>
          </a:p>
        </p:txBody>
      </p:sp>
      <p:sp>
        <p:nvSpPr>
          <p:cNvPr id="13926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）填表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考虑序列</a:t>
            </a:r>
            <a:r>
              <a:rPr lang="en-US" altLang="zh-CN" smtClean="0"/>
              <a:t>{5, 2, 8, 6, 3, 6, 9, 7}</a:t>
            </a:r>
            <a:r>
              <a:rPr lang="zh-CN" altLang="en-US" smtClean="0"/>
              <a:t>的最长递增子序列问题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</a:pPr>
            <a:r>
              <a:rPr lang="en-US" altLang="zh-CN" dirty="0" smtClean="0"/>
              <a:t>{5, 2, 8, 6, 3, 6, 9, 7}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dirty="0" smtClean="0"/>
              <a:t>① </a:t>
            </a:r>
            <a:r>
              <a:rPr lang="zh-CN" altLang="en-US" dirty="0" smtClean="0"/>
              <a:t>填写初始解：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)=1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1763" y="3789363"/>
          <a:ext cx="8832850" cy="259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677"/>
                <a:gridCol w="648112"/>
                <a:gridCol w="648112"/>
                <a:gridCol w="792137"/>
                <a:gridCol w="720125"/>
                <a:gridCol w="720125"/>
                <a:gridCol w="1008175"/>
                <a:gridCol w="1386240"/>
                <a:gridCol w="846147"/>
              </a:tblGrid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r>
                        <a:rPr lang="en-US" altLang="zh-CN" sz="2000" dirty="0" err="1" smtClean="0"/>
                        <a:t>i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序列元素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baseline="-25000" dirty="0" err="1" smtClean="0"/>
                        <a:t>i</a:t>
                      </a:r>
                      <a:endParaRPr lang="zh-CN" altLang="en-US" sz="2000" baseline="-25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子序列长度</a:t>
                      </a:r>
                      <a:r>
                        <a:rPr lang="en-US" altLang="zh-CN" sz="2000" dirty="0" smtClean="0"/>
                        <a:t>L(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递增子序列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{5}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05649"/>
              </p:ext>
            </p:extLst>
          </p:nvPr>
        </p:nvGraphicFramePr>
        <p:xfrm>
          <a:off x="611560" y="0"/>
          <a:ext cx="82311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9" name="Equation" r:id="rId3" imgW="3416300" imgH="508000" progId="Equation.DSMT4">
                  <p:embed/>
                </p:oleObj>
              </mc:Choice>
              <mc:Fallback>
                <p:oleObj name="Equation" r:id="rId3" imgW="3416300" imgH="508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0"/>
                        <a:ext cx="82311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</a:pPr>
            <a:r>
              <a:rPr lang="en-US" altLang="zh-CN" smtClean="0"/>
              <a:t>{5, 2, 8, 6, 3, 6, 9, 7}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② </a:t>
            </a:r>
            <a:r>
              <a:rPr lang="zh-CN" altLang="en-US" smtClean="0"/>
              <a:t>计算</a:t>
            </a:r>
            <a:r>
              <a:rPr lang="en-US" altLang="zh-CN" smtClean="0"/>
              <a:t>L(2)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由于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&gt;a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{a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  <a:r>
              <a:rPr lang="zh-CN" altLang="en-US" smtClean="0"/>
              <a:t>不能构成递增子序列，因此，</a:t>
            </a:r>
            <a:r>
              <a:rPr lang="en-US" altLang="zh-CN" smtClean="0"/>
              <a:t>L(2)=1</a:t>
            </a:r>
            <a:r>
              <a:rPr lang="zh-CN" altLang="en-US" smtClean="0"/>
              <a:t>，单独为最长递增子序列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1763" y="3789363"/>
          <a:ext cx="8832850" cy="259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677"/>
                <a:gridCol w="648112"/>
                <a:gridCol w="648112"/>
                <a:gridCol w="792137"/>
                <a:gridCol w="720125"/>
                <a:gridCol w="720125"/>
                <a:gridCol w="1008175"/>
                <a:gridCol w="1386240"/>
                <a:gridCol w="846147"/>
              </a:tblGrid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r>
                        <a:rPr lang="en-US" altLang="zh-CN" sz="2000" dirty="0" err="1" smtClean="0"/>
                        <a:t>i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序列元素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baseline="-25000" dirty="0" err="1" smtClean="0"/>
                        <a:t>i</a:t>
                      </a:r>
                      <a:endParaRPr lang="zh-CN" altLang="en-US" sz="2000" baseline="-25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子序列长度</a:t>
                      </a:r>
                      <a:r>
                        <a:rPr lang="en-US" altLang="zh-CN" sz="2000" dirty="0" smtClean="0"/>
                        <a:t>L(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  <a:tr h="64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递增子序列</a:t>
                      </a:r>
                      <a:endParaRPr lang="zh-CN" altLang="en-US" sz="2000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{5}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{2}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22" marB="4572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22" marB="45722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05649"/>
              </p:ext>
            </p:extLst>
          </p:nvPr>
        </p:nvGraphicFramePr>
        <p:xfrm>
          <a:off x="611188" y="0"/>
          <a:ext cx="8231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2" name="Equation" r:id="rId3" imgW="3416300" imgH="508000" progId="Equation.DSMT4">
                  <p:embed/>
                </p:oleObj>
              </mc:Choice>
              <mc:Fallback>
                <p:oleObj name="Equation" r:id="rId3" imgW="3416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0"/>
                        <a:ext cx="8231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</a:pPr>
            <a:r>
              <a:rPr lang="en-US" altLang="zh-CN" smtClean="0"/>
              <a:t>{5, 2, 8, 6, 3, 6, 9, 7}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③ </a:t>
            </a:r>
            <a:r>
              <a:rPr lang="zh-CN" altLang="en-US" smtClean="0"/>
              <a:t>计算</a:t>
            </a:r>
            <a:r>
              <a:rPr lang="en-US" altLang="zh-CN" smtClean="0"/>
              <a:t>L(3)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&lt;a</a:t>
            </a:r>
            <a:r>
              <a:rPr lang="en-US" altLang="zh-CN" baseline="-25000" smtClean="0"/>
              <a:t>3</a:t>
            </a:r>
            <a:r>
              <a:rPr lang="zh-CN" altLang="en-US" smtClean="0"/>
              <a:t>，构成递增子序列</a:t>
            </a:r>
            <a:r>
              <a:rPr lang="en-US" altLang="zh-CN" smtClean="0"/>
              <a:t>{5,8}</a:t>
            </a:r>
            <a:r>
              <a:rPr lang="zh-CN" altLang="en-US" smtClean="0"/>
              <a:t>，长度为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&lt;a</a:t>
            </a:r>
            <a:r>
              <a:rPr lang="en-US" altLang="zh-CN" baseline="-25000" smtClean="0"/>
              <a:t>3</a:t>
            </a:r>
            <a:r>
              <a:rPr lang="zh-CN" altLang="en-US" smtClean="0"/>
              <a:t>，构成递增子序列</a:t>
            </a:r>
            <a:r>
              <a:rPr lang="en-US" altLang="zh-CN" smtClean="0"/>
              <a:t>{2,8}</a:t>
            </a:r>
            <a:r>
              <a:rPr lang="zh-CN" altLang="en-US" smtClean="0"/>
              <a:t>，长度为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因此，</a:t>
            </a:r>
            <a:r>
              <a:rPr lang="en-US" altLang="zh-CN" smtClean="0"/>
              <a:t>L(3)=max(2,2)=2</a:t>
            </a:r>
            <a:r>
              <a:rPr lang="zh-CN" altLang="en-US" smtClean="0"/>
              <a:t>，两个子序列均为当前最长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1763" y="3789363"/>
          <a:ext cx="8832850" cy="264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677"/>
                <a:gridCol w="648112"/>
                <a:gridCol w="648112"/>
                <a:gridCol w="792137"/>
                <a:gridCol w="720125"/>
                <a:gridCol w="720125"/>
                <a:gridCol w="1008175"/>
                <a:gridCol w="1386240"/>
                <a:gridCol w="846147"/>
              </a:tblGrid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r>
                        <a:rPr lang="en-US" altLang="zh-CN" sz="2000" dirty="0" err="1" smtClean="0"/>
                        <a:t>i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序列元素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baseline="-25000" dirty="0" err="1" smtClean="0"/>
                        <a:t>i</a:t>
                      </a:r>
                      <a:endParaRPr lang="zh-CN" altLang="en-US" sz="2000" baseline="-25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子序列长度</a:t>
                      </a:r>
                      <a:r>
                        <a:rPr lang="en-US" altLang="zh-CN" sz="2000" dirty="0" smtClean="0"/>
                        <a:t>L(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701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递增子序列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{5}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{5,8}</a:t>
                      </a: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{2,8}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05649"/>
              </p:ext>
            </p:extLst>
          </p:nvPr>
        </p:nvGraphicFramePr>
        <p:xfrm>
          <a:off x="611188" y="0"/>
          <a:ext cx="8231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6" name="Equation" r:id="rId3" imgW="3416300" imgH="508000" progId="Equation.DSMT4">
                  <p:embed/>
                </p:oleObj>
              </mc:Choice>
              <mc:Fallback>
                <p:oleObj name="Equation" r:id="rId3" imgW="3416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0"/>
                        <a:ext cx="8231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</a:pPr>
            <a:r>
              <a:rPr lang="en-US" altLang="zh-CN" smtClean="0"/>
              <a:t>{5, 2, 8, 6, 3, 6, 9, 7}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④ </a:t>
            </a:r>
            <a:r>
              <a:rPr lang="zh-CN" altLang="en-US" smtClean="0"/>
              <a:t>计算</a:t>
            </a:r>
            <a:r>
              <a:rPr lang="en-US" altLang="zh-CN" smtClean="0"/>
              <a:t>L(6)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&lt;a</a:t>
            </a:r>
            <a:r>
              <a:rPr lang="en-US" altLang="zh-CN" baseline="-25000" smtClean="0"/>
              <a:t>6</a:t>
            </a:r>
            <a:r>
              <a:rPr lang="zh-CN" altLang="en-US" smtClean="0"/>
              <a:t>，构成递增子序列</a:t>
            </a:r>
            <a:r>
              <a:rPr lang="en-US" altLang="zh-CN" smtClean="0"/>
              <a:t>{5,6}</a:t>
            </a:r>
            <a:r>
              <a:rPr lang="zh-CN" altLang="en-US" smtClean="0"/>
              <a:t>，长度为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&lt;a</a:t>
            </a:r>
            <a:r>
              <a:rPr lang="en-US" altLang="zh-CN" baseline="-25000" smtClean="0"/>
              <a:t>6</a:t>
            </a:r>
            <a:r>
              <a:rPr lang="zh-CN" altLang="en-US" smtClean="0"/>
              <a:t>，构成递增子序列</a:t>
            </a:r>
            <a:r>
              <a:rPr lang="en-US" altLang="zh-CN" smtClean="0"/>
              <a:t>{2,6}</a:t>
            </a:r>
            <a:r>
              <a:rPr lang="zh-CN" altLang="en-US" smtClean="0"/>
              <a:t>，长度为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a</a:t>
            </a:r>
            <a:r>
              <a:rPr lang="en-US" altLang="zh-CN" baseline="-25000" smtClean="0"/>
              <a:t>5</a:t>
            </a:r>
            <a:r>
              <a:rPr lang="en-US" altLang="zh-CN" smtClean="0"/>
              <a:t>&lt;a</a:t>
            </a:r>
            <a:r>
              <a:rPr lang="en-US" altLang="zh-CN" baseline="-25000" smtClean="0"/>
              <a:t>6</a:t>
            </a:r>
            <a:r>
              <a:rPr lang="zh-CN" altLang="en-US" smtClean="0"/>
              <a:t>，构成递增子序列</a:t>
            </a:r>
            <a:r>
              <a:rPr lang="en-US" altLang="zh-CN" smtClean="0"/>
              <a:t>{2,3,6}</a:t>
            </a:r>
            <a:r>
              <a:rPr lang="zh-CN" altLang="en-US" smtClean="0"/>
              <a:t>，长度为</a:t>
            </a:r>
            <a:r>
              <a:rPr lang="en-US" altLang="zh-CN" smtClean="0"/>
              <a:t>3</a:t>
            </a:r>
            <a:r>
              <a:rPr lang="zh-CN" altLang="en-US" smtClean="0"/>
              <a:t>；</a:t>
            </a:r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1763" y="3789363"/>
          <a:ext cx="8832850" cy="264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677"/>
                <a:gridCol w="648112"/>
                <a:gridCol w="648112"/>
                <a:gridCol w="792137"/>
                <a:gridCol w="720125"/>
                <a:gridCol w="720125"/>
                <a:gridCol w="1008175"/>
                <a:gridCol w="1386240"/>
                <a:gridCol w="846147"/>
              </a:tblGrid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r>
                        <a:rPr lang="en-US" altLang="zh-CN" sz="2000" dirty="0" err="1" smtClean="0"/>
                        <a:t>i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序列元素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baseline="-25000" dirty="0" err="1" smtClean="0"/>
                        <a:t>i</a:t>
                      </a:r>
                      <a:endParaRPr lang="zh-CN" altLang="en-US" sz="2000" baseline="-25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子序列长度</a:t>
                      </a:r>
                      <a:r>
                        <a:rPr lang="en-US" altLang="zh-CN" sz="2000" dirty="0" smtClean="0"/>
                        <a:t>L(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701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递增子序列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{5}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{5,8}</a:t>
                      </a: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{2,8}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{5,6}</a:t>
                      </a:r>
                    </a:p>
                    <a:p>
                      <a:pPr algn="ctr"/>
                      <a:r>
                        <a:rPr lang="en-US" altLang="zh-CN" sz="2000" b="1" dirty="0" smtClean="0"/>
                        <a:t>{2,6}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{2,3}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{2,3,6}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05649"/>
              </p:ext>
            </p:extLst>
          </p:nvPr>
        </p:nvGraphicFramePr>
        <p:xfrm>
          <a:off x="611188" y="0"/>
          <a:ext cx="8231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0" name="Equation" r:id="rId3" imgW="3416300" imgH="508000" progId="Equation.DSMT4">
                  <p:embed/>
                </p:oleObj>
              </mc:Choice>
              <mc:Fallback>
                <p:oleObj name="Equation" r:id="rId3" imgW="3416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0"/>
                        <a:ext cx="8231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</a:pPr>
            <a:r>
              <a:rPr lang="en-US" altLang="zh-CN" smtClean="0"/>
              <a:t>{5, 2, 8, 6, 3, 6, 9, 7}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⑤ </a:t>
            </a:r>
            <a:r>
              <a:rPr lang="zh-CN" altLang="en-US" smtClean="0"/>
              <a:t>填完表，</a:t>
            </a:r>
            <a:r>
              <a:rPr lang="en-US" altLang="zh-CN" smtClean="0"/>
              <a:t>L(8)</a:t>
            </a:r>
            <a:r>
              <a:rPr lang="zh-CN" altLang="en-US" smtClean="0"/>
              <a:t>即为序列最长递增子序列长度。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最长递增子序列有两个，分别是：</a:t>
            </a:r>
            <a:endParaRPr lang="en-US" altLang="zh-CN" smtClean="0"/>
          </a:p>
          <a:p>
            <a:pPr marL="0" indent="0" algn="ctr">
              <a:buFont typeface="Wingdings 3" pitchFamily="18" charset="2"/>
              <a:buNone/>
            </a:pPr>
            <a:r>
              <a:rPr lang="en-US" altLang="zh-CN" smtClean="0"/>
              <a:t>{2,3,6,9}</a:t>
            </a:r>
            <a:r>
              <a:rPr lang="zh-CN" altLang="en-US" smtClean="0"/>
              <a:t>和</a:t>
            </a:r>
            <a:r>
              <a:rPr lang="en-US" altLang="zh-CN" smtClean="0"/>
              <a:t>{2,3,6,7}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1763" y="3789363"/>
          <a:ext cx="8832851" cy="264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52"/>
                <a:gridCol w="504087"/>
                <a:gridCol w="576100"/>
                <a:gridCol w="720125"/>
                <a:gridCol w="792137"/>
                <a:gridCol w="720125"/>
                <a:gridCol w="1008175"/>
                <a:gridCol w="1296225"/>
                <a:gridCol w="1296225"/>
              </a:tblGrid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r>
                        <a:rPr lang="en-US" altLang="zh-CN" sz="2000" dirty="0" err="1" smtClean="0"/>
                        <a:t>i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序列元素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baseline="-25000" dirty="0" err="1" smtClean="0"/>
                        <a:t>i</a:t>
                      </a:r>
                      <a:endParaRPr lang="zh-CN" altLang="en-US" sz="2000" baseline="-25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子序列长度</a:t>
                      </a:r>
                      <a:r>
                        <a:rPr lang="en-US" altLang="zh-CN" sz="2000" dirty="0" smtClean="0"/>
                        <a:t>L(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</a:tr>
              <a:tr h="701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递增子序列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{5}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{5,8}</a:t>
                      </a: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{2,8}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{5,6}</a:t>
                      </a:r>
                    </a:p>
                    <a:p>
                      <a:pPr algn="ctr"/>
                      <a:r>
                        <a:rPr lang="en-US" altLang="zh-CN" sz="2000" b="1" dirty="0" smtClean="0"/>
                        <a:t>{2,6}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{2,3}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{2,3,6}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{2,3,6,9}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{2,3,6,7}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05649"/>
              </p:ext>
            </p:extLst>
          </p:nvPr>
        </p:nvGraphicFramePr>
        <p:xfrm>
          <a:off x="611188" y="0"/>
          <a:ext cx="8231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4" name="Equation" r:id="rId3" imgW="3416300" imgH="508000" progId="Equation.DSMT4">
                  <p:embed/>
                </p:oleObj>
              </mc:Choice>
              <mc:Fallback>
                <p:oleObj name="Equation" r:id="rId3" imgW="3416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0"/>
                        <a:ext cx="8231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核心代码：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 smtClean="0">
                <a:solidFill>
                  <a:srgbClr val="008000"/>
                </a:solidFill>
              </a:rPr>
              <a:t>依次计算</a:t>
            </a:r>
            <a:r>
              <a:rPr lang="en-US" altLang="zh-CN" smtClean="0">
                <a:solidFill>
                  <a:srgbClr val="008000"/>
                </a:solidFill>
              </a:rPr>
              <a:t>a[0]~a[i]</a:t>
            </a:r>
            <a:r>
              <a:rPr lang="zh-CN" altLang="en-US" smtClean="0">
                <a:solidFill>
                  <a:srgbClr val="008000"/>
                </a:solidFill>
              </a:rPr>
              <a:t>的最长递增子序列</a:t>
            </a:r>
            <a:endParaRPr lang="en-US" altLang="zh-CN" smtClean="0">
              <a:solidFill>
                <a:srgbClr val="008000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for (i = 1; i &lt; n; i++) {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  int max = 1; 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 smtClean="0">
                <a:solidFill>
                  <a:srgbClr val="008000"/>
                </a:solidFill>
              </a:rPr>
              <a:t>初始化递增子序列长度的最大值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for (j = i - 1; j &gt;= 0; j--){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 smtClean="0">
                <a:solidFill>
                  <a:srgbClr val="008000"/>
                </a:solidFill>
              </a:rPr>
              <a:t>对所有的</a:t>
            </a:r>
            <a:r>
              <a:rPr lang="en-US" altLang="zh-CN" smtClean="0">
                <a:solidFill>
                  <a:srgbClr val="008000"/>
                </a:solidFill>
              </a:rPr>
              <a:t>aj &lt; ai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	if ((a[j] &lt; a[i]) &amp;&amp; (max &lt; L[j] + 1)) {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	   </a:t>
            </a:r>
            <a:r>
              <a:rPr lang="en-US" altLang="zh-CN" b="1" smtClean="0">
                <a:solidFill>
                  <a:srgbClr val="FF0000"/>
                </a:solidFill>
              </a:rPr>
              <a:t>max = L[j] + 1; L[i] = max</a:t>
            </a:r>
            <a:r>
              <a:rPr lang="en-US" altLang="zh-CN" smtClean="0"/>
              <a:t>;	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	   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 smtClean="0">
                <a:solidFill>
                  <a:srgbClr val="008000"/>
                </a:solidFill>
              </a:rPr>
              <a:t>存储最长递增子序列</a:t>
            </a:r>
            <a:endParaRPr lang="en-US" altLang="zh-CN" smtClean="0">
              <a:solidFill>
                <a:srgbClr val="008000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	   for (k = 0; k &lt; max-1; k++){    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		</a:t>
            </a:r>
            <a:r>
              <a:rPr lang="en-US" altLang="zh-CN" b="1" smtClean="0">
                <a:solidFill>
                  <a:srgbClr val="FF0000"/>
                </a:solidFill>
              </a:rPr>
              <a:t>x[i][k] = x[j][k];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		x[i][max-1]= a[i]</a:t>
            </a:r>
            <a:r>
              <a:rPr lang="en-US" altLang="zh-CN" smtClean="0"/>
              <a:t>;}}}</a:t>
            </a:r>
            <a:endParaRPr lang="zh-CN" altLang="en-US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05649"/>
              </p:ext>
            </p:extLst>
          </p:nvPr>
        </p:nvGraphicFramePr>
        <p:xfrm>
          <a:off x="611188" y="0"/>
          <a:ext cx="8231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8" name="Equation" r:id="rId3" imgW="3416300" imgH="508000" progId="Equation.DSMT4">
                  <p:embed/>
                </p:oleObj>
              </mc:Choice>
              <mc:Fallback>
                <p:oleObj name="Equation" r:id="rId3" imgW="3416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0"/>
                        <a:ext cx="8231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 </a:t>
            </a:r>
            <a:r>
              <a:rPr lang="zh-CN" altLang="en-US" smtClean="0"/>
              <a:t>组合问题中的动态规划法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最长递增子序列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最长公共子序列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6.4.1 </a:t>
            </a:r>
            <a:r>
              <a:rPr lang="zh-CN" altLang="en-US" smtClean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时间复杂度：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算法的任务是将与序列长度相等的表进行填充，因此，对于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个数的最长递增子序列问题，需要确定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根据算法，每确定一个元素的值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，都需要与</a:t>
            </a:r>
            <a:r>
              <a:rPr lang="en-US" altLang="zh-CN" dirty="0" smtClean="0"/>
              <a:t>0~i-1</a:t>
            </a:r>
            <a:r>
              <a:rPr lang="zh-CN" altLang="en-US" dirty="0" smtClean="0"/>
              <a:t>个元素进行比较，共比较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因此，算法的计算量如下：</a:t>
            </a:r>
            <a:endParaRPr lang="zh-CN" altLang="en-US" dirty="0"/>
          </a:p>
        </p:txBody>
      </p:sp>
      <p:graphicFrame>
        <p:nvGraphicFramePr>
          <p:cNvPr id="146436" name="对象 3"/>
          <p:cNvGraphicFramePr>
            <a:graphicFrameLocks noChangeAspect="1"/>
          </p:cNvGraphicFramePr>
          <p:nvPr/>
        </p:nvGraphicFramePr>
        <p:xfrm>
          <a:off x="1789113" y="4625975"/>
          <a:ext cx="55848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Equation" r:id="rId3" imgW="2400300" imgH="444500" progId="Equation.DSMT4">
                  <p:embed/>
                </p:oleObj>
              </mc:Choice>
              <mc:Fallback>
                <p:oleObj name="Equation" r:id="rId3" imgW="2400300" imgH="444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625975"/>
                        <a:ext cx="55848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给定数列</a:t>
            </a:r>
            <a:r>
              <a:rPr lang="en-US" altLang="zh-CN" dirty="0"/>
              <a:t>{6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9}</a:t>
            </a:r>
            <a:r>
              <a:rPr lang="zh-CN" altLang="zh-CN" dirty="0"/>
              <a:t>，其最长递增子序列长度为（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</a:t>
            </a:r>
            <a:r>
              <a:rPr lang="en-US" altLang="zh-CN" dirty="0"/>
              <a:t>. 2				B. 3				C. 4				D. </a:t>
            </a:r>
            <a:r>
              <a:rPr lang="en-US" altLang="zh-CN" dirty="0" smtClean="0"/>
              <a:t>5</a:t>
            </a:r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E:\桌面\C语言课件\课件用图\2016050919490129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48688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52955"/>
              </p:ext>
            </p:extLst>
          </p:nvPr>
        </p:nvGraphicFramePr>
        <p:xfrm>
          <a:off x="131763" y="3501008"/>
          <a:ext cx="8832852" cy="264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52"/>
                <a:gridCol w="864150"/>
                <a:gridCol w="864150"/>
                <a:gridCol w="864150"/>
                <a:gridCol w="864150"/>
                <a:gridCol w="864150"/>
                <a:gridCol w="864150"/>
                <a:gridCol w="864150"/>
                <a:gridCol w="864150"/>
              </a:tblGrid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r>
                        <a:rPr lang="en-US" altLang="zh-CN" sz="2000" dirty="0" err="1" smtClean="0"/>
                        <a:t>i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序列元素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baseline="-25000" dirty="0" err="1" smtClean="0"/>
                        <a:t>i</a:t>
                      </a:r>
                      <a:endParaRPr lang="zh-CN" altLang="en-US" sz="2000" baseline="-25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子序列长度</a:t>
                      </a:r>
                      <a:r>
                        <a:rPr lang="en-US" altLang="zh-CN" sz="2000" dirty="0" smtClean="0"/>
                        <a:t>L(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</a:tr>
              <a:tr h="701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递增子序列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{6}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{2,3}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{2,3,8}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{2,3,4}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{2,3,4,8}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{1}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{2,3,4,8,9}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10136" y="2534289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已知数组</a:t>
            </a:r>
            <a:r>
              <a:rPr lang="en-US" altLang="zh-CN" dirty="0"/>
              <a:t>a={3,10,5,15,6,8}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采用动态规划法求其最长递增子序列的方法如下，则算</a:t>
            </a:r>
            <a:r>
              <a:rPr lang="zh-CN" altLang="zh-CN" dirty="0" smtClean="0"/>
              <a:t>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数组</a:t>
            </a:r>
            <a:r>
              <a:rPr lang="zh-CN" altLang="zh-CN" dirty="0" smtClean="0"/>
              <a:t>的</a:t>
            </a:r>
            <a:r>
              <a:rPr lang="zh-CN" altLang="zh-CN" dirty="0"/>
              <a:t>元素</a:t>
            </a:r>
            <a:r>
              <a:rPr lang="zh-CN" altLang="zh-CN" dirty="0" smtClean="0"/>
              <a:t>值</a:t>
            </a:r>
            <a:r>
              <a:rPr lang="zh-CN" altLang="en-US" dirty="0" smtClean="0"/>
              <a:t>是多少？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E:\桌面\C语言课件\课件用图\2016050919490129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48688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0168" y="5445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</a:t>
            </a:r>
            <a:endParaRPr lang="zh-CN" altLang="en-US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77808"/>
              </p:ext>
            </p:extLst>
          </p:nvPr>
        </p:nvGraphicFramePr>
        <p:xfrm>
          <a:off x="1115616" y="2492896"/>
          <a:ext cx="6840760" cy="101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2" name="Equation" r:id="rId4" imgW="3416300" imgH="508000" progId="Equation.DSMT4">
                  <p:embed/>
                </p:oleObj>
              </mc:Choice>
              <mc:Fallback>
                <p:oleObj name="Equation" r:id="rId4" imgW="3416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92896"/>
                        <a:ext cx="6840760" cy="101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77655"/>
              </p:ext>
            </p:extLst>
          </p:nvPr>
        </p:nvGraphicFramePr>
        <p:xfrm>
          <a:off x="179512" y="4473345"/>
          <a:ext cx="7104552" cy="194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52"/>
                <a:gridCol w="864150"/>
                <a:gridCol w="864150"/>
                <a:gridCol w="864150"/>
                <a:gridCol w="864150"/>
                <a:gridCol w="864150"/>
                <a:gridCol w="864150"/>
              </a:tblGrid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序号</a:t>
                      </a:r>
                      <a:r>
                        <a:rPr lang="en-US" altLang="zh-CN" sz="2000" dirty="0" err="1" smtClean="0"/>
                        <a:t>i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序列元素</a:t>
                      </a:r>
                      <a:r>
                        <a:rPr lang="en-US" altLang="zh-CN" sz="2000" dirty="0" err="1" smtClean="0"/>
                        <a:t>a</a:t>
                      </a:r>
                      <a:r>
                        <a:rPr lang="en-US" altLang="zh-CN" sz="2000" baseline="-25000" dirty="0" err="1" smtClean="0"/>
                        <a:t>i</a:t>
                      </a:r>
                      <a:endParaRPr lang="zh-CN" altLang="en-US" sz="2000" baseline="-25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6" marR="91446" marT="45710" marB="45710" anchor="ctr"/>
                </a:tc>
              </a:tr>
              <a:tr h="647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子序列长度</a:t>
                      </a:r>
                      <a:r>
                        <a:rPr lang="en-US" altLang="zh-CN" sz="2000" dirty="0" smtClean="0"/>
                        <a:t>L(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91446" marR="91446" marT="45710" marB="45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10" marB="4571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3988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问题描述：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对于一个序列</a:t>
            </a:r>
            <a:r>
              <a:rPr lang="en-US" altLang="zh-CN" smtClean="0"/>
              <a:t>X=(x</a:t>
            </a:r>
            <a:r>
              <a:rPr lang="en-US" altLang="zh-CN" baseline="-25000" smtClean="0"/>
              <a:t>1</a:t>
            </a:r>
            <a:r>
              <a:rPr lang="en-US" altLang="zh-CN" smtClean="0"/>
              <a:t>,x</a:t>
            </a:r>
            <a:r>
              <a:rPr lang="en-US" altLang="zh-CN" baseline="-25000" smtClean="0"/>
              <a:t>2</a:t>
            </a:r>
            <a:r>
              <a:rPr lang="en-US" altLang="zh-CN" smtClean="0"/>
              <a:t>,...,x</a:t>
            </a:r>
            <a:r>
              <a:rPr lang="en-US" altLang="zh-CN" baseline="-25000" smtClean="0"/>
              <a:t>m</a:t>
            </a:r>
            <a:r>
              <a:rPr lang="en-US" altLang="zh-CN" smtClean="0"/>
              <a:t>)</a:t>
            </a:r>
            <a:r>
              <a:rPr lang="zh-CN" altLang="en-US" smtClean="0"/>
              <a:t>，其子序列是由</a:t>
            </a:r>
            <a:r>
              <a:rPr lang="en-US" altLang="zh-CN" smtClean="0"/>
              <a:t>X</a:t>
            </a:r>
            <a:r>
              <a:rPr lang="zh-CN" altLang="en-US" smtClean="0"/>
              <a:t>部分元素构成的序列，且满足以下两个条件：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zh-CN" smtClean="0"/>
              <a:t>①</a:t>
            </a:r>
            <a:r>
              <a:rPr lang="en-US" altLang="zh-CN" smtClean="0"/>
              <a:t> </a:t>
            </a:r>
            <a:r>
              <a:rPr lang="zh-CN" altLang="en-US" smtClean="0"/>
              <a:t>子序列中的元素不一定是原序列的连续元素；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zh-CN" smtClean="0"/>
              <a:t>②</a:t>
            </a:r>
            <a:r>
              <a:rPr lang="en-US" altLang="zh-CN" smtClean="0"/>
              <a:t> </a:t>
            </a:r>
            <a:r>
              <a:rPr lang="zh-CN" altLang="en-US" smtClean="0"/>
              <a:t>子序列各元素顺序必须与原序列相同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比如：</a:t>
            </a:r>
            <a:r>
              <a:rPr lang="en-US" altLang="zh-CN" smtClean="0">
                <a:solidFill>
                  <a:srgbClr val="FF0000"/>
                </a:solidFill>
              </a:rPr>
              <a:t> X=(a,b,c,b,d,b), </a:t>
            </a:r>
            <a:r>
              <a:rPr lang="zh-CN" altLang="en-US" smtClean="0">
                <a:solidFill>
                  <a:srgbClr val="FF0000"/>
                </a:solidFill>
              </a:rPr>
              <a:t>其子序列可能是</a:t>
            </a:r>
            <a:r>
              <a:rPr lang="en-US" altLang="zh-CN" smtClean="0">
                <a:solidFill>
                  <a:srgbClr val="FF0000"/>
                </a:solidFill>
              </a:rPr>
              <a:t>{a,c}, {b,c,d}, {a,b,b}</a:t>
            </a:r>
            <a:r>
              <a:rPr lang="zh-CN" altLang="en-US" smtClean="0">
                <a:solidFill>
                  <a:srgbClr val="FF0000"/>
                </a:solidFill>
              </a:rPr>
              <a:t>，但不可以是</a:t>
            </a:r>
            <a:r>
              <a:rPr lang="en-US" altLang="zh-CN" smtClean="0">
                <a:solidFill>
                  <a:srgbClr val="FF0000"/>
                </a:solidFill>
              </a:rPr>
              <a:t>{c,a}</a:t>
            </a:r>
            <a:r>
              <a:rPr lang="zh-CN" altLang="en-US" smtClean="0">
                <a:solidFill>
                  <a:srgbClr val="FF0000"/>
                </a:solidFill>
              </a:rPr>
              <a:t>或者</a:t>
            </a:r>
            <a:r>
              <a:rPr lang="en-US" altLang="zh-CN" smtClean="0">
                <a:solidFill>
                  <a:srgbClr val="FF0000"/>
                </a:solidFill>
              </a:rPr>
              <a:t>{d,c}</a:t>
            </a:r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给定序列</a:t>
            </a:r>
            <a:r>
              <a:rPr lang="en-US" altLang="zh-CN" smtClean="0"/>
              <a:t>X=(x</a:t>
            </a:r>
            <a:r>
              <a:rPr lang="en-US" altLang="zh-CN" baseline="-25000" smtClean="0"/>
              <a:t>1</a:t>
            </a:r>
            <a:r>
              <a:rPr lang="en-US" altLang="zh-CN" smtClean="0"/>
              <a:t>,x</a:t>
            </a:r>
            <a:r>
              <a:rPr lang="en-US" altLang="zh-CN" baseline="-25000" smtClean="0"/>
              <a:t>2</a:t>
            </a:r>
            <a:r>
              <a:rPr lang="en-US" altLang="zh-CN" smtClean="0"/>
              <a:t>,...,x</a:t>
            </a:r>
            <a:r>
              <a:rPr lang="en-US" altLang="zh-CN" baseline="-25000" smtClean="0"/>
              <a:t>m</a:t>
            </a:r>
            <a:r>
              <a:rPr lang="en-US" altLang="zh-CN" smtClean="0"/>
              <a:t>)</a:t>
            </a:r>
            <a:r>
              <a:rPr lang="zh-CN" altLang="en-US" smtClean="0"/>
              <a:t>和序列</a:t>
            </a:r>
            <a:r>
              <a:rPr lang="en-US" altLang="zh-CN" smtClean="0"/>
              <a:t>Y=(y</a:t>
            </a:r>
            <a:r>
              <a:rPr lang="en-US" altLang="zh-CN" baseline="-25000" smtClean="0"/>
              <a:t>1</a:t>
            </a:r>
            <a:r>
              <a:rPr lang="en-US" altLang="zh-CN" smtClean="0"/>
              <a:t>,y</a:t>
            </a:r>
            <a:r>
              <a:rPr lang="en-US" altLang="zh-CN" baseline="-25000" smtClean="0"/>
              <a:t>2</a:t>
            </a:r>
            <a:r>
              <a:rPr lang="en-US" altLang="zh-CN" smtClean="0"/>
              <a:t>,...,y</a:t>
            </a:r>
            <a:r>
              <a:rPr lang="en-US" altLang="zh-CN" baseline="-25000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，若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的某个子序列相同，则该子序列为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的公共子序列，记为</a:t>
            </a:r>
            <a:r>
              <a:rPr lang="en-US" altLang="zh-CN" smtClean="0"/>
              <a:t>Z=(z</a:t>
            </a:r>
            <a:r>
              <a:rPr lang="en-US" altLang="zh-CN" baseline="-25000" smtClean="0"/>
              <a:t>1</a:t>
            </a:r>
            <a:r>
              <a:rPr lang="en-US" altLang="zh-CN" smtClean="0"/>
              <a:t>,z</a:t>
            </a:r>
            <a:r>
              <a:rPr lang="en-US" altLang="zh-CN" baseline="-25000" smtClean="0"/>
              <a:t>2</a:t>
            </a:r>
            <a:r>
              <a:rPr lang="en-US" altLang="zh-CN" smtClean="0"/>
              <a:t>,...,z</a:t>
            </a:r>
            <a:r>
              <a:rPr lang="en-US" altLang="zh-CN" baseline="-25000" smtClean="0"/>
              <a:t>k</a:t>
            </a:r>
            <a:r>
              <a:rPr lang="en-US" altLang="zh-CN" smtClean="0"/>
              <a:t>)</a:t>
            </a:r>
            <a:r>
              <a:rPr lang="zh-CN" altLang="en-US" smtClean="0"/>
              <a:t>。最长公共子序列问题即是找一个最长的</a:t>
            </a:r>
            <a:r>
              <a:rPr lang="en-US" altLang="zh-CN" smtClean="0"/>
              <a:t>Z</a:t>
            </a:r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）寻找动态规划函数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定义递推量：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序列长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序列长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，设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序列取</a:t>
            </a:r>
            <a:r>
              <a:rPr lang="en-US" altLang="zh-CN" dirty="0" smtClean="0"/>
              <a:t>0~i-1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序列取</a:t>
            </a:r>
            <a:r>
              <a:rPr lang="en-US" altLang="zh-CN" dirty="0" smtClean="0"/>
              <a:t>0~j-1</a:t>
            </a:r>
            <a:r>
              <a:rPr lang="zh-CN" altLang="en-US" dirty="0" smtClean="0"/>
              <a:t>时其最长公共子序列的长度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87675" y="3814763"/>
            <a:ext cx="319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87675" y="4797425"/>
            <a:ext cx="316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975" y="3814763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39975" y="4797425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3814763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4797425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8490" name="TextBox 1"/>
          <p:cNvSpPr txBox="1">
            <a:spLocks noChangeArrowheads="1"/>
          </p:cNvSpPr>
          <p:nvPr/>
        </p:nvSpPr>
        <p:spPr bwMode="auto">
          <a:xfrm>
            <a:off x="3821113" y="3071813"/>
            <a:ext cx="441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</a:rPr>
              <a:t>i</a:t>
            </a:r>
            <a:endParaRPr lang="zh-CN" altLang="en-US" sz="2800" b="1" baseline="-2500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16200000">
            <a:off x="3861594" y="2845594"/>
            <a:ext cx="360363" cy="17811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 rot="5400000">
            <a:off x="3960020" y="4609306"/>
            <a:ext cx="360362" cy="17811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8493" name="TextBox 13"/>
          <p:cNvSpPr txBox="1">
            <a:spLocks noChangeArrowheads="1"/>
          </p:cNvSpPr>
          <p:nvPr/>
        </p:nvSpPr>
        <p:spPr bwMode="auto">
          <a:xfrm>
            <a:off x="3919538" y="5680075"/>
            <a:ext cx="423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Y</a:t>
            </a:r>
            <a:r>
              <a:rPr lang="en-US" altLang="zh-CN" sz="2800" b="1" baseline="-25000">
                <a:solidFill>
                  <a:srgbClr val="FF0000"/>
                </a:solidFill>
              </a:rPr>
              <a:t>j</a:t>
            </a:r>
            <a:endParaRPr lang="zh-CN" altLang="en-US" sz="28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研究部分解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设当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时，得到的最长公共子序列</a:t>
            </a:r>
            <a:r>
              <a:rPr lang="en-US" altLang="zh-CN" dirty="0" smtClean="0"/>
              <a:t>Z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。考虑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的关系：</a:t>
            </a:r>
            <a:endParaRPr lang="en-US" altLang="zh-CN" dirty="0" smtClean="0"/>
          </a:p>
        </p:txBody>
      </p:sp>
      <p:sp>
        <p:nvSpPr>
          <p:cNvPr id="149508" name="TextBox 3"/>
          <p:cNvSpPr txBox="1">
            <a:spLocks noChangeArrowheads="1"/>
          </p:cNvSpPr>
          <p:nvPr/>
        </p:nvSpPr>
        <p:spPr bwMode="auto">
          <a:xfrm>
            <a:off x="2987675" y="1844675"/>
            <a:ext cx="319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49509" name="TextBox 4"/>
          <p:cNvSpPr txBox="1">
            <a:spLocks noChangeArrowheads="1"/>
          </p:cNvSpPr>
          <p:nvPr/>
        </p:nvSpPr>
        <p:spPr bwMode="auto">
          <a:xfrm>
            <a:off x="2987675" y="2565400"/>
            <a:ext cx="316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49510" name="TextBox 5"/>
          <p:cNvSpPr txBox="1">
            <a:spLocks noChangeArrowheads="1"/>
          </p:cNvSpPr>
          <p:nvPr/>
        </p:nvSpPr>
        <p:spPr bwMode="auto">
          <a:xfrm>
            <a:off x="2339975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49511" name="TextBox 6"/>
          <p:cNvSpPr txBox="1">
            <a:spLocks noChangeArrowheads="1"/>
          </p:cNvSpPr>
          <p:nvPr/>
        </p:nvSpPr>
        <p:spPr bwMode="auto">
          <a:xfrm>
            <a:off x="2339975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9514" name="TextBox 9"/>
          <p:cNvSpPr txBox="1">
            <a:spLocks noChangeArrowheads="1"/>
          </p:cNvSpPr>
          <p:nvPr/>
        </p:nvSpPr>
        <p:spPr bwMode="auto">
          <a:xfrm>
            <a:off x="2987675" y="3284538"/>
            <a:ext cx="302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49515" name="TextBox 10"/>
          <p:cNvSpPr txBox="1">
            <a:spLocks noChangeArrowheads="1"/>
          </p:cNvSpPr>
          <p:nvPr/>
        </p:nvSpPr>
        <p:spPr bwMode="auto">
          <a:xfrm>
            <a:off x="2339975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2987675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9517" name="TextBox 12"/>
          <p:cNvSpPr txBox="1">
            <a:spLocks noChangeArrowheads="1"/>
          </p:cNvSpPr>
          <p:nvPr/>
        </p:nvSpPr>
        <p:spPr bwMode="auto">
          <a:xfrm>
            <a:off x="3940175" y="4076700"/>
            <a:ext cx="471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Z</a:t>
            </a:r>
            <a:r>
              <a:rPr lang="en-US" altLang="zh-CN" sz="2800" b="1" baseline="-25000">
                <a:solidFill>
                  <a:srgbClr val="FF0000"/>
                </a:solidFill>
              </a:rPr>
              <a:t>k</a:t>
            </a:r>
            <a:endParaRPr lang="zh-CN" altLang="en-US" sz="2800" b="1" baseline="-25000">
              <a:solidFill>
                <a:srgbClr val="FF000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3913982" y="3078956"/>
            <a:ext cx="360362" cy="17811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研究部分解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①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，表明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是公共子序列的一个组成元素</a:t>
            </a:r>
            <a:r>
              <a:rPr lang="zh-CN" altLang="en-US" dirty="0"/>
              <a:t>，</a:t>
            </a:r>
            <a:r>
              <a:rPr lang="zh-CN" altLang="en-US" dirty="0" smtClean="0"/>
              <a:t>此时有</a:t>
            </a:r>
            <a:endParaRPr lang="en-US" altLang="zh-CN" dirty="0" smtClean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x</a:t>
            </a:r>
            <a:r>
              <a:rPr lang="en-US" altLang="zh-CN" baseline="-25000" dirty="0" smtClean="0"/>
              <a:t>i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</p:txBody>
      </p:sp>
      <p:sp>
        <p:nvSpPr>
          <p:cNvPr id="150532" name="TextBox 3"/>
          <p:cNvSpPr txBox="1">
            <a:spLocks noChangeArrowheads="1"/>
          </p:cNvSpPr>
          <p:nvPr/>
        </p:nvSpPr>
        <p:spPr bwMode="auto">
          <a:xfrm>
            <a:off x="2987675" y="1844675"/>
            <a:ext cx="319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0533" name="TextBox 4"/>
          <p:cNvSpPr txBox="1">
            <a:spLocks noChangeArrowheads="1"/>
          </p:cNvSpPr>
          <p:nvPr/>
        </p:nvSpPr>
        <p:spPr bwMode="auto">
          <a:xfrm>
            <a:off x="2987675" y="2565400"/>
            <a:ext cx="316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0534" name="TextBox 5"/>
          <p:cNvSpPr txBox="1">
            <a:spLocks noChangeArrowheads="1"/>
          </p:cNvSpPr>
          <p:nvPr/>
        </p:nvSpPr>
        <p:spPr bwMode="auto">
          <a:xfrm>
            <a:off x="2339975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0535" name="TextBox 6"/>
          <p:cNvSpPr txBox="1">
            <a:spLocks noChangeArrowheads="1"/>
          </p:cNvSpPr>
          <p:nvPr/>
        </p:nvSpPr>
        <p:spPr bwMode="auto">
          <a:xfrm>
            <a:off x="2339975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0538" name="TextBox 9"/>
          <p:cNvSpPr txBox="1">
            <a:spLocks noChangeArrowheads="1"/>
          </p:cNvSpPr>
          <p:nvPr/>
        </p:nvSpPr>
        <p:spPr bwMode="auto">
          <a:xfrm>
            <a:off x="2987675" y="3284538"/>
            <a:ext cx="302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0539" name="TextBox 10"/>
          <p:cNvSpPr txBox="1">
            <a:spLocks noChangeArrowheads="1"/>
          </p:cNvSpPr>
          <p:nvPr/>
        </p:nvSpPr>
        <p:spPr bwMode="auto">
          <a:xfrm>
            <a:off x="2339975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2987675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8313" y="5589588"/>
            <a:ext cx="8135937" cy="830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比如：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a,a,b,a,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}, 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4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a,c,a,b,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，则最长公共子序列为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US" altLang="zh-CN" sz="24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a,a,b,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将上述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的子序列缩减，将最后一个元素移除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则上述</a:t>
            </a:r>
            <a:r>
              <a:rPr lang="en-US" altLang="zh-CN" dirty="0" smtClean="0"/>
              <a:t>i-1</a:t>
            </a:r>
            <a:r>
              <a:rPr lang="zh-CN" altLang="en-US" dirty="0" smtClean="0"/>
              <a:t>长的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序列和</a:t>
            </a:r>
            <a:r>
              <a:rPr lang="en-US" altLang="zh-CN" dirty="0" smtClean="0"/>
              <a:t>j-1</a:t>
            </a:r>
            <a:r>
              <a:rPr lang="zh-CN" altLang="en-US" dirty="0" smtClean="0"/>
              <a:t>长的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序列，其公共子序列必然是</a:t>
            </a:r>
            <a:r>
              <a:rPr lang="en-US" altLang="zh-CN" dirty="0" smtClean="0"/>
              <a:t>k-1</a:t>
            </a:r>
            <a:r>
              <a:rPr lang="zh-CN" altLang="en-US" dirty="0" smtClean="0"/>
              <a:t>长的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注意：此处并不代表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i-1</a:t>
            </a:r>
            <a:r>
              <a:rPr lang="en-US" altLang="zh-CN" dirty="0" smtClean="0">
                <a:solidFill>
                  <a:srgbClr val="FF0000"/>
                </a:solidFill>
              </a:rPr>
              <a:t> = y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j-1</a:t>
            </a:r>
            <a:r>
              <a:rPr lang="en-US" altLang="zh-CN" dirty="0" smtClean="0">
                <a:solidFill>
                  <a:srgbClr val="FF0000"/>
                </a:solidFill>
              </a:rPr>
              <a:t> = z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k-1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51556" name="TextBox 3"/>
          <p:cNvSpPr txBox="1">
            <a:spLocks noChangeArrowheads="1"/>
          </p:cNvSpPr>
          <p:nvPr/>
        </p:nvSpPr>
        <p:spPr bwMode="auto">
          <a:xfrm>
            <a:off x="2987675" y="1844675"/>
            <a:ext cx="3703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i-1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</a:rPr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1557" name="TextBox 4"/>
          <p:cNvSpPr txBox="1">
            <a:spLocks noChangeArrowheads="1"/>
          </p:cNvSpPr>
          <p:nvPr/>
        </p:nvSpPr>
        <p:spPr bwMode="auto">
          <a:xfrm>
            <a:off x="2987675" y="2565400"/>
            <a:ext cx="3684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j-1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y</a:t>
            </a:r>
            <a:r>
              <a:rPr lang="en-US" altLang="zh-CN" sz="2800" baseline="-25000">
                <a:solidFill>
                  <a:srgbClr val="FF0000"/>
                </a:solidFill>
              </a:rPr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1558" name="TextBox 5"/>
          <p:cNvSpPr txBox="1">
            <a:spLocks noChangeArrowheads="1"/>
          </p:cNvSpPr>
          <p:nvPr/>
        </p:nvSpPr>
        <p:spPr bwMode="auto">
          <a:xfrm>
            <a:off x="2339975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1559" name="TextBox 6"/>
          <p:cNvSpPr txBox="1">
            <a:spLocks noChangeArrowheads="1"/>
          </p:cNvSpPr>
          <p:nvPr/>
        </p:nvSpPr>
        <p:spPr bwMode="auto">
          <a:xfrm>
            <a:off x="2339975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1562" name="TextBox 9"/>
          <p:cNvSpPr txBox="1">
            <a:spLocks noChangeArrowheads="1"/>
          </p:cNvSpPr>
          <p:nvPr/>
        </p:nvSpPr>
        <p:spPr bwMode="auto">
          <a:xfrm>
            <a:off x="2987675" y="3284538"/>
            <a:ext cx="361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k-1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z</a:t>
            </a:r>
            <a:r>
              <a:rPr lang="en-US" altLang="zh-CN" sz="2800" baseline="-25000">
                <a:solidFill>
                  <a:srgbClr val="FF0000"/>
                </a:solidFill>
              </a:rPr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1563" name="TextBox 10"/>
          <p:cNvSpPr txBox="1">
            <a:spLocks noChangeArrowheads="1"/>
          </p:cNvSpPr>
          <p:nvPr/>
        </p:nvSpPr>
        <p:spPr bwMode="auto">
          <a:xfrm>
            <a:off x="2339975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2987675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8313" y="5516563"/>
            <a:ext cx="8135937" cy="1201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比如：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a,a,b,a,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}, 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4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a,c,a,b,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，其最长公共子序列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US" altLang="zh-CN" sz="24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a,a,b,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i-1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a,a,b,a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}, Y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j-1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=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a,c,a,b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，则最长公共子序列为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{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a,a,b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对比两个子序列的公共子序列长度关系：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152580" name="TextBox 3"/>
          <p:cNvSpPr txBox="1">
            <a:spLocks noChangeArrowheads="1"/>
          </p:cNvSpPr>
          <p:nvPr/>
        </p:nvSpPr>
        <p:spPr bwMode="auto">
          <a:xfrm>
            <a:off x="5334000" y="1844675"/>
            <a:ext cx="370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i-1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</a:rPr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2581" name="TextBox 4"/>
          <p:cNvSpPr txBox="1">
            <a:spLocks noChangeArrowheads="1"/>
          </p:cNvSpPr>
          <p:nvPr/>
        </p:nvSpPr>
        <p:spPr bwMode="auto">
          <a:xfrm>
            <a:off x="5334000" y="2565400"/>
            <a:ext cx="368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j-1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y</a:t>
            </a:r>
            <a:r>
              <a:rPr lang="en-US" altLang="zh-CN" sz="2800" baseline="-25000">
                <a:solidFill>
                  <a:srgbClr val="FF0000"/>
                </a:solidFill>
              </a:rPr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2582" name="TextBox 5"/>
          <p:cNvSpPr txBox="1">
            <a:spLocks noChangeArrowheads="1"/>
          </p:cNvSpPr>
          <p:nvPr/>
        </p:nvSpPr>
        <p:spPr bwMode="auto">
          <a:xfrm>
            <a:off x="4686300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2583" name="TextBox 6"/>
          <p:cNvSpPr txBox="1">
            <a:spLocks noChangeArrowheads="1"/>
          </p:cNvSpPr>
          <p:nvPr/>
        </p:nvSpPr>
        <p:spPr bwMode="auto">
          <a:xfrm>
            <a:off x="4686300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5334000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5334000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2586" name="TextBox 9"/>
          <p:cNvSpPr txBox="1">
            <a:spLocks noChangeArrowheads="1"/>
          </p:cNvSpPr>
          <p:nvPr/>
        </p:nvSpPr>
        <p:spPr bwMode="auto">
          <a:xfrm>
            <a:off x="5334000" y="3284538"/>
            <a:ext cx="361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k-1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z</a:t>
            </a:r>
            <a:r>
              <a:rPr lang="en-US" altLang="zh-CN" sz="2800" baseline="-25000">
                <a:solidFill>
                  <a:srgbClr val="FF0000"/>
                </a:solidFill>
              </a:rPr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2587" name="TextBox 10"/>
          <p:cNvSpPr txBox="1">
            <a:spLocks noChangeArrowheads="1"/>
          </p:cNvSpPr>
          <p:nvPr/>
        </p:nvSpPr>
        <p:spPr bwMode="auto">
          <a:xfrm>
            <a:off x="4686300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5334000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2589" name="TextBox 3"/>
          <p:cNvSpPr txBox="1">
            <a:spLocks noChangeArrowheads="1"/>
          </p:cNvSpPr>
          <p:nvPr/>
        </p:nvSpPr>
        <p:spPr bwMode="auto">
          <a:xfrm>
            <a:off x="827088" y="1844675"/>
            <a:ext cx="3195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2590" name="TextBox 4"/>
          <p:cNvSpPr txBox="1">
            <a:spLocks noChangeArrowheads="1"/>
          </p:cNvSpPr>
          <p:nvPr/>
        </p:nvSpPr>
        <p:spPr bwMode="auto">
          <a:xfrm>
            <a:off x="827088" y="2565400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2591" name="TextBox 5"/>
          <p:cNvSpPr txBox="1">
            <a:spLocks noChangeArrowheads="1"/>
          </p:cNvSpPr>
          <p:nvPr/>
        </p:nvSpPr>
        <p:spPr bwMode="auto">
          <a:xfrm>
            <a:off x="179388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2592" name="TextBox 6"/>
          <p:cNvSpPr txBox="1">
            <a:spLocks noChangeArrowheads="1"/>
          </p:cNvSpPr>
          <p:nvPr/>
        </p:nvSpPr>
        <p:spPr bwMode="auto">
          <a:xfrm>
            <a:off x="179388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17" name="双括号 16"/>
          <p:cNvSpPr/>
          <p:nvPr/>
        </p:nvSpPr>
        <p:spPr>
          <a:xfrm>
            <a:off x="827088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双括号 17"/>
          <p:cNvSpPr/>
          <p:nvPr/>
        </p:nvSpPr>
        <p:spPr>
          <a:xfrm>
            <a:off x="827088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2595" name="TextBox 9"/>
          <p:cNvSpPr txBox="1">
            <a:spLocks noChangeArrowheads="1"/>
          </p:cNvSpPr>
          <p:nvPr/>
        </p:nvSpPr>
        <p:spPr bwMode="auto">
          <a:xfrm>
            <a:off x="827088" y="3284538"/>
            <a:ext cx="3027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2596" name="TextBox 10"/>
          <p:cNvSpPr txBox="1">
            <a:spLocks noChangeArrowheads="1"/>
          </p:cNvSpPr>
          <p:nvPr/>
        </p:nvSpPr>
        <p:spPr bwMode="auto">
          <a:xfrm>
            <a:off x="179388" y="3284538"/>
            <a:ext cx="44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21" name="双括号 20"/>
          <p:cNvSpPr/>
          <p:nvPr/>
        </p:nvSpPr>
        <p:spPr>
          <a:xfrm>
            <a:off x="827088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284663" y="1844675"/>
            <a:ext cx="0" cy="20891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599" name="TextBox 23"/>
          <p:cNvSpPr txBox="1">
            <a:spLocks noChangeArrowheads="1"/>
          </p:cNvSpPr>
          <p:nvPr/>
        </p:nvSpPr>
        <p:spPr bwMode="auto">
          <a:xfrm>
            <a:off x="1327150" y="3995738"/>
            <a:ext cx="1304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k = L(i,j)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600" name="TextBox 24"/>
          <p:cNvSpPr txBox="1">
            <a:spLocks noChangeArrowheads="1"/>
          </p:cNvSpPr>
          <p:nvPr/>
        </p:nvSpPr>
        <p:spPr bwMode="auto">
          <a:xfrm>
            <a:off x="5448300" y="3959225"/>
            <a:ext cx="207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k-1 = L(i-1,j-1)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601" name="TextBox 25"/>
          <p:cNvSpPr txBox="1">
            <a:spLocks noChangeArrowheads="1"/>
          </p:cNvSpPr>
          <p:nvPr/>
        </p:nvSpPr>
        <p:spPr bwMode="auto">
          <a:xfrm>
            <a:off x="2890838" y="5229225"/>
            <a:ext cx="2786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L(i,j) = L(i-1,j-1)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endCxn id="152601" idx="0"/>
          </p:cNvCxnSpPr>
          <p:nvPr/>
        </p:nvCxnSpPr>
        <p:spPr>
          <a:xfrm>
            <a:off x="1908175" y="4421188"/>
            <a:ext cx="2376488" cy="808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2600" idx="2"/>
            <a:endCxn id="152601" idx="0"/>
          </p:cNvCxnSpPr>
          <p:nvPr/>
        </p:nvCxnSpPr>
        <p:spPr>
          <a:xfrm flipH="1">
            <a:off x="4284663" y="4421188"/>
            <a:ext cx="2201862" cy="808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604" name="TextBox 32"/>
          <p:cNvSpPr txBox="1">
            <a:spLocks noChangeArrowheads="1"/>
          </p:cNvSpPr>
          <p:nvPr/>
        </p:nvSpPr>
        <p:spPr bwMode="auto">
          <a:xfrm>
            <a:off x="3540125" y="5691188"/>
            <a:ext cx="1319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= y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4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研究部分解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②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≠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可能有三种来源：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= x</a:t>
            </a:r>
            <a:r>
              <a:rPr lang="en-US" altLang="zh-CN" baseline="-25000" dirty="0" smtClean="0"/>
              <a:t>i		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≠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且 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zh-CN" altLang="en-US" dirty="0"/>
              <a:t> </a:t>
            </a:r>
            <a:r>
              <a:rPr lang="zh-CN" altLang="en-US" dirty="0" smtClean="0"/>
              <a:t>≠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</p:txBody>
      </p:sp>
      <p:sp>
        <p:nvSpPr>
          <p:cNvPr id="153604" name="TextBox 3"/>
          <p:cNvSpPr txBox="1">
            <a:spLocks noChangeArrowheads="1"/>
          </p:cNvSpPr>
          <p:nvPr/>
        </p:nvSpPr>
        <p:spPr bwMode="auto">
          <a:xfrm>
            <a:off x="2987675" y="1844675"/>
            <a:ext cx="319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3605" name="TextBox 4"/>
          <p:cNvSpPr txBox="1">
            <a:spLocks noChangeArrowheads="1"/>
          </p:cNvSpPr>
          <p:nvPr/>
        </p:nvSpPr>
        <p:spPr bwMode="auto">
          <a:xfrm>
            <a:off x="2987675" y="2565400"/>
            <a:ext cx="316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3606" name="TextBox 5"/>
          <p:cNvSpPr txBox="1">
            <a:spLocks noChangeArrowheads="1"/>
          </p:cNvSpPr>
          <p:nvPr/>
        </p:nvSpPr>
        <p:spPr bwMode="auto">
          <a:xfrm>
            <a:off x="2339975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3607" name="TextBox 6"/>
          <p:cNvSpPr txBox="1">
            <a:spLocks noChangeArrowheads="1"/>
          </p:cNvSpPr>
          <p:nvPr/>
        </p:nvSpPr>
        <p:spPr bwMode="auto">
          <a:xfrm>
            <a:off x="2339975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10" name="TextBox 9"/>
          <p:cNvSpPr txBox="1">
            <a:spLocks noChangeArrowheads="1"/>
          </p:cNvSpPr>
          <p:nvPr/>
        </p:nvSpPr>
        <p:spPr bwMode="auto">
          <a:xfrm>
            <a:off x="2987675" y="3284538"/>
            <a:ext cx="302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3611" name="TextBox 10"/>
          <p:cNvSpPr txBox="1">
            <a:spLocks noChangeArrowheads="1"/>
          </p:cNvSpPr>
          <p:nvPr/>
        </p:nvSpPr>
        <p:spPr bwMode="auto">
          <a:xfrm>
            <a:off x="2339975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2987675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92500" y="5013325"/>
            <a:ext cx="51768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a,a,b,a,c</a:t>
            </a:r>
            <a:r>
              <a:rPr lang="en-US" altLang="zh-CN" sz="2600" dirty="0">
                <a:latin typeface="+mn-lt"/>
              </a:rPr>
              <a:t>};   Y: {</a:t>
            </a:r>
            <a:r>
              <a:rPr lang="en-US" altLang="zh-CN" sz="2600" dirty="0" err="1">
                <a:latin typeface="+mn-lt"/>
              </a:rPr>
              <a:t>a,c,a,</a:t>
            </a:r>
            <a:r>
              <a:rPr lang="en-US" altLang="zh-CN" sz="2600" b="1" dirty="0" err="1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Z:{a,a,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sym typeface="Wingdings" pitchFamily="2" charset="2"/>
              </a:rPr>
              <a:t>b</a:t>
            </a:r>
            <a:r>
              <a:rPr lang="en-US" altLang="zh-CN" sz="2600" dirty="0">
                <a:latin typeface="+mn-lt"/>
                <a:sym typeface="Wingdings" pitchFamily="2" charset="2"/>
              </a:rPr>
              <a:t>}</a:t>
            </a:r>
            <a:endParaRPr lang="zh-CN" altLang="en-US" sz="2600" dirty="0"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2500" y="4538663"/>
            <a:ext cx="5148263" cy="493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a,b,a,</a:t>
            </a:r>
            <a:r>
              <a:rPr lang="en-US" altLang="zh-CN" sz="2600" b="1" dirty="0" err="1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zh-CN" sz="2600" dirty="0">
                <a:latin typeface="+mn-lt"/>
              </a:rPr>
              <a:t>};   Y: {</a:t>
            </a:r>
            <a:r>
              <a:rPr lang="en-US" altLang="zh-CN" sz="2600" dirty="0" err="1">
                <a:latin typeface="+mn-lt"/>
              </a:rPr>
              <a:t>a,c,a,b,c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Z:{a,a,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sym typeface="Wingdings" pitchFamily="2" charset="2"/>
              </a:rPr>
              <a:t>b</a:t>
            </a:r>
            <a:r>
              <a:rPr lang="en-US" altLang="zh-CN" sz="2600" dirty="0">
                <a:latin typeface="+mn-lt"/>
                <a:sym typeface="Wingdings" pitchFamily="2" charset="2"/>
              </a:rPr>
              <a:t>}</a:t>
            </a:r>
            <a:endParaRPr lang="zh-CN" altLang="en-US" sz="2600" dirty="0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92500" y="5505450"/>
            <a:ext cx="511810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a,a,b,a</a:t>
            </a:r>
            <a:r>
              <a:rPr lang="en-US" altLang="zh-CN" sz="2600" dirty="0">
                <a:latin typeface="+mn-lt"/>
              </a:rPr>
              <a:t>};   Y: {</a:t>
            </a:r>
            <a:r>
              <a:rPr lang="en-US" altLang="zh-CN" sz="2600" dirty="0" err="1">
                <a:latin typeface="+mn-lt"/>
              </a:rPr>
              <a:t>a,c,a,b,c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Z:{a,a,b}</a:t>
            </a:r>
            <a:endParaRPr lang="zh-CN" altLang="en-US" sz="2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6.4.1 </a:t>
            </a:r>
            <a:r>
              <a:rPr lang="zh-CN" altLang="en-US" smtClean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问题描述：对于数字序列</a:t>
            </a:r>
            <a:r>
              <a:rPr lang="en-US" altLang="zh-CN" dirty="0" smtClean="0"/>
              <a:t>A={a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,...,a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，按递增下标序列</a:t>
            </a:r>
            <a:r>
              <a:rPr lang="en-US" altLang="zh-CN" dirty="0" smtClean="0"/>
              <a:t>(i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,...,</a:t>
            </a:r>
            <a:r>
              <a:rPr lang="en-US" altLang="zh-CN" dirty="0" err="1" smtClean="0"/>
              <a:t>i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</a:t>
            </a:r>
            <a:r>
              <a:rPr lang="zh-CN" altLang="en-US" dirty="0" smtClean="0"/>
              <a:t>有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i1</a:t>
            </a:r>
            <a:r>
              <a:rPr lang="en-US" altLang="zh-CN" dirty="0" smtClean="0"/>
              <a:t>&lt;a</a:t>
            </a:r>
            <a:r>
              <a:rPr lang="en-US" altLang="zh-CN" baseline="-25000" dirty="0" smtClean="0"/>
              <a:t>i2</a:t>
            </a:r>
            <a:r>
              <a:rPr lang="en-US" altLang="zh-CN" dirty="0" smtClean="0"/>
              <a:t>&lt;...&lt;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ik</a:t>
            </a:r>
            <a:r>
              <a:rPr lang="zh-CN" altLang="en-US" dirty="0" smtClean="0"/>
              <a:t>，则序列</a:t>
            </a:r>
            <a:r>
              <a:rPr lang="en-US" altLang="zh-CN" dirty="0" smtClean="0"/>
              <a:t>(a</a:t>
            </a:r>
            <a:r>
              <a:rPr lang="en-US" altLang="zh-CN" baseline="-25000" dirty="0" smtClean="0"/>
              <a:t>i1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i2</a:t>
            </a:r>
            <a:r>
              <a:rPr lang="en-US" altLang="zh-CN" dirty="0" smtClean="0"/>
              <a:t>,...,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的递增子序列。本问题要求最长的满足上述要求的子序列。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A = {5, 2, 8, 3, 1, 6, 9, 7}</a:t>
            </a:r>
            <a:r>
              <a:rPr lang="zh-CN" altLang="en-US" dirty="0" smtClean="0"/>
              <a:t>的递增子序列有：</a:t>
            </a:r>
            <a:r>
              <a:rPr lang="en-US" altLang="zh-CN" dirty="0" smtClean="0"/>
              <a:t>{5,8,9}, {2,6,9}, {5,6,7}……</a:t>
            </a:r>
            <a:r>
              <a:rPr lang="zh-CN" altLang="en-US" dirty="0" smtClean="0"/>
              <a:t>其中，最长递增子序列为</a:t>
            </a:r>
            <a:r>
              <a:rPr lang="en-US" altLang="zh-CN" dirty="0" smtClean="0"/>
              <a:t>{2, 3, 6, 9}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{2, 3, 6, 7}</a:t>
            </a:r>
            <a:r>
              <a:rPr lang="zh-CN" altLang="en-US" dirty="0" smtClean="0"/>
              <a:t>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研究部分解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、当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 </a:t>
            </a:r>
            <a:r>
              <a:rPr lang="zh-CN" altLang="en-US" dirty="0" smtClean="0"/>
              <a:t>≠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，且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= 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，则移除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r>
              <a:rPr lang="zh-CN" altLang="en-US" dirty="0" smtClean="0"/>
              <a:t>的最后一个元素，不影响公共子序列的求解</a:t>
            </a:r>
            <a:r>
              <a:rPr lang="en-US" altLang="zh-CN" baseline="-25000" dirty="0" smtClean="0"/>
              <a:t>		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</p:txBody>
      </p:sp>
      <p:sp>
        <p:nvSpPr>
          <p:cNvPr id="154628" name="TextBox 3"/>
          <p:cNvSpPr txBox="1">
            <a:spLocks noChangeArrowheads="1"/>
          </p:cNvSpPr>
          <p:nvPr/>
        </p:nvSpPr>
        <p:spPr bwMode="auto">
          <a:xfrm>
            <a:off x="2987675" y="1844675"/>
            <a:ext cx="319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4629" name="TextBox 4"/>
          <p:cNvSpPr txBox="1">
            <a:spLocks noChangeArrowheads="1"/>
          </p:cNvSpPr>
          <p:nvPr/>
        </p:nvSpPr>
        <p:spPr bwMode="auto">
          <a:xfrm>
            <a:off x="2987675" y="2565400"/>
            <a:ext cx="316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4630" name="TextBox 5"/>
          <p:cNvSpPr txBox="1">
            <a:spLocks noChangeArrowheads="1"/>
          </p:cNvSpPr>
          <p:nvPr/>
        </p:nvSpPr>
        <p:spPr bwMode="auto">
          <a:xfrm>
            <a:off x="2339975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4631" name="TextBox 6"/>
          <p:cNvSpPr txBox="1">
            <a:spLocks noChangeArrowheads="1"/>
          </p:cNvSpPr>
          <p:nvPr/>
        </p:nvSpPr>
        <p:spPr bwMode="auto">
          <a:xfrm>
            <a:off x="2339975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4634" name="TextBox 9"/>
          <p:cNvSpPr txBox="1">
            <a:spLocks noChangeArrowheads="1"/>
          </p:cNvSpPr>
          <p:nvPr/>
        </p:nvSpPr>
        <p:spPr bwMode="auto">
          <a:xfrm>
            <a:off x="2987675" y="3284538"/>
            <a:ext cx="302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4635" name="TextBox 10"/>
          <p:cNvSpPr txBox="1">
            <a:spLocks noChangeArrowheads="1"/>
          </p:cNvSpPr>
          <p:nvPr/>
        </p:nvSpPr>
        <p:spPr bwMode="auto">
          <a:xfrm>
            <a:off x="2339975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2987675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3875" y="4941888"/>
            <a:ext cx="5414963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</a:t>
            </a:r>
            <a:r>
              <a:rPr lang="en-US" altLang="zh-CN" sz="2600" baseline="-25000" dirty="0">
                <a:latin typeface="+mn-lt"/>
              </a:rPr>
              <a:t>i</a:t>
            </a:r>
            <a:r>
              <a:rPr lang="en-US" altLang="zh-CN" sz="2600" dirty="0">
                <a:latin typeface="+mn-lt"/>
              </a:rPr>
              <a:t>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a,b,a,b</a:t>
            </a:r>
            <a:r>
              <a:rPr lang="en-US" altLang="zh-CN" sz="2600" dirty="0">
                <a:latin typeface="+mn-lt"/>
              </a:rPr>
              <a:t>};   </a:t>
            </a:r>
            <a:r>
              <a:rPr lang="en-US" altLang="zh-CN" sz="2600" dirty="0" err="1">
                <a:latin typeface="+mn-lt"/>
              </a:rPr>
              <a:t>Y</a:t>
            </a:r>
            <a:r>
              <a:rPr lang="en-US" altLang="zh-CN" sz="2600" baseline="-25000" dirty="0" err="1">
                <a:latin typeface="+mn-lt"/>
              </a:rPr>
              <a:t>j</a:t>
            </a:r>
            <a:r>
              <a:rPr lang="en-US" altLang="zh-CN" sz="2600" dirty="0">
                <a:latin typeface="+mn-lt"/>
              </a:rPr>
              <a:t>: {</a:t>
            </a:r>
            <a:r>
              <a:rPr lang="en-US" altLang="zh-CN" sz="2600" dirty="0" err="1">
                <a:latin typeface="+mn-lt"/>
              </a:rPr>
              <a:t>a,c,a,b,</a:t>
            </a:r>
            <a:r>
              <a:rPr lang="en-US" altLang="zh-CN" sz="2600" b="1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</a:t>
            </a:r>
            <a:r>
              <a:rPr lang="en-US" altLang="zh-CN" sz="2600" dirty="0" err="1">
                <a:latin typeface="+mn-lt"/>
                <a:sym typeface="Wingdings" pitchFamily="2" charset="2"/>
              </a:rPr>
              <a:t>Z</a:t>
            </a:r>
            <a:r>
              <a:rPr lang="en-US" altLang="zh-CN" sz="2600" baseline="-25000" dirty="0" err="1">
                <a:latin typeface="+mn-lt"/>
                <a:sym typeface="Wingdings" pitchFamily="2" charset="2"/>
              </a:rPr>
              <a:t>k</a:t>
            </a:r>
            <a:r>
              <a:rPr lang="en-US" altLang="zh-CN" sz="2600" dirty="0">
                <a:latin typeface="+mn-lt"/>
                <a:sym typeface="Wingdings" pitchFamily="2" charset="2"/>
              </a:rPr>
              <a:t>:{a,a,b}</a:t>
            </a:r>
            <a:endParaRPr lang="zh-CN" altLang="en-US" sz="2600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3875" y="5805488"/>
            <a:ext cx="53276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</a:t>
            </a:r>
            <a:r>
              <a:rPr lang="en-US" altLang="zh-CN" sz="2600" baseline="-25000" dirty="0">
                <a:latin typeface="+mn-lt"/>
              </a:rPr>
              <a:t>i</a:t>
            </a:r>
            <a:r>
              <a:rPr lang="en-US" altLang="zh-CN" sz="2600" dirty="0">
                <a:latin typeface="+mn-lt"/>
              </a:rPr>
              <a:t>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a,b,a,b</a:t>
            </a:r>
            <a:r>
              <a:rPr lang="en-US" altLang="zh-CN" sz="2600" dirty="0">
                <a:latin typeface="+mn-lt"/>
              </a:rPr>
              <a:t>};   Y</a:t>
            </a:r>
            <a:r>
              <a:rPr lang="en-US" altLang="zh-CN" sz="2600" baseline="-25000" dirty="0">
                <a:latin typeface="+mn-lt"/>
              </a:rPr>
              <a:t>j-1</a:t>
            </a:r>
            <a:r>
              <a:rPr lang="en-US" altLang="zh-CN" sz="2600" dirty="0">
                <a:latin typeface="+mn-lt"/>
              </a:rPr>
              <a:t>: {</a:t>
            </a:r>
            <a:r>
              <a:rPr lang="en-US" altLang="zh-CN" sz="2600" dirty="0" err="1">
                <a:latin typeface="+mn-lt"/>
              </a:rPr>
              <a:t>a,c,a,b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</a:t>
            </a:r>
            <a:r>
              <a:rPr lang="en-US" altLang="zh-CN" sz="2600" dirty="0" err="1">
                <a:latin typeface="+mn-lt"/>
                <a:sym typeface="Wingdings" pitchFamily="2" charset="2"/>
              </a:rPr>
              <a:t>Z</a:t>
            </a:r>
            <a:r>
              <a:rPr lang="en-US" altLang="zh-CN" sz="2600" baseline="-25000" dirty="0" err="1">
                <a:latin typeface="+mn-lt"/>
                <a:sym typeface="Wingdings" pitchFamily="2" charset="2"/>
              </a:rPr>
              <a:t>k</a:t>
            </a:r>
            <a:r>
              <a:rPr lang="en-US" altLang="zh-CN" sz="2600" dirty="0">
                <a:latin typeface="+mn-lt"/>
                <a:sym typeface="Wingdings" pitchFamily="2" charset="2"/>
              </a:rPr>
              <a:t>:{a,a,b}</a:t>
            </a:r>
            <a:endParaRPr lang="zh-CN" altLang="en-US" sz="2600" dirty="0">
              <a:latin typeface="+mn-lt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11638" y="5434013"/>
            <a:ext cx="288925" cy="442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4640" name="TextBox 4"/>
          <p:cNvSpPr txBox="1">
            <a:spLocks noChangeArrowheads="1"/>
          </p:cNvSpPr>
          <p:nvPr/>
        </p:nvSpPr>
        <p:spPr bwMode="auto">
          <a:xfrm>
            <a:off x="4716463" y="5486400"/>
            <a:ext cx="412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因为与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</a:rPr>
              <a:t>i</a:t>
            </a:r>
            <a:r>
              <a:rPr lang="zh-CN" altLang="en-US" b="1">
                <a:solidFill>
                  <a:srgbClr val="FF0000"/>
                </a:solidFill>
              </a:rPr>
              <a:t>构成公共子序的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zh-CN" altLang="en-US" b="1">
                <a:solidFill>
                  <a:srgbClr val="FF0000"/>
                </a:solidFill>
              </a:rPr>
              <a:t>的元素不是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en-US" altLang="zh-CN" b="1" baseline="-25000">
                <a:solidFill>
                  <a:srgbClr val="FF0000"/>
                </a:solidFill>
              </a:rPr>
              <a:t>j</a:t>
            </a:r>
            <a:endParaRPr lang="zh-CN" altLang="en-US" b="1" baseline="-25000">
              <a:solidFill>
                <a:srgbClr val="FF0000"/>
              </a:solidFill>
            </a:endParaRPr>
          </a:p>
        </p:txBody>
      </p:sp>
      <p:sp>
        <p:nvSpPr>
          <p:cNvPr id="154641" name="TextBox 5"/>
          <p:cNvSpPr txBox="1">
            <a:spLocks noChangeArrowheads="1"/>
          </p:cNvSpPr>
          <p:nvPr/>
        </p:nvSpPr>
        <p:spPr bwMode="auto">
          <a:xfrm>
            <a:off x="1908175" y="6308725"/>
            <a:ext cx="486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L(i,j) = L(i,j-1)  </a:t>
            </a:r>
            <a:r>
              <a:rPr lang="zh-CN" altLang="en-US" sz="2800"/>
              <a:t>当</a:t>
            </a:r>
            <a:r>
              <a:rPr lang="en-US" altLang="zh-CN" sz="2800"/>
              <a:t>x</a:t>
            </a:r>
            <a:r>
              <a:rPr lang="en-US" altLang="zh-CN" sz="2800" baseline="-25000"/>
              <a:t>i </a:t>
            </a:r>
            <a:r>
              <a:rPr lang="zh-CN" altLang="en-US" sz="2800"/>
              <a:t>≠ </a:t>
            </a:r>
            <a:r>
              <a:rPr lang="en-US" altLang="zh-CN" sz="2800"/>
              <a:t>y</a:t>
            </a:r>
            <a:r>
              <a:rPr lang="en-US" altLang="zh-CN" sz="2800" baseline="-25000"/>
              <a:t>j</a:t>
            </a:r>
            <a:r>
              <a:rPr lang="zh-CN" altLang="en-US" sz="2800"/>
              <a:t>，且</a:t>
            </a:r>
            <a:r>
              <a:rPr lang="en-US" altLang="zh-CN" sz="2800"/>
              <a:t>z</a:t>
            </a:r>
            <a:r>
              <a:rPr lang="en-US" altLang="zh-CN" sz="2800" baseline="-25000"/>
              <a:t>k</a:t>
            </a:r>
            <a:r>
              <a:rPr lang="en-US" altLang="zh-CN" sz="2800"/>
              <a:t> = x</a:t>
            </a:r>
            <a:r>
              <a:rPr lang="en-US" altLang="zh-CN" sz="2800" baseline="-25000"/>
              <a:t>i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研究部分解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、当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 </a:t>
            </a:r>
            <a:r>
              <a:rPr lang="zh-CN" altLang="en-US" dirty="0" smtClean="0"/>
              <a:t>≠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，且</a:t>
            </a:r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，则移除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r>
              <a:rPr lang="zh-CN" altLang="en-US" dirty="0" smtClean="0"/>
              <a:t>的最后一个元素，不影响公共子序列的求解</a:t>
            </a:r>
            <a:r>
              <a:rPr lang="en-US" altLang="zh-CN" baseline="-25000" dirty="0" smtClean="0"/>
              <a:t>		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</p:txBody>
      </p:sp>
      <p:sp>
        <p:nvSpPr>
          <p:cNvPr id="155652" name="TextBox 3"/>
          <p:cNvSpPr txBox="1">
            <a:spLocks noChangeArrowheads="1"/>
          </p:cNvSpPr>
          <p:nvPr/>
        </p:nvSpPr>
        <p:spPr bwMode="auto">
          <a:xfrm>
            <a:off x="2987675" y="1844675"/>
            <a:ext cx="319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5653" name="TextBox 4"/>
          <p:cNvSpPr txBox="1">
            <a:spLocks noChangeArrowheads="1"/>
          </p:cNvSpPr>
          <p:nvPr/>
        </p:nvSpPr>
        <p:spPr bwMode="auto">
          <a:xfrm>
            <a:off x="2987675" y="2565400"/>
            <a:ext cx="316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5654" name="TextBox 5"/>
          <p:cNvSpPr txBox="1">
            <a:spLocks noChangeArrowheads="1"/>
          </p:cNvSpPr>
          <p:nvPr/>
        </p:nvSpPr>
        <p:spPr bwMode="auto">
          <a:xfrm>
            <a:off x="2339975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5655" name="TextBox 6"/>
          <p:cNvSpPr txBox="1">
            <a:spLocks noChangeArrowheads="1"/>
          </p:cNvSpPr>
          <p:nvPr/>
        </p:nvSpPr>
        <p:spPr bwMode="auto">
          <a:xfrm>
            <a:off x="2339975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5658" name="TextBox 9"/>
          <p:cNvSpPr txBox="1">
            <a:spLocks noChangeArrowheads="1"/>
          </p:cNvSpPr>
          <p:nvPr/>
        </p:nvSpPr>
        <p:spPr bwMode="auto">
          <a:xfrm>
            <a:off x="2987675" y="3284538"/>
            <a:ext cx="302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5659" name="TextBox 10"/>
          <p:cNvSpPr txBox="1">
            <a:spLocks noChangeArrowheads="1"/>
          </p:cNvSpPr>
          <p:nvPr/>
        </p:nvSpPr>
        <p:spPr bwMode="auto">
          <a:xfrm>
            <a:off x="2339975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2987675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93875" y="5805488"/>
            <a:ext cx="54308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</a:t>
            </a:r>
            <a:r>
              <a:rPr lang="en-US" altLang="zh-CN" sz="2600" baseline="-25000" dirty="0">
                <a:latin typeface="+mn-lt"/>
              </a:rPr>
              <a:t>i-1</a:t>
            </a:r>
            <a:r>
              <a:rPr lang="en-US" altLang="zh-CN" sz="2600" dirty="0">
                <a:latin typeface="+mn-lt"/>
              </a:rPr>
              <a:t>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a,a,b,a</a:t>
            </a:r>
            <a:r>
              <a:rPr lang="en-US" altLang="zh-CN" sz="2600" dirty="0">
                <a:latin typeface="+mn-lt"/>
              </a:rPr>
              <a:t>};   </a:t>
            </a:r>
            <a:r>
              <a:rPr lang="en-US" altLang="zh-CN" sz="2600" dirty="0" err="1">
                <a:latin typeface="+mn-lt"/>
              </a:rPr>
              <a:t>Y</a:t>
            </a:r>
            <a:r>
              <a:rPr lang="en-US" altLang="zh-CN" sz="2600" baseline="-25000" dirty="0" err="1">
                <a:latin typeface="+mn-lt"/>
              </a:rPr>
              <a:t>j</a:t>
            </a:r>
            <a:r>
              <a:rPr lang="en-US" altLang="zh-CN" sz="2600" dirty="0">
                <a:latin typeface="+mn-lt"/>
              </a:rPr>
              <a:t>: {</a:t>
            </a:r>
            <a:r>
              <a:rPr lang="en-US" altLang="zh-CN" sz="2600" dirty="0" err="1">
                <a:latin typeface="+mn-lt"/>
              </a:rPr>
              <a:t>a,c,a,b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</a:t>
            </a:r>
            <a:r>
              <a:rPr lang="en-US" altLang="zh-CN" sz="2600" dirty="0" err="1">
                <a:latin typeface="+mn-lt"/>
                <a:sym typeface="Wingdings" pitchFamily="2" charset="2"/>
              </a:rPr>
              <a:t>Z</a:t>
            </a:r>
            <a:r>
              <a:rPr lang="en-US" altLang="zh-CN" sz="2600" baseline="-25000" dirty="0" err="1">
                <a:latin typeface="+mn-lt"/>
                <a:sym typeface="Wingdings" pitchFamily="2" charset="2"/>
              </a:rPr>
              <a:t>k</a:t>
            </a:r>
            <a:r>
              <a:rPr lang="en-US" altLang="zh-CN" sz="2600" dirty="0">
                <a:latin typeface="+mn-lt"/>
                <a:sym typeface="Wingdings" pitchFamily="2" charset="2"/>
              </a:rPr>
              <a:t>:{a,a,b}</a:t>
            </a:r>
            <a:endParaRPr lang="zh-CN" altLang="en-US" sz="2600" dirty="0">
              <a:latin typeface="+mn-lt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11638" y="5434013"/>
            <a:ext cx="288925" cy="442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5663" name="TextBox 4"/>
          <p:cNvSpPr txBox="1">
            <a:spLocks noChangeArrowheads="1"/>
          </p:cNvSpPr>
          <p:nvPr/>
        </p:nvSpPr>
        <p:spPr bwMode="auto">
          <a:xfrm>
            <a:off x="4716463" y="5486400"/>
            <a:ext cx="412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因为与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en-US" altLang="zh-CN" b="1" baseline="-25000">
                <a:solidFill>
                  <a:srgbClr val="FF0000"/>
                </a:solidFill>
              </a:rPr>
              <a:t>j</a:t>
            </a:r>
            <a:r>
              <a:rPr lang="zh-CN" altLang="en-US" b="1">
                <a:solidFill>
                  <a:srgbClr val="FF0000"/>
                </a:solidFill>
              </a:rPr>
              <a:t>构成公共子序的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 b="1">
                <a:solidFill>
                  <a:srgbClr val="FF0000"/>
                </a:solidFill>
              </a:rPr>
              <a:t>的元素不是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</a:rPr>
              <a:t>i</a:t>
            </a:r>
            <a:endParaRPr lang="zh-CN" altLang="en-US" b="1" baseline="-25000">
              <a:solidFill>
                <a:srgbClr val="FF0000"/>
              </a:solidFill>
            </a:endParaRPr>
          </a:p>
        </p:txBody>
      </p:sp>
      <p:sp>
        <p:nvSpPr>
          <p:cNvPr id="155664" name="TextBox 5"/>
          <p:cNvSpPr txBox="1">
            <a:spLocks noChangeArrowheads="1"/>
          </p:cNvSpPr>
          <p:nvPr/>
        </p:nvSpPr>
        <p:spPr bwMode="auto">
          <a:xfrm>
            <a:off x="1908175" y="6308725"/>
            <a:ext cx="486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L(i,j) = L(i-1,j)  </a:t>
            </a:r>
            <a:r>
              <a:rPr lang="zh-CN" altLang="en-US" sz="2800"/>
              <a:t>当</a:t>
            </a:r>
            <a:r>
              <a:rPr lang="en-US" altLang="zh-CN" sz="2800"/>
              <a:t>x</a:t>
            </a:r>
            <a:r>
              <a:rPr lang="en-US" altLang="zh-CN" sz="2800" baseline="-25000"/>
              <a:t>i </a:t>
            </a:r>
            <a:r>
              <a:rPr lang="zh-CN" altLang="en-US" sz="2800"/>
              <a:t>≠ </a:t>
            </a:r>
            <a:r>
              <a:rPr lang="en-US" altLang="zh-CN" sz="2800"/>
              <a:t>y</a:t>
            </a:r>
            <a:r>
              <a:rPr lang="en-US" altLang="zh-CN" sz="2800" baseline="-25000"/>
              <a:t>j</a:t>
            </a:r>
            <a:r>
              <a:rPr lang="zh-CN" altLang="en-US" sz="2800"/>
              <a:t>，且</a:t>
            </a:r>
            <a:r>
              <a:rPr lang="en-US" altLang="zh-CN" sz="2800"/>
              <a:t>z</a:t>
            </a:r>
            <a:r>
              <a:rPr lang="en-US" altLang="zh-CN" sz="2800" baseline="-25000"/>
              <a:t>k</a:t>
            </a:r>
            <a:r>
              <a:rPr lang="en-US" altLang="zh-CN" sz="2800"/>
              <a:t> = y</a:t>
            </a:r>
            <a:r>
              <a:rPr lang="en-US" altLang="zh-CN" sz="2800" baseline="-25000"/>
              <a:t>j</a:t>
            </a:r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1793875" y="4941888"/>
            <a:ext cx="51768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a,a,b,a,</a:t>
            </a:r>
            <a:r>
              <a:rPr lang="en-US" altLang="zh-CN" sz="2600" b="1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sz="2600" dirty="0">
                <a:latin typeface="+mn-lt"/>
              </a:rPr>
              <a:t>};   Y: {</a:t>
            </a:r>
            <a:r>
              <a:rPr lang="en-US" altLang="zh-CN" sz="2600" dirty="0" err="1">
                <a:latin typeface="+mn-lt"/>
              </a:rPr>
              <a:t>a,c,a,b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Z:{a,a,b}</a:t>
            </a:r>
            <a:endParaRPr lang="zh-CN" altLang="en-US" sz="2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研究部分解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、当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 </a:t>
            </a:r>
            <a:r>
              <a:rPr lang="zh-CN" altLang="en-US" dirty="0" smtClean="0"/>
              <a:t>≠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，且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≠ 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且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zh-CN" altLang="en-US" dirty="0"/>
              <a:t> ≠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，则不管移除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序列还是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r>
              <a:rPr lang="zh-CN" altLang="en-US" dirty="0" smtClean="0"/>
              <a:t>的最后一个元素，都不影响公共子序列的求解</a:t>
            </a:r>
            <a:r>
              <a:rPr lang="en-US" altLang="zh-CN" baseline="-25000" dirty="0" smtClean="0"/>
              <a:t>		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</p:txBody>
      </p:sp>
      <p:sp>
        <p:nvSpPr>
          <p:cNvPr id="156676" name="TextBox 3"/>
          <p:cNvSpPr txBox="1">
            <a:spLocks noChangeArrowheads="1"/>
          </p:cNvSpPr>
          <p:nvPr/>
        </p:nvSpPr>
        <p:spPr bwMode="auto">
          <a:xfrm>
            <a:off x="2987675" y="1844675"/>
            <a:ext cx="319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 x</a:t>
            </a:r>
            <a:r>
              <a:rPr lang="en-US" altLang="zh-CN" sz="2800" baseline="-25000"/>
              <a:t>2</a:t>
            </a:r>
            <a:r>
              <a:rPr lang="en-US" altLang="zh-CN" sz="2800"/>
              <a:t>, x</a:t>
            </a:r>
            <a:r>
              <a:rPr lang="en-US" altLang="zh-CN" sz="2800" baseline="-25000"/>
              <a:t>3</a:t>
            </a:r>
            <a:r>
              <a:rPr lang="en-US" altLang="zh-CN" sz="2800"/>
              <a:t>, …, x</a:t>
            </a:r>
            <a:r>
              <a:rPr lang="en-US" altLang="zh-CN" sz="2800" baseline="-25000"/>
              <a:t>i</a:t>
            </a:r>
            <a:r>
              <a:rPr lang="en-US" altLang="zh-CN" sz="2800"/>
              <a:t>, …, x</a:t>
            </a:r>
            <a:r>
              <a:rPr lang="en-US" altLang="zh-CN" sz="2800" baseline="-25000"/>
              <a:t>m</a:t>
            </a:r>
            <a:endParaRPr lang="zh-CN" altLang="en-US" sz="2800" baseline="-25000"/>
          </a:p>
        </p:txBody>
      </p:sp>
      <p:sp>
        <p:nvSpPr>
          <p:cNvPr id="156677" name="TextBox 4"/>
          <p:cNvSpPr txBox="1">
            <a:spLocks noChangeArrowheads="1"/>
          </p:cNvSpPr>
          <p:nvPr/>
        </p:nvSpPr>
        <p:spPr bwMode="auto">
          <a:xfrm>
            <a:off x="2987675" y="2565400"/>
            <a:ext cx="316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, y</a:t>
            </a:r>
            <a:r>
              <a:rPr lang="en-US" altLang="zh-CN" sz="2800" baseline="-25000"/>
              <a:t>2</a:t>
            </a:r>
            <a:r>
              <a:rPr lang="en-US" altLang="zh-CN" sz="2800"/>
              <a:t>, y</a:t>
            </a:r>
            <a:r>
              <a:rPr lang="en-US" altLang="zh-CN" sz="2800" baseline="-25000"/>
              <a:t>3</a:t>
            </a:r>
            <a:r>
              <a:rPr lang="en-US" altLang="zh-CN" sz="2800"/>
              <a:t>, …, y</a:t>
            </a:r>
            <a:r>
              <a:rPr lang="en-US" altLang="zh-CN" sz="2800" baseline="-25000"/>
              <a:t>j</a:t>
            </a:r>
            <a:r>
              <a:rPr lang="en-US" altLang="zh-CN" sz="2800"/>
              <a:t>, …, y</a:t>
            </a:r>
            <a:r>
              <a:rPr lang="en-US" altLang="zh-CN" sz="2800" baseline="-25000"/>
              <a:t>n</a:t>
            </a:r>
            <a:endParaRPr lang="zh-CN" altLang="en-US" sz="2800" baseline="-25000"/>
          </a:p>
        </p:txBody>
      </p:sp>
      <p:sp>
        <p:nvSpPr>
          <p:cNvPr id="156678" name="TextBox 5"/>
          <p:cNvSpPr txBox="1">
            <a:spLocks noChangeArrowheads="1"/>
          </p:cNvSpPr>
          <p:nvPr/>
        </p:nvSpPr>
        <p:spPr bwMode="auto">
          <a:xfrm>
            <a:off x="2339975" y="1844675"/>
            <a:ext cx="46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X:</a:t>
            </a:r>
            <a:endParaRPr lang="zh-CN" altLang="en-US" sz="2800"/>
          </a:p>
        </p:txBody>
      </p:sp>
      <p:sp>
        <p:nvSpPr>
          <p:cNvPr id="156679" name="TextBox 6"/>
          <p:cNvSpPr txBox="1">
            <a:spLocks noChangeArrowheads="1"/>
          </p:cNvSpPr>
          <p:nvPr/>
        </p:nvSpPr>
        <p:spPr bwMode="auto">
          <a:xfrm>
            <a:off x="2339975" y="2565400"/>
            <a:ext cx="428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Y:</a:t>
            </a:r>
            <a:endParaRPr lang="zh-CN" altLang="en-US" sz="2800"/>
          </a:p>
        </p:txBody>
      </p:sp>
      <p:sp>
        <p:nvSpPr>
          <p:cNvPr id="8" name="双括号 7"/>
          <p:cNvSpPr/>
          <p:nvPr/>
        </p:nvSpPr>
        <p:spPr>
          <a:xfrm>
            <a:off x="2987675" y="1844675"/>
            <a:ext cx="2305050" cy="523875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2987675" y="2565400"/>
            <a:ext cx="2305050" cy="522288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6682" name="TextBox 9"/>
          <p:cNvSpPr txBox="1">
            <a:spLocks noChangeArrowheads="1"/>
          </p:cNvSpPr>
          <p:nvPr/>
        </p:nvSpPr>
        <p:spPr bwMode="auto">
          <a:xfrm>
            <a:off x="2987675" y="3284538"/>
            <a:ext cx="302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</a:t>
            </a:r>
            <a:r>
              <a:rPr lang="en-US" altLang="zh-CN" sz="2800" baseline="-25000"/>
              <a:t>1</a:t>
            </a:r>
            <a:r>
              <a:rPr lang="en-US" altLang="zh-CN" sz="2800"/>
              <a:t>, z</a:t>
            </a:r>
            <a:r>
              <a:rPr lang="en-US" altLang="zh-CN" sz="2800" baseline="-25000"/>
              <a:t>2</a:t>
            </a:r>
            <a:r>
              <a:rPr lang="en-US" altLang="zh-CN" sz="2800"/>
              <a:t>, z</a:t>
            </a:r>
            <a:r>
              <a:rPr lang="en-US" altLang="zh-CN" sz="2800" baseline="-25000"/>
              <a:t>3</a:t>
            </a:r>
            <a:r>
              <a:rPr lang="en-US" altLang="zh-CN" sz="2800"/>
              <a:t>, …, z</a:t>
            </a:r>
            <a:r>
              <a:rPr lang="en-US" altLang="zh-CN" sz="2800" baseline="-25000"/>
              <a:t>k</a:t>
            </a:r>
            <a:r>
              <a:rPr lang="en-US" altLang="zh-CN" sz="2800"/>
              <a:t>, …, z</a:t>
            </a:r>
            <a:r>
              <a:rPr lang="en-US" altLang="zh-CN" sz="2800" baseline="-25000"/>
              <a:t>l</a:t>
            </a:r>
            <a:endParaRPr lang="zh-CN" altLang="en-US" sz="2800" baseline="-25000"/>
          </a:p>
        </p:txBody>
      </p:sp>
      <p:sp>
        <p:nvSpPr>
          <p:cNvPr id="156683" name="TextBox 10"/>
          <p:cNvSpPr txBox="1">
            <a:spLocks noChangeArrowheads="1"/>
          </p:cNvSpPr>
          <p:nvPr/>
        </p:nvSpPr>
        <p:spPr bwMode="auto">
          <a:xfrm>
            <a:off x="2339975" y="3284538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Z:</a:t>
            </a:r>
            <a:endParaRPr lang="zh-CN" altLang="en-US" sz="2800"/>
          </a:p>
        </p:txBody>
      </p:sp>
      <p:sp>
        <p:nvSpPr>
          <p:cNvPr id="12" name="双括号 11"/>
          <p:cNvSpPr/>
          <p:nvPr/>
        </p:nvSpPr>
        <p:spPr>
          <a:xfrm>
            <a:off x="2987675" y="3284538"/>
            <a:ext cx="2305050" cy="522287"/>
          </a:xfrm>
          <a:prstGeom prst="bracketPair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950" y="5805488"/>
            <a:ext cx="40322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</a:rPr>
              <a:t>X</a:t>
            </a:r>
            <a:r>
              <a:rPr lang="en-US" altLang="zh-CN" sz="2000" baseline="-25000" dirty="0">
                <a:latin typeface="+mn-lt"/>
              </a:rPr>
              <a:t>i-1</a:t>
            </a:r>
            <a:r>
              <a:rPr lang="en-US" altLang="zh-CN" sz="2000" dirty="0">
                <a:latin typeface="+mn-lt"/>
              </a:rPr>
              <a:t>: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{</a:t>
            </a:r>
            <a:r>
              <a:rPr lang="en-US" altLang="zh-CN" sz="2000" dirty="0" err="1">
                <a:latin typeface="+mn-lt"/>
              </a:rPr>
              <a:t>a,a,b</a:t>
            </a:r>
            <a:r>
              <a:rPr lang="en-US" altLang="zh-CN" sz="2000" dirty="0">
                <a:latin typeface="+mn-lt"/>
              </a:rPr>
              <a:t>};   </a:t>
            </a:r>
            <a:r>
              <a:rPr lang="en-US" altLang="zh-CN" sz="2000" dirty="0" err="1">
                <a:latin typeface="+mn-lt"/>
              </a:rPr>
              <a:t>Y</a:t>
            </a:r>
            <a:r>
              <a:rPr lang="en-US" altLang="zh-CN" sz="2000" baseline="-25000" dirty="0" err="1">
                <a:latin typeface="+mn-lt"/>
              </a:rPr>
              <a:t>j</a:t>
            </a:r>
            <a:r>
              <a:rPr lang="en-US" altLang="zh-CN" sz="2000" dirty="0">
                <a:latin typeface="+mn-lt"/>
              </a:rPr>
              <a:t>: {</a:t>
            </a:r>
            <a:r>
              <a:rPr lang="en-US" altLang="zh-CN" sz="2000" dirty="0" err="1">
                <a:latin typeface="+mn-lt"/>
              </a:rPr>
              <a:t>a,c,a,b,c</a:t>
            </a:r>
            <a:r>
              <a:rPr lang="en-US" altLang="zh-CN" sz="2000" dirty="0">
                <a:latin typeface="+mn-lt"/>
              </a:rPr>
              <a:t>} </a:t>
            </a:r>
            <a:r>
              <a:rPr lang="en-US" altLang="zh-CN" sz="2000" dirty="0">
                <a:latin typeface="+mn-lt"/>
                <a:sym typeface="Wingdings" pitchFamily="2" charset="2"/>
              </a:rPr>
              <a:t> </a:t>
            </a:r>
            <a:r>
              <a:rPr lang="en-US" altLang="zh-CN" sz="2000" dirty="0" err="1">
                <a:latin typeface="+mn-lt"/>
                <a:sym typeface="Wingdings" pitchFamily="2" charset="2"/>
              </a:rPr>
              <a:t>Z</a:t>
            </a:r>
            <a:r>
              <a:rPr lang="en-US" altLang="zh-CN" sz="2000" baseline="-25000" dirty="0" err="1">
                <a:latin typeface="+mn-lt"/>
                <a:sym typeface="Wingdings" pitchFamily="2" charset="2"/>
              </a:rPr>
              <a:t>k</a:t>
            </a:r>
            <a:r>
              <a:rPr lang="en-US" altLang="zh-CN" sz="2000" dirty="0">
                <a:latin typeface="+mn-lt"/>
                <a:sym typeface="Wingdings" pitchFamily="2" charset="2"/>
              </a:rPr>
              <a:t>:{a,a,b}</a:t>
            </a:r>
            <a:endParaRPr lang="zh-CN" altLang="en-US" sz="2000" dirty="0">
              <a:latin typeface="+mn-lt"/>
            </a:endParaRPr>
          </a:p>
        </p:txBody>
      </p:sp>
      <p:sp>
        <p:nvSpPr>
          <p:cNvPr id="4" name="下箭头 3"/>
          <p:cNvSpPr/>
          <p:nvPr/>
        </p:nvSpPr>
        <p:spPr>
          <a:xfrm rot="2630599">
            <a:off x="3697288" y="5434013"/>
            <a:ext cx="287337" cy="442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6687" name="TextBox 5"/>
          <p:cNvSpPr txBox="1">
            <a:spLocks noChangeArrowheads="1"/>
          </p:cNvSpPr>
          <p:nvPr/>
        </p:nvSpPr>
        <p:spPr bwMode="auto">
          <a:xfrm>
            <a:off x="1042988" y="6308725"/>
            <a:ext cx="7192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L(i,j) = L(i-1,j) = L(i, j-1) </a:t>
            </a:r>
            <a:r>
              <a:rPr lang="zh-CN" altLang="en-US" sz="2800"/>
              <a:t>当</a:t>
            </a:r>
            <a:r>
              <a:rPr lang="en-US" altLang="zh-CN" sz="2800"/>
              <a:t>x</a:t>
            </a:r>
            <a:r>
              <a:rPr lang="en-US" altLang="zh-CN" sz="2800" baseline="-25000"/>
              <a:t>i </a:t>
            </a:r>
            <a:r>
              <a:rPr lang="zh-CN" altLang="en-US" sz="2800"/>
              <a:t>≠ </a:t>
            </a:r>
            <a:r>
              <a:rPr lang="en-US" altLang="zh-CN" sz="2800"/>
              <a:t>y</a:t>
            </a:r>
            <a:r>
              <a:rPr lang="en-US" altLang="zh-CN" sz="2800" baseline="-25000"/>
              <a:t>j</a:t>
            </a:r>
            <a:r>
              <a:rPr lang="zh-CN" altLang="en-US" sz="2800"/>
              <a:t>，且</a:t>
            </a:r>
            <a:r>
              <a:rPr lang="en-US" altLang="zh-CN" sz="2800"/>
              <a:t>z</a:t>
            </a:r>
            <a:r>
              <a:rPr lang="en-US" altLang="zh-CN" sz="2800" baseline="-25000"/>
              <a:t>k</a:t>
            </a:r>
            <a:r>
              <a:rPr lang="en-US" altLang="zh-CN" sz="2800"/>
              <a:t> </a:t>
            </a:r>
            <a:r>
              <a:rPr lang="zh-CN" altLang="en-US" sz="2800"/>
              <a:t>≠ </a:t>
            </a:r>
            <a:r>
              <a:rPr lang="en-US" altLang="zh-CN" sz="2800"/>
              <a:t>x</a:t>
            </a:r>
            <a:r>
              <a:rPr lang="en-US" altLang="zh-CN" sz="2800" baseline="-25000"/>
              <a:t>i</a:t>
            </a:r>
            <a:r>
              <a:rPr lang="en-US" altLang="zh-CN" sz="2800"/>
              <a:t> , z</a:t>
            </a:r>
            <a:r>
              <a:rPr lang="en-US" altLang="zh-CN" sz="2800" baseline="-25000"/>
              <a:t>k</a:t>
            </a:r>
            <a:r>
              <a:rPr lang="en-US" altLang="zh-CN" sz="2800"/>
              <a:t> = y</a:t>
            </a:r>
            <a:r>
              <a:rPr lang="en-US" altLang="zh-CN" sz="2800" baseline="-25000"/>
              <a:t>j</a:t>
            </a:r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5003800" y="5805488"/>
            <a:ext cx="396081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</a:rPr>
              <a:t>X</a:t>
            </a:r>
            <a:r>
              <a:rPr lang="en-US" altLang="zh-CN" sz="2000" baseline="-25000" dirty="0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: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{</a:t>
            </a:r>
            <a:r>
              <a:rPr lang="en-US" altLang="zh-CN" sz="2000" dirty="0" err="1">
                <a:latin typeface="+mn-lt"/>
              </a:rPr>
              <a:t>a,a,b,a</a:t>
            </a:r>
            <a:r>
              <a:rPr lang="en-US" altLang="zh-CN" sz="2000" dirty="0">
                <a:latin typeface="+mn-lt"/>
              </a:rPr>
              <a:t>};   Y</a:t>
            </a:r>
            <a:r>
              <a:rPr lang="en-US" altLang="zh-CN" sz="2000" baseline="-25000" dirty="0">
                <a:latin typeface="+mn-lt"/>
              </a:rPr>
              <a:t>j-1</a:t>
            </a:r>
            <a:r>
              <a:rPr lang="en-US" altLang="zh-CN" sz="2000" dirty="0">
                <a:latin typeface="+mn-lt"/>
              </a:rPr>
              <a:t>: {</a:t>
            </a:r>
            <a:r>
              <a:rPr lang="en-US" altLang="zh-CN" sz="2000" dirty="0" err="1">
                <a:latin typeface="+mn-lt"/>
              </a:rPr>
              <a:t>a,c,a,b</a:t>
            </a:r>
            <a:r>
              <a:rPr lang="en-US" altLang="zh-CN" sz="2000" dirty="0">
                <a:latin typeface="+mn-lt"/>
              </a:rPr>
              <a:t>} </a:t>
            </a:r>
            <a:r>
              <a:rPr lang="en-US" altLang="zh-CN" sz="2000" dirty="0">
                <a:latin typeface="+mn-lt"/>
                <a:sym typeface="Wingdings" pitchFamily="2" charset="2"/>
              </a:rPr>
              <a:t> </a:t>
            </a:r>
            <a:r>
              <a:rPr lang="en-US" altLang="zh-CN" sz="2000" dirty="0" err="1">
                <a:latin typeface="+mn-lt"/>
                <a:sym typeface="Wingdings" pitchFamily="2" charset="2"/>
              </a:rPr>
              <a:t>Z</a:t>
            </a:r>
            <a:r>
              <a:rPr lang="en-US" altLang="zh-CN" sz="2000" baseline="-25000" dirty="0" err="1">
                <a:latin typeface="+mn-lt"/>
                <a:sym typeface="Wingdings" pitchFamily="2" charset="2"/>
              </a:rPr>
              <a:t>k</a:t>
            </a:r>
            <a:r>
              <a:rPr lang="en-US" altLang="zh-CN" sz="2000" dirty="0">
                <a:latin typeface="+mn-lt"/>
                <a:sym typeface="Wingdings" pitchFamily="2" charset="2"/>
              </a:rPr>
              <a:t>:{a,a,b}</a:t>
            </a:r>
            <a:endParaRPr lang="zh-CN" altLang="en-US" sz="2000" dirty="0">
              <a:latin typeface="+mn-lt"/>
            </a:endParaRPr>
          </a:p>
        </p:txBody>
      </p:sp>
      <p:sp>
        <p:nvSpPr>
          <p:cNvPr id="20" name="下箭头 19"/>
          <p:cNvSpPr/>
          <p:nvPr/>
        </p:nvSpPr>
        <p:spPr>
          <a:xfrm rot="18895067">
            <a:off x="4860131" y="5433219"/>
            <a:ext cx="287338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74825" y="4940300"/>
            <a:ext cx="511810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dirty="0">
                <a:latin typeface="+mn-lt"/>
              </a:rPr>
              <a:t>X:</a:t>
            </a:r>
            <a:r>
              <a:rPr lang="zh-CN" altLang="en-US" sz="2600" dirty="0">
                <a:latin typeface="+mn-lt"/>
              </a:rPr>
              <a:t> </a:t>
            </a:r>
            <a:r>
              <a:rPr lang="en-US" altLang="zh-CN" sz="2600" dirty="0">
                <a:latin typeface="+mn-lt"/>
              </a:rPr>
              <a:t>{</a:t>
            </a:r>
            <a:r>
              <a:rPr lang="en-US" altLang="zh-CN" sz="2600" dirty="0" err="1">
                <a:latin typeface="+mn-lt"/>
              </a:rPr>
              <a:t>a,a,b,</a:t>
            </a:r>
            <a:r>
              <a:rPr lang="en-US" altLang="zh-CN" sz="2600" b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600" dirty="0">
                <a:latin typeface="+mn-lt"/>
              </a:rPr>
              <a:t>};   Y: {</a:t>
            </a:r>
            <a:r>
              <a:rPr lang="en-US" altLang="zh-CN" sz="2600" dirty="0" err="1">
                <a:latin typeface="+mn-lt"/>
              </a:rPr>
              <a:t>a,c,a,b,</a:t>
            </a:r>
            <a:r>
              <a:rPr lang="en-US" altLang="zh-CN" sz="2600" b="1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sz="2600" dirty="0">
                <a:latin typeface="+mn-lt"/>
              </a:rPr>
              <a:t>} </a:t>
            </a:r>
            <a:r>
              <a:rPr lang="en-US" altLang="zh-CN" sz="2600" dirty="0">
                <a:latin typeface="+mn-lt"/>
                <a:sym typeface="Wingdings" pitchFamily="2" charset="2"/>
              </a:rPr>
              <a:t> Z:{a,a,b}</a:t>
            </a:r>
            <a:endParaRPr lang="zh-CN" altLang="en-US" sz="2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15769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dirty="0" smtClean="0"/>
              <a:t>①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			</a:t>
            </a:r>
            <a:r>
              <a:rPr lang="en-US" altLang="zh-CN" dirty="0" smtClean="0">
                <a:sym typeface="Wingdings" pitchFamily="2" charset="2"/>
              </a:rPr>
              <a:t> L(</a:t>
            </a:r>
            <a:r>
              <a:rPr lang="en-US" altLang="zh-CN" dirty="0" err="1" smtClean="0">
                <a:sym typeface="Wingdings" pitchFamily="2" charset="2"/>
              </a:rPr>
              <a:t>i,j</a:t>
            </a:r>
            <a:r>
              <a:rPr lang="en-US" altLang="zh-CN" dirty="0" smtClean="0">
                <a:sym typeface="Wingdings" pitchFamily="2" charset="2"/>
              </a:rPr>
              <a:t>) = L(i-1,j-1) + 1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/>
              <a:t>②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Wingdings" pitchFamily="2" charset="2"/>
              </a:rPr>
              <a:t>且 </a:t>
            </a:r>
            <a:r>
              <a:rPr lang="en-US" altLang="zh-CN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k</a:t>
            </a:r>
            <a:r>
              <a:rPr lang="en-US" altLang="zh-CN" dirty="0" smtClean="0">
                <a:sym typeface="Wingdings" pitchFamily="2" charset="2"/>
              </a:rPr>
              <a:t> = x</a:t>
            </a:r>
            <a:r>
              <a:rPr lang="en-US" altLang="zh-CN" baseline="-25000" dirty="0" smtClean="0">
                <a:sym typeface="Wingdings" pitchFamily="2" charset="2"/>
              </a:rPr>
              <a:t>i</a:t>
            </a:r>
            <a:r>
              <a:rPr lang="en-US" altLang="zh-CN" dirty="0" smtClean="0">
                <a:sym typeface="Wingdings" pitchFamily="2" charset="2"/>
              </a:rPr>
              <a:t>  	 L(</a:t>
            </a:r>
            <a:r>
              <a:rPr lang="en-US" altLang="zh-CN" dirty="0" err="1" smtClean="0">
                <a:sym typeface="Wingdings" pitchFamily="2" charset="2"/>
              </a:rPr>
              <a:t>i,j</a:t>
            </a:r>
            <a:r>
              <a:rPr lang="en-US" altLang="zh-CN" dirty="0" smtClean="0">
                <a:sym typeface="Wingdings" pitchFamily="2" charset="2"/>
              </a:rPr>
              <a:t>) = L(i,j-1)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/>
              <a:t>③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Wingdings" pitchFamily="2" charset="2"/>
              </a:rPr>
              <a:t>且 </a:t>
            </a:r>
            <a:r>
              <a:rPr lang="en-US" altLang="zh-CN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k</a:t>
            </a:r>
            <a:r>
              <a:rPr lang="en-US" altLang="zh-CN" dirty="0" smtClean="0">
                <a:sym typeface="Wingdings" pitchFamily="2" charset="2"/>
              </a:rPr>
              <a:t> = </a:t>
            </a:r>
            <a:r>
              <a:rPr lang="en-US" altLang="zh-CN" dirty="0" err="1" smtClean="0">
                <a:sym typeface="Wingdings" pitchFamily="2" charset="2"/>
              </a:rPr>
              <a:t>y</a:t>
            </a:r>
            <a:r>
              <a:rPr lang="en-US" altLang="zh-CN" baseline="-25000" dirty="0" err="1" smtClean="0">
                <a:sym typeface="Wingdings" pitchFamily="2" charset="2"/>
              </a:rPr>
              <a:t>j</a:t>
            </a:r>
            <a:r>
              <a:rPr lang="en-US" altLang="zh-CN" dirty="0" smtClean="0">
                <a:sym typeface="Wingdings" pitchFamily="2" charset="2"/>
              </a:rPr>
              <a:t>		 L(</a:t>
            </a:r>
            <a:r>
              <a:rPr lang="en-US" altLang="zh-CN" dirty="0" err="1" smtClean="0">
                <a:sym typeface="Wingdings" pitchFamily="2" charset="2"/>
              </a:rPr>
              <a:t>i,j</a:t>
            </a:r>
            <a:r>
              <a:rPr lang="en-US" altLang="zh-CN" dirty="0" smtClean="0">
                <a:sym typeface="Wingdings" pitchFamily="2" charset="2"/>
              </a:rPr>
              <a:t>) = L(i-1,j)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/>
              <a:t>④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,</a:t>
            </a:r>
            <a:r>
              <a:rPr lang="zh-CN" altLang="en-US" dirty="0" smtClean="0">
                <a:sym typeface="Wingdings" pitchFamily="2" charset="2"/>
              </a:rPr>
              <a:t>且 </a:t>
            </a:r>
            <a:r>
              <a:rPr lang="en-US" altLang="zh-CN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k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/>
              <a:t>≠</a:t>
            </a:r>
            <a:r>
              <a:rPr lang="en-US" altLang="zh-CN" dirty="0" smtClean="0">
                <a:sym typeface="Wingdings" pitchFamily="2" charset="2"/>
              </a:rPr>
              <a:t> x</a:t>
            </a:r>
            <a:r>
              <a:rPr lang="en-US" altLang="zh-CN" baseline="-25000" dirty="0" smtClean="0">
                <a:sym typeface="Wingdings" pitchFamily="2" charset="2"/>
              </a:rPr>
              <a:t>i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k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/>
              <a:t>≠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y</a:t>
            </a:r>
            <a:r>
              <a:rPr lang="en-US" altLang="zh-CN" baseline="-25000" dirty="0" err="1" smtClean="0">
                <a:sym typeface="Wingdings" pitchFamily="2" charset="2"/>
              </a:rPr>
              <a:t>j</a:t>
            </a:r>
            <a:r>
              <a:rPr lang="en-US" altLang="zh-CN" baseline="-25000" dirty="0" smtClean="0">
                <a:sym typeface="Wingdings" pitchFamily="2" charset="2"/>
              </a:rPr>
              <a:t>	</a:t>
            </a:r>
            <a:r>
              <a:rPr lang="en-US" altLang="zh-CN" dirty="0" smtClean="0">
                <a:sym typeface="Wingdings" pitchFamily="2" charset="2"/>
              </a:rPr>
              <a:t> L(</a:t>
            </a:r>
            <a:r>
              <a:rPr lang="en-US" altLang="zh-CN" dirty="0" err="1" smtClean="0">
                <a:sym typeface="Wingdings" pitchFamily="2" charset="2"/>
              </a:rPr>
              <a:t>i,j</a:t>
            </a:r>
            <a:r>
              <a:rPr lang="en-US" altLang="zh-CN" dirty="0" smtClean="0">
                <a:sym typeface="Wingdings" pitchFamily="2" charset="2"/>
              </a:rPr>
              <a:t>) = L(i,j-1) = L(i-1,j)</a:t>
            </a:r>
          </a:p>
        </p:txBody>
      </p:sp>
      <p:sp>
        <p:nvSpPr>
          <p:cNvPr id="4" name="矩形 3"/>
          <p:cNvSpPr/>
          <p:nvPr/>
        </p:nvSpPr>
        <p:spPr>
          <a:xfrm>
            <a:off x="2195513" y="1700213"/>
            <a:ext cx="1944687" cy="144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916238" y="3357563"/>
            <a:ext cx="1943100" cy="792162"/>
          </a:xfrm>
          <a:prstGeom prst="wedgeRoundRectCallout">
            <a:avLst>
              <a:gd name="adj1" fmla="val -22642"/>
              <a:gd name="adj2" fmla="val -7366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求解时并不知道</a:t>
            </a:r>
            <a:r>
              <a:rPr lang="en-US" altLang="zh-CN" sz="2400" dirty="0" err="1">
                <a:solidFill>
                  <a:srgbClr val="FF0000"/>
                </a:solidFill>
              </a:rPr>
              <a:t>zk</a:t>
            </a:r>
            <a:r>
              <a:rPr lang="zh-CN" altLang="en-US" sz="2400" dirty="0">
                <a:solidFill>
                  <a:srgbClr val="FF0000"/>
                </a:solidFill>
              </a:rPr>
              <a:t>的值</a:t>
            </a:r>
          </a:p>
        </p:txBody>
      </p:sp>
      <p:sp>
        <p:nvSpPr>
          <p:cNvPr id="6" name="右箭头 5"/>
          <p:cNvSpPr/>
          <p:nvPr/>
        </p:nvSpPr>
        <p:spPr>
          <a:xfrm>
            <a:off x="5003800" y="3573463"/>
            <a:ext cx="576263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7703" name="TextBox 6"/>
          <p:cNvSpPr txBox="1">
            <a:spLocks noChangeArrowheads="1"/>
          </p:cNvSpPr>
          <p:nvPr/>
        </p:nvSpPr>
        <p:spPr bwMode="auto">
          <a:xfrm>
            <a:off x="5651500" y="3500438"/>
            <a:ext cx="264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逐个试，取较大者</a:t>
            </a:r>
          </a:p>
        </p:txBody>
      </p:sp>
      <p:graphicFrame>
        <p:nvGraphicFramePr>
          <p:cNvPr id="157704" name="对象 7"/>
          <p:cNvGraphicFramePr>
            <a:graphicFrameLocks noChangeAspect="1"/>
          </p:cNvGraphicFramePr>
          <p:nvPr/>
        </p:nvGraphicFramePr>
        <p:xfrm>
          <a:off x="611188" y="4581525"/>
          <a:ext cx="79835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3" name="公式" r:id="rId3" imgW="3301920" imgH="507960" progId="Equation.3">
                  <p:embed/>
                </p:oleObj>
              </mc:Choice>
              <mc:Fallback>
                <p:oleObj name="公式" r:id="rId3" imgW="3301920" imgH="50796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7983537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77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15872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）初始值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当给定的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序列是怎样时，其最长公共子序列的长度最容易算？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只有一个元素？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没有元素时最容易算？要算吗？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最长公共子序列的初始值是，当</a:t>
            </a:r>
            <a:r>
              <a:rPr lang="en-US" altLang="zh-CN" smtClean="0"/>
              <a:t>X</a:t>
            </a:r>
            <a:r>
              <a:rPr lang="zh-CN" altLang="en-US" smtClean="0"/>
              <a:t>或</a:t>
            </a:r>
            <a:r>
              <a:rPr lang="en-US" altLang="zh-CN" smtClean="0"/>
              <a:t>Y</a:t>
            </a:r>
            <a:r>
              <a:rPr lang="zh-CN" altLang="en-US" smtClean="0"/>
              <a:t>序列长度为</a:t>
            </a:r>
            <a:r>
              <a:rPr lang="en-US" altLang="zh-CN" smtClean="0"/>
              <a:t>0</a:t>
            </a:r>
            <a:r>
              <a:rPr lang="zh-CN" altLang="en-US" smtClean="0"/>
              <a:t>时，其公共子序列长度为</a:t>
            </a:r>
            <a:r>
              <a:rPr lang="en-US" altLang="zh-CN" smtClean="0"/>
              <a:t>0</a:t>
            </a:r>
          </a:p>
        </p:txBody>
      </p:sp>
      <p:sp>
        <p:nvSpPr>
          <p:cNvPr id="158724" name="TextBox 3"/>
          <p:cNvSpPr txBox="1">
            <a:spLocks noChangeArrowheads="1"/>
          </p:cNvSpPr>
          <p:nvPr/>
        </p:nvSpPr>
        <p:spPr bwMode="auto">
          <a:xfrm>
            <a:off x="2771775" y="2636838"/>
            <a:ext cx="56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NO!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6.4.2 </a:t>
            </a:r>
            <a:r>
              <a:rPr lang="zh-CN" altLang="en-US" dirty="0" smtClean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）填表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/>
              <a:t>考虑</a:t>
            </a:r>
            <a:r>
              <a:rPr lang="en-US" altLang="zh-CN" dirty="0" smtClean="0"/>
              <a:t>X=(</a:t>
            </a:r>
            <a:r>
              <a:rPr lang="en-US" altLang="zh-CN" dirty="0" err="1" smtClean="0"/>
              <a:t>a,a,b,a,c</a:t>
            </a:r>
            <a:r>
              <a:rPr lang="en-US" altLang="zh-CN" dirty="0" smtClean="0"/>
              <a:t>), Y=(</a:t>
            </a:r>
            <a:r>
              <a:rPr lang="en-US" altLang="zh-CN" dirty="0" err="1" smtClean="0"/>
              <a:t>a,c,a,b,c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，求其最长公共子序列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两个表：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L</a:t>
            </a:r>
            <a:r>
              <a:rPr lang="zh-CN" altLang="en-US" dirty="0" smtClean="0"/>
              <a:t>表填不同长度</a:t>
            </a:r>
            <a:r>
              <a:rPr lang="zh-CN" altLang="en-US" dirty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序列所产生的最长公共子序列长度，即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表记录公共子序列长度的</a:t>
            </a:r>
            <a:r>
              <a:rPr lang="zh-CN" altLang="en-US" dirty="0" smtClean="0">
                <a:solidFill>
                  <a:srgbClr val="FF0000"/>
                </a:solidFill>
              </a:rPr>
              <a:t>变化方式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17504"/>
              </p:ext>
            </p:extLst>
          </p:nvPr>
        </p:nvGraphicFramePr>
        <p:xfrm>
          <a:off x="1331640" y="4524399"/>
          <a:ext cx="60563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4" name="Equation" r:id="rId3" imgW="2603160" imgH="736560" progId="Equation.DSMT4">
                  <p:embed/>
                </p:oleObj>
              </mc:Choice>
              <mc:Fallback>
                <p:oleObj name="Equation" r:id="rId3" imgW="260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24399"/>
                        <a:ext cx="6056312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6660232" y="4221088"/>
            <a:ext cx="2015108" cy="648146"/>
          </a:xfrm>
          <a:prstGeom prst="wedgeRoundRectCallout">
            <a:avLst>
              <a:gd name="adj1" fmla="val -50453"/>
              <a:gd name="adj2" fmla="val 8846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公共子序列元素来源于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660232" y="6188589"/>
            <a:ext cx="2015108" cy="648146"/>
          </a:xfrm>
          <a:prstGeom prst="wedgeRoundRectCallout">
            <a:avLst>
              <a:gd name="adj1" fmla="val -32098"/>
              <a:gd name="adj2" fmla="val -6847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公共子序列元素来源于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5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6.4.2 </a:t>
            </a:r>
            <a:r>
              <a:rPr lang="zh-CN" altLang="en-US" smtClean="0"/>
              <a:t>最长公共子序列</a:t>
            </a:r>
          </a:p>
        </p:txBody>
      </p:sp>
      <p:sp>
        <p:nvSpPr>
          <p:cNvPr id="160771" name="内容占位符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、填写表中初始化解</a:t>
            </a:r>
            <a:r>
              <a:rPr lang="en-US" altLang="zh-CN" dirty="0" smtClean="0"/>
              <a:t>L(i,0)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L(0,j)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S(i,0)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S(0,j)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65149"/>
              </p:ext>
            </p:extLst>
          </p:nvPr>
        </p:nvGraphicFramePr>
        <p:xfrm>
          <a:off x="107504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3234"/>
              </p:ext>
            </p:extLst>
          </p:nvPr>
        </p:nvGraphicFramePr>
        <p:xfrm>
          <a:off x="4644008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内容占位符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、考虑</a:t>
            </a:r>
            <a:r>
              <a:rPr lang="en-US" altLang="zh-CN" dirty="0" smtClean="0"/>
              <a:t>L(1,1),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==y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L(1,1)=L(0,0)+1=1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的定义，</a:t>
            </a:r>
            <a:r>
              <a:rPr lang="en-US" altLang="zh-CN" dirty="0" smtClean="0"/>
              <a:t>S(1,1)</a:t>
            </a:r>
            <a:r>
              <a:rPr lang="zh-CN" altLang="en-US" dirty="0" smtClean="0"/>
              <a:t>应属于第一种情况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64204"/>
              </p:ext>
            </p:extLst>
          </p:nvPr>
        </p:nvGraphicFramePr>
        <p:xfrm>
          <a:off x="107504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2469"/>
              </p:ext>
            </p:extLst>
          </p:nvPr>
        </p:nvGraphicFramePr>
        <p:xfrm>
          <a:off x="4644008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119803"/>
              </p:ext>
            </p:extLst>
          </p:nvPr>
        </p:nvGraphicFramePr>
        <p:xfrm>
          <a:off x="35198" y="188640"/>
          <a:ext cx="5040858" cy="77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6" name="公式" r:id="rId3" imgW="3302000" imgH="508000" progId="Equation.3">
                  <p:embed/>
                </p:oleObj>
              </mc:Choice>
              <mc:Fallback>
                <p:oleObj name="公式" r:id="rId3" imgW="330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" y="188640"/>
                        <a:ext cx="5040858" cy="77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50225"/>
              </p:ext>
            </p:extLst>
          </p:nvPr>
        </p:nvGraphicFramePr>
        <p:xfrm>
          <a:off x="5500191" y="44624"/>
          <a:ext cx="3536305" cy="100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7" name="Equation" r:id="rId5" imgW="2603160" imgH="736560" progId="Equation.DSMT4">
                  <p:embed/>
                </p:oleObj>
              </mc:Choice>
              <mc:Fallback>
                <p:oleObj name="Equation" r:id="rId5" imgW="260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191" y="44624"/>
                        <a:ext cx="3536305" cy="100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292080" y="116632"/>
            <a:ext cx="0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300729" y="3243798"/>
            <a:ext cx="315763" cy="3147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箭头连接符 9"/>
          <p:cNvCxnSpPr>
            <a:stCxn id="11" idx="5"/>
          </p:cNvCxnSpPr>
          <p:nvPr/>
        </p:nvCxnSpPr>
        <p:spPr>
          <a:xfrm>
            <a:off x="1570250" y="3512471"/>
            <a:ext cx="388824" cy="3279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内容占位符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、考虑</a:t>
            </a:r>
            <a:r>
              <a:rPr lang="en-US" altLang="zh-CN" dirty="0" smtClean="0"/>
              <a:t>L(1,2),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≠y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L(1,2)=max(L(1,1),L(0,2))=1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L(1,1)</a:t>
            </a:r>
            <a:r>
              <a:rPr lang="en-US" altLang="zh-CN" dirty="0"/>
              <a:t>&gt;</a:t>
            </a:r>
            <a:r>
              <a:rPr lang="en-US" altLang="zh-CN" dirty="0" smtClean="0"/>
              <a:t>L(0,2)</a:t>
            </a:r>
            <a:r>
              <a:rPr lang="zh-CN" altLang="en-US" dirty="0" smtClean="0"/>
              <a:t>，属于第二种情况，因此</a:t>
            </a:r>
            <a:r>
              <a:rPr lang="en-US" altLang="zh-CN" dirty="0" smtClean="0"/>
              <a:t>S(1,2)=2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0076"/>
              </p:ext>
            </p:extLst>
          </p:nvPr>
        </p:nvGraphicFramePr>
        <p:xfrm>
          <a:off x="107504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51690"/>
              </p:ext>
            </p:extLst>
          </p:nvPr>
        </p:nvGraphicFramePr>
        <p:xfrm>
          <a:off x="4644008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72521"/>
              </p:ext>
            </p:extLst>
          </p:nvPr>
        </p:nvGraphicFramePr>
        <p:xfrm>
          <a:off x="35198" y="188640"/>
          <a:ext cx="5040858" cy="77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0" name="公式" r:id="rId3" imgW="3302000" imgH="508000" progId="Equation.3">
                  <p:embed/>
                </p:oleObj>
              </mc:Choice>
              <mc:Fallback>
                <p:oleObj name="公式" r:id="rId3" imgW="330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" y="188640"/>
                        <a:ext cx="5040858" cy="77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835832"/>
              </p:ext>
            </p:extLst>
          </p:nvPr>
        </p:nvGraphicFramePr>
        <p:xfrm>
          <a:off x="5500191" y="44624"/>
          <a:ext cx="3536305" cy="100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1" name="Equation" r:id="rId5" imgW="2603160" imgH="736560" progId="Equation.DSMT4">
                  <p:embed/>
                </p:oleObj>
              </mc:Choice>
              <mc:Fallback>
                <p:oleObj name="Equation" r:id="rId5" imgW="260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191" y="44624"/>
                        <a:ext cx="3536305" cy="100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292080" y="116632"/>
            <a:ext cx="0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863140" y="3652908"/>
            <a:ext cx="284159" cy="31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18566" y="3254162"/>
            <a:ext cx="284159" cy="31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箭头连接符 6"/>
          <p:cNvCxnSpPr>
            <a:stCxn id="11" idx="6"/>
          </p:cNvCxnSpPr>
          <p:nvPr/>
        </p:nvCxnSpPr>
        <p:spPr>
          <a:xfrm>
            <a:off x="2147299" y="3809366"/>
            <a:ext cx="2712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内容占位符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…  L(1,3),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=y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L(1,3)=L(0,2)+1=1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=y</a:t>
            </a:r>
            <a:r>
              <a:rPr lang="en-US" altLang="zh-CN" baseline="-25000" dirty="0" smtClean="0"/>
              <a:t>3 </a:t>
            </a:r>
            <a:r>
              <a:rPr lang="zh-CN" altLang="en-US" dirty="0" smtClean="0"/>
              <a:t>，属于第一种情况，因此</a:t>
            </a:r>
            <a:r>
              <a:rPr lang="en-US" altLang="zh-CN" dirty="0" smtClean="0"/>
              <a:t>S(1,3)=1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0174"/>
              </p:ext>
            </p:extLst>
          </p:nvPr>
        </p:nvGraphicFramePr>
        <p:xfrm>
          <a:off x="107504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67493"/>
              </p:ext>
            </p:extLst>
          </p:nvPr>
        </p:nvGraphicFramePr>
        <p:xfrm>
          <a:off x="4644008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44579"/>
              </p:ext>
            </p:extLst>
          </p:nvPr>
        </p:nvGraphicFramePr>
        <p:xfrm>
          <a:off x="35198" y="188640"/>
          <a:ext cx="5040858" cy="77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4" name="公式" r:id="rId3" imgW="3302000" imgH="508000" progId="Equation.3">
                  <p:embed/>
                </p:oleObj>
              </mc:Choice>
              <mc:Fallback>
                <p:oleObj name="公式" r:id="rId3" imgW="330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" y="188640"/>
                        <a:ext cx="5040858" cy="77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1311"/>
              </p:ext>
            </p:extLst>
          </p:nvPr>
        </p:nvGraphicFramePr>
        <p:xfrm>
          <a:off x="5500191" y="44624"/>
          <a:ext cx="3536305" cy="100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5" name="Equation" r:id="rId5" imgW="2603160" imgH="736560" progId="Equation.DSMT4">
                  <p:embed/>
                </p:oleObj>
              </mc:Choice>
              <mc:Fallback>
                <p:oleObj name="Equation" r:id="rId5" imgW="260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191" y="44624"/>
                        <a:ext cx="3536305" cy="100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292080" y="116632"/>
            <a:ext cx="0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391122" y="3233525"/>
            <a:ext cx="331529" cy="3304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箭头连接符 6"/>
          <p:cNvCxnSpPr>
            <a:stCxn id="9" idx="5"/>
          </p:cNvCxnSpPr>
          <p:nvPr/>
        </p:nvCxnSpPr>
        <p:spPr>
          <a:xfrm>
            <a:off x="2674100" y="3515614"/>
            <a:ext cx="323998" cy="2734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6.4.1 </a:t>
            </a:r>
            <a:r>
              <a:rPr lang="zh-CN" altLang="en-US" dirty="0" smtClean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）寻找动态规划函数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定义递推量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zh-CN" dirty="0" smtClean="0"/>
              <a:t>L(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个数的子序列</a:t>
            </a:r>
            <a:r>
              <a:rPr lang="zh-CN" altLang="en-US" dirty="0" smtClean="0">
                <a:solidFill>
                  <a:srgbClr val="FF0000"/>
                </a:solidFill>
              </a:rPr>
              <a:t>以第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个数结尾时</a:t>
            </a:r>
            <a:r>
              <a:rPr lang="zh-CN" altLang="en-US" dirty="0" smtClean="0"/>
              <a:t>的最长递增子序列长度。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比如：对于序列</a:t>
            </a:r>
            <a:r>
              <a:rPr lang="en-US" altLang="zh-CN" dirty="0" smtClean="0">
                <a:solidFill>
                  <a:srgbClr val="FF0000"/>
                </a:solidFill>
              </a:rPr>
              <a:t>{5, 2, 8, 3, 1, 6, 9, 7}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L(3)</a:t>
            </a:r>
            <a:r>
              <a:rPr lang="zh-CN" altLang="en-US" dirty="0" smtClean="0">
                <a:solidFill>
                  <a:srgbClr val="FF0000"/>
                </a:solidFill>
              </a:rPr>
              <a:t>表示子序列</a:t>
            </a:r>
            <a:r>
              <a:rPr lang="en-US" altLang="zh-CN" dirty="0" smtClean="0">
                <a:solidFill>
                  <a:srgbClr val="FF0000"/>
                </a:solidFill>
              </a:rPr>
              <a:t>{5,2,8}</a:t>
            </a:r>
            <a:r>
              <a:rPr lang="zh-CN" altLang="en-US" dirty="0" smtClean="0">
                <a:solidFill>
                  <a:srgbClr val="FF0000"/>
                </a:solidFill>
              </a:rPr>
              <a:t>的最长递增子序列长度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L(5)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en-US" altLang="zh-CN" dirty="0" smtClean="0">
                <a:solidFill>
                  <a:srgbClr val="FF0000"/>
                </a:solidFill>
              </a:rPr>
              <a:t>{5,2,8,3,1}</a:t>
            </a:r>
            <a:r>
              <a:rPr lang="zh-CN" altLang="en-US" dirty="0" smtClean="0">
                <a:solidFill>
                  <a:srgbClr val="FF0000"/>
                </a:solidFill>
              </a:rPr>
              <a:t>的最长递增子序列长度</a:t>
            </a:r>
            <a:r>
              <a:rPr lang="en-US" altLang="zh-CN" dirty="0" smtClean="0">
                <a:solidFill>
                  <a:srgbClr val="FF0000"/>
                </a:solidFill>
              </a:rPr>
              <a:t>1(</a:t>
            </a:r>
            <a:r>
              <a:rPr lang="zh-CN" altLang="en-US" dirty="0" smtClean="0">
                <a:solidFill>
                  <a:srgbClr val="FF0000"/>
                </a:solidFill>
              </a:rPr>
              <a:t>注意：不是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，因为必须以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结尾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内容占位符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…  L(4,4),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≠y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L(4,4)=max(L(4,3), L(3,4))=3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=y</a:t>
            </a:r>
            <a:r>
              <a:rPr lang="en-US" altLang="zh-CN" baseline="-25000" dirty="0" smtClean="0"/>
              <a:t>3 </a:t>
            </a:r>
            <a:r>
              <a:rPr lang="zh-CN" altLang="en-US" dirty="0" smtClean="0"/>
              <a:t>，属于第一种情况，因此</a:t>
            </a:r>
            <a:r>
              <a:rPr lang="en-US" altLang="zh-CN" dirty="0" smtClean="0"/>
              <a:t>S(1,3)=1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76577"/>
              </p:ext>
            </p:extLst>
          </p:nvPr>
        </p:nvGraphicFramePr>
        <p:xfrm>
          <a:off x="107504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44994"/>
              </p:ext>
            </p:extLst>
          </p:nvPr>
        </p:nvGraphicFramePr>
        <p:xfrm>
          <a:off x="4644008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368"/>
              </p:ext>
            </p:extLst>
          </p:nvPr>
        </p:nvGraphicFramePr>
        <p:xfrm>
          <a:off x="35198" y="188640"/>
          <a:ext cx="5040858" cy="77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8" name="公式" r:id="rId3" imgW="3302000" imgH="508000" progId="Equation.3">
                  <p:embed/>
                </p:oleObj>
              </mc:Choice>
              <mc:Fallback>
                <p:oleObj name="公式" r:id="rId3" imgW="330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" y="188640"/>
                        <a:ext cx="5040858" cy="77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845094"/>
              </p:ext>
            </p:extLst>
          </p:nvPr>
        </p:nvGraphicFramePr>
        <p:xfrm>
          <a:off x="5500191" y="44624"/>
          <a:ext cx="3536305" cy="100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9" name="Equation" r:id="rId5" imgW="2603160" imgH="736560" progId="Equation.DSMT4">
                  <p:embed/>
                </p:oleObj>
              </mc:Choice>
              <mc:Fallback>
                <p:oleObj name="Equation" r:id="rId5" imgW="260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191" y="44624"/>
                        <a:ext cx="3536305" cy="100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292080" y="116632"/>
            <a:ext cx="0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945661" y="4890702"/>
            <a:ext cx="298249" cy="2973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91937" y="4479202"/>
            <a:ext cx="298249" cy="2973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箭头连接符 6"/>
          <p:cNvCxnSpPr>
            <a:stCxn id="10" idx="4"/>
          </p:cNvCxnSpPr>
          <p:nvPr/>
        </p:nvCxnSpPr>
        <p:spPr>
          <a:xfrm>
            <a:off x="3641062" y="4776514"/>
            <a:ext cx="0" cy="1923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内容占位符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、依次填完表，最长公共子序列长度为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2228"/>
              </p:ext>
            </p:extLst>
          </p:nvPr>
        </p:nvGraphicFramePr>
        <p:xfrm>
          <a:off x="107504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17349"/>
              </p:ext>
            </p:extLst>
          </p:nvPr>
        </p:nvGraphicFramePr>
        <p:xfrm>
          <a:off x="4644008" y="2389608"/>
          <a:ext cx="4367360" cy="32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  <a:gridCol w="545920"/>
              </a:tblGrid>
              <a:tr h="40895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08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56115"/>
              </p:ext>
            </p:extLst>
          </p:nvPr>
        </p:nvGraphicFramePr>
        <p:xfrm>
          <a:off x="35198" y="188640"/>
          <a:ext cx="5040858" cy="77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2" name="公式" r:id="rId3" imgW="3302000" imgH="508000" progId="Equation.3">
                  <p:embed/>
                </p:oleObj>
              </mc:Choice>
              <mc:Fallback>
                <p:oleObj name="公式" r:id="rId3" imgW="330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" y="188640"/>
                        <a:ext cx="5040858" cy="77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32665"/>
              </p:ext>
            </p:extLst>
          </p:nvPr>
        </p:nvGraphicFramePr>
        <p:xfrm>
          <a:off x="5500191" y="44624"/>
          <a:ext cx="3536305" cy="100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3" name="Equation" r:id="rId5" imgW="2603160" imgH="736560" progId="Equation.DSMT4">
                  <p:embed/>
                </p:oleObj>
              </mc:Choice>
              <mc:Fallback>
                <p:oleObj name="Equation" r:id="rId5" imgW="260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191" y="44624"/>
                        <a:ext cx="3536305" cy="100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292080" y="116632"/>
            <a:ext cx="0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6.4.2 </a:t>
            </a:r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）回溯：根据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表往前寻找最长公共子序列元素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的定义反推：</a:t>
            </a:r>
            <a:endParaRPr lang="en-US" altLang="zh-CN" dirty="0" smtClean="0"/>
          </a:p>
          <a:p>
            <a:r>
              <a:rPr lang="zh-CN" altLang="en-US" dirty="0" smtClean="0"/>
              <a:t>当值为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时，表示对应的元素相等，应为公共子序列元素，因此，将其记录，</a:t>
            </a:r>
            <a:r>
              <a:rPr lang="zh-CN" altLang="en-US" dirty="0" smtClean="0">
                <a:solidFill>
                  <a:srgbClr val="FF0000"/>
                </a:solidFill>
              </a:rPr>
              <a:t>并检索</a:t>
            </a:r>
            <a:r>
              <a:rPr lang="en-US" altLang="zh-CN" dirty="0" smtClean="0">
                <a:solidFill>
                  <a:srgbClr val="FF0000"/>
                </a:solidFill>
              </a:rPr>
              <a:t>S(i-1,j-1)</a:t>
            </a:r>
          </a:p>
          <a:p>
            <a:r>
              <a:rPr lang="zh-CN" altLang="en-US" dirty="0" smtClean="0"/>
              <a:t>当值为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L(i,j-1)&gt;=L(i-1,j)</a:t>
            </a:r>
            <a:r>
              <a:rPr lang="zh-CN" altLang="en-US" dirty="0" smtClean="0"/>
              <a:t>，表明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比</a:t>
            </a:r>
            <a:r>
              <a:rPr lang="en-US" altLang="zh-CN" dirty="0" err="1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>
                <a:solidFill>
                  <a:srgbClr val="FF0000"/>
                </a:solidFill>
              </a:rPr>
              <a:t>更重要</a:t>
            </a:r>
            <a:r>
              <a:rPr lang="zh-CN" altLang="en-US" dirty="0" smtClean="0"/>
              <a:t>，保留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缩减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，搜索方向转到</a:t>
            </a:r>
            <a:r>
              <a:rPr lang="en-US" altLang="zh-CN" dirty="0" smtClean="0"/>
              <a:t>S(i,j-1)</a:t>
            </a:r>
          </a:p>
          <a:p>
            <a:r>
              <a:rPr lang="zh-CN" altLang="en-US" dirty="0" smtClean="0"/>
              <a:t>当值为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L(i,j-1)&lt;L(i-1,j)</a:t>
            </a:r>
            <a:r>
              <a:rPr lang="zh-CN" altLang="en-US" dirty="0" smtClean="0"/>
              <a:t>，表明</a:t>
            </a:r>
            <a:r>
              <a:rPr lang="en-US" altLang="zh-CN" dirty="0" err="1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>
                <a:solidFill>
                  <a:srgbClr val="FF0000"/>
                </a:solidFill>
              </a:rPr>
              <a:t>比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更重要</a:t>
            </a:r>
            <a:r>
              <a:rPr lang="zh-CN" altLang="en-US" dirty="0" smtClean="0"/>
              <a:t>，保留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缩减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，搜索方向转到</a:t>
            </a:r>
            <a:r>
              <a:rPr lang="en-US" altLang="zh-CN" dirty="0" smtClean="0"/>
              <a:t>S(i-1,j)</a:t>
            </a:r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950150"/>
              </p:ext>
            </p:extLst>
          </p:nvPr>
        </p:nvGraphicFramePr>
        <p:xfrm>
          <a:off x="1331913" y="1772816"/>
          <a:ext cx="60563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8" name="Equation" r:id="rId3" imgW="2603160" imgH="736560" progId="Equation.DSMT4">
                  <p:embed/>
                </p:oleObj>
              </mc:Choice>
              <mc:Fallback>
                <p:oleObj name="Equation" r:id="rId3" imgW="26031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2816"/>
                        <a:ext cx="6056312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659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CN" sz="2600" dirty="0" smtClean="0"/>
              <a:t>S=1 </a:t>
            </a:r>
            <a:r>
              <a:rPr lang="en-US" altLang="zh-CN" sz="2600" dirty="0" smtClean="0">
                <a:sym typeface="Wingdings" pitchFamily="2" charset="2"/>
              </a:rPr>
              <a:t> S(i-1,j-1)    S=2  S(i,j-1)    S=3  S(i-1,j)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S(5,5)</a:t>
            </a:r>
            <a:r>
              <a:rPr lang="zh-CN" altLang="en-US" dirty="0" smtClean="0"/>
              <a:t>开始，由于</a:t>
            </a:r>
            <a:r>
              <a:rPr lang="en-US" altLang="zh-CN" dirty="0" smtClean="0"/>
              <a:t>S(5,5)=1</a:t>
            </a:r>
            <a:r>
              <a:rPr lang="zh-CN" altLang="en-US" dirty="0" smtClean="0"/>
              <a:t>，因此元素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为公共元素，记录并回溯</a:t>
            </a:r>
            <a:r>
              <a:rPr lang="en-US" altLang="zh-CN" dirty="0" smtClean="0"/>
              <a:t>S(4,4)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94848"/>
              </p:ext>
            </p:extLst>
          </p:nvPr>
        </p:nvGraphicFramePr>
        <p:xfrm>
          <a:off x="467544" y="2132856"/>
          <a:ext cx="806489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7380312" y="5445224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69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CN" sz="2600" dirty="0" smtClean="0"/>
              <a:t>S=1 </a:t>
            </a:r>
            <a:r>
              <a:rPr lang="en-US" altLang="zh-CN" sz="2600" dirty="0" smtClean="0">
                <a:sym typeface="Wingdings" pitchFamily="2" charset="2"/>
              </a:rPr>
              <a:t> S(i-1,j-1)    S=2  S(i,j-1)    S=3  S(i-1,j)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S(4,4)=3</a:t>
            </a:r>
            <a:r>
              <a:rPr lang="zh-CN" altLang="en-US" dirty="0" smtClean="0"/>
              <a:t>，缩减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序列，搜索下一个位置：</a:t>
            </a:r>
            <a:r>
              <a:rPr lang="en-US" altLang="zh-CN" dirty="0" smtClean="0"/>
              <a:t>S(3,4)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39"/>
              </p:ext>
            </p:extLst>
          </p:nvPr>
        </p:nvGraphicFramePr>
        <p:xfrm>
          <a:off x="467544" y="2132856"/>
          <a:ext cx="806489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7380312" y="5445224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236296" y="494116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92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CN" sz="2600" dirty="0" smtClean="0"/>
              <a:t>S=1 </a:t>
            </a:r>
            <a:r>
              <a:rPr lang="en-US" altLang="zh-CN" sz="2600" dirty="0" smtClean="0">
                <a:sym typeface="Wingdings" pitchFamily="2" charset="2"/>
              </a:rPr>
              <a:t> S(i-1,j-1)    S=2  S(i,j-1)    S=3  S(i-1,j)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S(3,4)=1</a:t>
            </a:r>
            <a:r>
              <a:rPr lang="zh-CN" altLang="en-US" dirty="0" smtClean="0"/>
              <a:t>，因此元素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为公共元素，记录并回溯</a:t>
            </a:r>
            <a:r>
              <a:rPr lang="en-US" altLang="zh-CN" dirty="0" smtClean="0"/>
              <a:t>S(2,3)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40860"/>
              </p:ext>
            </p:extLst>
          </p:nvPr>
        </p:nvGraphicFramePr>
        <p:xfrm>
          <a:off x="467544" y="2132856"/>
          <a:ext cx="806489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7380312" y="5445224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236296" y="494116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256759" y="4446637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76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CN" sz="2600" dirty="0" smtClean="0"/>
              <a:t>S=1 </a:t>
            </a:r>
            <a:r>
              <a:rPr lang="en-US" altLang="zh-CN" sz="2600" dirty="0" smtClean="0">
                <a:sym typeface="Wingdings" pitchFamily="2" charset="2"/>
              </a:rPr>
              <a:t> S(i-1,j-1)    S=2  S(i,j-1)    S=3  S(i-1,j)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S(2,3)=1</a:t>
            </a:r>
            <a:r>
              <a:rPr lang="zh-CN" altLang="en-US" dirty="0" smtClean="0"/>
              <a:t>，因此元素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为公共元素，记录并回溯</a:t>
            </a:r>
            <a:r>
              <a:rPr lang="en-US" altLang="zh-CN" dirty="0" smtClean="0"/>
              <a:t>S(1,2)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41314"/>
              </p:ext>
            </p:extLst>
          </p:nvPr>
        </p:nvGraphicFramePr>
        <p:xfrm>
          <a:off x="467544" y="2132856"/>
          <a:ext cx="806489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7380312" y="5445224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236296" y="494116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256759" y="4446637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0" y="3933056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13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CN" sz="2600" dirty="0" smtClean="0"/>
              <a:t>S=1 </a:t>
            </a:r>
            <a:r>
              <a:rPr lang="en-US" altLang="zh-CN" sz="2600" dirty="0" smtClean="0">
                <a:sym typeface="Wingdings" pitchFamily="2" charset="2"/>
              </a:rPr>
              <a:t> S(i-1,j-1)    S=2  S(i,j-1)    S=3  S(i-1,j)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S(1,2)=2</a:t>
            </a:r>
            <a:r>
              <a:rPr lang="zh-CN" altLang="en-US" dirty="0" smtClean="0"/>
              <a:t>，缩减</a:t>
            </a:r>
            <a:r>
              <a:rPr lang="en-US" altLang="zh-CN" dirty="0" smtClean="0"/>
              <a:t>Y</a:t>
            </a:r>
            <a:r>
              <a:rPr lang="zh-CN" altLang="en-US" dirty="0" smtClean="0"/>
              <a:t>序列，搜索下一个位置：</a:t>
            </a:r>
            <a:r>
              <a:rPr lang="en-US" altLang="zh-CN" dirty="0" smtClean="0"/>
              <a:t>S(1,1)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17184"/>
              </p:ext>
            </p:extLst>
          </p:nvPr>
        </p:nvGraphicFramePr>
        <p:xfrm>
          <a:off x="467544" y="2132856"/>
          <a:ext cx="806489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7380312" y="5445224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236296" y="494116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256759" y="4446637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0" y="3933056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283968" y="3933056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96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CN" sz="2600" dirty="0" smtClean="0"/>
              <a:t>S=1 </a:t>
            </a:r>
            <a:r>
              <a:rPr lang="en-US" altLang="zh-CN" sz="2600" dirty="0" smtClean="0">
                <a:sym typeface="Wingdings" pitchFamily="2" charset="2"/>
              </a:rPr>
              <a:t> S(i-1,j-1)    S=2  S(i,j-1)    S=3  S(i-1,j)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S(1,1)=1</a:t>
            </a:r>
            <a:r>
              <a:rPr lang="zh-CN" altLang="en-US" dirty="0" smtClean="0"/>
              <a:t>，因此元素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为公共元素，记录并回溯</a:t>
            </a:r>
            <a:r>
              <a:rPr lang="en-US" altLang="zh-CN" dirty="0" smtClean="0"/>
              <a:t>S(0,0)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67829"/>
              </p:ext>
            </p:extLst>
          </p:nvPr>
        </p:nvGraphicFramePr>
        <p:xfrm>
          <a:off x="467544" y="2132856"/>
          <a:ext cx="806489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7380312" y="5445224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236296" y="494116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256759" y="4446637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0" y="3933056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283968" y="3933056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275856" y="3429000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36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altLang="zh-CN" sz="2600" dirty="0" smtClean="0"/>
              <a:t>S=1 </a:t>
            </a:r>
            <a:r>
              <a:rPr lang="en-US" altLang="zh-CN" sz="2600" dirty="0" smtClean="0">
                <a:sym typeface="Wingdings" pitchFamily="2" charset="2"/>
              </a:rPr>
              <a:t> S(i-1,j-1)    S=2  S(i,j-1)    S=3  S(i-1,j)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当回溯至</a:t>
            </a:r>
            <a:r>
              <a:rPr lang="en-US" altLang="zh-CN" dirty="0" smtClean="0"/>
              <a:t>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时，回溯结束，回溯过程中记录下来的元素（倒过来）即为最长的公共子序列，即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75017"/>
              </p:ext>
            </p:extLst>
          </p:nvPr>
        </p:nvGraphicFramePr>
        <p:xfrm>
          <a:off x="467544" y="2132856"/>
          <a:ext cx="806489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752" marR="68752" marT="34366" marB="343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椭圆 11"/>
          <p:cNvSpPr/>
          <p:nvPr/>
        </p:nvSpPr>
        <p:spPr>
          <a:xfrm>
            <a:off x="3779912" y="22048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96136" y="22048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04248" y="22048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812360" y="22048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5576" y="371703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5576" y="42210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55576" y="47251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5576" y="57332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对于序列</a:t>
            </a:r>
            <a:r>
              <a:rPr lang="en-US" altLang="zh-CN" dirty="0"/>
              <a:t>{5, 2, 8, </a:t>
            </a:r>
            <a:r>
              <a:rPr lang="en-US" altLang="zh-CN" dirty="0" smtClean="0"/>
              <a:t>3, 1, </a:t>
            </a:r>
            <a:r>
              <a:rPr lang="en-US" altLang="zh-CN" dirty="0"/>
              <a:t>6, 9, 7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，考虑前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个数构成的子序列</a:t>
            </a:r>
            <a:r>
              <a:rPr lang="en-US" altLang="zh-CN" dirty="0" smtClean="0"/>
              <a:t>{5, 2, 8}</a:t>
            </a:r>
            <a:r>
              <a:rPr lang="zh-CN" altLang="en-US" dirty="0" smtClean="0"/>
              <a:t>，其产生的递增子序列如下：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结尾的递增子序列为：</a:t>
            </a:r>
            <a:r>
              <a:rPr lang="en-US" altLang="zh-CN" dirty="0" smtClean="0"/>
              <a:t>{5}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结尾的递增子序列为：</a:t>
            </a:r>
            <a:r>
              <a:rPr lang="en-US" altLang="zh-CN" dirty="0" smtClean="0"/>
              <a:t>{2}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）以</a:t>
            </a:r>
            <a:r>
              <a:rPr lang="en-US" altLang="zh-CN" dirty="0" smtClean="0"/>
              <a:t>8</a:t>
            </a:r>
            <a:r>
              <a:rPr lang="zh-CN" altLang="en-US" dirty="0" smtClean="0"/>
              <a:t>结尾的递增子序列为：</a:t>
            </a:r>
            <a:r>
              <a:rPr lang="en-US" altLang="zh-CN" dirty="0" smtClean="0"/>
              <a:t>{8}</a:t>
            </a:r>
            <a:r>
              <a:rPr lang="en-US" altLang="zh-CN" dirty="0"/>
              <a:t>,</a:t>
            </a:r>
            <a:r>
              <a:rPr lang="en-US" altLang="zh-CN" dirty="0" smtClean="0"/>
              <a:t>{5,8},{2,8}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L(3)</a:t>
            </a:r>
            <a:r>
              <a:rPr lang="zh-CN" altLang="en-US" dirty="0" smtClean="0"/>
              <a:t>表示以第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个元素</a:t>
            </a:r>
            <a:r>
              <a:rPr lang="en-US" altLang="zh-CN" dirty="0" smtClean="0"/>
              <a:t>(8)</a:t>
            </a:r>
            <a:r>
              <a:rPr lang="zh-CN" altLang="en-US" dirty="0" smtClean="0"/>
              <a:t>结尾的最长递增子序列长度，为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9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805" y="0"/>
            <a:ext cx="8229600" cy="4937760"/>
          </a:xfrm>
        </p:spPr>
        <p:txBody>
          <a:bodyPr/>
          <a:lstStyle/>
          <a:p>
            <a:r>
              <a:rPr lang="zh-CN" altLang="en-US" dirty="0" smtClean="0"/>
              <a:t>算法实现 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96" y="476672"/>
            <a:ext cx="799288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CommonOrder</a:t>
            </a:r>
            <a:r>
              <a:rPr lang="en-US" altLang="zh-CN" sz="2000" dirty="0" smtClean="0"/>
              <a:t>(char x[ 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m, char y[ ],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n, char z[ 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i, j, k;</a:t>
            </a:r>
          </a:p>
          <a:p>
            <a:r>
              <a:rPr lang="en-US" altLang="zh-CN" sz="2000" dirty="0" smtClean="0"/>
              <a:t>   for (j = 0; j &lt;= n; j++)</a:t>
            </a:r>
            <a:endParaRPr lang="zh-CN" altLang="en-US" sz="2000" dirty="0" smtClean="0"/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L[0][j] = 0;</a:t>
            </a:r>
          </a:p>
          <a:p>
            <a:r>
              <a:rPr lang="en-US" altLang="zh-CN" sz="2000" dirty="0" smtClean="0"/>
              <a:t>   for (i = 0; i &lt;= m; i++)</a:t>
            </a:r>
            <a:endParaRPr lang="zh-CN" altLang="en-US" sz="2000" dirty="0" smtClean="0"/>
          </a:p>
          <a:p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L[i][0]=0;</a:t>
            </a:r>
          </a:p>
          <a:p>
            <a:r>
              <a:rPr lang="en-US" altLang="zh-CN" sz="2000" dirty="0" smtClean="0"/>
              <a:t>   for (i = 1; i &lt;= m; i++) {</a:t>
            </a:r>
          </a:p>
          <a:p>
            <a:r>
              <a:rPr lang="en-US" altLang="zh-CN" sz="2000" dirty="0" smtClean="0"/>
              <a:t>      for (j = 1; j &lt;= n; j++) {</a:t>
            </a:r>
          </a:p>
          <a:p>
            <a:r>
              <a:rPr lang="en-US" altLang="zh-CN" sz="2000" dirty="0" smtClean="0"/>
              <a:t>         if (x[i-1] == y[j-1]) { </a:t>
            </a:r>
          </a:p>
          <a:p>
            <a:r>
              <a:rPr lang="en-US" altLang="zh-CN" sz="2000" dirty="0" smtClean="0"/>
              <a:t>            L[i][j] = L[i-1][j-1] + 1; </a:t>
            </a:r>
          </a:p>
          <a:p>
            <a:r>
              <a:rPr lang="en-US" altLang="zh-CN" sz="2000" dirty="0" smtClean="0"/>
              <a:t>            S[i][j] = 1;}</a:t>
            </a:r>
          </a:p>
          <a:p>
            <a:r>
              <a:rPr lang="en-US" altLang="zh-CN" sz="2000" dirty="0" smtClean="0"/>
              <a:t>         else if (L[i][j-1] &gt;= L[i-1][j]) { </a:t>
            </a:r>
          </a:p>
          <a:p>
            <a:r>
              <a:rPr lang="en-US" altLang="zh-CN" sz="2000" dirty="0" smtClean="0"/>
              <a:t>            L[i][j] = L[i][j-1];</a:t>
            </a:r>
          </a:p>
          <a:p>
            <a:r>
              <a:rPr lang="en-US" altLang="zh-CN" sz="2000" dirty="0" smtClean="0"/>
              <a:t>            S[i][j] = 2;}</a:t>
            </a:r>
          </a:p>
          <a:p>
            <a:r>
              <a:rPr lang="en-US" altLang="zh-CN" sz="2000" dirty="0" smtClean="0"/>
              <a:t>         else {</a:t>
            </a:r>
          </a:p>
          <a:p>
            <a:r>
              <a:rPr lang="en-US" altLang="zh-CN" sz="2000" dirty="0" smtClean="0"/>
              <a:t>            L[i][j] = L[i-1][j];</a:t>
            </a:r>
          </a:p>
          <a:p>
            <a:r>
              <a:rPr lang="en-US" altLang="zh-CN" sz="2000" dirty="0" smtClean="0"/>
              <a:t>            S[i][j] = 3;}}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237626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763785" y="162880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27113" y="1556792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初始化第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行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060848"/>
            <a:ext cx="237626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763785" y="224086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27113" y="2168860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初始化第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27584" y="357301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3120174" y="328498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60234" y="3228945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情况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3372202" y="3717032"/>
            <a:ext cx="180020" cy="3600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0234" y="367696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计算情况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下的</a:t>
            </a:r>
            <a:r>
              <a:rPr lang="en-US" altLang="zh-CN" sz="2000" dirty="0" smtClean="0">
                <a:solidFill>
                  <a:srgbClr val="FF0000"/>
                </a:solidFill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326016"/>
              </p:ext>
            </p:extLst>
          </p:nvPr>
        </p:nvGraphicFramePr>
        <p:xfrm>
          <a:off x="5076056" y="1340768"/>
          <a:ext cx="35353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0" name="Equation" r:id="rId3" imgW="2603500" imgH="736600" progId="Equation.DSMT4">
                  <p:embed/>
                </p:oleObj>
              </mc:Choice>
              <mc:Fallback>
                <p:oleObj name="Equation" r:id="rId3" imgW="26035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340768"/>
                        <a:ext cx="3535362" cy="1000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44089"/>
              </p:ext>
            </p:extLst>
          </p:nvPr>
        </p:nvGraphicFramePr>
        <p:xfrm>
          <a:off x="4499993" y="2568970"/>
          <a:ext cx="460851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1" name="Equation" r:id="rId5" imgW="3251160" imgH="558720" progId="Equation.DSMT4">
                  <p:embed/>
                </p:oleObj>
              </mc:Choice>
              <mc:Fallback>
                <p:oleObj name="Equation" r:id="rId5" imgW="32511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9993" y="2568970"/>
                        <a:ext cx="4608512" cy="79208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3835210" y="422108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83968" y="416504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情况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2777601" y="4605229"/>
            <a:ext cx="180020" cy="3600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65633" y="4565159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计算情况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下的</a:t>
            </a:r>
            <a:r>
              <a:rPr lang="en-US" altLang="zh-CN" sz="2000" dirty="0" smtClean="0">
                <a:solidFill>
                  <a:srgbClr val="FF0000"/>
                </a:solidFill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2699792" y="5589240"/>
            <a:ext cx="180020" cy="3600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87824" y="5549170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计算情况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下的</a:t>
            </a:r>
            <a:r>
              <a:rPr lang="en-US" altLang="zh-CN" sz="2000" dirty="0" smtClean="0">
                <a:solidFill>
                  <a:srgbClr val="FF0000"/>
                </a:solidFill>
              </a:rPr>
              <a:t>L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2483768" y="5085184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32526" y="5029145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情况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4" grpId="0" animBg="1"/>
      <p:bldP spid="15" grpId="0"/>
      <p:bldP spid="16" grpId="0" animBg="1"/>
      <p:bldP spid="17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805" y="0"/>
            <a:ext cx="8229600" cy="4937760"/>
          </a:xfrm>
        </p:spPr>
        <p:txBody>
          <a:bodyPr/>
          <a:lstStyle/>
          <a:p>
            <a:r>
              <a:rPr lang="zh-CN" altLang="en-US" dirty="0" smtClean="0"/>
              <a:t>算法实现 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96" y="476672"/>
            <a:ext cx="7992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回溯搜索最长公共子序列</a:t>
            </a:r>
            <a:r>
              <a:rPr lang="en-US" altLang="zh-CN" sz="2000" dirty="0" smtClean="0"/>
              <a:t>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i = m; j = n; k = L[m][n];               </a:t>
            </a:r>
            <a:endParaRPr lang="zh-CN" altLang="en-US" sz="2000" dirty="0" smtClean="0"/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while (i &gt;0 &amp;&amp; j &gt;0) 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if (S[i][j] == 1) { z[k] = x[i-1]; k--; i--; j--; }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else if (S[i][j] == 2) j--;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else i--;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29" name="右箭头 28"/>
          <p:cNvSpPr/>
          <p:nvPr/>
        </p:nvSpPr>
        <p:spPr>
          <a:xfrm>
            <a:off x="3106361" y="83671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69689" y="76470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从最后一个元素开始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923398" y="145604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486726" y="1384032"/>
            <a:ext cx="356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，记录并回溯</a:t>
            </a:r>
            <a:r>
              <a:rPr lang="en-US" altLang="zh-CN" sz="2000" dirty="0" smtClean="0">
                <a:solidFill>
                  <a:srgbClr val="FF0000"/>
                </a:solidFill>
              </a:rPr>
              <a:t>S[i-1][j-1]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3082047" y="1808381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45375" y="173637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，回溯</a:t>
            </a:r>
            <a:r>
              <a:rPr lang="en-US" altLang="zh-CN" sz="2000" dirty="0" smtClean="0">
                <a:solidFill>
                  <a:srgbClr val="FF0000"/>
                </a:solidFill>
              </a:rPr>
              <a:t>S[i][j-1]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1691680" y="209641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55008" y="2024405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，回溯</a:t>
            </a:r>
            <a:r>
              <a:rPr lang="en-US" altLang="zh-CN" sz="2000" dirty="0" smtClean="0">
                <a:solidFill>
                  <a:srgbClr val="FF0000"/>
                </a:solidFill>
              </a:rPr>
              <a:t>S[i-1][j]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序列长度为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序列长度为</a:t>
            </a:r>
            <a:r>
              <a:rPr lang="en-US" altLang="zh-CN" dirty="0"/>
              <a:t>n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）初值化</a:t>
            </a:r>
            <a:r>
              <a:rPr lang="en-US" altLang="zh-CN" dirty="0" smtClean="0">
                <a:solidFill>
                  <a:srgbClr val="FF0000"/>
                </a:solidFill>
              </a:rPr>
              <a:t>L(i,0</a:t>
            </a:r>
            <a:r>
              <a:rPr lang="en-US" altLang="zh-CN" dirty="0">
                <a:solidFill>
                  <a:srgbClr val="FF0000"/>
                </a:solidFill>
              </a:rPr>
              <a:t>),</a:t>
            </a:r>
            <a:r>
              <a:rPr lang="en-US" altLang="zh-CN" dirty="0" smtClean="0">
                <a:solidFill>
                  <a:srgbClr val="FF0000"/>
                </a:solidFill>
              </a:rPr>
              <a:t>L(0,j),S(i,0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S(0,j)</a:t>
            </a:r>
            <a:r>
              <a:rPr lang="zh-CN" altLang="en-US" dirty="0">
                <a:solidFill>
                  <a:srgbClr val="FF0000"/>
                </a:solidFill>
              </a:rPr>
              <a:t>，即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表和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表的第一行和第一列，分别执行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次和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次的赋值，</a:t>
            </a:r>
            <a:r>
              <a:rPr lang="zh-CN" altLang="en-US" dirty="0" smtClean="0">
                <a:solidFill>
                  <a:srgbClr val="FF0000"/>
                </a:solidFill>
              </a:rPr>
              <a:t>因此计算量为</a:t>
            </a:r>
            <a:r>
              <a:rPr lang="en-US" altLang="zh-CN" dirty="0" err="1" smtClean="0">
                <a:solidFill>
                  <a:srgbClr val="FF0000"/>
                </a:solidFill>
              </a:rPr>
              <a:t>m+n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）填表，</a:t>
            </a:r>
            <a:r>
              <a:rPr lang="zh-CN" altLang="en-US" dirty="0" smtClean="0">
                <a:solidFill>
                  <a:srgbClr val="0000FF"/>
                </a:solidFill>
              </a:rPr>
              <a:t>共</a:t>
            </a:r>
            <a:r>
              <a:rPr lang="en-US" altLang="zh-CN" dirty="0" smtClean="0">
                <a:solidFill>
                  <a:srgbClr val="0000FF"/>
                </a:solidFill>
              </a:rPr>
              <a:t>(m-1)*(n-1)</a:t>
            </a:r>
            <a:r>
              <a:rPr lang="zh-CN" altLang="en-US" dirty="0" smtClean="0">
                <a:solidFill>
                  <a:srgbClr val="0000FF"/>
                </a:solidFill>
              </a:rPr>
              <a:t>项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因此计算量为</a:t>
            </a:r>
            <a:r>
              <a:rPr lang="en-US" altLang="zh-CN" dirty="0" smtClean="0">
                <a:solidFill>
                  <a:srgbClr val="0000FF"/>
                </a:solidFill>
              </a:rPr>
              <a:t>(m-1)*(n-1)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）回溯结果，共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  <a:r>
              <a:rPr lang="zh-CN" altLang="en-US" dirty="0">
                <a:solidFill>
                  <a:srgbClr val="008000"/>
                </a:solidFill>
              </a:rPr>
              <a:t>次，</a:t>
            </a:r>
            <a:r>
              <a:rPr lang="en-US" altLang="zh-CN" dirty="0" err="1">
                <a:solidFill>
                  <a:srgbClr val="008000"/>
                </a:solidFill>
              </a:rPr>
              <a:t>k≤min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m,n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 smtClean="0">
                <a:solidFill>
                  <a:srgbClr val="008000"/>
                </a:solidFill>
              </a:rPr>
              <a:t>，计算量为</a:t>
            </a:r>
            <a:r>
              <a:rPr lang="en-US" altLang="zh-CN" dirty="0" smtClean="0">
                <a:solidFill>
                  <a:srgbClr val="008000"/>
                </a:solidFill>
              </a:rPr>
              <a:t>k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）输出结果，共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次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，计算量为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k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/>
              <a:t>因此</a:t>
            </a:r>
            <a:r>
              <a:rPr lang="zh-CN" altLang="en-US" dirty="0" smtClean="0"/>
              <a:t>，时间</a:t>
            </a:r>
            <a:r>
              <a:rPr lang="zh-CN" altLang="en-US" dirty="0"/>
              <a:t>复杂度为：</a:t>
            </a:r>
            <a:endParaRPr lang="en-US" altLang="zh-CN" dirty="0"/>
          </a:p>
          <a:p>
            <a:pPr marL="0" indent="0" algn="ctr">
              <a:buNone/>
              <a:defRPr/>
            </a:pPr>
            <a:r>
              <a:rPr lang="en-US" altLang="zh-CN" dirty="0" smtClean="0"/>
              <a:t>T(n) =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m+n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/>
              <a:t>+ </a:t>
            </a:r>
            <a:r>
              <a:rPr lang="en-US" altLang="zh-CN" dirty="0" smtClean="0">
                <a:solidFill>
                  <a:srgbClr val="0000FF"/>
                </a:solidFill>
              </a:rPr>
              <a:t>(m-1)*(n-1) </a:t>
            </a:r>
            <a:r>
              <a:rPr lang="en-US" altLang="zh-CN" dirty="0" smtClean="0"/>
              <a:t>+ </a:t>
            </a:r>
            <a:r>
              <a:rPr lang="en-US" altLang="zh-CN" dirty="0" smtClean="0">
                <a:solidFill>
                  <a:srgbClr val="006600"/>
                </a:solidFill>
              </a:rPr>
              <a:t>k</a:t>
            </a:r>
            <a:r>
              <a:rPr lang="en-US" altLang="zh-CN" dirty="0" smtClean="0"/>
              <a:t> +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k</a:t>
            </a:r>
            <a:r>
              <a:rPr lang="en-US" altLang="zh-CN" dirty="0" smtClean="0"/>
              <a:t> = O(m*n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3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假设两个字符串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，</a:t>
            </a:r>
            <a:r>
              <a:rPr lang="en-US" altLang="zh-CN" dirty="0"/>
              <a:t>X=“</a:t>
            </a:r>
            <a:r>
              <a:rPr lang="en-US" altLang="zh-CN" dirty="0" err="1"/>
              <a:t>abcabac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Y=“</a:t>
            </a:r>
            <a:r>
              <a:rPr lang="en-US" altLang="zh-CN" dirty="0" err="1"/>
              <a:t>acabcac</a:t>
            </a:r>
            <a:r>
              <a:rPr lang="en-US" altLang="zh-CN" dirty="0"/>
              <a:t>”</a:t>
            </a:r>
            <a:r>
              <a:rPr lang="zh-CN" altLang="zh-CN" dirty="0"/>
              <a:t>。采用动态规划法求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的最长公共子序列。请先列出其动态规划函数，指出初始值，并通过填表来求解该问题，最后给出问题的结论，即最长公共子序列是什么，其长度为多少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考虑增加元素</a:t>
            </a:r>
            <a:r>
              <a:rPr lang="en-US" altLang="zh-CN" dirty="0" smtClean="0"/>
              <a:t>3</a:t>
            </a:r>
            <a:r>
              <a:rPr lang="zh-CN" altLang="en-US" dirty="0" smtClean="0"/>
              <a:t>到序列</a:t>
            </a:r>
            <a:r>
              <a:rPr lang="en-US" altLang="zh-CN" dirty="0" smtClean="0"/>
              <a:t>{5,2,8}</a:t>
            </a:r>
            <a:r>
              <a:rPr lang="zh-CN" altLang="en-US" dirty="0" smtClean="0"/>
              <a:t>末尾，则序列</a:t>
            </a:r>
            <a:r>
              <a:rPr lang="en-US" altLang="zh-CN" dirty="0" smtClean="0"/>
              <a:t>{5,2,8,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}</a:t>
            </a:r>
            <a:r>
              <a:rPr lang="zh-CN" altLang="en-US" dirty="0" smtClean="0"/>
              <a:t>构成的最长递增子序列长度是多少？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①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5&gt;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，表明以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结尾的所有递增序列都不能与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构成更长的递增序列；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zh-CN" dirty="0" smtClean="0"/>
              <a:t>②</a:t>
            </a:r>
            <a:r>
              <a:rPr lang="en-US" altLang="zh-CN" dirty="0" smtClean="0"/>
              <a:t> 2&lt;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，表明以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结尾的所有递增序列可以与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构成长度加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的递增序列。在前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个数中，以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结尾的递增子序列为</a:t>
            </a:r>
            <a:r>
              <a:rPr lang="en-US" altLang="zh-CN" dirty="0" smtClean="0"/>
              <a:t>{2}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，因此加入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后，递增子序列变为</a:t>
            </a:r>
            <a:r>
              <a:rPr lang="en-US" altLang="zh-CN" dirty="0" smtClean="0"/>
              <a:t>{2,</a:t>
            </a:r>
            <a:r>
              <a:rPr lang="en-US" altLang="zh-CN" b="1" dirty="0">
                <a:solidFill>
                  <a:srgbClr val="FF0000"/>
                </a:solidFill>
              </a:rPr>
              <a:t> 3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zh-CN" dirty="0" smtClean="0"/>
              <a:t>③</a:t>
            </a:r>
            <a:r>
              <a:rPr lang="en-US" altLang="zh-CN" dirty="0" smtClean="0"/>
              <a:t> 8</a:t>
            </a:r>
            <a:r>
              <a:rPr lang="zh-CN" altLang="en-US" dirty="0" smtClean="0"/>
              <a:t>的情况与</a:t>
            </a:r>
            <a:r>
              <a:rPr lang="en-US" altLang="zh-CN" dirty="0" smtClean="0"/>
              <a:t>5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综</a:t>
            </a:r>
            <a:r>
              <a:rPr lang="zh-CN" altLang="en-US" dirty="0" smtClean="0">
                <a:solidFill>
                  <a:srgbClr val="FF0000"/>
                </a:solidFill>
              </a:rPr>
              <a:t>上，加入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后，以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结尾的递增序列只有</a:t>
            </a:r>
            <a:r>
              <a:rPr lang="en-US" altLang="zh-CN" dirty="0" smtClean="0">
                <a:solidFill>
                  <a:srgbClr val="FF0000"/>
                </a:solidFill>
              </a:rPr>
              <a:t>{2,3}</a:t>
            </a:r>
            <a:r>
              <a:rPr lang="zh-CN" altLang="en-US" dirty="0" smtClean="0">
                <a:solidFill>
                  <a:srgbClr val="FF0000"/>
                </a:solidFill>
              </a:rPr>
              <a:t>，其长度为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，因此有</a:t>
            </a:r>
            <a:r>
              <a:rPr lang="en-US" altLang="zh-CN" dirty="0" smtClean="0">
                <a:solidFill>
                  <a:srgbClr val="FF0000"/>
                </a:solidFill>
              </a:rPr>
              <a:t>L(4)=L(2)+1=2</a:t>
            </a:r>
          </a:p>
        </p:txBody>
      </p:sp>
    </p:spTree>
    <p:extLst>
      <p:ext uri="{BB962C8B-B14F-4D97-AF65-F5344CB8AC3E}">
        <p14:creationId xmlns:p14="http://schemas.microsoft.com/office/powerpoint/2010/main" val="24161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考虑</a:t>
            </a:r>
            <a:r>
              <a:rPr lang="zh-CN" altLang="en-US" dirty="0"/>
              <a:t>再</a:t>
            </a:r>
            <a:r>
              <a:rPr lang="zh-CN" altLang="en-US" dirty="0" smtClean="0"/>
              <a:t>增加元素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到序列</a:t>
            </a:r>
            <a:r>
              <a:rPr lang="en-US" altLang="zh-CN" dirty="0" smtClean="0"/>
              <a:t>{5,2,8,3}</a:t>
            </a:r>
            <a:r>
              <a:rPr lang="zh-CN" altLang="en-US" dirty="0" smtClean="0"/>
              <a:t>末尾，则</a:t>
            </a:r>
            <a:r>
              <a:rPr lang="zh-CN" altLang="en-US" dirty="0"/>
              <a:t>分析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{5,2,8,3,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}</a:t>
            </a:r>
            <a:r>
              <a:rPr lang="zh-CN" altLang="en-US" dirty="0" smtClean="0"/>
              <a:t>构成的最长递增子序列发现，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以前的所有元素都比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大，表明所有以这些元素结尾的递增序列都不能与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构成更长的递增序列。因此</a:t>
            </a:r>
            <a:r>
              <a:rPr lang="zh-CN" altLang="en-US" dirty="0" smtClean="0">
                <a:solidFill>
                  <a:srgbClr val="FF0000"/>
                </a:solidFill>
              </a:rPr>
              <a:t>，加入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后，以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结尾的递增序列只有</a:t>
            </a:r>
            <a:r>
              <a:rPr lang="en-US" altLang="zh-CN" dirty="0" smtClean="0">
                <a:solidFill>
                  <a:srgbClr val="FF0000"/>
                </a:solidFill>
              </a:rPr>
              <a:t>{1}</a:t>
            </a:r>
            <a:r>
              <a:rPr lang="zh-CN" altLang="en-US" dirty="0" smtClean="0">
                <a:solidFill>
                  <a:srgbClr val="FF0000"/>
                </a:solidFill>
              </a:rPr>
              <a:t>，其长度为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，因此有</a:t>
            </a:r>
            <a:r>
              <a:rPr lang="en-US" altLang="zh-CN" dirty="0" smtClean="0">
                <a:solidFill>
                  <a:srgbClr val="FF0000"/>
                </a:solidFill>
              </a:rPr>
              <a:t>L(5)=1</a:t>
            </a:r>
          </a:p>
        </p:txBody>
      </p:sp>
    </p:spTree>
    <p:extLst>
      <p:ext uri="{BB962C8B-B14F-4D97-AF65-F5344CB8AC3E}">
        <p14:creationId xmlns:p14="http://schemas.microsoft.com/office/powerpoint/2010/main" val="10540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考虑</a:t>
            </a:r>
            <a:r>
              <a:rPr lang="zh-CN" altLang="en-US" dirty="0"/>
              <a:t>再</a:t>
            </a:r>
            <a:r>
              <a:rPr lang="zh-CN" altLang="en-US" dirty="0" smtClean="0"/>
              <a:t>增加元素</a:t>
            </a:r>
            <a:r>
              <a:rPr lang="en-US" altLang="zh-CN" dirty="0" smtClean="0"/>
              <a:t>6</a:t>
            </a:r>
            <a:r>
              <a:rPr lang="zh-CN" altLang="en-US" dirty="0" smtClean="0"/>
              <a:t>到序列</a:t>
            </a:r>
            <a:r>
              <a:rPr lang="en-US" altLang="zh-CN" dirty="0" smtClean="0"/>
              <a:t>{5,2,8,3,1}</a:t>
            </a:r>
            <a:r>
              <a:rPr lang="zh-CN" altLang="en-US" dirty="0" smtClean="0"/>
              <a:t>末尾，则</a:t>
            </a:r>
            <a:r>
              <a:rPr lang="zh-CN" altLang="en-US" dirty="0"/>
              <a:t>分析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{5,2,8,3,1,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}</a:t>
            </a:r>
            <a:r>
              <a:rPr lang="zh-CN" altLang="en-US" dirty="0" smtClean="0"/>
              <a:t>构成的最长递增子序列：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① </a:t>
            </a:r>
            <a:r>
              <a:rPr lang="en-US" altLang="zh-CN" dirty="0" smtClean="0"/>
              <a:t>5&lt;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，</a:t>
            </a:r>
            <a:r>
              <a:rPr lang="zh-CN" altLang="en-US" dirty="0"/>
              <a:t>表明以</a:t>
            </a:r>
            <a:r>
              <a:rPr lang="en-US" altLang="zh-CN" dirty="0"/>
              <a:t>5</a:t>
            </a:r>
            <a:r>
              <a:rPr lang="zh-CN" altLang="en-US" dirty="0"/>
              <a:t>结尾的所有递增</a:t>
            </a:r>
            <a:r>
              <a:rPr lang="zh-CN" altLang="en-US" dirty="0" smtClean="0"/>
              <a:t>序列可以与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构成长度加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/>
              <a:t>递增</a:t>
            </a:r>
            <a:r>
              <a:rPr lang="zh-CN" altLang="en-US" dirty="0" smtClean="0"/>
              <a:t>序列。以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结尾的递增子序列为</a:t>
            </a:r>
            <a:r>
              <a:rPr lang="en-US" altLang="zh-CN" dirty="0" smtClean="0"/>
              <a:t>{5}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，则加入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后，递增子序列变为</a:t>
            </a:r>
            <a:r>
              <a:rPr lang="en-US" altLang="zh-CN" dirty="0" smtClean="0"/>
              <a:t>{5,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②</a:t>
            </a:r>
            <a:r>
              <a:rPr lang="en-US" altLang="zh-CN" dirty="0" smtClean="0"/>
              <a:t> 2&lt;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，</a:t>
            </a:r>
            <a:r>
              <a:rPr lang="zh-CN" altLang="en-US" dirty="0"/>
              <a:t>表明以</a:t>
            </a:r>
            <a:r>
              <a:rPr lang="en-US" altLang="zh-CN" dirty="0"/>
              <a:t>2</a:t>
            </a:r>
            <a:r>
              <a:rPr lang="zh-CN" altLang="en-US" dirty="0"/>
              <a:t>结尾的所有递增序列可以</a:t>
            </a:r>
            <a:r>
              <a:rPr lang="zh-CN" altLang="en-US" dirty="0" smtClean="0"/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构成</a:t>
            </a:r>
            <a:r>
              <a:rPr lang="zh-CN" altLang="en-US" dirty="0"/>
              <a:t>长度加</a:t>
            </a:r>
            <a:r>
              <a:rPr lang="en-US" altLang="zh-CN" dirty="0"/>
              <a:t>1</a:t>
            </a:r>
            <a:r>
              <a:rPr lang="zh-CN" altLang="en-US" dirty="0"/>
              <a:t>的递增序列</a:t>
            </a:r>
            <a:r>
              <a:rPr lang="zh-CN" altLang="en-US" dirty="0" smtClean="0"/>
              <a:t>。以</a:t>
            </a:r>
            <a:r>
              <a:rPr lang="en-US" altLang="zh-CN" dirty="0"/>
              <a:t>2</a:t>
            </a:r>
            <a:r>
              <a:rPr lang="zh-CN" altLang="en-US" dirty="0"/>
              <a:t>结尾的递增子序列为</a:t>
            </a:r>
            <a:r>
              <a:rPr lang="en-US" altLang="zh-CN" dirty="0"/>
              <a:t>{2}</a:t>
            </a:r>
            <a:r>
              <a:rPr lang="zh-CN" altLang="en-US" dirty="0"/>
              <a:t>，长度为</a:t>
            </a:r>
            <a:r>
              <a:rPr lang="en-US" altLang="zh-CN" dirty="0"/>
              <a:t>1</a:t>
            </a:r>
            <a:r>
              <a:rPr lang="zh-CN" altLang="en-US" dirty="0"/>
              <a:t>，因此</a:t>
            </a:r>
            <a:r>
              <a:rPr lang="zh-CN" altLang="en-US" dirty="0" smtClean="0"/>
              <a:t>加入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后</a:t>
            </a:r>
            <a:r>
              <a:rPr lang="zh-CN" altLang="en-US" dirty="0"/>
              <a:t>，递增子序列变为</a:t>
            </a:r>
            <a:r>
              <a:rPr lang="en-US" altLang="zh-CN" dirty="0"/>
              <a:t>{</a:t>
            </a:r>
            <a:r>
              <a:rPr lang="en-US" altLang="zh-CN" dirty="0" smtClean="0"/>
              <a:t>2,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}</a:t>
            </a:r>
            <a:r>
              <a:rPr lang="zh-CN" altLang="en-US" dirty="0"/>
              <a:t>，长度为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③</a:t>
            </a:r>
            <a:r>
              <a:rPr lang="en-US" altLang="zh-CN" dirty="0" smtClean="0"/>
              <a:t> 8&gt;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，</a:t>
            </a:r>
            <a:r>
              <a:rPr lang="zh-CN" altLang="en-US" dirty="0"/>
              <a:t>表明</a:t>
            </a:r>
            <a:r>
              <a:rPr lang="zh-CN" altLang="en-US" dirty="0" smtClean="0"/>
              <a:t>以</a:t>
            </a:r>
            <a:r>
              <a:rPr lang="en-US" altLang="zh-CN" dirty="0" smtClean="0"/>
              <a:t>8</a:t>
            </a:r>
            <a:r>
              <a:rPr lang="zh-CN" altLang="en-US" dirty="0" smtClean="0"/>
              <a:t>结尾</a:t>
            </a:r>
            <a:r>
              <a:rPr lang="zh-CN" altLang="en-US" dirty="0"/>
              <a:t>的所有递增序列都不能</a:t>
            </a:r>
            <a:r>
              <a:rPr lang="zh-CN" altLang="en-US" dirty="0" smtClean="0"/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构成</a:t>
            </a:r>
            <a:r>
              <a:rPr lang="zh-CN" altLang="en-US" dirty="0"/>
              <a:t>更长的递增序列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8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最长递增子序列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22168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考虑</a:t>
            </a:r>
            <a:r>
              <a:rPr lang="zh-CN" altLang="en-US" dirty="0"/>
              <a:t>再</a:t>
            </a:r>
            <a:r>
              <a:rPr lang="zh-CN" altLang="en-US" dirty="0" smtClean="0"/>
              <a:t>增加元素</a:t>
            </a:r>
            <a:r>
              <a:rPr lang="en-US" altLang="zh-CN" dirty="0" smtClean="0"/>
              <a:t>6</a:t>
            </a:r>
            <a:r>
              <a:rPr lang="zh-CN" altLang="en-US" dirty="0" smtClean="0"/>
              <a:t>到序列</a:t>
            </a:r>
            <a:r>
              <a:rPr lang="en-US" altLang="zh-CN" dirty="0" smtClean="0"/>
              <a:t>{5,2,8,3,1}</a:t>
            </a:r>
            <a:r>
              <a:rPr lang="zh-CN" altLang="en-US" dirty="0" smtClean="0"/>
              <a:t>末尾，则</a:t>
            </a:r>
            <a:r>
              <a:rPr lang="zh-CN" altLang="en-US" dirty="0"/>
              <a:t>分析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{5,2,8,3,1,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}</a:t>
            </a:r>
            <a:r>
              <a:rPr lang="zh-CN" altLang="en-US" dirty="0" smtClean="0"/>
              <a:t>构成的最长递增子序列：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④ 3&lt;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，</a:t>
            </a:r>
            <a:r>
              <a:rPr lang="zh-CN" altLang="en-US" dirty="0"/>
              <a:t>表明</a:t>
            </a:r>
            <a:r>
              <a:rPr lang="zh-CN" altLang="en-US" dirty="0" smtClean="0"/>
              <a:t>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结尾</a:t>
            </a:r>
            <a:r>
              <a:rPr lang="zh-CN" altLang="en-US" dirty="0"/>
              <a:t>的所有递增</a:t>
            </a:r>
            <a:r>
              <a:rPr lang="zh-CN" altLang="en-US" dirty="0" smtClean="0"/>
              <a:t>序列可以与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构成长度加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/>
              <a:t>递增</a:t>
            </a:r>
            <a:r>
              <a:rPr lang="zh-CN" altLang="en-US" dirty="0" smtClean="0"/>
              <a:t>序列。以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结尾的递增子序列为</a:t>
            </a:r>
            <a:r>
              <a:rPr lang="en-US" altLang="zh-CN" dirty="0" smtClean="0"/>
              <a:t>{3}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{2,3},</a:t>
            </a:r>
            <a:r>
              <a:rPr lang="zh-CN" altLang="en-US" dirty="0" smtClean="0"/>
              <a:t>最长长度为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，则加入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后，递增子序列变为</a:t>
            </a:r>
            <a:r>
              <a:rPr lang="en-US" altLang="zh-CN" dirty="0" smtClean="0"/>
              <a:t>{3,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{2,3,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，最长长度为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⑤</a:t>
            </a:r>
            <a:r>
              <a:rPr lang="en-US" altLang="zh-CN" dirty="0" smtClean="0"/>
              <a:t> 1&lt;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，</a:t>
            </a:r>
            <a:r>
              <a:rPr lang="zh-CN" altLang="en-US" dirty="0"/>
              <a:t>表明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结尾</a:t>
            </a:r>
            <a:r>
              <a:rPr lang="zh-CN" altLang="en-US" dirty="0"/>
              <a:t>的所有递增序列可以</a:t>
            </a:r>
            <a:r>
              <a:rPr lang="zh-CN" altLang="en-US" dirty="0" smtClean="0"/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构成</a:t>
            </a:r>
            <a:r>
              <a:rPr lang="zh-CN" altLang="en-US" dirty="0"/>
              <a:t>长度加</a:t>
            </a:r>
            <a:r>
              <a:rPr lang="en-US" altLang="zh-CN" dirty="0"/>
              <a:t>1</a:t>
            </a:r>
            <a:r>
              <a:rPr lang="zh-CN" altLang="en-US" dirty="0"/>
              <a:t>的递增序列</a:t>
            </a:r>
            <a:r>
              <a:rPr lang="zh-CN" altLang="en-US" dirty="0" smtClean="0"/>
              <a:t>。以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结尾</a:t>
            </a:r>
            <a:r>
              <a:rPr lang="zh-CN" altLang="en-US" dirty="0"/>
              <a:t>的递增子序列为</a:t>
            </a:r>
            <a:r>
              <a:rPr lang="en-US" altLang="zh-CN" dirty="0" smtClean="0"/>
              <a:t>{1}</a:t>
            </a:r>
            <a:r>
              <a:rPr lang="zh-CN" altLang="en-US" dirty="0"/>
              <a:t>，长度为</a:t>
            </a:r>
            <a:r>
              <a:rPr lang="en-US" altLang="zh-CN" dirty="0"/>
              <a:t>1</a:t>
            </a:r>
            <a:r>
              <a:rPr lang="zh-CN" altLang="en-US" dirty="0"/>
              <a:t>，因此</a:t>
            </a:r>
            <a:r>
              <a:rPr lang="zh-CN" altLang="en-US" dirty="0" smtClean="0"/>
              <a:t>加入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后</a:t>
            </a:r>
            <a:r>
              <a:rPr lang="zh-CN" altLang="en-US" dirty="0"/>
              <a:t>，递增子序列变为</a:t>
            </a:r>
            <a:r>
              <a:rPr lang="en-US" altLang="zh-CN" dirty="0" smtClean="0"/>
              <a:t>{1,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}</a:t>
            </a:r>
            <a:r>
              <a:rPr lang="zh-CN" altLang="en-US" dirty="0"/>
              <a:t>，长度为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综上，加入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后，能与其构成更长的递增子序列的是以</a:t>
            </a:r>
            <a:r>
              <a:rPr lang="en-US" altLang="zh-CN" dirty="0" smtClean="0">
                <a:solidFill>
                  <a:srgbClr val="FF0000"/>
                </a:solidFill>
              </a:rPr>
              <a:t>5,2,3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结尾的序列，构成的子序列分别为</a:t>
            </a:r>
            <a:r>
              <a:rPr lang="en-US" altLang="zh-CN" dirty="0" smtClean="0">
                <a:solidFill>
                  <a:srgbClr val="FF0000"/>
                </a:solidFill>
              </a:rPr>
              <a:t>{5,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>
                <a:solidFill>
                  <a:srgbClr val="FF0000"/>
                </a:solidFill>
              </a:rPr>
              <a:t>},{2,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>
                <a:solidFill>
                  <a:srgbClr val="FF0000"/>
                </a:solidFill>
              </a:rPr>
              <a:t>},{2,3,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>
                <a:solidFill>
                  <a:srgbClr val="FF0000"/>
                </a:solidFill>
              </a:rPr>
              <a:t>},{1,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zh-CN" altLang="en-US" dirty="0" smtClean="0">
                <a:solidFill>
                  <a:srgbClr val="FF0000"/>
                </a:solidFill>
              </a:rPr>
              <a:t>，最长长度为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，因此，</a:t>
            </a:r>
            <a:r>
              <a:rPr lang="en-US" altLang="zh-CN" dirty="0" smtClean="0">
                <a:solidFill>
                  <a:srgbClr val="FF0000"/>
                </a:solidFill>
              </a:rPr>
              <a:t>L(6)=max(L(1)+1,L(2)+1,L(4)+1,L(5)+1)=3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6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17408</TotalTime>
  <Words>5585</Words>
  <Application>Microsoft Office PowerPoint</Application>
  <PresentationFormat>全屏显示(4:3)</PresentationFormat>
  <Paragraphs>1560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质朴</vt:lpstr>
      <vt:lpstr>Equation</vt:lpstr>
      <vt:lpstr>公式</vt:lpstr>
      <vt:lpstr>第6章 动态规划法之组合问题</vt:lpstr>
      <vt:lpstr>6.4 组合问题中的动态规划法</vt:lpstr>
      <vt:lpstr>6.4.1 最长递增子序列</vt:lpstr>
      <vt:lpstr>6.4.1 最长递增子序列</vt:lpstr>
      <vt:lpstr>6.4.1 最长递增子序列</vt:lpstr>
      <vt:lpstr>6.4.1 最长递增子序列</vt:lpstr>
      <vt:lpstr>6.4.1 最长递增子序列</vt:lpstr>
      <vt:lpstr>6.4.1 最长递增子序列</vt:lpstr>
      <vt:lpstr>6.4.1 最长递增子序列</vt:lpstr>
      <vt:lpstr>6.4.1 最长递增子序列</vt:lpstr>
      <vt:lpstr>6.4.1 最长递增子序列</vt:lpstr>
      <vt:lpstr>6.4.1 最长递增子序列</vt:lpstr>
      <vt:lpstr>6.4.1 最长递增子序列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6.4.1 最长递增子序列</vt:lpstr>
      <vt:lpstr>练习</vt:lpstr>
      <vt:lpstr>练习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6.4.2 最长公共子序列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6.4.2 最长公共子序列</vt:lpstr>
      <vt:lpstr>S=1  S(i-1,j-1)    S=2  S(i,j-1)    S=3  S(i-1,j)</vt:lpstr>
      <vt:lpstr>S=1  S(i-1,j-1)    S=2  S(i,j-1)    S=3  S(i-1,j)</vt:lpstr>
      <vt:lpstr>S=1  S(i-1,j-1)    S=2  S(i,j-1)    S=3  S(i-1,j)</vt:lpstr>
      <vt:lpstr>S=1  S(i-1,j-1)    S=2  S(i,j-1)    S=3  S(i-1,j)</vt:lpstr>
      <vt:lpstr>S=1  S(i-1,j-1)    S=2  S(i,j-1)    S=3  S(i-1,j)</vt:lpstr>
      <vt:lpstr>S=1  S(i-1,j-1)    S=2  S(i,j-1)    S=3  S(i-1,j)</vt:lpstr>
      <vt:lpstr>S=1  S(i-1,j-1)    S=2  S(i,j-1)    S=3  S(i-1,j)</vt:lpstr>
      <vt:lpstr>PowerPoint 演示文稿</vt:lpstr>
      <vt:lpstr>PowerPoint 演示文稿</vt:lpstr>
      <vt:lpstr>6.4.2 最长公共子序列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ysj</cp:lastModifiedBy>
  <cp:revision>644</cp:revision>
  <dcterms:created xsi:type="dcterms:W3CDTF">2016-10-04T02:12:36Z</dcterms:created>
  <dcterms:modified xsi:type="dcterms:W3CDTF">2020-05-13T17:14:19Z</dcterms:modified>
</cp:coreProperties>
</file>