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7" r:id="rId22"/>
    <p:sldId id="278" r:id="rId23"/>
    <p:sldId id="275" r:id="rId24"/>
    <p:sldId id="279" r:id="rId25"/>
    <p:sldId id="280" r:id="rId2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0000FF"/>
    <a:srgbClr val="FF6400"/>
    <a:srgbClr val="94C600"/>
    <a:srgbClr val="6B9100"/>
    <a:srgbClr val="00FF00"/>
    <a:srgbClr val="64C8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368" autoAdjust="0"/>
  </p:normalViewPr>
  <p:slideViewPr>
    <p:cSldViewPr>
      <p:cViewPr varScale="1">
        <p:scale>
          <a:sx n="100" d="100"/>
          <a:sy n="100" d="100"/>
        </p:scale>
        <p:origin x="-294"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530820CF-B880-4189-942D-D702A7CBA730}" type="datetimeFigureOut">
              <a:rPr lang="zh-CN" altLang="en-US" smtClean="0"/>
              <a:t>2020/6/1</a:t>
            </a:fld>
            <a:endParaRPr lang="zh-CN" altLang="en-US"/>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zh-CN" altLang="en-US"/>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0C913308-F349-4B6D-A68A-DD1791B4A57B}" type="slidenum">
              <a:rPr lang="zh-CN" altLang="en-US" smtClean="0"/>
              <a:t>‹#›</a:t>
            </a:fld>
            <a:endParaRPr lang="zh-CN" altLang="en-US"/>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2020/6/1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530820CF-B880-4189-942D-D702A7CBA730}" type="datetimeFigureOut">
              <a:rPr lang="zh-CN" altLang="en-US" smtClean="0"/>
              <a:t>2020/6/1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530820CF-B880-4189-942D-D702A7CBA730}" type="datetimeFigureOut">
              <a:rPr lang="zh-CN" altLang="en-US" smtClean="0"/>
              <a:t>2020/6/1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530820CF-B880-4189-942D-D702A7CBA730}" type="datetimeFigureOut">
              <a:rPr lang="zh-CN" altLang="en-US" smtClean="0"/>
              <a:t>2020/6/1</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t>2020/6/1</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9" name="Content Placeholder 8"/>
          <p:cNvSpPr>
            <a:spLocks noGrp="1"/>
          </p:cNvSpPr>
          <p:nvPr>
            <p:ph sz="quarter" idx="13"/>
          </p:nvPr>
        </p:nvSpPr>
        <p:spPr>
          <a:xfrm>
            <a:off x="1042416" y="2313432"/>
            <a:ext cx="3419856" cy="349300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530820CF-B880-4189-942D-D702A7CBA730}" type="datetimeFigureOut">
              <a:rPr lang="zh-CN" altLang="en-US" smtClean="0"/>
              <a:t>2020/6/1</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530820CF-B880-4189-942D-D702A7CBA730}" type="datetimeFigureOut">
              <a:rPr lang="zh-CN" altLang="en-US" smtClean="0"/>
              <a:t>2020/6/1</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820CF-B880-4189-942D-D702A7CBA730}" type="datetimeFigureOut">
              <a:rPr lang="zh-CN" altLang="en-US" smtClean="0"/>
              <a:t>2020/6/1</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530820CF-B880-4189-942D-D702A7CBA730}" type="datetimeFigureOut">
              <a:rPr lang="zh-CN" altLang="en-US" smtClean="0"/>
              <a:t>2020/6/1</a:t>
            </a:fld>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zh-CN" altLang="en-US"/>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zh-CN" altLang="en-US" smtClean="0"/>
              <a:t>单击此处编辑母版标题样式</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530820CF-B880-4189-942D-D702A7CBA730}" type="datetimeFigureOut">
              <a:rPr lang="zh-CN" altLang="en-US" smtClean="0"/>
              <a:t>2020/6/1</a:t>
            </a:fld>
            <a:endParaRPr lang="zh-CN" alt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zh-CN" altLang="en-US"/>
          </a:p>
        </p:txBody>
      </p:sp>
      <p:sp>
        <p:nvSpPr>
          <p:cNvPr id="7" name="Slide Number Placeholder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530820CF-B880-4189-942D-D702A7CBA730}" type="datetimeFigureOut">
              <a:rPr lang="zh-CN" altLang="en-US" smtClean="0"/>
              <a:t>2020/6/1</a:t>
            </a:fld>
            <a:endParaRPr lang="zh-CN" altLang="en-US"/>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zh-CN" altLang="en-US"/>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4.jpe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jp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4.jpe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交互技术基础</a:t>
            </a:r>
            <a:endParaRPr lang="zh-CN" altLang="en-US" dirty="0"/>
          </a:p>
        </p:txBody>
      </p:sp>
      <p:sp>
        <p:nvSpPr>
          <p:cNvPr id="3" name="副标题 2"/>
          <p:cNvSpPr>
            <a:spLocks noGrp="1"/>
          </p:cNvSpPr>
          <p:nvPr>
            <p:ph type="subTitle" idx="1"/>
          </p:nvPr>
        </p:nvSpPr>
        <p:spPr/>
        <p:txBody>
          <a:bodyPr/>
          <a:lstStyle/>
          <a:p>
            <a:r>
              <a:rPr lang="zh-CN" altLang="en-US" dirty="0" smtClean="0"/>
              <a:t>第</a:t>
            </a:r>
            <a:r>
              <a:rPr lang="en-US" altLang="zh-CN" dirty="0" smtClean="0"/>
              <a:t>5</a:t>
            </a:r>
            <a:r>
              <a:rPr lang="zh-CN" altLang="en-US" dirty="0" smtClean="0"/>
              <a:t>章 界面设计</a:t>
            </a:r>
            <a:endParaRPr lang="zh-CN" altLang="en-US" dirty="0"/>
          </a:p>
        </p:txBody>
      </p:sp>
    </p:spTree>
    <p:extLst>
      <p:ext uri="{BB962C8B-B14F-4D97-AF65-F5344CB8AC3E}">
        <p14:creationId xmlns:p14="http://schemas.microsoft.com/office/powerpoint/2010/main" val="2265369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直接操纵</a:t>
            </a:r>
            <a:endParaRPr lang="zh-CN" altLang="en-US" dirty="0"/>
          </a:p>
        </p:txBody>
      </p:sp>
      <p:sp>
        <p:nvSpPr>
          <p:cNvPr id="3" name="内容占位符 2"/>
          <p:cNvSpPr>
            <a:spLocks noGrp="1"/>
          </p:cNvSpPr>
          <p:nvPr>
            <p:ph idx="1"/>
          </p:nvPr>
        </p:nvSpPr>
        <p:spPr/>
        <p:txBody>
          <a:bodyPr/>
          <a:lstStyle/>
          <a:p>
            <a:r>
              <a:rPr lang="zh-CN" altLang="en-US" dirty="0" smtClean="0"/>
              <a:t>通过指点设备实现对命令或数据的可视化操作</a:t>
            </a:r>
            <a:endParaRPr lang="en-US" altLang="zh-CN" dirty="0" smtClean="0"/>
          </a:p>
          <a:p>
            <a:r>
              <a:rPr lang="zh-CN" altLang="en-US" b="1" dirty="0" smtClean="0">
                <a:solidFill>
                  <a:srgbClr val="C00000"/>
                </a:solidFill>
              </a:rPr>
              <a:t>四个特点</a:t>
            </a:r>
            <a:r>
              <a:rPr lang="zh-CN" altLang="en-US" dirty="0" smtClean="0"/>
              <a:t>：</a:t>
            </a:r>
            <a:endParaRPr lang="en-US" altLang="zh-CN" dirty="0" smtClean="0"/>
          </a:p>
          <a:p>
            <a:pPr marL="68580" lvl="1" indent="0">
              <a:buNone/>
            </a:pPr>
            <a:r>
              <a:rPr lang="zh-CN" altLang="en-US" dirty="0" smtClean="0"/>
              <a:t>（</a:t>
            </a:r>
            <a:r>
              <a:rPr lang="en-US" altLang="zh-CN" dirty="0" smtClean="0"/>
              <a:t>1</a:t>
            </a:r>
            <a:r>
              <a:rPr lang="zh-CN" altLang="en-US" dirty="0" smtClean="0"/>
              <a:t>）</a:t>
            </a:r>
            <a:r>
              <a:rPr lang="zh-CN" altLang="en-US" dirty="0"/>
              <a:t>直接操纵的对象是动作或数据的形象</a:t>
            </a:r>
            <a:r>
              <a:rPr lang="zh-CN" altLang="en-US" dirty="0" smtClean="0"/>
              <a:t>隐喻</a:t>
            </a:r>
            <a:endParaRPr lang="en-US" altLang="zh-CN" dirty="0" smtClean="0"/>
          </a:p>
          <a:p>
            <a:pPr marL="685800" lvl="2" indent="-342900"/>
            <a:r>
              <a:rPr lang="zh-CN" altLang="en-US" dirty="0" smtClean="0">
                <a:solidFill>
                  <a:srgbClr val="0070C0"/>
                </a:solidFill>
                <a:latin typeface="楷体" panose="02010609060101010101" pitchFamily="49" charset="-122"/>
                <a:ea typeface="楷体" panose="02010609060101010101" pitchFamily="49" charset="-122"/>
              </a:rPr>
              <a:t>与现实生活中的动作相似，如扔垃圾动作</a:t>
            </a:r>
            <a:endParaRPr lang="zh-CN" altLang="en-US" dirty="0">
              <a:solidFill>
                <a:srgbClr val="0070C0"/>
              </a:solidFill>
              <a:latin typeface="楷体" panose="02010609060101010101" pitchFamily="49" charset="-122"/>
              <a:ea typeface="楷体" panose="02010609060101010101" pitchFamily="49" charset="-122"/>
            </a:endParaRPr>
          </a:p>
          <a:p>
            <a:pPr marL="68580" indent="0">
              <a:buNone/>
            </a:pPr>
            <a:endParaRPr lang="zh-CN" altLang="en-US" dirty="0"/>
          </a:p>
        </p:txBody>
      </p:sp>
      <p:pic>
        <p:nvPicPr>
          <p:cNvPr id="4" name="Picture 2" descr="D:\下载缓存\ezgif.com-video-to-gif.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3203848" y="4318223"/>
            <a:ext cx="2438400" cy="1181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31516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直接操纵</a:t>
            </a:r>
            <a:endParaRPr lang="zh-CN" altLang="en-US" dirty="0"/>
          </a:p>
        </p:txBody>
      </p:sp>
      <p:sp>
        <p:nvSpPr>
          <p:cNvPr id="3" name="内容占位符 2"/>
          <p:cNvSpPr>
            <a:spLocks noGrp="1"/>
          </p:cNvSpPr>
          <p:nvPr>
            <p:ph idx="1"/>
          </p:nvPr>
        </p:nvSpPr>
        <p:spPr/>
        <p:txBody>
          <a:bodyPr/>
          <a:lstStyle/>
          <a:p>
            <a:r>
              <a:rPr lang="zh-CN" altLang="en-US" dirty="0" smtClean="0"/>
              <a:t>通过指点设备实现对命令或数据的可视化操作</a:t>
            </a:r>
            <a:endParaRPr lang="en-US" altLang="zh-CN" dirty="0" smtClean="0"/>
          </a:p>
          <a:p>
            <a:r>
              <a:rPr lang="zh-CN" altLang="en-US" b="1" dirty="0" smtClean="0">
                <a:solidFill>
                  <a:srgbClr val="C00000"/>
                </a:solidFill>
              </a:rPr>
              <a:t>四个特点</a:t>
            </a:r>
            <a:r>
              <a:rPr lang="zh-CN" altLang="en-US" dirty="0" smtClean="0"/>
              <a:t>：</a:t>
            </a:r>
            <a:endParaRPr lang="en-US" altLang="zh-CN" dirty="0" smtClean="0"/>
          </a:p>
          <a:p>
            <a:pPr marL="68580" lvl="1" indent="0">
              <a:buNone/>
            </a:pPr>
            <a:r>
              <a:rPr lang="zh-CN" altLang="en-US" dirty="0" smtClean="0"/>
              <a:t>（</a:t>
            </a:r>
            <a:r>
              <a:rPr lang="en-US" altLang="zh-CN" dirty="0" smtClean="0"/>
              <a:t>2</a:t>
            </a:r>
            <a:r>
              <a:rPr lang="zh-CN" altLang="en-US" dirty="0" smtClean="0"/>
              <a:t>）用指点和选择代替键盘输入</a:t>
            </a:r>
            <a:endParaRPr lang="en-US" altLang="zh-CN" dirty="0" smtClean="0"/>
          </a:p>
          <a:p>
            <a:pPr lvl="1"/>
            <a:r>
              <a:rPr lang="zh-CN" altLang="en-US" sz="2000" dirty="0" smtClean="0">
                <a:solidFill>
                  <a:srgbClr val="0070C0"/>
                </a:solidFill>
                <a:latin typeface="楷体" panose="02010609060101010101" pitchFamily="49" charset="-122"/>
                <a:ea typeface="楷体" panose="02010609060101010101" pitchFamily="49" charset="-122"/>
              </a:rPr>
              <a:t>复制文件操作时，用菜单和选择的方式代替命令行界面中的命令</a:t>
            </a:r>
            <a:endParaRPr lang="zh-CN" altLang="en-US" sz="2000" dirty="0">
              <a:solidFill>
                <a:srgbClr val="0070C0"/>
              </a:solidFill>
              <a:latin typeface="楷体" panose="02010609060101010101" pitchFamily="49" charset="-122"/>
              <a:ea typeface="楷体" panose="02010609060101010101" pitchFamily="49" charset="-122"/>
            </a:endParaRPr>
          </a:p>
        </p:txBody>
      </p:sp>
      <p:grpSp>
        <p:nvGrpSpPr>
          <p:cNvPr id="5" name="组合 4"/>
          <p:cNvGrpSpPr/>
          <p:nvPr/>
        </p:nvGrpSpPr>
        <p:grpSpPr>
          <a:xfrm>
            <a:off x="539552" y="4653136"/>
            <a:ext cx="2916748" cy="1655718"/>
            <a:chOff x="1619672" y="4653136"/>
            <a:chExt cx="2916748" cy="1655718"/>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4653136"/>
              <a:ext cx="1752600" cy="1047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a:stretch/>
          </p:blipFill>
          <p:spPr bwMode="auto">
            <a:xfrm>
              <a:off x="2843808" y="4869160"/>
              <a:ext cx="1692612" cy="14396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pic>
        <p:nvPicPr>
          <p:cNvPr id="512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5936" y="4365104"/>
            <a:ext cx="4613697" cy="20951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右箭头 5"/>
          <p:cNvSpPr/>
          <p:nvPr/>
        </p:nvSpPr>
        <p:spPr>
          <a:xfrm>
            <a:off x="3563888" y="5206660"/>
            <a:ext cx="432048" cy="41199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extBox 6"/>
          <p:cNvSpPr txBox="1"/>
          <p:nvPr/>
        </p:nvSpPr>
        <p:spPr>
          <a:xfrm>
            <a:off x="3419872" y="4859868"/>
            <a:ext cx="646331" cy="369332"/>
          </a:xfrm>
          <a:prstGeom prst="rect">
            <a:avLst/>
          </a:prstGeom>
          <a:noFill/>
        </p:spPr>
        <p:txBody>
          <a:bodyPr wrap="none" rtlCol="0">
            <a:spAutoFit/>
          </a:bodyPr>
          <a:lstStyle/>
          <a:p>
            <a:r>
              <a:rPr lang="zh-CN" altLang="en-US" b="1" dirty="0" smtClean="0">
                <a:solidFill>
                  <a:srgbClr val="C00000"/>
                </a:solidFill>
              </a:rPr>
              <a:t>代替</a:t>
            </a:r>
            <a:endParaRPr lang="zh-CN" altLang="en-US" b="1" dirty="0">
              <a:solidFill>
                <a:srgbClr val="C00000"/>
              </a:solidFill>
            </a:endParaRPr>
          </a:p>
        </p:txBody>
      </p:sp>
    </p:spTree>
    <p:extLst>
      <p:ext uri="{BB962C8B-B14F-4D97-AF65-F5344CB8AC3E}">
        <p14:creationId xmlns:p14="http://schemas.microsoft.com/office/powerpoint/2010/main" val="19086134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直接操纵</a:t>
            </a:r>
            <a:endParaRPr lang="zh-CN" altLang="en-US" dirty="0"/>
          </a:p>
        </p:txBody>
      </p:sp>
      <p:sp>
        <p:nvSpPr>
          <p:cNvPr id="3" name="内容占位符 2"/>
          <p:cNvSpPr>
            <a:spLocks noGrp="1"/>
          </p:cNvSpPr>
          <p:nvPr>
            <p:ph idx="1"/>
          </p:nvPr>
        </p:nvSpPr>
        <p:spPr/>
        <p:txBody>
          <a:bodyPr/>
          <a:lstStyle/>
          <a:p>
            <a:r>
              <a:rPr lang="zh-CN" altLang="en-US" dirty="0" smtClean="0"/>
              <a:t>通过指点设备实现对命令或数据的可视化操作</a:t>
            </a:r>
            <a:endParaRPr lang="en-US" altLang="zh-CN" dirty="0" smtClean="0"/>
          </a:p>
          <a:p>
            <a:r>
              <a:rPr lang="zh-CN" altLang="en-US" b="1" dirty="0" smtClean="0">
                <a:solidFill>
                  <a:srgbClr val="C00000"/>
                </a:solidFill>
              </a:rPr>
              <a:t>四个特点</a:t>
            </a:r>
            <a:r>
              <a:rPr lang="zh-CN" altLang="en-US" dirty="0" smtClean="0"/>
              <a:t>：</a:t>
            </a:r>
            <a:endParaRPr lang="en-US" altLang="zh-CN" dirty="0" smtClean="0"/>
          </a:p>
          <a:p>
            <a:pPr marL="68580" lvl="1" indent="0">
              <a:buNone/>
            </a:pPr>
            <a:r>
              <a:rPr lang="zh-CN" altLang="en-US" dirty="0" smtClean="0"/>
              <a:t>（</a:t>
            </a:r>
            <a:r>
              <a:rPr lang="en-US" altLang="zh-CN" dirty="0" smtClean="0"/>
              <a:t>3</a:t>
            </a:r>
            <a:r>
              <a:rPr lang="zh-CN" altLang="en-US" dirty="0" smtClean="0"/>
              <a:t>）操作结果立即可见</a:t>
            </a:r>
            <a:endParaRPr lang="en-US" altLang="zh-CN" dirty="0" smtClean="0"/>
          </a:p>
          <a:p>
            <a:pPr lvl="1"/>
            <a:r>
              <a:rPr lang="zh-CN" altLang="en-US" sz="2000" dirty="0" smtClean="0">
                <a:solidFill>
                  <a:srgbClr val="0070C0"/>
                </a:solidFill>
                <a:latin typeface="楷体" panose="02010609060101010101" pitchFamily="49" charset="-122"/>
                <a:ea typeface="楷体" panose="02010609060101010101" pitchFamily="49" charset="-122"/>
              </a:rPr>
              <a:t>如强制修改文件类型</a:t>
            </a:r>
            <a:endParaRPr lang="zh-CN" altLang="en-US" sz="2000" dirty="0">
              <a:solidFill>
                <a:srgbClr val="0070C0"/>
              </a:solidFill>
              <a:latin typeface="楷体" panose="02010609060101010101" pitchFamily="49" charset="-122"/>
              <a:ea typeface="楷体" panose="02010609060101010101" pitchFamily="49" charset="-122"/>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2949" y="4293096"/>
            <a:ext cx="1000125" cy="1200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右箭头 3"/>
          <p:cNvSpPr/>
          <p:nvPr/>
        </p:nvSpPr>
        <p:spPr>
          <a:xfrm>
            <a:off x="3631267" y="4725144"/>
            <a:ext cx="1296144"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extBox 7"/>
          <p:cNvSpPr txBox="1"/>
          <p:nvPr/>
        </p:nvSpPr>
        <p:spPr>
          <a:xfrm>
            <a:off x="3235077" y="4365104"/>
            <a:ext cx="2388795" cy="369332"/>
          </a:xfrm>
          <a:prstGeom prst="rect">
            <a:avLst/>
          </a:prstGeom>
          <a:noFill/>
        </p:spPr>
        <p:txBody>
          <a:bodyPr wrap="none" rtlCol="0">
            <a:spAutoFit/>
          </a:bodyPr>
          <a:lstStyle/>
          <a:p>
            <a:r>
              <a:rPr lang="zh-CN" altLang="en-US" dirty="0" smtClean="0"/>
              <a:t>修改其扩展名为</a:t>
            </a:r>
            <a:r>
              <a:rPr lang="en-US" altLang="zh-CN" dirty="0" err="1" smtClean="0"/>
              <a:t>xlsx</a:t>
            </a:r>
            <a:r>
              <a:rPr lang="zh-CN" altLang="en-US" dirty="0" smtClean="0"/>
              <a:t>后</a:t>
            </a:r>
            <a:endParaRPr lang="zh-CN" altLang="en-US" dirty="0"/>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27365" y="4307383"/>
            <a:ext cx="904875" cy="1171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112585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直接操纵</a:t>
            </a:r>
            <a:endParaRPr lang="zh-CN" altLang="en-US" dirty="0"/>
          </a:p>
        </p:txBody>
      </p:sp>
      <p:sp>
        <p:nvSpPr>
          <p:cNvPr id="3" name="内容占位符 2"/>
          <p:cNvSpPr>
            <a:spLocks noGrp="1"/>
          </p:cNvSpPr>
          <p:nvPr>
            <p:ph idx="1"/>
          </p:nvPr>
        </p:nvSpPr>
        <p:spPr/>
        <p:txBody>
          <a:bodyPr/>
          <a:lstStyle/>
          <a:p>
            <a:r>
              <a:rPr lang="zh-CN" altLang="en-US" dirty="0" smtClean="0"/>
              <a:t>通过指点设备实现对命令或数据的可视化操作</a:t>
            </a:r>
            <a:endParaRPr lang="en-US" altLang="zh-CN" dirty="0" smtClean="0"/>
          </a:p>
          <a:p>
            <a:r>
              <a:rPr lang="zh-CN" altLang="en-US" b="1" dirty="0" smtClean="0">
                <a:solidFill>
                  <a:srgbClr val="C00000"/>
                </a:solidFill>
              </a:rPr>
              <a:t>四个特点</a:t>
            </a:r>
            <a:r>
              <a:rPr lang="zh-CN" altLang="en-US" dirty="0" smtClean="0"/>
              <a:t>：</a:t>
            </a:r>
            <a:endParaRPr lang="en-US" altLang="zh-CN" dirty="0" smtClean="0"/>
          </a:p>
          <a:p>
            <a:pPr marL="68580" lvl="1" indent="0">
              <a:buNone/>
            </a:pPr>
            <a:r>
              <a:rPr lang="zh-CN" altLang="en-US" dirty="0" smtClean="0"/>
              <a:t>（</a:t>
            </a:r>
            <a:r>
              <a:rPr lang="en-US" altLang="zh-CN" dirty="0" smtClean="0"/>
              <a:t>4</a:t>
            </a:r>
            <a:r>
              <a:rPr lang="zh-CN" altLang="en-US" dirty="0" smtClean="0"/>
              <a:t>）支持逆向操作</a:t>
            </a:r>
            <a:endParaRPr lang="en-US" altLang="zh-CN" dirty="0" smtClean="0"/>
          </a:p>
          <a:p>
            <a:pPr lvl="1"/>
            <a:r>
              <a:rPr lang="zh-CN" altLang="en-US" sz="2000" dirty="0" smtClean="0">
                <a:solidFill>
                  <a:srgbClr val="0070C0"/>
                </a:solidFill>
                <a:latin typeface="楷体" panose="02010609060101010101" pitchFamily="49" charset="-122"/>
                <a:ea typeface="楷体" panose="02010609060101010101" pitchFamily="49" charset="-122"/>
              </a:rPr>
              <a:t>操作出错时，允许用户回退至操作前的若干步状态，如</a:t>
            </a:r>
            <a:r>
              <a:rPr lang="en-US" altLang="zh-CN" sz="2000" dirty="0" smtClean="0">
                <a:solidFill>
                  <a:srgbClr val="0070C0"/>
                </a:solidFill>
                <a:latin typeface="楷体" panose="02010609060101010101" pitchFamily="49" charset="-122"/>
                <a:ea typeface="楷体" panose="02010609060101010101" pitchFamily="49" charset="-122"/>
              </a:rPr>
              <a:t>WORD</a:t>
            </a:r>
            <a:r>
              <a:rPr lang="zh-CN" altLang="en-US" sz="2000" dirty="0" smtClean="0">
                <a:solidFill>
                  <a:srgbClr val="0070C0"/>
                </a:solidFill>
                <a:latin typeface="楷体" panose="02010609060101010101" pitchFamily="49" charset="-122"/>
                <a:ea typeface="楷体" panose="02010609060101010101" pitchFamily="49" charset="-122"/>
              </a:rPr>
              <a:t>中的撤回，</a:t>
            </a:r>
            <a:r>
              <a:rPr lang="en-US" altLang="zh-CN" sz="2000" dirty="0" smtClean="0">
                <a:solidFill>
                  <a:srgbClr val="0070C0"/>
                </a:solidFill>
                <a:latin typeface="楷体" panose="02010609060101010101" pitchFamily="49" charset="-122"/>
                <a:ea typeface="楷体" panose="02010609060101010101" pitchFamily="49" charset="-122"/>
              </a:rPr>
              <a:t>PS</a:t>
            </a:r>
            <a:r>
              <a:rPr lang="zh-CN" altLang="en-US" sz="2000" dirty="0" smtClean="0">
                <a:solidFill>
                  <a:srgbClr val="0070C0"/>
                </a:solidFill>
                <a:latin typeface="楷体" panose="02010609060101010101" pitchFamily="49" charset="-122"/>
                <a:ea typeface="楷体" panose="02010609060101010101" pitchFamily="49" charset="-122"/>
              </a:rPr>
              <a:t>中的历史</a:t>
            </a:r>
            <a:endParaRPr lang="zh-CN" altLang="en-US" sz="2000" dirty="0">
              <a:solidFill>
                <a:srgbClr val="0070C0"/>
              </a:solidFill>
              <a:latin typeface="楷体" panose="02010609060101010101" pitchFamily="49" charset="-122"/>
              <a:ea typeface="楷体" panose="02010609060101010101" pitchFamily="49" charset="-122"/>
            </a:endParaRPr>
          </a:p>
        </p:txBody>
      </p:sp>
      <p:pic>
        <p:nvPicPr>
          <p:cNvPr id="7170" name="Picture 2" descr="https://timgsa.baidu.com/timg?image&amp;quality=80&amp;size=b9999_10000&amp;sec=1591006408375&amp;di=567d01fa1778099ca5a57df12bcac844&amp;imgtype=0&amp;src=http%3A%2F%2Fuploads.xuexila.com%2Fallimg%2F1609%2F790-1609201S438.jpg"/>
          <p:cNvPicPr>
            <a:picLocks noChangeAspect="1" noChangeArrowheads="1"/>
          </p:cNvPicPr>
          <p:nvPr/>
        </p:nvPicPr>
        <p:blipFill rotWithShape="1">
          <a:blip r:embed="rId2">
            <a:extLst>
              <a:ext uri="{28A0092B-C50C-407E-A947-70E740481C1C}">
                <a14:useLocalDpi xmlns:a14="http://schemas.microsoft.com/office/drawing/2010/main" val="0"/>
              </a:ext>
            </a:extLst>
          </a:blip>
          <a:srcRect b="48364"/>
          <a:stretch/>
        </p:blipFill>
        <p:spPr bwMode="auto">
          <a:xfrm>
            <a:off x="2915816" y="4307883"/>
            <a:ext cx="3096344" cy="2118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15232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直接操纵</a:t>
            </a:r>
            <a:endParaRPr lang="zh-CN" altLang="en-US" dirty="0"/>
          </a:p>
        </p:txBody>
      </p:sp>
      <p:sp>
        <p:nvSpPr>
          <p:cNvPr id="3" name="内容占位符 2"/>
          <p:cNvSpPr>
            <a:spLocks noGrp="1"/>
          </p:cNvSpPr>
          <p:nvPr>
            <p:ph idx="1"/>
          </p:nvPr>
        </p:nvSpPr>
        <p:spPr/>
        <p:txBody>
          <a:bodyPr>
            <a:noAutofit/>
          </a:bodyPr>
          <a:lstStyle/>
          <a:p>
            <a:r>
              <a:rPr lang="zh-CN" altLang="en-US" dirty="0" smtClean="0"/>
              <a:t>优点：</a:t>
            </a:r>
            <a:endParaRPr lang="en-US" altLang="zh-CN" dirty="0" smtClean="0"/>
          </a:p>
          <a:p>
            <a:pPr lvl="1"/>
            <a:r>
              <a:rPr lang="zh-CN" altLang="en-US" dirty="0"/>
              <a:t>借助物理的、空间的或形象的表示，而不是单纯的文字或数字的表示。</a:t>
            </a:r>
            <a:r>
              <a:rPr lang="zh-CN" altLang="en-US" dirty="0">
                <a:solidFill>
                  <a:srgbClr val="C00000"/>
                </a:solidFill>
              </a:rPr>
              <a:t>依赖于视觉和手动控制的参与，可以直接操作</a:t>
            </a:r>
            <a:r>
              <a:rPr lang="zh-CN" altLang="en-US" dirty="0"/>
              <a:t>，有利于解决问题和进行学习</a:t>
            </a:r>
          </a:p>
          <a:p>
            <a:r>
              <a:rPr lang="zh-CN" altLang="en-US" dirty="0" smtClean="0"/>
              <a:t>缺点：</a:t>
            </a:r>
            <a:endParaRPr lang="en-US" altLang="zh-CN" dirty="0" smtClean="0"/>
          </a:p>
          <a:p>
            <a:pPr lvl="1"/>
            <a:r>
              <a:rPr lang="zh-CN" altLang="en-US" dirty="0"/>
              <a:t>不具备命令语言界面的某些</a:t>
            </a:r>
            <a:r>
              <a:rPr lang="zh-CN" altLang="en-US" dirty="0" smtClean="0"/>
              <a:t>优点</a:t>
            </a:r>
            <a:endParaRPr lang="zh-CN" altLang="en-US" dirty="0"/>
          </a:p>
          <a:p>
            <a:pPr lvl="2"/>
            <a:r>
              <a:rPr lang="zh-CN" altLang="en-US" dirty="0">
                <a:solidFill>
                  <a:srgbClr val="0070C0"/>
                </a:solidFill>
                <a:latin typeface="楷体" panose="02010609060101010101" pitchFamily="49" charset="-122"/>
                <a:ea typeface="楷体" panose="02010609060101010101" pitchFamily="49" charset="-122"/>
              </a:rPr>
              <a:t>例如从用户界面设计者角度看，设计图形比较繁琐，需进行大量的测试和实验</a:t>
            </a:r>
            <a:r>
              <a:rPr lang="zh-CN" altLang="en-US" dirty="0" smtClean="0">
                <a:solidFill>
                  <a:srgbClr val="0070C0"/>
                </a:solidFill>
                <a:latin typeface="楷体" panose="02010609060101010101" pitchFamily="49" charset="-122"/>
                <a:ea typeface="楷体" panose="02010609060101010101" pitchFamily="49" charset="-122"/>
              </a:rPr>
              <a:t>。</a:t>
            </a:r>
            <a:endParaRPr lang="en-US" altLang="zh-CN" dirty="0" smtClean="0">
              <a:solidFill>
                <a:srgbClr val="0070C0"/>
              </a:solidFill>
              <a:latin typeface="楷体" panose="02010609060101010101" pitchFamily="49" charset="-122"/>
              <a:ea typeface="楷体" panose="02010609060101010101" pitchFamily="49" charset="-122"/>
            </a:endParaRPr>
          </a:p>
          <a:p>
            <a:pPr lvl="1"/>
            <a:r>
              <a:rPr lang="zh-CN" altLang="en-US" dirty="0"/>
              <a:t>表示复杂语义、抽象语义比较困难 </a:t>
            </a:r>
          </a:p>
          <a:p>
            <a:pPr lvl="1"/>
            <a:endParaRPr lang="zh-CN" altLang="en-US" dirty="0"/>
          </a:p>
        </p:txBody>
      </p:sp>
    </p:spTree>
    <p:extLst>
      <p:ext uri="{BB962C8B-B14F-4D97-AF65-F5344CB8AC3E}">
        <p14:creationId xmlns:p14="http://schemas.microsoft.com/office/powerpoint/2010/main" val="11335348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图形用户界面设计的一般原则</a:t>
            </a:r>
            <a:endParaRPr lang="zh-CN" altLang="en-US" dirty="0"/>
          </a:p>
        </p:txBody>
      </p:sp>
      <p:sp>
        <p:nvSpPr>
          <p:cNvPr id="3" name="内容占位符 2"/>
          <p:cNvSpPr>
            <a:spLocks noGrp="1"/>
          </p:cNvSpPr>
          <p:nvPr>
            <p:ph idx="1"/>
          </p:nvPr>
        </p:nvSpPr>
        <p:spPr>
          <a:xfrm>
            <a:off x="1043492" y="2323652"/>
            <a:ext cx="6777317" cy="4201692"/>
          </a:xfrm>
        </p:spPr>
        <p:txBody>
          <a:bodyPr>
            <a:noAutofit/>
          </a:bodyPr>
          <a:lstStyle/>
          <a:p>
            <a:pPr marL="68580" indent="0">
              <a:buNone/>
            </a:pPr>
            <a:r>
              <a:rPr lang="zh-CN" altLang="en-US" dirty="0" smtClean="0"/>
              <a:t>（</a:t>
            </a:r>
            <a:r>
              <a:rPr lang="en-US" altLang="zh-CN" dirty="0" smtClean="0"/>
              <a:t>1</a:t>
            </a:r>
            <a:r>
              <a:rPr lang="zh-CN" altLang="en-US" dirty="0"/>
              <a:t>）</a:t>
            </a:r>
            <a:r>
              <a:rPr lang="zh-CN" altLang="en-US" b="1" dirty="0">
                <a:solidFill>
                  <a:schemeClr val="tx1"/>
                </a:solidFill>
              </a:rPr>
              <a:t>界面要具有</a:t>
            </a:r>
            <a:r>
              <a:rPr lang="zh-CN" altLang="en-US" b="1" dirty="0">
                <a:solidFill>
                  <a:srgbClr val="C00000"/>
                </a:solidFill>
              </a:rPr>
              <a:t>一致</a:t>
            </a:r>
            <a:r>
              <a:rPr lang="zh-CN" altLang="en-US" b="1" dirty="0">
                <a:solidFill>
                  <a:schemeClr val="tx1"/>
                </a:solidFill>
              </a:rPr>
              <a:t>性</a:t>
            </a:r>
          </a:p>
          <a:p>
            <a:pPr lvl="1"/>
            <a:r>
              <a:rPr lang="zh-CN" altLang="en-US" sz="1800" dirty="0">
                <a:solidFill>
                  <a:srgbClr val="0070C0"/>
                </a:solidFill>
                <a:latin typeface="楷体" panose="02010609060101010101" pitchFamily="49" charset="-122"/>
                <a:ea typeface="楷体" panose="02010609060101010101" pitchFamily="49" charset="-122"/>
              </a:rPr>
              <a:t>在同一用户界面中，所有的菜单选择、命令输入、数据显示和其他功能应保持风格的一致性  </a:t>
            </a:r>
          </a:p>
          <a:p>
            <a:pPr marL="68580" indent="0">
              <a:buNone/>
            </a:pPr>
            <a:r>
              <a:rPr lang="zh-CN" altLang="en-US" dirty="0" smtClean="0"/>
              <a:t>（</a:t>
            </a:r>
            <a:r>
              <a:rPr lang="en-US" altLang="zh-CN" dirty="0" smtClean="0"/>
              <a:t>2</a:t>
            </a:r>
            <a:r>
              <a:rPr lang="zh-CN" altLang="en-US" dirty="0" smtClean="0"/>
              <a:t>）</a:t>
            </a:r>
            <a:r>
              <a:rPr lang="zh-CN" altLang="en-US" b="1" dirty="0" smtClean="0"/>
              <a:t>常用</a:t>
            </a:r>
            <a:r>
              <a:rPr lang="zh-CN" altLang="en-US" b="1" dirty="0"/>
              <a:t>操作要有</a:t>
            </a:r>
            <a:r>
              <a:rPr lang="zh-CN" altLang="en-US" b="1" dirty="0" smtClean="0">
                <a:solidFill>
                  <a:srgbClr val="C00000"/>
                </a:solidFill>
              </a:rPr>
              <a:t>快捷方式（</a:t>
            </a:r>
            <a:r>
              <a:rPr lang="en-US" altLang="zh-CN" b="1" dirty="0" err="1" smtClean="0">
                <a:solidFill>
                  <a:srgbClr val="C00000"/>
                </a:solidFill>
              </a:rPr>
              <a:t>Ctrl+c</a:t>
            </a:r>
            <a:r>
              <a:rPr lang="en-US" altLang="zh-CN" b="1" dirty="0" smtClean="0">
                <a:solidFill>
                  <a:srgbClr val="C00000"/>
                </a:solidFill>
              </a:rPr>
              <a:t>, </a:t>
            </a:r>
            <a:r>
              <a:rPr lang="en-US" altLang="zh-CN" b="1" dirty="0" err="1" smtClean="0">
                <a:solidFill>
                  <a:srgbClr val="C00000"/>
                </a:solidFill>
              </a:rPr>
              <a:t>Ctrl+v</a:t>
            </a:r>
            <a:r>
              <a:rPr lang="zh-CN" altLang="en-US" b="1" dirty="0">
                <a:solidFill>
                  <a:srgbClr val="C00000"/>
                </a:solidFill>
              </a:rPr>
              <a:t>）</a:t>
            </a:r>
          </a:p>
          <a:p>
            <a:pPr lvl="1"/>
            <a:r>
              <a:rPr lang="zh-CN" altLang="en-US" sz="2000" dirty="0">
                <a:solidFill>
                  <a:srgbClr val="0070C0"/>
                </a:solidFill>
                <a:latin typeface="楷体" panose="02010609060101010101" pitchFamily="49" charset="-122"/>
                <a:ea typeface="楷体" panose="02010609060101010101" pitchFamily="49" charset="-122"/>
              </a:rPr>
              <a:t>不仅会提高用户的工作效率，还使界面在功能实现上简洁而高效</a:t>
            </a:r>
          </a:p>
          <a:p>
            <a:pPr marL="68580" indent="0">
              <a:buNone/>
            </a:pPr>
            <a:r>
              <a:rPr lang="zh-CN" altLang="en-US" dirty="0" smtClean="0"/>
              <a:t>（</a:t>
            </a:r>
            <a:r>
              <a:rPr lang="en-US" altLang="zh-CN" dirty="0" smtClean="0"/>
              <a:t>3</a:t>
            </a:r>
            <a:r>
              <a:rPr lang="zh-CN" altLang="en-US" dirty="0" smtClean="0"/>
              <a:t>）</a:t>
            </a:r>
            <a:r>
              <a:rPr lang="zh-CN" altLang="en-US" b="1" dirty="0" smtClean="0"/>
              <a:t>提供</a:t>
            </a:r>
            <a:r>
              <a:rPr lang="zh-CN" altLang="en-US" b="1" dirty="0"/>
              <a:t>简单的</a:t>
            </a:r>
            <a:r>
              <a:rPr lang="zh-CN" altLang="en-US" b="1" dirty="0">
                <a:solidFill>
                  <a:srgbClr val="C00000"/>
                </a:solidFill>
              </a:rPr>
              <a:t>错误</a:t>
            </a:r>
            <a:r>
              <a:rPr lang="zh-CN" altLang="en-US" b="1" dirty="0" smtClean="0">
                <a:solidFill>
                  <a:srgbClr val="C00000"/>
                </a:solidFill>
              </a:rPr>
              <a:t>处理（关闭未保存的文件）</a:t>
            </a:r>
            <a:endParaRPr lang="zh-CN" altLang="en-US" b="1" dirty="0">
              <a:solidFill>
                <a:srgbClr val="C00000"/>
              </a:solidFill>
            </a:endParaRPr>
          </a:p>
          <a:p>
            <a:pPr lvl="1"/>
            <a:r>
              <a:rPr lang="zh-CN" altLang="en-US" sz="2000" dirty="0" smtClean="0">
                <a:solidFill>
                  <a:srgbClr val="0070C0"/>
                </a:solidFill>
                <a:latin typeface="楷体" panose="02010609060101010101" pitchFamily="49" charset="-122"/>
                <a:ea typeface="楷体" panose="02010609060101010101" pitchFamily="49" charset="-122"/>
              </a:rPr>
              <a:t>在</a:t>
            </a:r>
            <a:r>
              <a:rPr lang="zh-CN" altLang="en-US" sz="2000" dirty="0">
                <a:solidFill>
                  <a:srgbClr val="0070C0"/>
                </a:solidFill>
                <a:latin typeface="楷体" panose="02010609060101010101" pitchFamily="49" charset="-122"/>
                <a:ea typeface="楷体" panose="02010609060101010101" pitchFamily="49" charset="-122"/>
              </a:rPr>
              <a:t>出现错误时，系统应该能检测出错误，并且提供简单和容易理解的错误处理功能 </a:t>
            </a:r>
          </a:p>
          <a:p>
            <a:pPr marL="68580" indent="0">
              <a:buNone/>
            </a:pPr>
            <a:r>
              <a:rPr lang="zh-CN" altLang="en-US" dirty="0" smtClean="0"/>
              <a:t>（</a:t>
            </a:r>
            <a:r>
              <a:rPr lang="en-US" altLang="zh-CN" dirty="0" smtClean="0"/>
              <a:t>4</a:t>
            </a:r>
            <a:r>
              <a:rPr lang="zh-CN" altLang="en-US" dirty="0" smtClean="0"/>
              <a:t>）</a:t>
            </a:r>
            <a:r>
              <a:rPr lang="zh-CN" altLang="en-US" b="1" dirty="0" smtClean="0"/>
              <a:t>对</a:t>
            </a:r>
            <a:r>
              <a:rPr lang="zh-CN" altLang="en-US" b="1" dirty="0"/>
              <a:t>操作人员的重要操作要有</a:t>
            </a:r>
            <a:r>
              <a:rPr lang="zh-CN" altLang="en-US" b="1" dirty="0">
                <a:solidFill>
                  <a:srgbClr val="C00000"/>
                </a:solidFill>
              </a:rPr>
              <a:t>信息反馈 </a:t>
            </a:r>
            <a:r>
              <a:rPr lang="en-US" altLang="zh-CN" b="1" dirty="0" smtClean="0">
                <a:solidFill>
                  <a:srgbClr val="C00000"/>
                </a:solidFill>
              </a:rPr>
              <a:t>(</a:t>
            </a:r>
            <a:r>
              <a:rPr lang="zh-CN" altLang="en-US" b="1" dirty="0" smtClean="0">
                <a:solidFill>
                  <a:srgbClr val="C00000"/>
                </a:solidFill>
              </a:rPr>
              <a:t>帮助</a:t>
            </a:r>
            <a:r>
              <a:rPr lang="en-US" altLang="zh-CN" b="1" dirty="0">
                <a:solidFill>
                  <a:srgbClr val="C00000"/>
                </a:solidFill>
              </a:rPr>
              <a:t>)</a:t>
            </a:r>
            <a:endParaRPr lang="zh-CN" altLang="en-US" b="1" dirty="0">
              <a:solidFill>
                <a:srgbClr val="C00000"/>
              </a:solidFill>
            </a:endParaRPr>
          </a:p>
          <a:p>
            <a:pPr lvl="1"/>
            <a:r>
              <a:rPr lang="zh-CN" altLang="en-US" sz="2000" dirty="0" smtClean="0">
                <a:solidFill>
                  <a:srgbClr val="0070C0"/>
                </a:solidFill>
                <a:latin typeface="楷体" panose="02010609060101010101" pitchFamily="49" charset="-122"/>
                <a:ea typeface="楷体" panose="02010609060101010101" pitchFamily="49" charset="-122"/>
              </a:rPr>
              <a:t>对</a:t>
            </a:r>
            <a:r>
              <a:rPr lang="zh-CN" altLang="en-US" sz="2000" dirty="0">
                <a:solidFill>
                  <a:srgbClr val="0070C0"/>
                </a:solidFill>
                <a:latin typeface="楷体" panose="02010609060101010101" pitchFamily="49" charset="-122"/>
                <a:ea typeface="楷体" panose="02010609060101010101" pitchFamily="49" charset="-122"/>
              </a:rPr>
              <a:t>不常用操作、至关重要操作要有信息反馈 </a:t>
            </a:r>
          </a:p>
        </p:txBody>
      </p:sp>
    </p:spTree>
    <p:extLst>
      <p:ext uri="{BB962C8B-B14F-4D97-AF65-F5344CB8AC3E}">
        <p14:creationId xmlns:p14="http://schemas.microsoft.com/office/powerpoint/2010/main" val="27340325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图形用户界面设计的一般原则</a:t>
            </a:r>
            <a:endParaRPr lang="zh-CN" altLang="en-US" dirty="0"/>
          </a:p>
        </p:txBody>
      </p:sp>
      <p:sp>
        <p:nvSpPr>
          <p:cNvPr id="3" name="内容占位符 2"/>
          <p:cNvSpPr>
            <a:spLocks noGrp="1"/>
          </p:cNvSpPr>
          <p:nvPr>
            <p:ph idx="1"/>
          </p:nvPr>
        </p:nvSpPr>
        <p:spPr>
          <a:xfrm>
            <a:off x="1043492" y="2323652"/>
            <a:ext cx="6777317" cy="4201692"/>
          </a:xfrm>
        </p:spPr>
        <p:txBody>
          <a:bodyPr>
            <a:noAutofit/>
          </a:bodyPr>
          <a:lstStyle/>
          <a:p>
            <a:pPr marL="68580" indent="0">
              <a:buNone/>
            </a:pPr>
            <a:r>
              <a:rPr lang="zh-CN" altLang="en-US" dirty="0" smtClean="0"/>
              <a:t>（</a:t>
            </a:r>
            <a:r>
              <a:rPr lang="en-US" altLang="zh-CN" dirty="0" smtClean="0"/>
              <a:t>5</a:t>
            </a:r>
            <a:r>
              <a:rPr lang="zh-CN" altLang="en-US" dirty="0" smtClean="0"/>
              <a:t>）</a:t>
            </a:r>
            <a:r>
              <a:rPr lang="zh-CN" altLang="en-US" b="1" dirty="0">
                <a:solidFill>
                  <a:schemeClr val="tx1"/>
                </a:solidFill>
              </a:rPr>
              <a:t>操作</a:t>
            </a:r>
            <a:r>
              <a:rPr lang="zh-CN" altLang="en-US" b="1" dirty="0" smtClean="0">
                <a:solidFill>
                  <a:srgbClr val="C00000"/>
                </a:solidFill>
              </a:rPr>
              <a:t>可逆</a:t>
            </a:r>
            <a:r>
              <a:rPr lang="zh-CN" altLang="en-US" b="1" dirty="0">
                <a:solidFill>
                  <a:srgbClr val="C00000"/>
                </a:solidFill>
              </a:rPr>
              <a:t>（撤销，历史）</a:t>
            </a:r>
          </a:p>
          <a:p>
            <a:pPr lvl="1"/>
            <a:r>
              <a:rPr lang="zh-CN" altLang="en-US" sz="2000" dirty="0">
                <a:solidFill>
                  <a:srgbClr val="0070C0"/>
                </a:solidFill>
                <a:latin typeface="楷体" panose="02010609060101010101" pitchFamily="49" charset="-122"/>
                <a:ea typeface="楷体" panose="02010609060101010101" pitchFamily="49" charset="-122"/>
              </a:rPr>
              <a:t>对大多数动作应允许恢复</a:t>
            </a:r>
            <a:r>
              <a:rPr lang="en-US" altLang="zh-CN" sz="2000" dirty="0">
                <a:solidFill>
                  <a:srgbClr val="0070C0"/>
                </a:solidFill>
                <a:latin typeface="楷体" panose="02010609060101010101" pitchFamily="49" charset="-122"/>
                <a:ea typeface="楷体" panose="02010609060101010101" pitchFamily="49" charset="-122"/>
              </a:rPr>
              <a:t>(UNDO)</a:t>
            </a:r>
            <a:r>
              <a:rPr lang="zh-CN" altLang="en-US" sz="2000" dirty="0">
                <a:solidFill>
                  <a:srgbClr val="0070C0"/>
                </a:solidFill>
                <a:latin typeface="楷体" panose="02010609060101010101" pitchFamily="49" charset="-122"/>
                <a:ea typeface="楷体" panose="02010609060101010101" pitchFamily="49" charset="-122"/>
              </a:rPr>
              <a:t>，对用户出错采取比较宽容的态度</a:t>
            </a:r>
          </a:p>
          <a:p>
            <a:pPr marL="68580" indent="0">
              <a:buNone/>
            </a:pPr>
            <a:r>
              <a:rPr lang="zh-CN" altLang="en-US" dirty="0" smtClean="0"/>
              <a:t>（</a:t>
            </a:r>
            <a:r>
              <a:rPr lang="en-US" altLang="zh-CN" dirty="0" smtClean="0"/>
              <a:t>6</a:t>
            </a:r>
            <a:r>
              <a:rPr lang="zh-CN" altLang="en-US" dirty="0"/>
              <a:t>）</a:t>
            </a:r>
            <a:r>
              <a:rPr lang="zh-CN" altLang="en-US" b="1" dirty="0"/>
              <a:t>设计良好的</a:t>
            </a:r>
            <a:r>
              <a:rPr lang="zh-CN" altLang="en-US" b="1" dirty="0">
                <a:solidFill>
                  <a:srgbClr val="C00000"/>
                </a:solidFill>
              </a:rPr>
              <a:t>联机帮助</a:t>
            </a:r>
          </a:p>
          <a:p>
            <a:pPr lvl="1"/>
            <a:r>
              <a:rPr lang="zh-CN" altLang="en-US" sz="2000" dirty="0">
                <a:solidFill>
                  <a:srgbClr val="0070C0"/>
                </a:solidFill>
                <a:latin typeface="楷体" panose="02010609060101010101" pitchFamily="49" charset="-122"/>
                <a:ea typeface="楷体" panose="02010609060101010101" pitchFamily="49" charset="-122"/>
              </a:rPr>
              <a:t>人机界面应该提供上下文敏感的求助系统，让用户及时获得帮助，尽量用简短的动词和动词短语提示命令 </a:t>
            </a:r>
          </a:p>
          <a:p>
            <a:pPr marL="68580" indent="0">
              <a:buNone/>
            </a:pPr>
            <a:r>
              <a:rPr lang="zh-CN" altLang="en-US" dirty="0" smtClean="0"/>
              <a:t>（</a:t>
            </a:r>
            <a:r>
              <a:rPr lang="en-US" altLang="zh-CN" dirty="0" smtClean="0"/>
              <a:t>7</a:t>
            </a:r>
            <a:r>
              <a:rPr lang="zh-CN" altLang="en-US" dirty="0"/>
              <a:t>）</a:t>
            </a:r>
            <a:r>
              <a:rPr lang="zh-CN" altLang="en-US" b="1" dirty="0"/>
              <a:t>合理划分并高效地</a:t>
            </a:r>
            <a:r>
              <a:rPr lang="zh-CN" altLang="en-US" b="1" dirty="0">
                <a:solidFill>
                  <a:srgbClr val="C00000"/>
                </a:solidFill>
              </a:rPr>
              <a:t>使用</a:t>
            </a:r>
            <a:r>
              <a:rPr lang="zh-CN" altLang="en-US" b="1" dirty="0" smtClean="0">
                <a:solidFill>
                  <a:srgbClr val="C00000"/>
                </a:solidFill>
              </a:rPr>
              <a:t>显示屏幕（并排查看）</a:t>
            </a:r>
          </a:p>
          <a:p>
            <a:pPr lvl="1"/>
            <a:r>
              <a:rPr lang="zh-CN" altLang="en-US" sz="2000" dirty="0">
                <a:solidFill>
                  <a:srgbClr val="0070C0"/>
                </a:solidFill>
                <a:latin typeface="楷体" panose="02010609060101010101" pitchFamily="49" charset="-122"/>
                <a:ea typeface="楷体" panose="02010609060101010101" pitchFamily="49" charset="-122"/>
              </a:rPr>
              <a:t>只显示与上下文有关的信息，允许用户对可视环境进行维护，如放大、缩小窗口；用窗口分隔不同种类的信息，只显示有意义的出错</a:t>
            </a:r>
            <a:r>
              <a:rPr lang="zh-CN" altLang="en-US" sz="2000" dirty="0" smtClean="0">
                <a:solidFill>
                  <a:srgbClr val="0070C0"/>
                </a:solidFill>
                <a:latin typeface="楷体" panose="02010609060101010101" pitchFamily="49" charset="-122"/>
                <a:ea typeface="楷体" panose="02010609060101010101" pitchFamily="49" charset="-122"/>
              </a:rPr>
              <a:t>信息</a:t>
            </a:r>
            <a:endParaRPr lang="zh-CN" altLang="en-US" sz="2000" dirty="0">
              <a:solidFill>
                <a:srgbClr val="0070C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5416096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理解用户</a:t>
            </a:r>
            <a:endParaRPr lang="zh-CN" altLang="en-US" dirty="0"/>
          </a:p>
        </p:txBody>
      </p:sp>
      <p:sp>
        <p:nvSpPr>
          <p:cNvPr id="3" name="内容占位符 2"/>
          <p:cNvSpPr>
            <a:spLocks noGrp="1"/>
          </p:cNvSpPr>
          <p:nvPr>
            <p:ph idx="1"/>
          </p:nvPr>
        </p:nvSpPr>
        <p:spPr/>
        <p:txBody>
          <a:bodyPr/>
          <a:lstStyle/>
          <a:p>
            <a:r>
              <a:rPr lang="zh-CN" altLang="en-US" dirty="0" smtClean="0"/>
              <a:t>用户是谁？</a:t>
            </a:r>
            <a:endParaRPr lang="en-US" altLang="zh-CN" dirty="0" smtClean="0"/>
          </a:p>
          <a:p>
            <a:pPr marL="365760" lvl="1" indent="0">
              <a:buNone/>
            </a:pPr>
            <a:r>
              <a:rPr lang="zh-CN" altLang="en-US" b="1" dirty="0" smtClean="0">
                <a:solidFill>
                  <a:srgbClr val="0070C0"/>
                </a:solidFill>
              </a:rPr>
              <a:t>使用某种产品（你开发的交互系统）的人</a:t>
            </a:r>
            <a:endParaRPr lang="en-US" altLang="zh-CN" b="1" dirty="0" smtClean="0">
              <a:solidFill>
                <a:srgbClr val="0070C0"/>
              </a:solidFill>
            </a:endParaRPr>
          </a:p>
          <a:p>
            <a:endParaRPr lang="en-US" altLang="zh-CN" dirty="0"/>
          </a:p>
          <a:p>
            <a:r>
              <a:rPr lang="zh-CN" altLang="en-US" dirty="0" smtClean="0"/>
              <a:t>两层含义：</a:t>
            </a:r>
            <a:endParaRPr lang="en-US" altLang="zh-CN" dirty="0" smtClean="0"/>
          </a:p>
          <a:p>
            <a:pPr marL="68580" indent="0">
              <a:buNone/>
            </a:pPr>
            <a:r>
              <a:rPr lang="zh-CN" altLang="en-US" dirty="0" smtClean="0"/>
              <a:t>（</a:t>
            </a:r>
            <a:r>
              <a:rPr lang="en-US" altLang="zh-CN" dirty="0" smtClean="0"/>
              <a:t>1</a:t>
            </a:r>
            <a:r>
              <a:rPr lang="zh-CN" altLang="en-US" dirty="0" smtClean="0"/>
              <a:t>）用户是</a:t>
            </a:r>
            <a:r>
              <a:rPr lang="zh-CN" altLang="en-US" b="1" dirty="0" smtClean="0">
                <a:solidFill>
                  <a:srgbClr val="C00000"/>
                </a:solidFill>
              </a:rPr>
              <a:t>人类</a:t>
            </a:r>
            <a:r>
              <a:rPr lang="zh-CN" altLang="en-US" dirty="0" smtClean="0"/>
              <a:t>的一部分（是人，不是猫狗）</a:t>
            </a:r>
            <a:endParaRPr lang="en-US" altLang="zh-CN" dirty="0" smtClean="0"/>
          </a:p>
          <a:p>
            <a:pPr marL="68580" indent="0">
              <a:buNone/>
            </a:pPr>
            <a:r>
              <a:rPr lang="zh-CN" altLang="en-US" dirty="0" smtClean="0"/>
              <a:t>（</a:t>
            </a:r>
            <a:r>
              <a:rPr lang="en-US" altLang="zh-CN" dirty="0" smtClean="0"/>
              <a:t>2</a:t>
            </a:r>
            <a:r>
              <a:rPr lang="zh-CN" altLang="en-US" dirty="0" smtClean="0"/>
              <a:t>）用户是产品的</a:t>
            </a:r>
            <a:r>
              <a:rPr lang="zh-CN" altLang="en-US" b="1" dirty="0" smtClean="0">
                <a:solidFill>
                  <a:srgbClr val="C00000"/>
                </a:solidFill>
              </a:rPr>
              <a:t>使用者</a:t>
            </a:r>
            <a:r>
              <a:rPr lang="zh-CN" altLang="en-US" dirty="0" smtClean="0"/>
              <a:t>（给你钱的人，老板）</a:t>
            </a:r>
            <a:endParaRPr lang="en-US" altLang="zh-CN" dirty="0" smtClean="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152" y="908720"/>
            <a:ext cx="1481137" cy="1444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rot="20091281">
            <a:off x="4839329" y="1043798"/>
            <a:ext cx="1107996" cy="369332"/>
          </a:xfrm>
          <a:prstGeom prst="rect">
            <a:avLst/>
          </a:prstGeom>
          <a:noFill/>
        </p:spPr>
        <p:txBody>
          <a:bodyPr wrap="none" rtlCol="0">
            <a:spAutoFit/>
          </a:bodyPr>
          <a:lstStyle/>
          <a:p>
            <a:r>
              <a:rPr lang="zh-CN" altLang="en-US" b="1" dirty="0" smtClean="0">
                <a:solidFill>
                  <a:srgbClr val="C00000"/>
                </a:solidFill>
              </a:rPr>
              <a:t>我是谁？</a:t>
            </a:r>
            <a:endParaRPr lang="zh-CN" altLang="en-US" b="1" dirty="0">
              <a:solidFill>
                <a:srgbClr val="C00000"/>
              </a:solidFill>
            </a:endParaRPr>
          </a:p>
        </p:txBody>
      </p:sp>
      <p:sp>
        <p:nvSpPr>
          <p:cNvPr id="6" name="TextBox 5"/>
          <p:cNvSpPr txBox="1"/>
          <p:nvPr/>
        </p:nvSpPr>
        <p:spPr>
          <a:xfrm rot="1475865">
            <a:off x="5267018" y="1658715"/>
            <a:ext cx="902811" cy="307777"/>
          </a:xfrm>
          <a:prstGeom prst="rect">
            <a:avLst/>
          </a:prstGeom>
          <a:noFill/>
        </p:spPr>
        <p:txBody>
          <a:bodyPr wrap="none" rtlCol="0">
            <a:spAutoFit/>
          </a:bodyPr>
          <a:lstStyle/>
          <a:p>
            <a:r>
              <a:rPr lang="zh-CN" altLang="en-US" sz="1400" b="1" dirty="0" smtClean="0">
                <a:solidFill>
                  <a:srgbClr val="00B0F0"/>
                </a:solidFill>
              </a:rPr>
              <a:t>我在哪？</a:t>
            </a:r>
            <a:endParaRPr lang="zh-CN" altLang="en-US" sz="1400" b="1" dirty="0">
              <a:solidFill>
                <a:srgbClr val="00B0F0"/>
              </a:solidFill>
            </a:endParaRPr>
          </a:p>
        </p:txBody>
      </p:sp>
      <p:sp>
        <p:nvSpPr>
          <p:cNvPr id="7" name="TextBox 6"/>
          <p:cNvSpPr txBox="1"/>
          <p:nvPr/>
        </p:nvSpPr>
        <p:spPr>
          <a:xfrm rot="557379">
            <a:off x="7582613" y="880765"/>
            <a:ext cx="461665" cy="1230465"/>
          </a:xfrm>
          <a:prstGeom prst="rect">
            <a:avLst/>
          </a:prstGeom>
          <a:noFill/>
        </p:spPr>
        <p:txBody>
          <a:bodyPr vert="eaVert" wrap="none" rtlCol="0">
            <a:spAutoFit/>
          </a:bodyPr>
          <a:lstStyle/>
          <a:p>
            <a:r>
              <a:rPr lang="zh-CN" altLang="en-US" b="1" dirty="0" smtClean="0">
                <a:solidFill>
                  <a:srgbClr val="7030A0"/>
                </a:solidFill>
              </a:rPr>
              <a:t>我在干啥？</a:t>
            </a:r>
            <a:endParaRPr lang="zh-CN" altLang="en-US" b="1" dirty="0">
              <a:solidFill>
                <a:srgbClr val="7030A0"/>
              </a:solidFill>
            </a:endParaRPr>
          </a:p>
        </p:txBody>
      </p:sp>
    </p:spTree>
    <p:extLst>
      <p:ext uri="{BB962C8B-B14F-4D97-AF65-F5344CB8AC3E}">
        <p14:creationId xmlns:p14="http://schemas.microsoft.com/office/powerpoint/2010/main" val="28171837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理解用户</a:t>
            </a:r>
            <a:endParaRPr lang="zh-CN" altLang="en-US" dirty="0"/>
          </a:p>
        </p:txBody>
      </p:sp>
      <p:sp>
        <p:nvSpPr>
          <p:cNvPr id="3" name="内容占位符 2"/>
          <p:cNvSpPr>
            <a:spLocks noGrp="1"/>
          </p:cNvSpPr>
          <p:nvPr>
            <p:ph idx="1"/>
          </p:nvPr>
        </p:nvSpPr>
        <p:spPr/>
        <p:txBody>
          <a:bodyPr/>
          <a:lstStyle/>
          <a:p>
            <a:r>
              <a:rPr lang="zh-CN" altLang="en-US" dirty="0" smtClean="0"/>
              <a:t>衡量一个设计是否以</a:t>
            </a:r>
            <a:r>
              <a:rPr lang="zh-CN" altLang="en-US" b="1" dirty="0" smtClean="0">
                <a:solidFill>
                  <a:srgbClr val="C00000"/>
                </a:solidFill>
              </a:rPr>
              <a:t>用户为中心</a:t>
            </a:r>
            <a:r>
              <a:rPr lang="zh-CN" altLang="en-US" dirty="0" smtClean="0"/>
              <a:t>的关键点是：产品是否强调产品的最终使用者（用户）与产品之间的</a:t>
            </a:r>
            <a:r>
              <a:rPr lang="zh-CN" altLang="en-US" b="1" dirty="0" smtClean="0">
                <a:solidFill>
                  <a:srgbClr val="C00000"/>
                </a:solidFill>
              </a:rPr>
              <a:t>交互质量</a:t>
            </a:r>
            <a:endParaRPr lang="en-US" altLang="zh-CN" b="1" dirty="0" smtClean="0">
              <a:solidFill>
                <a:srgbClr val="C00000"/>
              </a:solidFill>
            </a:endParaRPr>
          </a:p>
          <a:p>
            <a:r>
              <a:rPr lang="zh-CN" altLang="en-US" dirty="0" smtClean="0"/>
              <a:t>交互质量的三方面特性：</a:t>
            </a:r>
            <a:endParaRPr lang="en-US" altLang="zh-CN" dirty="0" smtClean="0"/>
          </a:p>
          <a:p>
            <a:pPr marL="68580" indent="0">
              <a:buNone/>
            </a:pPr>
            <a:r>
              <a:rPr lang="zh-CN" altLang="en-US" dirty="0" smtClean="0"/>
              <a:t>（</a:t>
            </a:r>
            <a:r>
              <a:rPr lang="en-US" altLang="zh-CN" dirty="0" smtClean="0"/>
              <a:t>1</a:t>
            </a:r>
            <a:r>
              <a:rPr lang="zh-CN" altLang="en-US" dirty="0" smtClean="0"/>
              <a:t>）</a:t>
            </a:r>
            <a:r>
              <a:rPr lang="zh-CN" altLang="en-US" b="1" dirty="0" smtClean="0">
                <a:solidFill>
                  <a:srgbClr val="C00000"/>
                </a:solidFill>
              </a:rPr>
              <a:t>有效性</a:t>
            </a:r>
            <a:r>
              <a:rPr lang="zh-CN" altLang="en-US" dirty="0" smtClean="0"/>
              <a:t>（有没有用）</a:t>
            </a:r>
            <a:endParaRPr lang="en-US" altLang="zh-CN" dirty="0" smtClean="0"/>
          </a:p>
          <a:p>
            <a:pPr marL="68580" indent="0">
              <a:buNone/>
            </a:pPr>
            <a:r>
              <a:rPr lang="zh-CN" altLang="en-US" dirty="0" smtClean="0"/>
              <a:t>（</a:t>
            </a:r>
            <a:r>
              <a:rPr lang="en-US" altLang="zh-CN" dirty="0" smtClean="0"/>
              <a:t>2</a:t>
            </a:r>
            <a:r>
              <a:rPr lang="zh-CN" altLang="en-US" dirty="0" smtClean="0"/>
              <a:t>）</a:t>
            </a:r>
            <a:r>
              <a:rPr lang="zh-CN" altLang="en-US" b="1" dirty="0" smtClean="0">
                <a:solidFill>
                  <a:srgbClr val="C00000"/>
                </a:solidFill>
              </a:rPr>
              <a:t>效率</a:t>
            </a:r>
            <a:r>
              <a:rPr lang="zh-CN" altLang="en-US" dirty="0" smtClean="0"/>
              <a:t>（有多大作用）</a:t>
            </a:r>
            <a:endParaRPr lang="en-US" altLang="zh-CN" dirty="0" smtClean="0"/>
          </a:p>
          <a:p>
            <a:pPr marL="68580" indent="0">
              <a:buNone/>
            </a:pPr>
            <a:r>
              <a:rPr lang="zh-CN" altLang="en-US" dirty="0" smtClean="0"/>
              <a:t>（</a:t>
            </a:r>
            <a:r>
              <a:rPr lang="en-US" altLang="zh-CN" dirty="0" smtClean="0"/>
              <a:t>3</a:t>
            </a:r>
            <a:r>
              <a:rPr lang="zh-CN" altLang="en-US" dirty="0" smtClean="0"/>
              <a:t>）</a:t>
            </a:r>
            <a:r>
              <a:rPr lang="zh-CN" altLang="en-US" b="1" dirty="0" smtClean="0">
                <a:solidFill>
                  <a:srgbClr val="C00000"/>
                </a:solidFill>
              </a:rPr>
              <a:t>主观满意度</a:t>
            </a:r>
            <a:r>
              <a:rPr lang="zh-CN" altLang="en-US" dirty="0" smtClean="0"/>
              <a:t>（有多好用）</a:t>
            </a:r>
            <a:endParaRPr lang="en-US" altLang="zh-CN" dirty="0" smtClean="0"/>
          </a:p>
          <a:p>
            <a:pPr marL="68580" indent="0">
              <a:buNone/>
            </a:pPr>
            <a:r>
              <a:rPr lang="zh-CN" altLang="en-US" dirty="0" smtClean="0"/>
              <a:t>还包括</a:t>
            </a:r>
            <a:r>
              <a:rPr lang="zh-CN" altLang="en-US" b="1" dirty="0" smtClean="0">
                <a:solidFill>
                  <a:srgbClr val="C00000"/>
                </a:solidFill>
              </a:rPr>
              <a:t>易学程度</a:t>
            </a:r>
            <a:r>
              <a:rPr lang="zh-CN" altLang="en-US" dirty="0" smtClean="0"/>
              <a:t>、</a:t>
            </a:r>
            <a:r>
              <a:rPr lang="zh-CN" altLang="en-US" b="1" dirty="0" smtClean="0">
                <a:solidFill>
                  <a:srgbClr val="C00000"/>
                </a:solidFill>
              </a:rPr>
              <a:t>吸引程度</a:t>
            </a:r>
            <a:r>
              <a:rPr lang="zh-CN" altLang="en-US" dirty="0" smtClean="0"/>
              <a:t>、</a:t>
            </a:r>
            <a:r>
              <a:rPr lang="zh-CN" altLang="en-US" b="1" dirty="0" smtClean="0">
                <a:solidFill>
                  <a:srgbClr val="C00000"/>
                </a:solidFill>
              </a:rPr>
              <a:t>整体心理感受</a:t>
            </a:r>
            <a:r>
              <a:rPr lang="zh-CN" altLang="en-US" dirty="0" smtClean="0"/>
              <a:t>等</a:t>
            </a:r>
            <a:endParaRPr lang="zh-CN" altLang="en-US" dirty="0"/>
          </a:p>
        </p:txBody>
      </p:sp>
    </p:spTree>
    <p:extLst>
      <p:ext uri="{BB962C8B-B14F-4D97-AF65-F5344CB8AC3E}">
        <p14:creationId xmlns:p14="http://schemas.microsoft.com/office/powerpoint/2010/main" val="22716750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理解用户</a:t>
            </a:r>
            <a:endParaRPr lang="zh-CN" altLang="en-US" dirty="0"/>
          </a:p>
        </p:txBody>
      </p:sp>
      <p:sp>
        <p:nvSpPr>
          <p:cNvPr id="3" name="内容占位符 2"/>
          <p:cNvSpPr>
            <a:spLocks noGrp="1"/>
          </p:cNvSpPr>
          <p:nvPr>
            <p:ph idx="1"/>
          </p:nvPr>
        </p:nvSpPr>
        <p:spPr/>
        <p:txBody>
          <a:bodyPr>
            <a:noAutofit/>
          </a:bodyPr>
          <a:lstStyle/>
          <a:p>
            <a:r>
              <a:rPr lang="zh-CN" altLang="en-US" dirty="0" smtClean="0"/>
              <a:t>以用户为中心设计的</a:t>
            </a:r>
            <a:r>
              <a:rPr lang="zh-CN" altLang="en-US" b="1" dirty="0" smtClean="0">
                <a:solidFill>
                  <a:srgbClr val="C00000"/>
                </a:solidFill>
              </a:rPr>
              <a:t>宗旨</a:t>
            </a:r>
            <a:endParaRPr lang="en-US" altLang="zh-CN" b="1" dirty="0" smtClean="0">
              <a:solidFill>
                <a:srgbClr val="C00000"/>
              </a:solidFill>
            </a:endParaRPr>
          </a:p>
          <a:p>
            <a:pPr marL="68580" indent="0">
              <a:buNone/>
            </a:pPr>
            <a:r>
              <a:rPr lang="en-US" altLang="zh-CN" dirty="0" smtClean="0"/>
              <a:t>void </a:t>
            </a:r>
            <a:r>
              <a:rPr lang="zh-CN" altLang="en-US" dirty="0" smtClean="0"/>
              <a:t>设计和测试</a:t>
            </a:r>
            <a:r>
              <a:rPr lang="en-US" altLang="zh-CN" dirty="0" smtClean="0"/>
              <a:t>( </a:t>
            </a:r>
            <a:r>
              <a:rPr lang="zh-CN" altLang="en-US" b="1" dirty="0" smtClean="0">
                <a:solidFill>
                  <a:srgbClr val="C00000"/>
                </a:solidFill>
              </a:rPr>
              <a:t>用户</a:t>
            </a:r>
            <a:r>
              <a:rPr lang="zh-CN" altLang="en-US" dirty="0" smtClean="0"/>
              <a:t> </a:t>
            </a:r>
            <a:r>
              <a:rPr lang="en-US" altLang="zh-CN" dirty="0" smtClean="0"/>
              <a:t>)</a:t>
            </a:r>
          </a:p>
          <a:p>
            <a:pPr marL="68580" indent="0">
              <a:buNone/>
            </a:pPr>
            <a:r>
              <a:rPr lang="en-US" altLang="zh-CN" dirty="0" smtClean="0"/>
              <a:t>{</a:t>
            </a:r>
          </a:p>
          <a:p>
            <a:pPr marL="68580" indent="0">
              <a:buNone/>
            </a:pPr>
            <a:r>
              <a:rPr lang="en-US" altLang="zh-CN" dirty="0"/>
              <a:t> </a:t>
            </a:r>
            <a:r>
              <a:rPr lang="en-US" altLang="zh-CN" dirty="0" smtClean="0"/>
              <a:t>     while( </a:t>
            </a:r>
            <a:r>
              <a:rPr lang="zh-CN" altLang="en-US" b="1" dirty="0" smtClean="0">
                <a:solidFill>
                  <a:srgbClr val="C00000"/>
                </a:solidFill>
              </a:rPr>
              <a:t>用户不满意 </a:t>
            </a:r>
            <a:r>
              <a:rPr lang="en-US" altLang="zh-CN" dirty="0" smtClean="0"/>
              <a:t>)</a:t>
            </a:r>
          </a:p>
          <a:p>
            <a:pPr marL="68580" indent="0">
              <a:buNone/>
            </a:pPr>
            <a:r>
              <a:rPr lang="en-US" altLang="zh-CN" dirty="0"/>
              <a:t> </a:t>
            </a:r>
            <a:r>
              <a:rPr lang="en-US" altLang="zh-CN" dirty="0" smtClean="0"/>
              <a:t>     {</a:t>
            </a:r>
          </a:p>
          <a:p>
            <a:pPr marL="68580" indent="0">
              <a:buNone/>
            </a:pPr>
            <a:r>
              <a:rPr lang="en-US" altLang="zh-CN" dirty="0"/>
              <a:t> </a:t>
            </a:r>
            <a:r>
              <a:rPr lang="en-US" altLang="zh-CN" dirty="0" smtClean="0"/>
              <a:t>           </a:t>
            </a:r>
            <a:r>
              <a:rPr lang="zh-CN" altLang="en-US" b="1" dirty="0" smtClean="0">
                <a:solidFill>
                  <a:srgbClr val="C00000"/>
                </a:solidFill>
              </a:rPr>
              <a:t>用户提出需求和反馈信息</a:t>
            </a:r>
            <a:r>
              <a:rPr lang="en-US" altLang="zh-CN" b="1" dirty="0" smtClean="0">
                <a:solidFill>
                  <a:srgbClr val="C00000"/>
                </a:solidFill>
              </a:rPr>
              <a:t>;</a:t>
            </a:r>
          </a:p>
          <a:p>
            <a:pPr marL="68580" indent="0">
              <a:buNone/>
            </a:pPr>
            <a:r>
              <a:rPr lang="en-US" altLang="zh-CN" b="1" dirty="0">
                <a:solidFill>
                  <a:srgbClr val="C00000"/>
                </a:solidFill>
              </a:rPr>
              <a:t> </a:t>
            </a:r>
            <a:r>
              <a:rPr lang="en-US" altLang="zh-CN" b="1" dirty="0" smtClean="0">
                <a:solidFill>
                  <a:srgbClr val="C00000"/>
                </a:solidFill>
              </a:rPr>
              <a:t>           </a:t>
            </a:r>
            <a:r>
              <a:rPr lang="zh-CN" altLang="en-US" b="1" dirty="0" smtClean="0">
                <a:solidFill>
                  <a:srgbClr val="C00000"/>
                </a:solidFill>
              </a:rPr>
              <a:t>改进设计</a:t>
            </a:r>
            <a:r>
              <a:rPr lang="en-US" altLang="zh-CN" b="1" dirty="0" smtClean="0">
                <a:solidFill>
                  <a:srgbClr val="C00000"/>
                </a:solidFill>
              </a:rPr>
              <a:t>;</a:t>
            </a:r>
          </a:p>
          <a:p>
            <a:pPr marL="68580" indent="0">
              <a:buNone/>
            </a:pPr>
            <a:r>
              <a:rPr lang="en-US" altLang="zh-CN" dirty="0"/>
              <a:t> </a:t>
            </a:r>
            <a:r>
              <a:rPr lang="en-US" altLang="zh-CN" dirty="0" smtClean="0"/>
              <a:t>      }</a:t>
            </a:r>
          </a:p>
          <a:p>
            <a:pPr marL="68580" indent="0">
              <a:buNone/>
            </a:pPr>
            <a:r>
              <a:rPr lang="en-US" altLang="zh-CN" dirty="0"/>
              <a:t>}</a:t>
            </a:r>
            <a:endParaRPr lang="en-US" altLang="zh-CN" dirty="0" smtClean="0"/>
          </a:p>
        </p:txBody>
      </p:sp>
      <p:cxnSp>
        <p:nvCxnSpPr>
          <p:cNvPr id="5" name="直接箭头连接符 4"/>
          <p:cNvCxnSpPr/>
          <p:nvPr/>
        </p:nvCxnSpPr>
        <p:spPr>
          <a:xfrm flipV="1">
            <a:off x="4283968" y="2924944"/>
            <a:ext cx="1223265" cy="7200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534642" y="2637782"/>
            <a:ext cx="2228555" cy="646331"/>
          </a:xfrm>
          <a:prstGeom prst="rect">
            <a:avLst/>
          </a:prstGeom>
          <a:noFill/>
        </p:spPr>
        <p:txBody>
          <a:bodyPr wrap="square" rtlCol="0">
            <a:spAutoFit/>
          </a:bodyPr>
          <a:lstStyle/>
          <a:p>
            <a:r>
              <a:rPr lang="zh-CN" altLang="en-US" dirty="0" smtClean="0">
                <a:solidFill>
                  <a:srgbClr val="C00000"/>
                </a:solidFill>
              </a:rPr>
              <a:t>系统设计和测试过程要有用户参与</a:t>
            </a:r>
            <a:endParaRPr lang="zh-CN" altLang="en-US" dirty="0">
              <a:solidFill>
                <a:srgbClr val="C00000"/>
              </a:solidFill>
            </a:endParaRPr>
          </a:p>
        </p:txBody>
      </p:sp>
      <p:sp>
        <p:nvSpPr>
          <p:cNvPr id="9" name="右大括号 8"/>
          <p:cNvSpPr/>
          <p:nvPr/>
        </p:nvSpPr>
        <p:spPr>
          <a:xfrm>
            <a:off x="5724128" y="4797152"/>
            <a:ext cx="216024" cy="432048"/>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TextBox 9"/>
          <p:cNvSpPr txBox="1"/>
          <p:nvPr/>
        </p:nvSpPr>
        <p:spPr>
          <a:xfrm>
            <a:off x="5960318" y="4690010"/>
            <a:ext cx="2228555" cy="646331"/>
          </a:xfrm>
          <a:prstGeom prst="rect">
            <a:avLst/>
          </a:prstGeom>
          <a:noFill/>
        </p:spPr>
        <p:txBody>
          <a:bodyPr wrap="square" rtlCol="0">
            <a:spAutoFit/>
          </a:bodyPr>
          <a:lstStyle/>
          <a:p>
            <a:r>
              <a:rPr lang="zh-CN" altLang="en-US" dirty="0" smtClean="0">
                <a:solidFill>
                  <a:srgbClr val="C00000"/>
                </a:solidFill>
              </a:rPr>
              <a:t>根据用户的反馈不断改进设计</a:t>
            </a:r>
            <a:endParaRPr lang="zh-CN" altLang="en-US" dirty="0">
              <a:solidFill>
                <a:srgbClr val="C00000"/>
              </a:solidFill>
            </a:endParaRPr>
          </a:p>
        </p:txBody>
      </p:sp>
      <p:sp>
        <p:nvSpPr>
          <p:cNvPr id="11" name="TextBox 10"/>
          <p:cNvSpPr txBox="1"/>
          <p:nvPr/>
        </p:nvSpPr>
        <p:spPr>
          <a:xfrm>
            <a:off x="5534642" y="3645024"/>
            <a:ext cx="2228555" cy="369332"/>
          </a:xfrm>
          <a:prstGeom prst="rect">
            <a:avLst/>
          </a:prstGeom>
          <a:noFill/>
        </p:spPr>
        <p:txBody>
          <a:bodyPr wrap="square" rtlCol="0">
            <a:spAutoFit/>
          </a:bodyPr>
          <a:lstStyle/>
          <a:p>
            <a:r>
              <a:rPr lang="zh-CN" altLang="en-US" dirty="0" smtClean="0">
                <a:solidFill>
                  <a:srgbClr val="C00000"/>
                </a:solidFill>
              </a:rPr>
              <a:t>直到用户满意为止</a:t>
            </a:r>
            <a:endParaRPr lang="zh-CN" altLang="en-US" dirty="0">
              <a:solidFill>
                <a:srgbClr val="C00000"/>
              </a:solidFill>
            </a:endParaRPr>
          </a:p>
        </p:txBody>
      </p:sp>
      <p:cxnSp>
        <p:nvCxnSpPr>
          <p:cNvPr id="12" name="直接箭头连接符 11"/>
          <p:cNvCxnSpPr/>
          <p:nvPr/>
        </p:nvCxnSpPr>
        <p:spPr>
          <a:xfrm flipV="1">
            <a:off x="4211960" y="3824942"/>
            <a:ext cx="1223265" cy="7200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1769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wipe(left)">
                                      <p:cBhvr>
                                        <p:cTn id="25" dur="500"/>
                                        <p:tgtEl>
                                          <p:spTgt spid="12"/>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animBg="1"/>
      <p:bldP spid="10"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本章目标</a:t>
            </a:r>
            <a:endParaRPr lang="zh-CN" altLang="en-US" dirty="0"/>
          </a:p>
        </p:txBody>
      </p:sp>
      <p:sp>
        <p:nvSpPr>
          <p:cNvPr id="3" name="内容占位符 2"/>
          <p:cNvSpPr>
            <a:spLocks noGrp="1"/>
          </p:cNvSpPr>
          <p:nvPr>
            <p:ph idx="1"/>
          </p:nvPr>
        </p:nvSpPr>
        <p:spPr/>
        <p:txBody>
          <a:bodyPr/>
          <a:lstStyle/>
          <a:p>
            <a:r>
              <a:rPr lang="zh-CN" altLang="en-US" dirty="0" smtClean="0">
                <a:solidFill>
                  <a:srgbClr val="C00000"/>
                </a:solidFill>
              </a:rPr>
              <a:t>如何以用户为中心设计交互界面</a:t>
            </a:r>
            <a:endParaRPr lang="en-US" altLang="zh-CN" dirty="0" smtClean="0">
              <a:solidFill>
                <a:srgbClr val="C00000"/>
              </a:solidFill>
            </a:endParaRPr>
          </a:p>
          <a:p>
            <a:pPr lvl="1"/>
            <a:r>
              <a:rPr lang="zh-CN" altLang="en-US" dirty="0" smtClean="0"/>
              <a:t>界面设计遵循什么原则？</a:t>
            </a:r>
            <a:endParaRPr lang="en-US" altLang="zh-CN" dirty="0" smtClean="0"/>
          </a:p>
          <a:p>
            <a:pPr lvl="1"/>
            <a:r>
              <a:rPr lang="zh-CN" altLang="en-US" dirty="0" smtClean="0"/>
              <a:t>如何理解你的用户？</a:t>
            </a:r>
            <a:endParaRPr lang="en-US" altLang="zh-CN" dirty="0" smtClean="0"/>
          </a:p>
          <a:p>
            <a:pPr lvl="1"/>
            <a:r>
              <a:rPr lang="zh-CN" altLang="en-US" dirty="0" smtClean="0"/>
              <a:t>如何设计开发流程？</a:t>
            </a:r>
            <a:endParaRPr lang="en-US" altLang="zh-CN" dirty="0" smtClean="0"/>
          </a:p>
          <a:p>
            <a:pPr lvl="1"/>
            <a:r>
              <a:rPr lang="zh-CN" altLang="en-US" dirty="0" smtClean="0"/>
              <a:t>如何分析和表示开发任务？</a:t>
            </a:r>
            <a:endParaRPr lang="en-US" altLang="zh-CN" dirty="0" smtClean="0"/>
          </a:p>
          <a:p>
            <a:pPr lvl="1"/>
            <a:r>
              <a:rPr lang="zh-CN" altLang="en-US" dirty="0" smtClean="0"/>
              <a:t>怎么做到以用户为中心？</a:t>
            </a:r>
            <a:endParaRPr lang="zh-CN" altLang="en-US" dirty="0"/>
          </a:p>
        </p:txBody>
      </p:sp>
    </p:spTree>
    <p:extLst>
      <p:ext uri="{BB962C8B-B14F-4D97-AF65-F5344CB8AC3E}">
        <p14:creationId xmlns:p14="http://schemas.microsoft.com/office/powerpoint/2010/main" val="417906056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用户体验</a:t>
            </a:r>
            <a:endParaRPr lang="zh-CN" altLang="en-US" dirty="0"/>
          </a:p>
        </p:txBody>
      </p:sp>
      <p:sp>
        <p:nvSpPr>
          <p:cNvPr id="3" name="内容占位符 2"/>
          <p:cNvSpPr>
            <a:spLocks noGrp="1"/>
          </p:cNvSpPr>
          <p:nvPr>
            <p:ph idx="1"/>
          </p:nvPr>
        </p:nvSpPr>
        <p:spPr/>
        <p:txBody>
          <a:bodyPr/>
          <a:lstStyle/>
          <a:p>
            <a:r>
              <a:rPr lang="zh-CN" altLang="en-US" dirty="0" smtClean="0"/>
              <a:t>一个关于原始人用户体验的故事</a:t>
            </a:r>
            <a:endParaRPr lang="zh-CN" altLang="en-US" dirty="0"/>
          </a:p>
        </p:txBody>
      </p:sp>
      <p:grpSp>
        <p:nvGrpSpPr>
          <p:cNvPr id="6" name="组合 5"/>
          <p:cNvGrpSpPr/>
          <p:nvPr/>
        </p:nvGrpSpPr>
        <p:grpSpPr>
          <a:xfrm>
            <a:off x="1620510" y="2852936"/>
            <a:ext cx="5888960" cy="3528392"/>
            <a:chOff x="1364492" y="2852936"/>
            <a:chExt cx="5888960" cy="3528392"/>
          </a:xfrm>
        </p:grpSpPr>
        <p:pic>
          <p:nvPicPr>
            <p:cNvPr id="12290" name="Picture 2" descr="https://ss0.bdstatic.com/70cFvHSh_Q1YnxGkpoWK1HF6hhy/it/u=3284991274,1692522804&amp;fm=26&amp;gp=0.jpg"/>
            <p:cNvPicPr>
              <a:picLocks noChangeAspect="1" noChangeArrowheads="1"/>
            </p:cNvPicPr>
            <p:nvPr/>
          </p:nvPicPr>
          <p:blipFill rotWithShape="1">
            <a:blip r:embed="rId2">
              <a:extLst>
                <a:ext uri="{28A0092B-C50C-407E-A947-70E740481C1C}">
                  <a14:useLocalDpi xmlns:a14="http://schemas.microsoft.com/office/drawing/2010/main" val="0"/>
                </a:ext>
              </a:extLst>
            </a:blip>
            <a:srcRect l="42063" b="18767"/>
            <a:stretch/>
          </p:blipFill>
          <p:spPr bwMode="auto">
            <a:xfrm>
              <a:off x="1364492" y="2852936"/>
              <a:ext cx="5888960" cy="352839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C:\Documents and Settings\WangLu\桌面\d87e3cd12340e7fc562c8437.jp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835696" y="3617297"/>
              <a:ext cx="2185245" cy="1999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1254" y="3284984"/>
              <a:ext cx="2487613" cy="2865437"/>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532556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用户体验</a:t>
            </a:r>
            <a:endParaRPr lang="zh-CN" altLang="en-US" dirty="0"/>
          </a:p>
        </p:txBody>
      </p:sp>
      <p:sp>
        <p:nvSpPr>
          <p:cNvPr id="3" name="内容占位符 2"/>
          <p:cNvSpPr>
            <a:spLocks noGrp="1"/>
          </p:cNvSpPr>
          <p:nvPr>
            <p:ph idx="1"/>
          </p:nvPr>
        </p:nvSpPr>
        <p:spPr/>
        <p:txBody>
          <a:bodyPr/>
          <a:lstStyle/>
          <a:p>
            <a:r>
              <a:rPr lang="zh-CN" altLang="en-US" dirty="0" smtClean="0"/>
              <a:t>一个关于原始人用户体验的故事</a:t>
            </a:r>
            <a:endParaRPr lang="zh-CN" altLang="en-US" dirty="0"/>
          </a:p>
        </p:txBody>
      </p:sp>
      <p:pic>
        <p:nvPicPr>
          <p:cNvPr id="12290" name="Picture 2" descr="https://ss0.bdstatic.com/70cFvHSh_Q1YnxGkpoWK1HF6hhy/it/u=3284991274,1692522804&amp;fm=26&amp;gp=0.jpg"/>
          <p:cNvPicPr>
            <a:picLocks noChangeAspect="1" noChangeArrowheads="1"/>
          </p:cNvPicPr>
          <p:nvPr/>
        </p:nvPicPr>
        <p:blipFill rotWithShape="1">
          <a:blip r:embed="rId2">
            <a:extLst>
              <a:ext uri="{28A0092B-C50C-407E-A947-70E740481C1C}">
                <a14:useLocalDpi xmlns:a14="http://schemas.microsoft.com/office/drawing/2010/main" val="0"/>
              </a:ext>
            </a:extLst>
          </a:blip>
          <a:srcRect l="42063" b="18767"/>
          <a:stretch/>
        </p:blipFill>
        <p:spPr bwMode="auto">
          <a:xfrm>
            <a:off x="1619672" y="2852936"/>
            <a:ext cx="5888960" cy="3528392"/>
          </a:xfrm>
          <a:prstGeom prst="rect">
            <a:avLst/>
          </a:prstGeom>
          <a:noFill/>
          <a:extLst>
            <a:ext uri="{909E8E84-426E-40DD-AFC4-6F175D3DCCD1}">
              <a14:hiddenFill xmlns:a14="http://schemas.microsoft.com/office/drawing/2010/main">
                <a:solidFill>
                  <a:srgbClr val="FFFFFF"/>
                </a:solidFill>
              </a14:hiddenFill>
            </a:ext>
          </a:extLst>
        </p:spPr>
      </p:pic>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6860" y="3221509"/>
            <a:ext cx="2487613" cy="287178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平行四边形 5"/>
          <p:cNvSpPr/>
          <p:nvPr/>
        </p:nvSpPr>
        <p:spPr>
          <a:xfrm flipH="1">
            <a:off x="4737461" y="3221509"/>
            <a:ext cx="1885738" cy="1594692"/>
          </a:xfrm>
          <a:custGeom>
            <a:avLst/>
            <a:gdLst>
              <a:gd name="connsiteX0" fmla="*/ 0 w 1728192"/>
              <a:gd name="connsiteY0" fmla="*/ 1296144 h 1296144"/>
              <a:gd name="connsiteX1" fmla="*/ 104962 w 1728192"/>
              <a:gd name="connsiteY1" fmla="*/ 0 h 1296144"/>
              <a:gd name="connsiteX2" fmla="*/ 1728192 w 1728192"/>
              <a:gd name="connsiteY2" fmla="*/ 0 h 1296144"/>
              <a:gd name="connsiteX3" fmla="*/ 1623230 w 1728192"/>
              <a:gd name="connsiteY3" fmla="*/ 1296144 h 1296144"/>
              <a:gd name="connsiteX4" fmla="*/ 0 w 1728192"/>
              <a:gd name="connsiteY4" fmla="*/ 1296144 h 1296144"/>
              <a:gd name="connsiteX0" fmla="*/ 0 w 1813730"/>
              <a:gd name="connsiteY0" fmla="*/ 1296144 h 1315194"/>
              <a:gd name="connsiteX1" fmla="*/ 104962 w 1813730"/>
              <a:gd name="connsiteY1" fmla="*/ 0 h 1315194"/>
              <a:gd name="connsiteX2" fmla="*/ 1728192 w 1813730"/>
              <a:gd name="connsiteY2" fmla="*/ 0 h 1315194"/>
              <a:gd name="connsiteX3" fmla="*/ 1813730 w 1813730"/>
              <a:gd name="connsiteY3" fmla="*/ 1315194 h 1315194"/>
              <a:gd name="connsiteX4" fmla="*/ 0 w 1813730"/>
              <a:gd name="connsiteY4" fmla="*/ 1296144 h 1315194"/>
              <a:gd name="connsiteX0" fmla="*/ 9338 w 1708768"/>
              <a:gd name="connsiteY0" fmla="*/ 1315194 h 1315194"/>
              <a:gd name="connsiteX1" fmla="*/ 0 w 1708768"/>
              <a:gd name="connsiteY1" fmla="*/ 0 h 1315194"/>
              <a:gd name="connsiteX2" fmla="*/ 1623230 w 1708768"/>
              <a:gd name="connsiteY2" fmla="*/ 0 h 1315194"/>
              <a:gd name="connsiteX3" fmla="*/ 1708768 w 1708768"/>
              <a:gd name="connsiteY3" fmla="*/ 1315194 h 1315194"/>
              <a:gd name="connsiteX4" fmla="*/ 9338 w 1708768"/>
              <a:gd name="connsiteY4" fmla="*/ 1315194 h 1315194"/>
              <a:gd name="connsiteX0" fmla="*/ 47438 w 1746868"/>
              <a:gd name="connsiteY0" fmla="*/ 1458069 h 1458069"/>
              <a:gd name="connsiteX1" fmla="*/ 0 w 1746868"/>
              <a:gd name="connsiteY1" fmla="*/ 0 h 1458069"/>
              <a:gd name="connsiteX2" fmla="*/ 1661330 w 1746868"/>
              <a:gd name="connsiteY2" fmla="*/ 142875 h 1458069"/>
              <a:gd name="connsiteX3" fmla="*/ 1746868 w 1746868"/>
              <a:gd name="connsiteY3" fmla="*/ 1458069 h 1458069"/>
              <a:gd name="connsiteX4" fmla="*/ 47438 w 1746868"/>
              <a:gd name="connsiteY4" fmla="*/ 1458069 h 1458069"/>
              <a:gd name="connsiteX0" fmla="*/ 47438 w 1746868"/>
              <a:gd name="connsiteY0" fmla="*/ 1458069 h 1458069"/>
              <a:gd name="connsiteX1" fmla="*/ 0 w 1746868"/>
              <a:gd name="connsiteY1" fmla="*/ 0 h 1458069"/>
              <a:gd name="connsiteX2" fmla="*/ 1728005 w 1746868"/>
              <a:gd name="connsiteY2" fmla="*/ 142875 h 1458069"/>
              <a:gd name="connsiteX3" fmla="*/ 1746868 w 1746868"/>
              <a:gd name="connsiteY3" fmla="*/ 1458069 h 1458069"/>
              <a:gd name="connsiteX4" fmla="*/ 47438 w 1746868"/>
              <a:gd name="connsiteY4" fmla="*/ 1458069 h 14580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6868" h="1458069">
                <a:moveTo>
                  <a:pt x="47438" y="1458069"/>
                </a:moveTo>
                <a:cubicBezTo>
                  <a:pt x="44325" y="1019671"/>
                  <a:pt x="3113" y="438398"/>
                  <a:pt x="0" y="0"/>
                </a:cubicBezTo>
                <a:lnTo>
                  <a:pt x="1728005" y="142875"/>
                </a:lnTo>
                <a:lnTo>
                  <a:pt x="1746868" y="1458069"/>
                </a:lnTo>
                <a:lnTo>
                  <a:pt x="47438" y="1458069"/>
                </a:lnTo>
                <a:close/>
              </a:path>
            </a:pathLst>
          </a:custGeom>
          <a:blipFill>
            <a:blip r:embed="rId4"/>
            <a:stretch>
              <a:fillRect/>
            </a:stretch>
          </a:bli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31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11156" y="4856360"/>
            <a:ext cx="2322513" cy="1238250"/>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061484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用户体验</a:t>
            </a:r>
            <a:endParaRPr lang="zh-CN" altLang="en-US" dirty="0"/>
          </a:p>
        </p:txBody>
      </p:sp>
      <p:sp>
        <p:nvSpPr>
          <p:cNvPr id="3" name="内容占位符 2"/>
          <p:cNvSpPr>
            <a:spLocks noGrp="1"/>
          </p:cNvSpPr>
          <p:nvPr>
            <p:ph idx="1"/>
          </p:nvPr>
        </p:nvSpPr>
        <p:spPr/>
        <p:txBody>
          <a:bodyPr/>
          <a:lstStyle/>
          <a:p>
            <a:r>
              <a:rPr lang="zh-CN" altLang="en-US" dirty="0" smtClean="0"/>
              <a:t>一个巧合的玩笑</a:t>
            </a:r>
            <a:endParaRPr lang="zh-CN" altLang="en-US" dirty="0"/>
          </a:p>
        </p:txBody>
      </p:sp>
      <p:pic>
        <p:nvPicPr>
          <p:cNvPr id="12290" name="Picture 2" descr="https://ss0.bdstatic.com/70cFvHSh_Q1YnxGkpoWK1HF6hhy/it/u=3284991274,1692522804&amp;fm=26&amp;gp=0.jpg"/>
          <p:cNvPicPr>
            <a:picLocks noChangeAspect="1" noChangeArrowheads="1"/>
          </p:cNvPicPr>
          <p:nvPr/>
        </p:nvPicPr>
        <p:blipFill rotWithShape="1">
          <a:blip r:embed="rId2">
            <a:extLst>
              <a:ext uri="{28A0092B-C50C-407E-A947-70E740481C1C}">
                <a14:useLocalDpi xmlns:a14="http://schemas.microsoft.com/office/drawing/2010/main" val="0"/>
              </a:ext>
            </a:extLst>
          </a:blip>
          <a:srcRect l="42063" b="18767"/>
          <a:stretch/>
        </p:blipFill>
        <p:spPr bwMode="auto">
          <a:xfrm>
            <a:off x="1619672" y="2852936"/>
            <a:ext cx="5888960" cy="3528392"/>
          </a:xfrm>
          <a:prstGeom prst="rect">
            <a:avLst/>
          </a:prstGeom>
          <a:noFill/>
          <a:extLst>
            <a:ext uri="{909E8E84-426E-40DD-AFC4-6F175D3DCCD1}">
              <a14:hiddenFill xmlns:a14="http://schemas.microsoft.com/office/drawing/2010/main">
                <a:solidFill>
                  <a:srgbClr val="FFFFFF"/>
                </a:solidFill>
              </a14:hiddenFill>
            </a:ext>
          </a:extLst>
        </p:spPr>
      </p:pic>
      <p:pic>
        <p:nvPicPr>
          <p:cNvPr id="14338" name="Picture 2" descr="D:\系统文档\桌面\未标题-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3356992"/>
            <a:ext cx="2214687" cy="1050636"/>
          </a:xfrm>
          <a:prstGeom prst="rect">
            <a:avLst/>
          </a:prstGeom>
          <a:noFill/>
          <a:extLst>
            <a:ext uri="{909E8E84-426E-40DD-AFC4-6F175D3DCCD1}">
              <a14:hiddenFill xmlns:a14="http://schemas.microsoft.com/office/drawing/2010/main">
                <a:solidFill>
                  <a:srgbClr val="FFFFFF"/>
                </a:solidFill>
              </a14:hiddenFill>
            </a:ext>
          </a:extLst>
        </p:spPr>
      </p:pic>
      <p:pic>
        <p:nvPicPr>
          <p:cNvPr id="1433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720" y="4509120"/>
            <a:ext cx="2341563" cy="164623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32659" y="3284984"/>
            <a:ext cx="2487613" cy="213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1"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04048" y="5826744"/>
            <a:ext cx="1884363" cy="32861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00328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用户体验</a:t>
            </a:r>
            <a:endParaRPr lang="zh-CN" altLang="en-US" dirty="0"/>
          </a:p>
        </p:txBody>
      </p:sp>
      <p:sp>
        <p:nvSpPr>
          <p:cNvPr id="3" name="内容占位符 2"/>
          <p:cNvSpPr>
            <a:spLocks noGrp="1"/>
          </p:cNvSpPr>
          <p:nvPr>
            <p:ph idx="1"/>
          </p:nvPr>
        </p:nvSpPr>
        <p:spPr/>
        <p:txBody>
          <a:bodyPr/>
          <a:lstStyle/>
          <a:p>
            <a:r>
              <a:rPr lang="zh-CN" altLang="en-US" dirty="0"/>
              <a:t>（</a:t>
            </a:r>
            <a:r>
              <a:rPr lang="en-US" altLang="zh-CN" dirty="0"/>
              <a:t>User Experience</a:t>
            </a:r>
            <a:r>
              <a:rPr lang="zh-CN" altLang="en-US" dirty="0"/>
              <a:t>，</a:t>
            </a:r>
            <a:r>
              <a:rPr lang="en-US" altLang="zh-CN" dirty="0"/>
              <a:t>UX</a:t>
            </a:r>
            <a:r>
              <a:rPr lang="zh-CN" altLang="en-US" dirty="0"/>
              <a:t>）通常是指用户在使用产品或系统时的</a:t>
            </a:r>
            <a:r>
              <a:rPr lang="zh-CN" altLang="en-US" b="1" dirty="0">
                <a:solidFill>
                  <a:srgbClr val="C00000"/>
                </a:solidFill>
              </a:rPr>
              <a:t>全面体验</a:t>
            </a:r>
            <a:r>
              <a:rPr lang="zh-CN" altLang="en-US" dirty="0"/>
              <a:t>和</a:t>
            </a:r>
            <a:r>
              <a:rPr lang="zh-CN" altLang="en-US" b="1" dirty="0">
                <a:solidFill>
                  <a:srgbClr val="C00000"/>
                </a:solidFill>
              </a:rPr>
              <a:t>满意</a:t>
            </a:r>
            <a:r>
              <a:rPr lang="zh-CN" altLang="en-US" b="1" dirty="0" smtClean="0">
                <a:solidFill>
                  <a:srgbClr val="C00000"/>
                </a:solidFill>
              </a:rPr>
              <a:t>度</a:t>
            </a:r>
            <a:endParaRPr lang="en-US" altLang="zh-CN" b="1" dirty="0" smtClean="0">
              <a:solidFill>
                <a:srgbClr val="C00000"/>
              </a:solidFill>
            </a:endParaRPr>
          </a:p>
          <a:p>
            <a:endParaRPr lang="zh-CN" altLang="en-US" dirty="0"/>
          </a:p>
        </p:txBody>
      </p:sp>
      <p:grpSp>
        <p:nvGrpSpPr>
          <p:cNvPr id="14" name="组合 13"/>
          <p:cNvGrpSpPr/>
          <p:nvPr/>
        </p:nvGrpSpPr>
        <p:grpSpPr>
          <a:xfrm>
            <a:off x="2771800" y="3284984"/>
            <a:ext cx="3054424" cy="3024336"/>
            <a:chOff x="2483768" y="3356992"/>
            <a:chExt cx="3054424" cy="3024336"/>
          </a:xfrm>
        </p:grpSpPr>
        <p:sp>
          <p:nvSpPr>
            <p:cNvPr id="5" name="椭圆 4"/>
            <p:cNvSpPr/>
            <p:nvPr/>
          </p:nvSpPr>
          <p:spPr>
            <a:xfrm>
              <a:off x="2483768" y="3356992"/>
              <a:ext cx="1512168" cy="151216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3995936" y="3356992"/>
              <a:ext cx="1512168" cy="1512168"/>
            </a:xfrm>
            <a:prstGeom prst="ellipse">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2483768" y="4869160"/>
              <a:ext cx="1512168" cy="1512168"/>
            </a:xfrm>
            <a:prstGeom prst="ellipse">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3995936" y="4869160"/>
              <a:ext cx="1512168" cy="1512168"/>
            </a:xfrm>
            <a:prstGeom prst="ellipse">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2992785" y="3825044"/>
              <a:ext cx="2088232" cy="2088232"/>
            </a:xfrm>
            <a:prstGeom prst="ellipse">
              <a:avLst/>
            </a:prstGeom>
            <a:solidFill>
              <a:srgbClr val="FFFF00">
                <a:alpha val="45098"/>
              </a:srgb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zh-CN" altLang="en-US" dirty="0" smtClean="0">
                  <a:solidFill>
                    <a:schemeClr val="tx1"/>
                  </a:solidFill>
                </a:rPr>
                <a:t>用户体验由四个相互依存的元素构成</a:t>
              </a:r>
              <a:endParaRPr lang="zh-CN" altLang="en-US" dirty="0">
                <a:solidFill>
                  <a:schemeClr val="tx1"/>
                </a:solidFill>
              </a:endParaRPr>
            </a:p>
          </p:txBody>
        </p:sp>
        <p:sp>
          <p:nvSpPr>
            <p:cNvPr id="10" name="TextBox 9"/>
            <p:cNvSpPr txBox="1"/>
            <p:nvPr/>
          </p:nvSpPr>
          <p:spPr>
            <a:xfrm>
              <a:off x="2592675" y="3651411"/>
              <a:ext cx="800219" cy="461665"/>
            </a:xfrm>
            <a:prstGeom prst="rect">
              <a:avLst/>
            </a:prstGeom>
            <a:noFill/>
          </p:spPr>
          <p:txBody>
            <a:bodyPr wrap="none" rtlCol="0">
              <a:spAutoFit/>
            </a:bodyPr>
            <a:lstStyle/>
            <a:p>
              <a:r>
                <a:rPr lang="zh-CN" altLang="en-US" sz="2400" dirty="0" smtClean="0">
                  <a:solidFill>
                    <a:schemeClr val="bg1"/>
                  </a:solidFill>
                </a:rPr>
                <a:t>品牌</a:t>
              </a:r>
              <a:endParaRPr lang="zh-CN" altLang="en-US" sz="2400" dirty="0">
                <a:solidFill>
                  <a:schemeClr val="bg1"/>
                </a:solidFill>
              </a:endParaRPr>
            </a:p>
          </p:txBody>
        </p:sp>
        <p:sp>
          <p:nvSpPr>
            <p:cNvPr id="11" name="TextBox 10"/>
            <p:cNvSpPr txBox="1"/>
            <p:nvPr/>
          </p:nvSpPr>
          <p:spPr>
            <a:xfrm>
              <a:off x="4430196" y="3651411"/>
              <a:ext cx="1107996" cy="461665"/>
            </a:xfrm>
            <a:prstGeom prst="rect">
              <a:avLst/>
            </a:prstGeom>
            <a:noFill/>
          </p:spPr>
          <p:txBody>
            <a:bodyPr wrap="none" rtlCol="0">
              <a:spAutoFit/>
            </a:bodyPr>
            <a:lstStyle/>
            <a:p>
              <a:r>
                <a:rPr lang="zh-CN" altLang="en-US" sz="2400" dirty="0" smtClean="0">
                  <a:solidFill>
                    <a:schemeClr val="bg1"/>
                  </a:solidFill>
                </a:rPr>
                <a:t>使用性</a:t>
              </a:r>
              <a:endParaRPr lang="zh-CN" altLang="en-US" sz="2400" dirty="0">
                <a:solidFill>
                  <a:schemeClr val="bg1"/>
                </a:solidFill>
              </a:endParaRPr>
            </a:p>
          </p:txBody>
        </p:sp>
        <p:sp>
          <p:nvSpPr>
            <p:cNvPr id="12" name="TextBox 11"/>
            <p:cNvSpPr txBox="1"/>
            <p:nvPr/>
          </p:nvSpPr>
          <p:spPr>
            <a:xfrm>
              <a:off x="4563869" y="5625244"/>
              <a:ext cx="800219" cy="461665"/>
            </a:xfrm>
            <a:prstGeom prst="rect">
              <a:avLst/>
            </a:prstGeom>
            <a:noFill/>
          </p:spPr>
          <p:txBody>
            <a:bodyPr wrap="none" rtlCol="0">
              <a:spAutoFit/>
            </a:bodyPr>
            <a:lstStyle/>
            <a:p>
              <a:r>
                <a:rPr lang="zh-CN" altLang="en-US" sz="2400" dirty="0" smtClean="0">
                  <a:solidFill>
                    <a:schemeClr val="bg1"/>
                  </a:solidFill>
                </a:rPr>
                <a:t>内容</a:t>
              </a:r>
              <a:endParaRPr lang="zh-CN" altLang="en-US" sz="2400" dirty="0">
                <a:solidFill>
                  <a:schemeClr val="bg1"/>
                </a:solidFill>
              </a:endParaRPr>
            </a:p>
          </p:txBody>
        </p:sp>
        <p:sp>
          <p:nvSpPr>
            <p:cNvPr id="13" name="TextBox 12"/>
            <p:cNvSpPr txBox="1"/>
            <p:nvPr/>
          </p:nvSpPr>
          <p:spPr>
            <a:xfrm>
              <a:off x="2483768" y="5625244"/>
              <a:ext cx="1107996" cy="461665"/>
            </a:xfrm>
            <a:prstGeom prst="rect">
              <a:avLst/>
            </a:prstGeom>
            <a:noFill/>
          </p:spPr>
          <p:txBody>
            <a:bodyPr wrap="none" rtlCol="0">
              <a:spAutoFit/>
            </a:bodyPr>
            <a:lstStyle/>
            <a:p>
              <a:r>
                <a:rPr lang="zh-CN" altLang="en-US" sz="2400" dirty="0" smtClean="0">
                  <a:solidFill>
                    <a:schemeClr val="bg1"/>
                  </a:solidFill>
                </a:rPr>
                <a:t>功能性</a:t>
              </a:r>
              <a:endParaRPr lang="zh-CN" altLang="en-US" sz="2400" dirty="0">
                <a:solidFill>
                  <a:schemeClr val="bg1"/>
                </a:solidFill>
              </a:endParaRPr>
            </a:p>
          </p:txBody>
        </p:sp>
      </p:grpSp>
    </p:spTree>
    <p:extLst>
      <p:ext uri="{BB962C8B-B14F-4D97-AF65-F5344CB8AC3E}">
        <p14:creationId xmlns:p14="http://schemas.microsoft.com/office/powerpoint/2010/main" val="1780836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用户体验</a:t>
            </a:r>
            <a:endParaRPr lang="zh-CN" altLang="en-US" dirty="0"/>
          </a:p>
        </p:txBody>
      </p:sp>
      <p:sp>
        <p:nvSpPr>
          <p:cNvPr id="3" name="内容占位符 2"/>
          <p:cNvSpPr>
            <a:spLocks noGrp="1"/>
          </p:cNvSpPr>
          <p:nvPr>
            <p:ph idx="1"/>
          </p:nvPr>
        </p:nvSpPr>
        <p:spPr/>
        <p:txBody>
          <a:bodyPr>
            <a:noAutofit/>
          </a:bodyPr>
          <a:lstStyle/>
          <a:p>
            <a:r>
              <a:rPr lang="zh-CN" altLang="en-US" dirty="0" smtClean="0"/>
              <a:t>用户体验更多的是一个“迭代”的开发过程</a:t>
            </a:r>
            <a:endParaRPr lang="en-US" altLang="zh-CN" dirty="0" smtClean="0"/>
          </a:p>
          <a:p>
            <a:endParaRPr lang="en-US" altLang="zh-CN" dirty="0"/>
          </a:p>
          <a:p>
            <a:endParaRPr lang="en-US" altLang="zh-CN" dirty="0" smtClean="0"/>
          </a:p>
          <a:p>
            <a:endParaRPr lang="en-US" altLang="zh-CN" dirty="0"/>
          </a:p>
          <a:p>
            <a:r>
              <a:rPr lang="zh-CN" altLang="en-US" dirty="0" smtClean="0"/>
              <a:t>影响用户体验的因素：</a:t>
            </a:r>
            <a:endParaRPr lang="en-US" altLang="zh-CN" dirty="0"/>
          </a:p>
          <a:p>
            <a:pPr marL="68580" indent="0">
              <a:buNone/>
            </a:pPr>
            <a:r>
              <a:rPr lang="zh-CN" altLang="en-US" sz="1800" dirty="0" smtClean="0"/>
              <a:t>（</a:t>
            </a:r>
            <a:r>
              <a:rPr lang="en-US" altLang="zh-CN" sz="1800" dirty="0" smtClean="0"/>
              <a:t>1</a:t>
            </a:r>
            <a:r>
              <a:rPr lang="zh-CN" altLang="en-US" sz="1800" dirty="0" smtClean="0"/>
              <a:t>）现有</a:t>
            </a:r>
            <a:r>
              <a:rPr lang="zh-CN" altLang="en-US" sz="1800" dirty="0"/>
              <a:t>技术上的限制，使得设计人员必须</a:t>
            </a:r>
            <a:r>
              <a:rPr lang="zh-CN" altLang="en-US" sz="1800" dirty="0">
                <a:solidFill>
                  <a:srgbClr val="C00000"/>
                </a:solidFill>
              </a:rPr>
              <a:t>优先在相对固定的</a:t>
            </a:r>
            <a:r>
              <a:rPr lang="en-US" altLang="zh-CN" sz="1800" dirty="0">
                <a:solidFill>
                  <a:srgbClr val="C00000"/>
                </a:solidFill>
              </a:rPr>
              <a:t>UI</a:t>
            </a:r>
            <a:r>
              <a:rPr lang="zh-CN" altLang="en-US" sz="1800" dirty="0">
                <a:solidFill>
                  <a:srgbClr val="C00000"/>
                </a:solidFill>
              </a:rPr>
              <a:t>框架内进行设计</a:t>
            </a:r>
            <a:r>
              <a:rPr lang="zh-CN" altLang="en-US" sz="1800" dirty="0" smtClean="0"/>
              <a:t>；</a:t>
            </a:r>
            <a:endParaRPr lang="en-US" altLang="zh-CN" sz="1800" dirty="0" smtClean="0"/>
          </a:p>
          <a:p>
            <a:pPr marL="68580" indent="0">
              <a:buNone/>
            </a:pPr>
            <a:r>
              <a:rPr lang="zh-CN" altLang="en-US" sz="1800" dirty="0" smtClean="0"/>
              <a:t>（</a:t>
            </a:r>
            <a:r>
              <a:rPr lang="en-US" altLang="zh-CN" sz="1800" dirty="0" smtClean="0"/>
              <a:t>2</a:t>
            </a:r>
            <a:r>
              <a:rPr lang="zh-CN" altLang="en-US" sz="1800" dirty="0" smtClean="0"/>
              <a:t>）</a:t>
            </a:r>
            <a:r>
              <a:rPr lang="zh-CN" altLang="en-US" sz="1800" dirty="0" smtClean="0">
                <a:solidFill>
                  <a:srgbClr val="C00000"/>
                </a:solidFill>
              </a:rPr>
              <a:t>设计</a:t>
            </a:r>
            <a:r>
              <a:rPr lang="zh-CN" altLang="en-US" sz="1800" dirty="0">
                <a:solidFill>
                  <a:srgbClr val="C00000"/>
                </a:solidFill>
              </a:rPr>
              <a:t>的创新</a:t>
            </a:r>
            <a:r>
              <a:rPr lang="zh-CN" altLang="en-US" sz="1800" dirty="0"/>
              <a:t>，在用户的接受程度上也</a:t>
            </a:r>
            <a:r>
              <a:rPr lang="zh-CN" altLang="en-US" sz="1800" dirty="0">
                <a:solidFill>
                  <a:srgbClr val="C00000"/>
                </a:solidFill>
              </a:rPr>
              <a:t>存在一定的风险</a:t>
            </a:r>
            <a:r>
              <a:rPr lang="zh-CN" altLang="en-US" sz="1800" dirty="0" smtClean="0"/>
              <a:t>；</a:t>
            </a:r>
            <a:endParaRPr lang="en-US" altLang="zh-CN" sz="1800" dirty="0" smtClean="0"/>
          </a:p>
          <a:p>
            <a:pPr marL="68580" indent="0">
              <a:buNone/>
            </a:pPr>
            <a:r>
              <a:rPr lang="zh-CN" altLang="en-US" sz="1800" dirty="0" smtClean="0"/>
              <a:t>（</a:t>
            </a:r>
            <a:r>
              <a:rPr lang="en-US" altLang="zh-CN" sz="1800" dirty="0" smtClean="0"/>
              <a:t>3</a:t>
            </a:r>
            <a:r>
              <a:rPr lang="zh-CN" altLang="en-US" sz="1800" dirty="0" smtClean="0"/>
              <a:t>）开发</a:t>
            </a:r>
            <a:r>
              <a:rPr lang="zh-CN" altLang="en-US" sz="1800" dirty="0">
                <a:solidFill>
                  <a:srgbClr val="C00000"/>
                </a:solidFill>
              </a:rPr>
              <a:t>进度表</a:t>
            </a:r>
            <a:r>
              <a:rPr lang="zh-CN" altLang="en-US" sz="1800" dirty="0"/>
              <a:t>，也会给这样一种具有艺术性的工作</a:t>
            </a:r>
            <a:r>
              <a:rPr lang="zh-CN" altLang="en-US" sz="1800" dirty="0">
                <a:solidFill>
                  <a:srgbClr val="C00000"/>
                </a:solidFill>
              </a:rPr>
              <a:t>带来压力</a:t>
            </a:r>
            <a:r>
              <a:rPr lang="zh-CN" altLang="en-US" sz="1800" dirty="0" smtClean="0"/>
              <a:t>；</a:t>
            </a:r>
            <a:endParaRPr lang="en-US" altLang="zh-CN" sz="1800" dirty="0" smtClean="0"/>
          </a:p>
          <a:p>
            <a:pPr marL="68580" indent="0">
              <a:buNone/>
            </a:pPr>
            <a:r>
              <a:rPr lang="zh-CN" altLang="en-US" sz="1800" dirty="0" smtClean="0"/>
              <a:t>（</a:t>
            </a:r>
            <a:r>
              <a:rPr lang="en-US" altLang="zh-CN" sz="1800" dirty="0" smtClean="0"/>
              <a:t>4</a:t>
            </a:r>
            <a:r>
              <a:rPr lang="zh-CN" altLang="en-US" sz="1800" dirty="0" smtClean="0"/>
              <a:t>）设计</a:t>
            </a:r>
            <a:r>
              <a:rPr lang="zh-CN" altLang="en-US" sz="1800" dirty="0"/>
              <a:t>人员</a:t>
            </a:r>
            <a:r>
              <a:rPr lang="zh-CN" altLang="en-US" sz="1800" dirty="0">
                <a:solidFill>
                  <a:srgbClr val="C00000"/>
                </a:solidFill>
              </a:rPr>
              <a:t>很容易认为</a:t>
            </a:r>
            <a:r>
              <a:rPr lang="zh-CN" altLang="en-US" sz="1800" dirty="0"/>
              <a:t>他们</a:t>
            </a:r>
            <a:r>
              <a:rPr lang="zh-CN" altLang="en-US" sz="1800" dirty="0">
                <a:solidFill>
                  <a:srgbClr val="C00000"/>
                </a:solidFill>
              </a:rPr>
              <a:t>了解用户需要</a:t>
            </a:r>
            <a:r>
              <a:rPr lang="zh-CN" altLang="en-US" sz="1800" dirty="0"/>
              <a:t>，但实际情况常常不是这样</a:t>
            </a:r>
          </a:p>
        </p:txBody>
      </p:sp>
      <p:sp>
        <p:nvSpPr>
          <p:cNvPr id="4" name="圆角矩形 3"/>
          <p:cNvSpPr/>
          <p:nvPr/>
        </p:nvSpPr>
        <p:spPr>
          <a:xfrm>
            <a:off x="1946970" y="2985145"/>
            <a:ext cx="1152128"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开发一个版本</a:t>
            </a:r>
            <a:endParaRPr lang="zh-CN" altLang="en-US" dirty="0"/>
          </a:p>
        </p:txBody>
      </p:sp>
      <p:sp>
        <p:nvSpPr>
          <p:cNvPr id="5" name="圆角矩形 4"/>
          <p:cNvSpPr/>
          <p:nvPr/>
        </p:nvSpPr>
        <p:spPr>
          <a:xfrm>
            <a:off x="3707904" y="2985145"/>
            <a:ext cx="1152128"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用户反馈意见</a:t>
            </a:r>
            <a:endParaRPr lang="zh-CN" altLang="en-US" dirty="0"/>
          </a:p>
        </p:txBody>
      </p:sp>
      <p:sp>
        <p:nvSpPr>
          <p:cNvPr id="6" name="圆角矩形 5"/>
          <p:cNvSpPr/>
          <p:nvPr/>
        </p:nvSpPr>
        <p:spPr>
          <a:xfrm>
            <a:off x="5436096" y="2985145"/>
            <a:ext cx="1152128"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优化</a:t>
            </a:r>
            <a:endParaRPr lang="zh-CN" altLang="en-US" dirty="0"/>
          </a:p>
        </p:txBody>
      </p:sp>
      <p:sp>
        <p:nvSpPr>
          <p:cNvPr id="7" name="右箭头 6"/>
          <p:cNvSpPr/>
          <p:nvPr/>
        </p:nvSpPr>
        <p:spPr>
          <a:xfrm>
            <a:off x="3203848" y="3165165"/>
            <a:ext cx="360040"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右箭头 7"/>
          <p:cNvSpPr/>
          <p:nvPr/>
        </p:nvSpPr>
        <p:spPr>
          <a:xfrm>
            <a:off x="5004048" y="3165165"/>
            <a:ext cx="360040"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下弧形箭头 8"/>
          <p:cNvSpPr/>
          <p:nvPr/>
        </p:nvSpPr>
        <p:spPr>
          <a:xfrm flipH="1">
            <a:off x="2523034" y="3633217"/>
            <a:ext cx="3633142" cy="371847"/>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291573457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用户的区别</a:t>
            </a:r>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39185815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界面设计原则</a:t>
            </a:r>
            <a:endParaRPr lang="zh-CN" altLang="en-US" dirty="0"/>
          </a:p>
        </p:txBody>
      </p:sp>
      <p:sp>
        <p:nvSpPr>
          <p:cNvPr id="3" name="内容占位符 2"/>
          <p:cNvSpPr>
            <a:spLocks noGrp="1"/>
          </p:cNvSpPr>
          <p:nvPr>
            <p:ph idx="1"/>
          </p:nvPr>
        </p:nvSpPr>
        <p:spPr/>
        <p:txBody>
          <a:bodyPr/>
          <a:lstStyle/>
          <a:p>
            <a:r>
              <a:rPr lang="zh-CN" altLang="en-US" dirty="0" smtClean="0"/>
              <a:t>用户界面</a:t>
            </a:r>
            <a:r>
              <a:rPr lang="zh-CN" altLang="en-US" dirty="0" smtClean="0"/>
              <a:t>分类</a:t>
            </a:r>
            <a:endParaRPr lang="en-US" altLang="zh-CN" dirty="0" smtClean="0"/>
          </a:p>
          <a:p>
            <a:pPr lvl="1"/>
            <a:r>
              <a:rPr lang="zh-CN" altLang="en-US" dirty="0" smtClean="0"/>
              <a:t>命令行界面，图形界面，多通道界面</a:t>
            </a:r>
            <a:endParaRPr lang="zh-CN" altLang="en-US" dirty="0"/>
          </a:p>
        </p:txBody>
      </p:sp>
      <p:pic>
        <p:nvPicPr>
          <p:cNvPr id="1026" name="Picture 2" descr="https://ss3.bdstatic.com/70cFv8Sh_Q1YnxGkpoWK1HF6hhy/it/u=966528928,2695085795&amp;fm=26&amp;gp=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692696"/>
            <a:ext cx="3577028" cy="186005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https://bkimg.cdn.bcebos.com/pic/b58f8c5494eef01fc7cda730eefe9925bd317d6e?x-bce-process=image/watermark,g_7,image_d2F0ZXIvYmFpa2U4MA==,xp_5,yp_5"/>
          <p:cNvPicPr>
            <a:picLocks noChangeAspect="1" noChangeArrowheads="1"/>
          </p:cNvPicPr>
          <p:nvPr/>
        </p:nvPicPr>
        <p:blipFill rotWithShape="1">
          <a:blip r:embed="rId3">
            <a:extLst>
              <a:ext uri="{28A0092B-C50C-407E-A947-70E740481C1C}">
                <a14:useLocalDpi xmlns:a14="http://schemas.microsoft.com/office/drawing/2010/main" val="0"/>
              </a:ext>
            </a:extLst>
          </a:blip>
          <a:srcRect r="24042"/>
          <a:stretch/>
        </p:blipFill>
        <p:spPr bwMode="auto">
          <a:xfrm>
            <a:off x="1043608" y="3212976"/>
            <a:ext cx="2880320" cy="247183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s://timgsa.baidu.com/timg?image&amp;quality=80&amp;size=b9999_10000&amp;sec=1585738089345&amp;di=4e73d3b3ac48ba0e8eb6129692363636&amp;imgtype=0&amp;src=http%3A%2F%2Fphotocdn.sohu.com%2F20120824%2FImg351457594.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3476" y="3244726"/>
            <a:ext cx="3394075" cy="240833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043609" y="5684814"/>
            <a:ext cx="2880320" cy="800219"/>
          </a:xfrm>
          <a:prstGeom prst="rect">
            <a:avLst/>
          </a:prstGeom>
          <a:noFill/>
        </p:spPr>
        <p:txBody>
          <a:bodyPr wrap="square" rtlCol="0">
            <a:spAutoFit/>
          </a:bodyPr>
          <a:lstStyle/>
          <a:p>
            <a:pPr algn="ctr"/>
            <a:r>
              <a:rPr lang="zh-CN" altLang="en-US" b="1" dirty="0" smtClean="0">
                <a:solidFill>
                  <a:srgbClr val="C00000"/>
                </a:solidFill>
              </a:rPr>
              <a:t>命令行界面</a:t>
            </a:r>
            <a:endParaRPr lang="en-US" altLang="zh-CN" b="1" dirty="0" smtClean="0">
              <a:solidFill>
                <a:srgbClr val="C00000"/>
              </a:solidFill>
            </a:endParaRPr>
          </a:p>
          <a:p>
            <a:pPr algn="ctr"/>
            <a:r>
              <a:rPr lang="zh-CN" altLang="en-US" sz="1400" dirty="0" smtClean="0"/>
              <a:t>人用手操作键盘，输入数据和命令；输出只能为静态文本字符</a:t>
            </a:r>
            <a:endParaRPr lang="zh-CN" altLang="en-US" sz="1400" dirty="0"/>
          </a:p>
        </p:txBody>
      </p:sp>
      <p:sp>
        <p:nvSpPr>
          <p:cNvPr id="7" name="右箭头 6"/>
          <p:cNvSpPr/>
          <p:nvPr/>
        </p:nvSpPr>
        <p:spPr>
          <a:xfrm>
            <a:off x="4048476" y="4196867"/>
            <a:ext cx="523524"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TextBox 8"/>
          <p:cNvSpPr txBox="1"/>
          <p:nvPr/>
        </p:nvSpPr>
        <p:spPr>
          <a:xfrm>
            <a:off x="4663476" y="5684814"/>
            <a:ext cx="3394075" cy="800219"/>
          </a:xfrm>
          <a:prstGeom prst="rect">
            <a:avLst/>
          </a:prstGeom>
          <a:noFill/>
        </p:spPr>
        <p:txBody>
          <a:bodyPr wrap="square" rtlCol="0">
            <a:spAutoFit/>
          </a:bodyPr>
          <a:lstStyle/>
          <a:p>
            <a:pPr algn="ctr"/>
            <a:r>
              <a:rPr lang="zh-CN" altLang="en-US" b="1" dirty="0" smtClean="0">
                <a:solidFill>
                  <a:srgbClr val="C00000"/>
                </a:solidFill>
              </a:rPr>
              <a:t>图形界面</a:t>
            </a:r>
            <a:endParaRPr lang="en-US" altLang="zh-CN" b="1" dirty="0" smtClean="0">
              <a:solidFill>
                <a:srgbClr val="C00000"/>
              </a:solidFill>
            </a:endParaRPr>
          </a:p>
          <a:p>
            <a:pPr algn="ctr"/>
            <a:r>
              <a:rPr lang="zh-CN" altLang="en-US" sz="1400" dirty="0" smtClean="0"/>
              <a:t>基于鼠标和图形方式；引入了图标、按钮和滚动条技术</a:t>
            </a:r>
            <a:endParaRPr lang="zh-CN" altLang="en-US" sz="1400" dirty="0"/>
          </a:p>
        </p:txBody>
      </p:sp>
      <p:sp>
        <p:nvSpPr>
          <p:cNvPr id="8" name="下箭头 7"/>
          <p:cNvSpPr/>
          <p:nvPr/>
        </p:nvSpPr>
        <p:spPr>
          <a:xfrm rot="10800000">
            <a:off x="6360513" y="2636912"/>
            <a:ext cx="504056" cy="4442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4663476" y="-37312"/>
            <a:ext cx="3394075" cy="730008"/>
          </a:xfrm>
          <a:prstGeom prst="rect">
            <a:avLst/>
          </a:prstGeom>
          <a:noFill/>
        </p:spPr>
        <p:txBody>
          <a:bodyPr wrap="square" rtlCol="0">
            <a:spAutoFit/>
          </a:bodyPr>
          <a:lstStyle/>
          <a:p>
            <a:pPr algn="ctr">
              <a:lnSpc>
                <a:spcPts val="1600"/>
              </a:lnSpc>
            </a:pPr>
            <a:r>
              <a:rPr lang="zh-CN" altLang="en-US" b="1" dirty="0" smtClean="0">
                <a:solidFill>
                  <a:srgbClr val="FFFF00"/>
                </a:solidFill>
              </a:rPr>
              <a:t>多通道界面</a:t>
            </a:r>
            <a:endParaRPr lang="en-US" altLang="zh-CN" b="1" dirty="0" smtClean="0">
              <a:solidFill>
                <a:srgbClr val="FFFF00"/>
              </a:solidFill>
            </a:endParaRPr>
          </a:p>
          <a:p>
            <a:pPr algn="ctr">
              <a:lnSpc>
                <a:spcPts val="1600"/>
              </a:lnSpc>
            </a:pPr>
            <a:r>
              <a:rPr lang="zh-CN" altLang="en-US" sz="1400" dirty="0" smtClean="0">
                <a:solidFill>
                  <a:schemeClr val="bg1"/>
                </a:solidFill>
              </a:rPr>
              <a:t>综合采用视觉、语音、手势等交互通道、设备和技术</a:t>
            </a:r>
            <a:endParaRPr lang="zh-CN" altLang="en-US" sz="1400" dirty="0">
              <a:solidFill>
                <a:schemeClr val="bg1"/>
              </a:solidFill>
            </a:endParaRPr>
          </a:p>
        </p:txBody>
      </p:sp>
      <p:sp>
        <p:nvSpPr>
          <p:cNvPr id="10" name="TextBox 9"/>
          <p:cNvSpPr txBox="1"/>
          <p:nvPr/>
        </p:nvSpPr>
        <p:spPr>
          <a:xfrm>
            <a:off x="6732240" y="4472931"/>
            <a:ext cx="1152080" cy="1037273"/>
          </a:xfrm>
          <a:prstGeom prst="irregularSeal1">
            <a:avLst/>
          </a:prstGeom>
          <a:solidFill>
            <a:srgbClr val="FFFF00"/>
          </a:solidFill>
          <a:ln>
            <a:solidFill>
              <a:srgbClr val="FF0000"/>
            </a:solidFill>
          </a:ln>
        </p:spPr>
        <p:txBody>
          <a:bodyPr wrap="none" rtlCol="0">
            <a:spAutoFit/>
          </a:bodyPr>
          <a:lstStyle/>
          <a:p>
            <a:r>
              <a:rPr lang="zh-CN" altLang="en-US" b="1" dirty="0" smtClean="0">
                <a:solidFill>
                  <a:srgbClr val="FF0000"/>
                </a:solidFill>
              </a:rPr>
              <a:t>主流</a:t>
            </a:r>
            <a:endParaRPr lang="zh-CN" altLang="en-US" b="1" dirty="0">
              <a:solidFill>
                <a:srgbClr val="FF0000"/>
              </a:solidFill>
            </a:endParaRPr>
          </a:p>
        </p:txBody>
      </p:sp>
    </p:spTree>
    <p:extLst>
      <p:ext uri="{BB962C8B-B14F-4D97-AF65-F5344CB8AC3E}">
        <p14:creationId xmlns:p14="http://schemas.microsoft.com/office/powerpoint/2010/main" val="3204224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down)">
                                      <p:cBhvr>
                                        <p:cTn id="27" dur="500"/>
                                        <p:tgtEl>
                                          <p:spTgt spid="8"/>
                                        </p:tgtEl>
                                      </p:cBhvr>
                                    </p:animEffect>
                                  </p:childTnLst>
                                </p:cTn>
                              </p:par>
                            </p:childTnLst>
                          </p:cTn>
                        </p:par>
                        <p:par>
                          <p:cTn id="28" fill="hold">
                            <p:stCondLst>
                              <p:cond delay="500"/>
                            </p:stCondLst>
                            <p:childTnLst>
                              <p:par>
                                <p:cTn id="29" presetID="10" presetClass="entr" presetSubtype="0" fill="hold" nodeType="afterEffect">
                                  <p:stCondLst>
                                    <p:cond delay="0"/>
                                  </p:stCondLst>
                                  <p:childTnLst>
                                    <p:set>
                                      <p:cBhvr>
                                        <p:cTn id="30" dur="1" fill="hold">
                                          <p:stCondLst>
                                            <p:cond delay="0"/>
                                          </p:stCondLst>
                                        </p:cTn>
                                        <p:tgtEl>
                                          <p:spTgt spid="1026"/>
                                        </p:tgtEl>
                                        <p:attrNameLst>
                                          <p:attrName>style.visibility</p:attrName>
                                        </p:attrNameLst>
                                      </p:cBhvr>
                                      <p:to>
                                        <p:strVal val="visible"/>
                                      </p:to>
                                    </p:set>
                                    <p:animEffect transition="in" filter="fade">
                                      <p:cBhvr>
                                        <p:cTn id="31" dur="500"/>
                                        <p:tgtEl>
                                          <p:spTgt spid="102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p:cTn id="39" dur="250" fill="hold"/>
                                        <p:tgtEl>
                                          <p:spTgt spid="10"/>
                                        </p:tgtEl>
                                        <p:attrNameLst>
                                          <p:attrName>ppt_w</p:attrName>
                                        </p:attrNameLst>
                                      </p:cBhvr>
                                      <p:tavLst>
                                        <p:tav tm="0">
                                          <p:val>
                                            <p:fltVal val="0"/>
                                          </p:val>
                                        </p:tav>
                                        <p:tav tm="100000">
                                          <p:val>
                                            <p:strVal val="#ppt_w"/>
                                          </p:val>
                                        </p:tav>
                                      </p:tavLst>
                                    </p:anim>
                                    <p:anim calcmode="lin" valueType="num">
                                      <p:cBhvr>
                                        <p:cTn id="40" dur="250" fill="hold"/>
                                        <p:tgtEl>
                                          <p:spTgt spid="10"/>
                                        </p:tgtEl>
                                        <p:attrNameLst>
                                          <p:attrName>ppt_h</p:attrName>
                                        </p:attrNameLst>
                                      </p:cBhvr>
                                      <p:tavLst>
                                        <p:tav tm="0">
                                          <p:val>
                                            <p:fltVal val="0"/>
                                          </p:val>
                                        </p:tav>
                                        <p:tav tm="100000">
                                          <p:val>
                                            <p:strVal val="#ppt_h"/>
                                          </p:val>
                                        </p:tav>
                                      </p:tavLst>
                                    </p:anim>
                                    <p:animEffect transition="in" filter="fade">
                                      <p:cBhvr>
                                        <p:cTn id="41" dur="2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animBg="1"/>
      <p:bldP spid="9" grpId="0"/>
      <p:bldP spid="8" grpId="0" animBg="1"/>
      <p:bldP spid="11" grpId="0"/>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界面设计原则</a:t>
            </a:r>
            <a:endParaRPr lang="zh-CN" altLang="en-US" dirty="0"/>
          </a:p>
        </p:txBody>
      </p:sp>
      <p:sp>
        <p:nvSpPr>
          <p:cNvPr id="3" name="内容占位符 2"/>
          <p:cNvSpPr>
            <a:spLocks noGrp="1"/>
          </p:cNvSpPr>
          <p:nvPr>
            <p:ph idx="1"/>
          </p:nvPr>
        </p:nvSpPr>
        <p:spPr/>
        <p:txBody>
          <a:bodyPr>
            <a:noAutofit/>
          </a:bodyPr>
          <a:lstStyle/>
          <a:p>
            <a:r>
              <a:rPr lang="zh-CN" altLang="en-US" dirty="0" smtClean="0"/>
              <a:t>图形用户界面的主要思想：</a:t>
            </a:r>
            <a:endParaRPr lang="en-US" altLang="zh-CN" dirty="0" smtClean="0"/>
          </a:p>
          <a:p>
            <a:pPr marL="68580" indent="0">
              <a:buNone/>
            </a:pPr>
            <a:r>
              <a:rPr lang="zh-CN" altLang="en-US" dirty="0" smtClean="0"/>
              <a:t>（</a:t>
            </a:r>
            <a:r>
              <a:rPr lang="en-US" altLang="zh-CN" dirty="0" smtClean="0"/>
              <a:t>1</a:t>
            </a:r>
            <a:r>
              <a:rPr lang="zh-CN" altLang="en-US" dirty="0" smtClean="0"/>
              <a:t>）</a:t>
            </a:r>
            <a:r>
              <a:rPr lang="zh-CN" altLang="en-US" dirty="0" smtClean="0">
                <a:solidFill>
                  <a:srgbClr val="C00000"/>
                </a:solidFill>
              </a:rPr>
              <a:t>桌面隐喻</a:t>
            </a:r>
            <a:endParaRPr lang="en-US" altLang="zh-CN" dirty="0" smtClean="0">
              <a:solidFill>
                <a:srgbClr val="C00000"/>
              </a:solidFill>
            </a:endParaRPr>
          </a:p>
          <a:p>
            <a:pPr lvl="1"/>
            <a:r>
              <a:rPr lang="zh-CN" altLang="en-US" sz="2100" dirty="0">
                <a:solidFill>
                  <a:srgbClr val="0070C0"/>
                </a:solidFill>
                <a:latin typeface="楷体" panose="02010609060101010101" pitchFamily="49" charset="-122"/>
                <a:ea typeface="楷体" panose="02010609060101010101" pitchFamily="49" charset="-122"/>
              </a:rPr>
              <a:t>在用户界面中用人们熟悉的桌面上的图例清楚地表示计算机可以处理的</a:t>
            </a:r>
            <a:r>
              <a:rPr lang="zh-CN" altLang="en-US" sz="2100" dirty="0" smtClean="0">
                <a:solidFill>
                  <a:srgbClr val="0070C0"/>
                </a:solidFill>
                <a:latin typeface="楷体" panose="02010609060101010101" pitchFamily="49" charset="-122"/>
                <a:ea typeface="楷体" panose="02010609060101010101" pitchFamily="49" charset="-122"/>
              </a:rPr>
              <a:t>能力</a:t>
            </a:r>
            <a:endParaRPr lang="en-US" altLang="zh-CN" sz="2100" dirty="0">
              <a:solidFill>
                <a:srgbClr val="0070C0"/>
              </a:solidFill>
              <a:latin typeface="楷体" panose="02010609060101010101" pitchFamily="49" charset="-122"/>
              <a:ea typeface="楷体" panose="02010609060101010101" pitchFamily="49" charset="-122"/>
            </a:endParaRPr>
          </a:p>
          <a:p>
            <a:pPr marL="68580" indent="0">
              <a:buNone/>
            </a:pPr>
            <a:r>
              <a:rPr lang="zh-CN" altLang="en-US" dirty="0" smtClean="0"/>
              <a:t>（</a:t>
            </a:r>
            <a:r>
              <a:rPr lang="en-US" altLang="zh-CN" dirty="0" smtClean="0"/>
              <a:t>2</a:t>
            </a:r>
            <a:r>
              <a:rPr lang="zh-CN" altLang="en-US" dirty="0" smtClean="0"/>
              <a:t>）</a:t>
            </a:r>
            <a:r>
              <a:rPr lang="zh-CN" altLang="en-US" dirty="0" smtClean="0">
                <a:solidFill>
                  <a:srgbClr val="C00000"/>
                </a:solidFill>
              </a:rPr>
              <a:t>所见即所得（</a:t>
            </a:r>
            <a:r>
              <a:rPr lang="en-US" altLang="zh-CN" dirty="0" smtClean="0">
                <a:solidFill>
                  <a:srgbClr val="C00000"/>
                </a:solidFill>
              </a:rPr>
              <a:t>WYSIWYG</a:t>
            </a:r>
            <a:r>
              <a:rPr lang="zh-CN" altLang="en-US" dirty="0" smtClean="0">
                <a:solidFill>
                  <a:srgbClr val="C00000"/>
                </a:solidFill>
              </a:rPr>
              <a:t>）</a:t>
            </a:r>
            <a:endParaRPr lang="en-US" altLang="zh-CN" dirty="0" smtClean="0">
              <a:solidFill>
                <a:srgbClr val="C00000"/>
              </a:solidFill>
            </a:endParaRPr>
          </a:p>
          <a:p>
            <a:pPr lvl="1"/>
            <a:r>
              <a:rPr lang="zh-CN" altLang="en-US" sz="2100" dirty="0">
                <a:solidFill>
                  <a:srgbClr val="0070C0"/>
                </a:solidFill>
                <a:latin typeface="楷体" panose="02010609060101010101" pitchFamily="49" charset="-122"/>
                <a:ea typeface="楷体" panose="02010609060101010101" pitchFamily="49" charset="-122"/>
              </a:rPr>
              <a:t>显示的用户交互行为与应用程序最终产生的结果是一致的</a:t>
            </a:r>
            <a:endParaRPr lang="en-US" altLang="zh-CN" sz="2100" dirty="0">
              <a:solidFill>
                <a:srgbClr val="0070C0"/>
              </a:solidFill>
              <a:latin typeface="楷体" panose="02010609060101010101" pitchFamily="49" charset="-122"/>
              <a:ea typeface="楷体" panose="02010609060101010101" pitchFamily="49" charset="-122"/>
            </a:endParaRPr>
          </a:p>
          <a:p>
            <a:pPr marL="68580" indent="0">
              <a:buNone/>
            </a:pPr>
            <a:r>
              <a:rPr lang="zh-CN" altLang="en-US" dirty="0" smtClean="0"/>
              <a:t>（</a:t>
            </a:r>
            <a:r>
              <a:rPr lang="en-US" altLang="zh-CN" dirty="0" smtClean="0"/>
              <a:t>3</a:t>
            </a:r>
            <a:r>
              <a:rPr lang="zh-CN" altLang="en-US" dirty="0" smtClean="0"/>
              <a:t>）</a:t>
            </a:r>
            <a:r>
              <a:rPr lang="zh-CN" altLang="en-US" dirty="0" smtClean="0">
                <a:solidFill>
                  <a:srgbClr val="C00000"/>
                </a:solidFill>
              </a:rPr>
              <a:t>直接操纵</a:t>
            </a:r>
            <a:endParaRPr lang="en-US" altLang="zh-CN" dirty="0" smtClean="0">
              <a:solidFill>
                <a:srgbClr val="C00000"/>
              </a:solidFill>
            </a:endParaRPr>
          </a:p>
          <a:p>
            <a:pPr lvl="1"/>
            <a:r>
              <a:rPr lang="zh-CN" altLang="en-US" sz="2100" dirty="0">
                <a:solidFill>
                  <a:srgbClr val="0070C0"/>
                </a:solidFill>
                <a:latin typeface="楷体" panose="02010609060101010101" pitchFamily="49" charset="-122"/>
                <a:ea typeface="楷体" panose="02010609060101010101" pitchFamily="49" charset="-122"/>
              </a:rPr>
              <a:t>把操作的对象、属性、关系显式地表示出来，用光笔、鼠标、触摸屏或数据手套等指点设备直接从屏幕上获取形象化命令与数据的</a:t>
            </a:r>
            <a:r>
              <a:rPr lang="zh-CN" altLang="en-US" sz="2100" dirty="0" smtClean="0">
                <a:solidFill>
                  <a:srgbClr val="0070C0"/>
                </a:solidFill>
                <a:latin typeface="楷体" panose="02010609060101010101" pitchFamily="49" charset="-122"/>
                <a:ea typeface="楷体" panose="02010609060101010101" pitchFamily="49" charset="-122"/>
              </a:rPr>
              <a:t>过程</a:t>
            </a:r>
            <a:endParaRPr lang="zh-CN" altLang="en-US" sz="2100" dirty="0">
              <a:solidFill>
                <a:srgbClr val="0070C0"/>
              </a:solidFill>
              <a:latin typeface="楷体" panose="02010609060101010101" pitchFamily="49" charset="-122"/>
              <a:ea typeface="楷体" panose="02010609060101010101" pitchFamily="49" charset="-122"/>
            </a:endParaRP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535" y="-27384"/>
            <a:ext cx="4463083" cy="1708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descr="D:\下载缓存\ezgif.com-video-to-gif.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5354538" y="845271"/>
            <a:ext cx="2438400" cy="1181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06459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桌面隐喻</a:t>
            </a:r>
            <a:endParaRPr lang="zh-CN" altLang="en-US" dirty="0"/>
          </a:p>
        </p:txBody>
      </p:sp>
      <p:sp>
        <p:nvSpPr>
          <p:cNvPr id="3" name="内容占位符 2"/>
          <p:cNvSpPr>
            <a:spLocks noGrp="1"/>
          </p:cNvSpPr>
          <p:nvPr>
            <p:ph idx="1"/>
          </p:nvPr>
        </p:nvSpPr>
        <p:spPr/>
        <p:txBody>
          <a:bodyPr/>
          <a:lstStyle/>
          <a:p>
            <a:r>
              <a:rPr lang="zh-CN" altLang="en-US" dirty="0" smtClean="0"/>
              <a:t>隐喻的表现方式：静态图标、动画和视频</a:t>
            </a:r>
            <a:endParaRPr lang="en-US" altLang="zh-CN" dirty="0" smtClean="0"/>
          </a:p>
          <a:p>
            <a:r>
              <a:rPr lang="zh-CN" altLang="en-US" dirty="0" smtClean="0"/>
              <a:t>主流的图形用户操作系统大多采用</a:t>
            </a:r>
            <a:r>
              <a:rPr lang="zh-CN" altLang="en-US" b="1" dirty="0" smtClean="0">
                <a:solidFill>
                  <a:srgbClr val="C00000"/>
                </a:solidFill>
              </a:rPr>
              <a:t>静态图标</a:t>
            </a:r>
            <a:r>
              <a:rPr lang="zh-CN" altLang="en-US" dirty="0" smtClean="0"/>
              <a:t>的方式</a:t>
            </a:r>
            <a:endParaRPr lang="en-US" altLang="zh-CN" dirty="0"/>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9854" y="4409577"/>
            <a:ext cx="1085850"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4013" y="4333378"/>
            <a:ext cx="1000125"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8126" y="4333377"/>
            <a:ext cx="1047750" cy="91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7"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9574" y="4409577"/>
            <a:ext cx="800100" cy="857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8" name="Picture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7726" y="4238128"/>
            <a:ext cx="723900" cy="1104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322227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桌面隐喻</a:t>
            </a:r>
            <a:endParaRPr lang="zh-CN" altLang="en-US" dirty="0"/>
          </a:p>
        </p:txBody>
      </p:sp>
      <p:sp>
        <p:nvSpPr>
          <p:cNvPr id="3" name="内容占位符 2"/>
          <p:cNvSpPr>
            <a:spLocks noGrp="1"/>
          </p:cNvSpPr>
          <p:nvPr>
            <p:ph idx="1"/>
          </p:nvPr>
        </p:nvSpPr>
        <p:spPr/>
        <p:txBody>
          <a:bodyPr/>
          <a:lstStyle/>
          <a:p>
            <a:r>
              <a:rPr lang="zh-CN" altLang="en-US" dirty="0" smtClean="0"/>
              <a:t>隐喻的分类：</a:t>
            </a:r>
            <a:endParaRPr lang="en-US" altLang="zh-CN" dirty="0" smtClean="0"/>
          </a:p>
          <a:p>
            <a:pPr marL="68580" indent="0">
              <a:buNone/>
            </a:pPr>
            <a:r>
              <a:rPr lang="zh-CN" altLang="en-US" dirty="0" smtClean="0"/>
              <a:t>（</a:t>
            </a:r>
            <a:r>
              <a:rPr lang="en-US" altLang="zh-CN" dirty="0" smtClean="0"/>
              <a:t>1</a:t>
            </a:r>
            <a:r>
              <a:rPr lang="zh-CN" altLang="en-US" dirty="0" smtClean="0"/>
              <a:t>）</a:t>
            </a:r>
            <a:r>
              <a:rPr lang="zh-CN" altLang="en-US" b="1" dirty="0" smtClean="0">
                <a:solidFill>
                  <a:srgbClr val="C00000"/>
                </a:solidFill>
              </a:rPr>
              <a:t>直接隐喻</a:t>
            </a:r>
            <a:r>
              <a:rPr lang="zh-CN" altLang="en-US" dirty="0" smtClean="0"/>
              <a:t>：隐喻本身就带有操纵的对象</a:t>
            </a:r>
            <a:endParaRPr lang="en-US" altLang="zh-CN" dirty="0" smtClean="0"/>
          </a:p>
          <a:p>
            <a:pPr lvl="1"/>
            <a:r>
              <a:rPr lang="zh-CN" altLang="en-US" dirty="0" smtClean="0">
                <a:solidFill>
                  <a:srgbClr val="0070C0"/>
                </a:solidFill>
                <a:latin typeface="楷体" panose="02010609060101010101" pitchFamily="49" charset="-122"/>
                <a:ea typeface="楷体" panose="02010609060101010101" pitchFamily="49" charset="-122"/>
              </a:rPr>
              <a:t>如</a:t>
            </a:r>
            <a:r>
              <a:rPr lang="en-US" altLang="zh-CN" dirty="0" smtClean="0">
                <a:solidFill>
                  <a:srgbClr val="0070C0"/>
                </a:solidFill>
                <a:latin typeface="楷体" panose="02010609060101010101" pitchFamily="49" charset="-122"/>
                <a:ea typeface="楷体" panose="02010609060101010101" pitchFamily="49" charset="-122"/>
              </a:rPr>
              <a:t>Word</a:t>
            </a:r>
            <a:r>
              <a:rPr lang="zh-CN" altLang="en-US" dirty="0" smtClean="0">
                <a:solidFill>
                  <a:srgbClr val="0070C0"/>
                </a:solidFill>
                <a:latin typeface="楷体" panose="02010609060101010101" pitchFamily="49" charset="-122"/>
                <a:ea typeface="楷体" panose="02010609060101010101" pitchFamily="49" charset="-122"/>
              </a:rPr>
              <a:t>绘图工具中的图标，每种图标分别代表不同的图形绘制操作</a:t>
            </a:r>
            <a:endParaRPr lang="en-US" altLang="zh-CN" dirty="0" smtClean="0">
              <a:solidFill>
                <a:srgbClr val="0070C0"/>
              </a:solidFill>
              <a:latin typeface="楷体" panose="02010609060101010101" pitchFamily="49" charset="-122"/>
              <a:ea typeface="楷体" panose="02010609060101010101" pitchFamily="49" charset="-122"/>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8241" b="71974"/>
          <a:stretch/>
        </p:blipFill>
        <p:spPr bwMode="auto">
          <a:xfrm>
            <a:off x="2358537" y="4221088"/>
            <a:ext cx="4157679" cy="1728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30897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桌面隐喻</a:t>
            </a:r>
            <a:endParaRPr lang="zh-CN" altLang="en-US" dirty="0"/>
          </a:p>
        </p:txBody>
      </p:sp>
      <p:sp>
        <p:nvSpPr>
          <p:cNvPr id="3" name="内容占位符 2"/>
          <p:cNvSpPr>
            <a:spLocks noGrp="1"/>
          </p:cNvSpPr>
          <p:nvPr>
            <p:ph idx="1"/>
          </p:nvPr>
        </p:nvSpPr>
        <p:spPr/>
        <p:txBody>
          <a:bodyPr/>
          <a:lstStyle/>
          <a:p>
            <a:r>
              <a:rPr lang="zh-CN" altLang="en-US" dirty="0" smtClean="0"/>
              <a:t>隐喻的分类：</a:t>
            </a:r>
            <a:endParaRPr lang="en-US" altLang="zh-CN" dirty="0" smtClean="0"/>
          </a:p>
          <a:p>
            <a:pPr marL="68580" indent="0">
              <a:buNone/>
            </a:pPr>
            <a:r>
              <a:rPr lang="zh-CN" altLang="en-US" dirty="0" smtClean="0"/>
              <a:t>（</a:t>
            </a:r>
            <a:r>
              <a:rPr lang="en-US" altLang="zh-CN" dirty="0" smtClean="0"/>
              <a:t>2</a:t>
            </a:r>
            <a:r>
              <a:rPr lang="zh-CN" altLang="en-US" dirty="0" smtClean="0"/>
              <a:t>）</a:t>
            </a:r>
            <a:r>
              <a:rPr lang="zh-CN" altLang="en-US" b="1" dirty="0" smtClean="0">
                <a:solidFill>
                  <a:srgbClr val="C00000"/>
                </a:solidFill>
              </a:rPr>
              <a:t>工具隐喻</a:t>
            </a:r>
            <a:r>
              <a:rPr lang="zh-CN" altLang="en-US" dirty="0" smtClean="0"/>
              <a:t>：代表所使用的工具</a:t>
            </a:r>
            <a:endParaRPr lang="en-US" altLang="zh-CN" dirty="0" smtClean="0"/>
          </a:p>
          <a:p>
            <a:pPr lvl="1"/>
            <a:r>
              <a:rPr lang="zh-CN" altLang="en-US" dirty="0" smtClean="0">
                <a:solidFill>
                  <a:srgbClr val="0070C0"/>
                </a:solidFill>
                <a:latin typeface="楷体" panose="02010609060101010101" pitchFamily="49" charset="-122"/>
                <a:ea typeface="楷体" panose="02010609060101010101" pitchFamily="49" charset="-122"/>
              </a:rPr>
              <a:t>如用磁盘图标隐喻存盘操作、用打印机图标隐喻打印操作等</a:t>
            </a:r>
            <a:endParaRPr lang="en-US" altLang="zh-CN" dirty="0" smtClean="0">
              <a:solidFill>
                <a:srgbClr val="0070C0"/>
              </a:solidFill>
              <a:latin typeface="楷体" panose="02010609060101010101" pitchFamily="49" charset="-122"/>
              <a:ea typeface="楷体" panose="02010609060101010101" pitchFamily="49" charset="-122"/>
            </a:endParaRPr>
          </a:p>
          <a:p>
            <a:pPr marL="68580" indent="0">
              <a:buNone/>
            </a:pPr>
            <a:r>
              <a:rPr lang="zh-CN" altLang="en-US" dirty="0" smtClean="0"/>
              <a:t>（</a:t>
            </a:r>
            <a:r>
              <a:rPr lang="en-US" altLang="zh-CN" dirty="0" smtClean="0"/>
              <a:t>3</a:t>
            </a:r>
            <a:r>
              <a:rPr lang="zh-CN" altLang="en-US" dirty="0" smtClean="0"/>
              <a:t>）</a:t>
            </a:r>
            <a:r>
              <a:rPr lang="zh-CN" altLang="en-US" b="1" dirty="0" smtClean="0">
                <a:solidFill>
                  <a:srgbClr val="C00000"/>
                </a:solidFill>
              </a:rPr>
              <a:t>过程隐喻</a:t>
            </a:r>
            <a:r>
              <a:rPr lang="zh-CN" altLang="en-US" dirty="0" smtClean="0"/>
              <a:t>：通过</a:t>
            </a:r>
            <a:r>
              <a:rPr lang="zh-CN" altLang="en-US" dirty="0"/>
              <a:t>描述操作的过程来暗示该</a:t>
            </a:r>
            <a:r>
              <a:rPr lang="zh-CN" altLang="en-US" dirty="0" smtClean="0"/>
              <a:t>操作</a:t>
            </a:r>
            <a:endParaRPr lang="en-US" altLang="zh-CN" dirty="0" smtClean="0"/>
          </a:p>
          <a:p>
            <a:pPr lvl="1"/>
            <a:r>
              <a:rPr lang="zh-CN" altLang="en-US" dirty="0" smtClean="0">
                <a:solidFill>
                  <a:srgbClr val="0070C0"/>
                </a:solidFill>
                <a:latin typeface="楷体" panose="02010609060101010101" pitchFamily="49" charset="-122"/>
                <a:ea typeface="楷体" panose="02010609060101010101" pitchFamily="49" charset="-122"/>
              </a:rPr>
              <a:t>如</a:t>
            </a:r>
            <a:r>
              <a:rPr lang="en-US" altLang="zh-CN" dirty="0" smtClean="0">
                <a:solidFill>
                  <a:srgbClr val="0070C0"/>
                </a:solidFill>
                <a:latin typeface="楷体" panose="02010609060101010101" pitchFamily="49" charset="-122"/>
                <a:ea typeface="楷体" panose="02010609060101010101" pitchFamily="49" charset="-122"/>
              </a:rPr>
              <a:t>Word</a:t>
            </a:r>
            <a:r>
              <a:rPr lang="zh-CN" altLang="en-US" dirty="0" smtClean="0">
                <a:solidFill>
                  <a:srgbClr val="0070C0"/>
                </a:solidFill>
                <a:latin typeface="楷体" panose="02010609060101010101" pitchFamily="49" charset="-122"/>
                <a:ea typeface="楷体" panose="02010609060101010101" pitchFamily="49" charset="-122"/>
              </a:rPr>
              <a:t>中的撤销和恢复图标</a:t>
            </a:r>
            <a:endParaRPr lang="en-US" altLang="zh-CN" dirty="0">
              <a:solidFill>
                <a:srgbClr val="0070C0"/>
              </a:solidFill>
              <a:latin typeface="楷体" panose="02010609060101010101" pitchFamily="49" charset="-122"/>
              <a:ea typeface="楷体" panose="02010609060101010101" pitchFamily="49" charset="-122"/>
            </a:endParaRPr>
          </a:p>
          <a:p>
            <a:pPr marL="68580" indent="0">
              <a:buNone/>
            </a:pPr>
            <a:endParaRPr lang="en-US" altLang="zh-CN" dirty="0"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5569064"/>
            <a:ext cx="7729000" cy="5414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 name="直接箭头连接符 8"/>
          <p:cNvCxnSpPr/>
          <p:nvPr/>
        </p:nvCxnSpPr>
        <p:spPr>
          <a:xfrm flipV="1">
            <a:off x="1835696" y="5373216"/>
            <a:ext cx="288032" cy="288032"/>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080295" y="5138375"/>
            <a:ext cx="1107996" cy="369332"/>
          </a:xfrm>
          <a:prstGeom prst="rect">
            <a:avLst/>
          </a:prstGeom>
          <a:noFill/>
        </p:spPr>
        <p:txBody>
          <a:bodyPr wrap="none" rtlCol="0">
            <a:spAutoFit/>
          </a:bodyPr>
          <a:lstStyle/>
          <a:p>
            <a:r>
              <a:rPr lang="zh-CN" altLang="en-US" dirty="0" smtClean="0"/>
              <a:t>存盘操作</a:t>
            </a:r>
            <a:endParaRPr lang="zh-CN" altLang="en-US" dirty="0"/>
          </a:p>
        </p:txBody>
      </p:sp>
      <p:cxnSp>
        <p:nvCxnSpPr>
          <p:cNvPr id="12" name="直接箭头连接符 11"/>
          <p:cNvCxnSpPr/>
          <p:nvPr/>
        </p:nvCxnSpPr>
        <p:spPr>
          <a:xfrm>
            <a:off x="3131840" y="6107439"/>
            <a:ext cx="288032" cy="27388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400847" y="6119221"/>
            <a:ext cx="1107996" cy="369332"/>
          </a:xfrm>
          <a:prstGeom prst="rect">
            <a:avLst/>
          </a:prstGeom>
          <a:noFill/>
        </p:spPr>
        <p:txBody>
          <a:bodyPr wrap="none" rtlCol="0">
            <a:spAutoFit/>
          </a:bodyPr>
          <a:lstStyle/>
          <a:p>
            <a:r>
              <a:rPr lang="zh-CN" altLang="en-US" dirty="0" smtClean="0"/>
              <a:t>打印操作</a:t>
            </a:r>
            <a:endParaRPr lang="zh-CN" altLang="en-US" dirty="0"/>
          </a:p>
        </p:txBody>
      </p:sp>
      <p:sp>
        <p:nvSpPr>
          <p:cNvPr id="13" name="矩形 12"/>
          <p:cNvSpPr/>
          <p:nvPr/>
        </p:nvSpPr>
        <p:spPr>
          <a:xfrm>
            <a:off x="7020272" y="5661248"/>
            <a:ext cx="1008112" cy="45797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TextBox 15"/>
          <p:cNvSpPr txBox="1"/>
          <p:nvPr/>
        </p:nvSpPr>
        <p:spPr>
          <a:xfrm>
            <a:off x="6587931" y="5291916"/>
            <a:ext cx="1800493" cy="369332"/>
          </a:xfrm>
          <a:prstGeom prst="rect">
            <a:avLst/>
          </a:prstGeom>
          <a:noFill/>
        </p:spPr>
        <p:txBody>
          <a:bodyPr wrap="none" rtlCol="0">
            <a:spAutoFit/>
          </a:bodyPr>
          <a:lstStyle/>
          <a:p>
            <a:r>
              <a:rPr lang="zh-CN" altLang="en-US" dirty="0" smtClean="0"/>
              <a:t>撤销和恢复操作</a:t>
            </a:r>
            <a:endParaRPr lang="zh-CN" altLang="en-US" dirty="0"/>
          </a:p>
        </p:txBody>
      </p:sp>
    </p:spTree>
    <p:extLst>
      <p:ext uri="{BB962C8B-B14F-4D97-AF65-F5344CB8AC3E}">
        <p14:creationId xmlns:p14="http://schemas.microsoft.com/office/powerpoint/2010/main" val="22340106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所见即所得（</a:t>
            </a:r>
            <a:r>
              <a:rPr lang="en-US" altLang="zh-CN" dirty="0" smtClean="0"/>
              <a:t>WYSIWYG</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smtClean="0"/>
              <a:t>“所见即所得”保证文本打印出来后与屏幕显示一致（打印预览），在大多数图形软件和文本编辑软件中都具备</a:t>
            </a:r>
            <a:endParaRPr lang="zh-CN" altLang="en-US" dirty="0"/>
          </a:p>
        </p:txBody>
      </p:sp>
      <p:pic>
        <p:nvPicPr>
          <p:cNvPr id="4"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1560" y="3501008"/>
            <a:ext cx="3552394" cy="2664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32040" y="3501008"/>
            <a:ext cx="3552394" cy="2664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4283968" y="4602323"/>
            <a:ext cx="554960" cy="461665"/>
          </a:xfrm>
          <a:prstGeom prst="rect">
            <a:avLst/>
          </a:prstGeom>
          <a:noFill/>
        </p:spPr>
        <p:txBody>
          <a:bodyPr wrap="none" rtlCol="0">
            <a:spAutoFit/>
          </a:bodyPr>
          <a:lstStyle/>
          <a:p>
            <a:r>
              <a:rPr lang="en-US" altLang="zh-CN" sz="2400" dirty="0" smtClean="0"/>
              <a:t>VS</a:t>
            </a:r>
            <a:endParaRPr lang="zh-CN" altLang="en-US" sz="2400" dirty="0"/>
          </a:p>
        </p:txBody>
      </p:sp>
      <p:sp>
        <p:nvSpPr>
          <p:cNvPr id="7" name="TextBox 6"/>
          <p:cNvSpPr txBox="1"/>
          <p:nvPr/>
        </p:nvSpPr>
        <p:spPr>
          <a:xfrm>
            <a:off x="467544" y="6173266"/>
            <a:ext cx="4093904" cy="292388"/>
          </a:xfrm>
          <a:prstGeom prst="rect">
            <a:avLst/>
          </a:prstGeom>
          <a:noFill/>
        </p:spPr>
        <p:txBody>
          <a:bodyPr wrap="square" rtlCol="0">
            <a:spAutoFit/>
          </a:bodyPr>
          <a:lstStyle/>
          <a:p>
            <a:r>
              <a:rPr lang="en-US" altLang="zh-CN" sz="1300" dirty="0" smtClean="0"/>
              <a:t>Latex</a:t>
            </a:r>
            <a:r>
              <a:rPr lang="zh-CN" altLang="en-US" sz="1300" dirty="0" smtClean="0"/>
              <a:t>编辑器，只能看到文本的控制代码，缺乏直观</a:t>
            </a:r>
            <a:endParaRPr lang="zh-CN" altLang="en-US" sz="1300" dirty="0"/>
          </a:p>
        </p:txBody>
      </p:sp>
      <p:sp>
        <p:nvSpPr>
          <p:cNvPr id="8" name="TextBox 7"/>
          <p:cNvSpPr txBox="1"/>
          <p:nvPr/>
        </p:nvSpPr>
        <p:spPr>
          <a:xfrm>
            <a:off x="4661285" y="6173266"/>
            <a:ext cx="4093904" cy="292388"/>
          </a:xfrm>
          <a:prstGeom prst="rect">
            <a:avLst/>
          </a:prstGeom>
          <a:noFill/>
        </p:spPr>
        <p:txBody>
          <a:bodyPr wrap="square" rtlCol="0">
            <a:spAutoFit/>
          </a:bodyPr>
          <a:lstStyle/>
          <a:p>
            <a:pPr algn="ctr"/>
            <a:r>
              <a:rPr lang="en-US" altLang="zh-CN" sz="1300" dirty="0" smtClean="0"/>
              <a:t>Word</a:t>
            </a:r>
            <a:r>
              <a:rPr lang="zh-CN" altLang="en-US" sz="1300" dirty="0" smtClean="0"/>
              <a:t>或</a:t>
            </a:r>
            <a:r>
              <a:rPr lang="en-US" altLang="zh-CN" sz="1300" dirty="0" smtClean="0"/>
              <a:t>PDF</a:t>
            </a:r>
            <a:r>
              <a:rPr lang="zh-CN" altLang="en-US" sz="1300" dirty="0" smtClean="0"/>
              <a:t>，能直观看到打印后的效果</a:t>
            </a:r>
            <a:endParaRPr lang="zh-CN" altLang="en-US" sz="1300" dirty="0"/>
          </a:p>
        </p:txBody>
      </p:sp>
    </p:spTree>
    <p:extLst>
      <p:ext uri="{BB962C8B-B14F-4D97-AF65-F5344CB8AC3E}">
        <p14:creationId xmlns:p14="http://schemas.microsoft.com/office/powerpoint/2010/main" val="34516783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所见即所得（</a:t>
            </a:r>
            <a:r>
              <a:rPr lang="en-US" altLang="zh-CN" dirty="0"/>
              <a:t>WYSIWYG</a:t>
            </a:r>
            <a:r>
              <a:rPr lang="zh-CN" altLang="en-US" dirty="0"/>
              <a:t>）</a:t>
            </a:r>
          </a:p>
        </p:txBody>
      </p:sp>
      <p:sp>
        <p:nvSpPr>
          <p:cNvPr id="3" name="内容占位符 2"/>
          <p:cNvSpPr>
            <a:spLocks noGrp="1"/>
          </p:cNvSpPr>
          <p:nvPr>
            <p:ph idx="1"/>
          </p:nvPr>
        </p:nvSpPr>
        <p:spPr/>
        <p:txBody>
          <a:bodyPr/>
          <a:lstStyle/>
          <a:p>
            <a:r>
              <a:rPr lang="zh-CN" altLang="en-US" dirty="0" smtClean="0"/>
              <a:t>弊端</a:t>
            </a:r>
            <a:endParaRPr lang="en-US" altLang="zh-CN" dirty="0"/>
          </a:p>
          <a:p>
            <a:pPr marL="68580" indent="0">
              <a:buNone/>
            </a:pPr>
            <a:r>
              <a:rPr lang="zh-CN" altLang="en-US" sz="2000" dirty="0" smtClean="0"/>
              <a:t>（</a:t>
            </a:r>
            <a:r>
              <a:rPr lang="en-US" altLang="zh-CN" sz="2000" dirty="0" smtClean="0"/>
              <a:t>1</a:t>
            </a:r>
            <a:r>
              <a:rPr lang="zh-CN" altLang="en-US" sz="2000" dirty="0" smtClean="0"/>
              <a:t>）</a:t>
            </a:r>
            <a:r>
              <a:rPr lang="zh-CN" altLang="zh-CN" sz="2000" dirty="0"/>
              <a:t>如果屏幕的空间或颜色的配置方案与硬件设备所提供的配置不一样，在两者之间就很难产生正确的</a:t>
            </a:r>
            <a:r>
              <a:rPr lang="zh-CN" altLang="zh-CN" sz="2000" dirty="0" smtClean="0"/>
              <a:t>匹配</a:t>
            </a:r>
            <a:r>
              <a:rPr lang="zh-CN" altLang="en-US" sz="2000" dirty="0" smtClean="0"/>
              <a:t>（</a:t>
            </a:r>
            <a:r>
              <a:rPr lang="zh-CN" altLang="en-US" sz="2000" b="1" dirty="0" smtClean="0">
                <a:solidFill>
                  <a:srgbClr val="C00000"/>
                </a:solidFill>
              </a:rPr>
              <a:t>有色差</a:t>
            </a:r>
            <a:r>
              <a:rPr lang="zh-CN" altLang="en-US" sz="2000" dirty="0" smtClean="0"/>
              <a:t>）</a:t>
            </a:r>
            <a:endParaRPr lang="en-US" altLang="zh-CN" sz="2000" dirty="0" smtClean="0"/>
          </a:p>
          <a:p>
            <a:pPr marL="68580" indent="0">
              <a:buNone/>
            </a:pPr>
            <a:r>
              <a:rPr lang="zh-CN" altLang="en-US" sz="2000" dirty="0" smtClean="0"/>
              <a:t>（</a:t>
            </a:r>
            <a:r>
              <a:rPr lang="en-US" altLang="zh-CN" sz="2000" dirty="0" smtClean="0"/>
              <a:t>2</a:t>
            </a:r>
            <a:r>
              <a:rPr lang="zh-CN" altLang="en-US" sz="2000" dirty="0" smtClean="0"/>
              <a:t>）</a:t>
            </a:r>
            <a:r>
              <a:rPr lang="zh-CN" altLang="zh-CN" sz="2000" dirty="0" smtClean="0"/>
              <a:t>文本处理</a:t>
            </a:r>
            <a:r>
              <a:rPr lang="zh-CN" altLang="zh-CN" sz="2000" dirty="0"/>
              <a:t>器都提供了定义章、节、小节等的</a:t>
            </a:r>
            <a:r>
              <a:rPr lang="zh-CN" altLang="zh-CN" sz="2000" b="1" dirty="0">
                <a:solidFill>
                  <a:srgbClr val="C00000"/>
                </a:solidFill>
              </a:rPr>
              <a:t>标记</a:t>
            </a:r>
            <a:r>
              <a:rPr lang="zh-CN" altLang="zh-CN" sz="2000" dirty="0"/>
              <a:t>，这些标记显式地标明了对象的属性，但并不是用户最终输出结果的一部分</a:t>
            </a:r>
            <a:endParaRPr lang="zh-CN" altLang="en-US" sz="2000" dirty="0"/>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4443" y="4725144"/>
            <a:ext cx="7848600" cy="1581150"/>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pic>
      <p:sp>
        <p:nvSpPr>
          <p:cNvPr id="5" name="TextBox 4"/>
          <p:cNvSpPr txBox="1"/>
          <p:nvPr/>
        </p:nvSpPr>
        <p:spPr>
          <a:xfrm>
            <a:off x="4355976" y="4653136"/>
            <a:ext cx="827471" cy="369332"/>
          </a:xfrm>
          <a:prstGeom prst="rect">
            <a:avLst/>
          </a:prstGeom>
          <a:noFill/>
        </p:spPr>
        <p:txBody>
          <a:bodyPr wrap="none" rtlCol="0">
            <a:spAutoFit/>
          </a:bodyPr>
          <a:lstStyle/>
          <a:p>
            <a:r>
              <a:rPr lang="en-US" altLang="zh-CN" b="1" dirty="0" smtClean="0">
                <a:solidFill>
                  <a:srgbClr val="FF0000"/>
                </a:solidFill>
              </a:rPr>
              <a:t>Tab</a:t>
            </a:r>
            <a:r>
              <a:rPr lang="zh-CN" altLang="en-US" b="1" dirty="0" smtClean="0">
                <a:solidFill>
                  <a:srgbClr val="FF0000"/>
                </a:solidFill>
              </a:rPr>
              <a:t>符</a:t>
            </a:r>
            <a:endParaRPr lang="zh-CN" altLang="en-US" b="1" dirty="0">
              <a:solidFill>
                <a:srgbClr val="FF0000"/>
              </a:solidFill>
            </a:endParaRPr>
          </a:p>
        </p:txBody>
      </p:sp>
      <p:sp>
        <p:nvSpPr>
          <p:cNvPr id="8" name="TextBox 7"/>
          <p:cNvSpPr txBox="1"/>
          <p:nvPr/>
        </p:nvSpPr>
        <p:spPr>
          <a:xfrm>
            <a:off x="7740352" y="4370273"/>
            <a:ext cx="877163" cy="369332"/>
          </a:xfrm>
          <a:prstGeom prst="rect">
            <a:avLst/>
          </a:prstGeom>
          <a:noFill/>
        </p:spPr>
        <p:txBody>
          <a:bodyPr wrap="none" rtlCol="0">
            <a:spAutoFit/>
          </a:bodyPr>
          <a:lstStyle/>
          <a:p>
            <a:r>
              <a:rPr lang="zh-CN" altLang="en-US" b="1" dirty="0" smtClean="0">
                <a:solidFill>
                  <a:srgbClr val="7030A0"/>
                </a:solidFill>
              </a:rPr>
              <a:t>回车符</a:t>
            </a:r>
            <a:endParaRPr lang="zh-CN" altLang="en-US" b="1" dirty="0">
              <a:solidFill>
                <a:srgbClr val="7030A0"/>
              </a:solidFill>
            </a:endParaRPr>
          </a:p>
        </p:txBody>
      </p:sp>
      <p:sp>
        <p:nvSpPr>
          <p:cNvPr id="9" name="TextBox 8"/>
          <p:cNvSpPr txBox="1"/>
          <p:nvPr/>
        </p:nvSpPr>
        <p:spPr>
          <a:xfrm>
            <a:off x="4798286" y="6008573"/>
            <a:ext cx="881973" cy="369332"/>
          </a:xfrm>
          <a:prstGeom prst="rect">
            <a:avLst/>
          </a:prstGeom>
          <a:noFill/>
        </p:spPr>
        <p:txBody>
          <a:bodyPr wrap="none" rtlCol="0">
            <a:spAutoFit/>
          </a:bodyPr>
          <a:lstStyle/>
          <a:p>
            <a:r>
              <a:rPr lang="zh-CN" altLang="en-US" b="1" dirty="0" smtClean="0">
                <a:solidFill>
                  <a:srgbClr val="0000FF"/>
                </a:solidFill>
              </a:rPr>
              <a:t>分页符</a:t>
            </a:r>
            <a:endParaRPr lang="zh-CN" altLang="en-US" b="1" dirty="0">
              <a:solidFill>
                <a:srgbClr val="0000FF"/>
              </a:solidFill>
            </a:endParaRPr>
          </a:p>
        </p:txBody>
      </p:sp>
      <p:sp>
        <p:nvSpPr>
          <p:cNvPr id="10" name="矩形 9"/>
          <p:cNvSpPr/>
          <p:nvPr/>
        </p:nvSpPr>
        <p:spPr>
          <a:xfrm>
            <a:off x="8352420" y="4941168"/>
            <a:ext cx="108012" cy="792088"/>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 name="直接箭头连接符 11"/>
          <p:cNvCxnSpPr>
            <a:stCxn id="10" idx="0"/>
            <a:endCxn id="8" idx="2"/>
          </p:cNvCxnSpPr>
          <p:nvPr/>
        </p:nvCxnSpPr>
        <p:spPr>
          <a:xfrm flipH="1" flipV="1">
            <a:off x="8178934" y="4739605"/>
            <a:ext cx="227492" cy="201563"/>
          </a:xfrm>
          <a:prstGeom prst="straightConnector1">
            <a:avLst/>
          </a:prstGeom>
          <a:ln w="1905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4588743" y="4941168"/>
            <a:ext cx="415305" cy="79208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755576" y="5877272"/>
            <a:ext cx="7704856" cy="216024"/>
          </a:xfrm>
          <a:prstGeom prst="rect">
            <a:avLst/>
          </a:prstGeom>
          <a:noFill/>
          <a:ln w="19050">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084712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奥斯汀">
  <a:themeElements>
    <a:clrScheme name="奥斯汀">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奥斯汀">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奥斯汀">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9651</TotalTime>
  <Words>1375</Words>
  <Application>Microsoft Office PowerPoint</Application>
  <PresentationFormat>全屏显示(4:3)</PresentationFormat>
  <Paragraphs>157</Paragraphs>
  <Slides>25</Slides>
  <Notes>0</Notes>
  <HiddenSlides>0</HiddenSlides>
  <MMClips>0</MMClips>
  <ScaleCrop>false</ScaleCrop>
  <HeadingPairs>
    <vt:vector size="4" baseType="variant">
      <vt:variant>
        <vt:lpstr>主题</vt:lpstr>
      </vt:variant>
      <vt:variant>
        <vt:i4>1</vt:i4>
      </vt:variant>
      <vt:variant>
        <vt:lpstr>幻灯片标题</vt:lpstr>
      </vt:variant>
      <vt:variant>
        <vt:i4>25</vt:i4>
      </vt:variant>
    </vt:vector>
  </HeadingPairs>
  <TitlesOfParts>
    <vt:vector size="26" baseType="lpstr">
      <vt:lpstr>奥斯汀</vt:lpstr>
      <vt:lpstr>交互技术基础</vt:lpstr>
      <vt:lpstr>本章目标</vt:lpstr>
      <vt:lpstr>界面设计原则</vt:lpstr>
      <vt:lpstr>界面设计原则</vt:lpstr>
      <vt:lpstr>桌面隐喻</vt:lpstr>
      <vt:lpstr>桌面隐喻</vt:lpstr>
      <vt:lpstr>桌面隐喻</vt:lpstr>
      <vt:lpstr>所见即所得（WYSIWYG）</vt:lpstr>
      <vt:lpstr>所见即所得（WYSIWYG）</vt:lpstr>
      <vt:lpstr>直接操纵</vt:lpstr>
      <vt:lpstr>直接操纵</vt:lpstr>
      <vt:lpstr>直接操纵</vt:lpstr>
      <vt:lpstr>直接操纵</vt:lpstr>
      <vt:lpstr>直接操纵</vt:lpstr>
      <vt:lpstr>图形用户界面设计的一般原则</vt:lpstr>
      <vt:lpstr>图形用户界面设计的一般原则</vt:lpstr>
      <vt:lpstr>理解用户</vt:lpstr>
      <vt:lpstr>理解用户</vt:lpstr>
      <vt:lpstr>理解用户</vt:lpstr>
      <vt:lpstr>用户体验</vt:lpstr>
      <vt:lpstr>用户体验</vt:lpstr>
      <vt:lpstr>用户体验</vt:lpstr>
      <vt:lpstr>用户体验</vt:lpstr>
      <vt:lpstr>用户体验</vt:lpstr>
      <vt:lpstr>用户的区别</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交互设计基础</dc:title>
  <dc:creator>ysj</dc:creator>
  <cp:lastModifiedBy>ysj</cp:lastModifiedBy>
  <cp:revision>241</cp:revision>
  <dcterms:created xsi:type="dcterms:W3CDTF">2020-04-12T15:59:27Z</dcterms:created>
  <dcterms:modified xsi:type="dcterms:W3CDTF">2020-06-01T13:22:33Z</dcterms:modified>
</cp:coreProperties>
</file>