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421" r:id="rId2"/>
    <p:sldId id="422" r:id="rId3"/>
    <p:sldId id="423" r:id="rId4"/>
    <p:sldId id="434" r:id="rId5"/>
    <p:sldId id="435" r:id="rId6"/>
    <p:sldId id="436" r:id="rId7"/>
    <p:sldId id="441" r:id="rId8"/>
    <p:sldId id="424" r:id="rId9"/>
    <p:sldId id="439" r:id="rId10"/>
    <p:sldId id="425" r:id="rId11"/>
    <p:sldId id="426" r:id="rId12"/>
    <p:sldId id="427" r:id="rId13"/>
    <p:sldId id="429" r:id="rId14"/>
    <p:sldId id="428" r:id="rId15"/>
    <p:sldId id="440" r:id="rId16"/>
    <p:sldId id="442" r:id="rId17"/>
    <p:sldId id="430" r:id="rId18"/>
    <p:sldId id="431" r:id="rId19"/>
    <p:sldId id="432" r:id="rId20"/>
    <p:sldId id="443" r:id="rId21"/>
    <p:sldId id="433" r:id="rId22"/>
    <p:sldId id="437" r:id="rId23"/>
    <p:sldId id="438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A99CE"/>
    <a:srgbClr val="193B6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D769F-2768-4323-9A23-5C395280B42E}" type="datetimeFigureOut">
              <a:rPr lang="pt-BR" smtClean="0"/>
              <a:pPr/>
              <a:t>21/11/2013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E8E0F-536B-4B10-B76D-078FA10DED6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6EE96-03F9-43D9-90B2-C2C4742AA84E}" type="datetimeFigureOut">
              <a:rPr lang="pt-BR" smtClean="0"/>
              <a:pPr/>
              <a:t>21/11/2013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1574B-BC45-484A-B8E5-4991AEA1826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519435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logo-centralizad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15338" y="6000769"/>
            <a:ext cx="760314" cy="733416"/>
          </a:xfrm>
          <a:prstGeom prst="rect">
            <a:avLst/>
          </a:prstGeom>
        </p:spPr>
      </p:pic>
      <p:pic>
        <p:nvPicPr>
          <p:cNvPr id="11" name="Imagem 10" descr="topo3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1863019"/>
          </a:xfrm>
          <a:prstGeom prst="rect">
            <a:avLst/>
          </a:prstGeom>
        </p:spPr>
      </p:pic>
      <p:sp>
        <p:nvSpPr>
          <p:cNvPr id="16" name="Espaço Reservado para Texto 15"/>
          <p:cNvSpPr>
            <a:spLocks noGrp="1"/>
          </p:cNvSpPr>
          <p:nvPr>
            <p:ph type="body" sz="quarter" idx="10"/>
          </p:nvPr>
        </p:nvSpPr>
        <p:spPr>
          <a:xfrm>
            <a:off x="3571875" y="0"/>
            <a:ext cx="5572125" cy="1071563"/>
          </a:xfrm>
        </p:spPr>
        <p:txBody>
          <a:bodyPr/>
          <a:lstStyle>
            <a:lvl1pPr algn="r">
              <a:buNone/>
              <a:defRPr>
                <a:solidFill>
                  <a:schemeClr val="bg1"/>
                </a:solidFill>
              </a:defRPr>
            </a:lvl1pPr>
            <a:lvl2pPr algn="r">
              <a:buNone/>
              <a:defRPr>
                <a:solidFill>
                  <a:schemeClr val="bg1"/>
                </a:solidFill>
              </a:defRPr>
            </a:lvl2pPr>
            <a:lvl3pPr algn="r">
              <a:buNone/>
              <a:defRPr>
                <a:solidFill>
                  <a:schemeClr val="bg1"/>
                </a:solidFill>
              </a:defRPr>
            </a:lvl3pPr>
            <a:lvl4pPr algn="r">
              <a:buNone/>
              <a:defRPr>
                <a:solidFill>
                  <a:schemeClr val="bg1"/>
                </a:solidFill>
              </a:defRPr>
            </a:lvl4pPr>
            <a:lvl5pPr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sss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5EDF-9DCD-4AF8-900B-C62853B3CF3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sss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5EDF-9DCD-4AF8-900B-C62853B3CF3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sss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5EDF-9DCD-4AF8-900B-C62853B3CF3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sss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5EDF-9DCD-4AF8-900B-C62853B3CF3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sss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5EDF-9DCD-4AF8-900B-C62853B3CF3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sss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5EDF-9DCD-4AF8-900B-C62853B3CF3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sss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5EDF-9DCD-4AF8-900B-C62853B3CF3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sss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5EDF-9DCD-4AF8-900B-C62853B3CF3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sss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5EDF-9DCD-4AF8-900B-C62853B3CF3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sss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5EDF-9DCD-4AF8-900B-C62853B3CF3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1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1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sss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C5EDF-9DCD-4AF8-900B-C62853B3CF3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lliansmartins/brain/persistencia" TargetMode="External"/><Relationship Id="rId2" Type="http://schemas.openxmlformats.org/officeDocument/2006/relationships/hyperlink" Target="https://github.com/williansmartins/brain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hyperlink" Target="http://maven.apache.org/" TargetMode="External"/><Relationship Id="rId2" Type="http://schemas.openxmlformats.org/officeDocument/2006/relationships/hyperlink" Target="http://www.caelum.com.br/apostila-java-web/uma-introducao-pratica-ao-jpa-com-hibernate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hibernate.org/" TargetMode="External"/><Relationship Id="rId5" Type="http://schemas.openxmlformats.org/officeDocument/2006/relationships/hyperlink" Target="http://git-scm.com/book" TargetMode="External"/><Relationship Id="rId4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3500438"/>
            <a:ext cx="9144000" cy="3357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0"/>
            <a:ext cx="9144000" cy="2857496"/>
          </a:xfrm>
          <a:prstGeom prst="rect">
            <a:avLst/>
          </a:prstGeom>
          <a:solidFill>
            <a:srgbClr val="1A9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logo-centralizad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2" y="3286124"/>
            <a:ext cx="1519234" cy="1465488"/>
          </a:xfrm>
          <a:prstGeom prst="rect">
            <a:avLst/>
          </a:prstGeom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 t="18342"/>
          <a:stretch>
            <a:fillRect/>
          </a:stretch>
        </p:blipFill>
        <p:spPr bwMode="auto">
          <a:xfrm>
            <a:off x="142845" y="2714620"/>
            <a:ext cx="8766288" cy="1272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 smtClean="0"/>
              <a:t>JDBC</a:t>
            </a:r>
          </a:p>
          <a:p>
            <a:r>
              <a:rPr lang="pt-BR" b="1" dirty="0" smtClean="0"/>
              <a:t>Dados de conexão</a:t>
            </a:r>
            <a:endParaRPr lang="pt-BR" i="1" dirty="0" smtClean="0"/>
          </a:p>
          <a:p>
            <a:endParaRPr lang="pt-BR" dirty="0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 t="1757"/>
          <a:stretch>
            <a:fillRect/>
          </a:stretch>
        </p:blipFill>
        <p:spPr bwMode="auto">
          <a:xfrm>
            <a:off x="769444" y="1928802"/>
            <a:ext cx="7525780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 smtClean="0"/>
              <a:t>JDBC</a:t>
            </a:r>
          </a:p>
          <a:p>
            <a:r>
              <a:rPr lang="pt-BR" b="1" dirty="0" smtClean="0"/>
              <a:t>Obtendo a conexão</a:t>
            </a:r>
            <a:endParaRPr lang="pt-BR" i="1" dirty="0" smtClean="0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414" y="2143116"/>
            <a:ext cx="8449172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pt-BR" sz="3000" b="1" dirty="0" smtClean="0"/>
              <a:t>JDBC</a:t>
            </a:r>
          </a:p>
          <a:p>
            <a:r>
              <a:rPr lang="pt-BR" sz="3000" b="1" dirty="0" smtClean="0"/>
              <a:t> Fechando a conexão</a:t>
            </a:r>
            <a:endParaRPr lang="pt-BR" sz="3000" i="1" dirty="0" smtClean="0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214282" y="0"/>
            <a:ext cx="88583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b="1" dirty="0" smtClean="0">
                <a:solidFill>
                  <a:schemeClr val="bg1"/>
                </a:solidFill>
              </a:rPr>
              <a:t>JDBC</a:t>
            </a:r>
          </a:p>
          <a:p>
            <a:pPr algn="r"/>
            <a:r>
              <a:rPr lang="pt-BR" sz="3200" b="1" dirty="0" err="1" smtClean="0">
                <a:solidFill>
                  <a:schemeClr val="bg1"/>
                </a:solidFill>
              </a:rPr>
              <a:t>Model</a:t>
            </a:r>
            <a:endParaRPr lang="pt-BR" sz="3200" i="1" dirty="0">
              <a:solidFill>
                <a:schemeClr val="bg1"/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38780" y="2071678"/>
            <a:ext cx="3276294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214282" y="0"/>
            <a:ext cx="88583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b="1" dirty="0" smtClean="0">
                <a:solidFill>
                  <a:schemeClr val="bg1"/>
                </a:solidFill>
              </a:rPr>
              <a:t>JDBC</a:t>
            </a:r>
          </a:p>
          <a:p>
            <a:pPr algn="r"/>
            <a:r>
              <a:rPr lang="pt-BR" sz="3200" b="1" dirty="0" smtClean="0">
                <a:solidFill>
                  <a:schemeClr val="bg1"/>
                </a:solidFill>
              </a:rPr>
              <a:t>DAO – parte1</a:t>
            </a:r>
            <a:endParaRPr lang="pt-BR" sz="3200" i="1" dirty="0">
              <a:solidFill>
                <a:schemeClr val="bg1"/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 t="706" b="11018"/>
          <a:stretch>
            <a:fillRect/>
          </a:stretch>
        </p:blipFill>
        <p:spPr bwMode="auto">
          <a:xfrm>
            <a:off x="1574819" y="1357298"/>
            <a:ext cx="5783263" cy="5176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214282" y="0"/>
            <a:ext cx="88583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b="1" dirty="0" smtClean="0">
                <a:solidFill>
                  <a:schemeClr val="bg1"/>
                </a:solidFill>
              </a:rPr>
              <a:t>JDBC</a:t>
            </a:r>
          </a:p>
          <a:p>
            <a:pPr algn="r"/>
            <a:r>
              <a:rPr lang="pt-BR" sz="3200" b="1" dirty="0" smtClean="0">
                <a:solidFill>
                  <a:schemeClr val="bg1"/>
                </a:solidFill>
              </a:rPr>
              <a:t>DAO – parte 2</a:t>
            </a:r>
            <a:endParaRPr lang="pt-BR" sz="3200" i="1" dirty="0">
              <a:solidFill>
                <a:schemeClr val="bg1"/>
              </a:solidFill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5498" y="2571745"/>
            <a:ext cx="8193004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 l="18706" t="9936"/>
          <a:stretch>
            <a:fillRect/>
          </a:stretch>
        </p:blipFill>
        <p:spPr bwMode="auto">
          <a:xfrm>
            <a:off x="0" y="1928802"/>
            <a:ext cx="9144032" cy="27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214282" y="0"/>
            <a:ext cx="885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b="1" dirty="0" smtClean="0">
                <a:solidFill>
                  <a:schemeClr val="bg1"/>
                </a:solidFill>
              </a:rPr>
              <a:t>Testes</a:t>
            </a:r>
            <a:endParaRPr lang="pt-BR" sz="3200" i="1" dirty="0">
              <a:solidFill>
                <a:schemeClr val="bg1"/>
              </a:solidFill>
            </a:endParaRPr>
          </a:p>
        </p:txBody>
      </p:sp>
      <p:pic>
        <p:nvPicPr>
          <p:cNvPr id="33794" name="Picture 2" descr="http://sitededicas.ne10.uol.com.br/gifs/novos-gifs5/figura-testes-detetiv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8448" y="2285992"/>
            <a:ext cx="3333750" cy="2476501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214282" y="0"/>
            <a:ext cx="88583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b="1" dirty="0" smtClean="0">
                <a:solidFill>
                  <a:schemeClr val="bg1"/>
                </a:solidFill>
              </a:rPr>
              <a:t>JDBC</a:t>
            </a:r>
          </a:p>
          <a:p>
            <a:pPr algn="r"/>
            <a:r>
              <a:rPr lang="pt-BR" sz="3200" b="1" dirty="0" smtClean="0">
                <a:solidFill>
                  <a:schemeClr val="bg1"/>
                </a:solidFill>
              </a:rPr>
              <a:t>@</a:t>
            </a:r>
            <a:r>
              <a:rPr lang="pt-BR" sz="3200" b="1" dirty="0" err="1" smtClean="0">
                <a:solidFill>
                  <a:schemeClr val="bg1"/>
                </a:solidFill>
              </a:rPr>
              <a:t>Test</a:t>
            </a:r>
            <a:endParaRPr lang="pt-BR" sz="3200" i="1" dirty="0">
              <a:solidFill>
                <a:schemeClr val="bg1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3" y="2098855"/>
            <a:ext cx="8713848" cy="2660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214282" y="0"/>
            <a:ext cx="88583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b="1" dirty="0" smtClean="0">
                <a:solidFill>
                  <a:schemeClr val="bg1"/>
                </a:solidFill>
              </a:rPr>
              <a:t>JDBC</a:t>
            </a:r>
          </a:p>
          <a:p>
            <a:pPr algn="r"/>
            <a:r>
              <a:rPr lang="pt-BR" sz="3200" b="1" dirty="0" smtClean="0">
                <a:solidFill>
                  <a:schemeClr val="bg1"/>
                </a:solidFill>
              </a:rPr>
              <a:t>Utilização</a:t>
            </a:r>
            <a:endParaRPr lang="pt-BR" sz="3200" i="1" dirty="0">
              <a:solidFill>
                <a:schemeClr val="bg1"/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9" y="2459659"/>
            <a:ext cx="6286544" cy="1938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 smtClean="0"/>
              <a:t>JPA</a:t>
            </a:r>
          </a:p>
          <a:p>
            <a:r>
              <a:rPr lang="pt-BR" b="1" dirty="0" smtClean="0"/>
              <a:t>Contextualização</a:t>
            </a:r>
            <a:endParaRPr lang="pt-BR" dirty="0"/>
          </a:p>
        </p:txBody>
      </p:sp>
      <p:pic>
        <p:nvPicPr>
          <p:cNvPr id="25604" name="Picture 4" descr="http://caelum.wpengine.netdna-cdn.com/wp-content/uploads/2007/05/hiberna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7462" y="2356795"/>
            <a:ext cx="6419248" cy="1781542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172681" y="1428736"/>
            <a:ext cx="51851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Apresentação: </a:t>
            </a:r>
            <a:r>
              <a:rPr lang="pt-BR" i="1" dirty="0" smtClean="0"/>
              <a:t>Brainstorm sobre Persistência em Java</a:t>
            </a:r>
          </a:p>
          <a:p>
            <a:r>
              <a:rPr lang="pt-BR" b="1" dirty="0" smtClean="0"/>
              <a:t>Data: </a:t>
            </a:r>
            <a:r>
              <a:rPr lang="pt-BR" i="1" dirty="0" smtClean="0"/>
              <a:t>27/11/2013</a:t>
            </a:r>
          </a:p>
          <a:p>
            <a:r>
              <a:rPr lang="pt-BR" b="1" dirty="0" smtClean="0"/>
              <a:t>Colaborador: </a:t>
            </a:r>
            <a:r>
              <a:rPr lang="pt-BR" i="1" dirty="0" smtClean="0"/>
              <a:t>Willians Martins</a:t>
            </a:r>
            <a:endParaRPr lang="pt-BR" i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357290" y="3071810"/>
            <a:ext cx="6500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/>
              <a:t>Bem vindos!</a:t>
            </a:r>
            <a:endParaRPr lang="pt-BR" sz="4000" i="1" dirty="0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 smtClean="0"/>
              <a:t>JPA</a:t>
            </a:r>
          </a:p>
          <a:p>
            <a:r>
              <a:rPr lang="pt-BR" b="1" dirty="0" smtClean="0"/>
              <a:t>Contextualização</a:t>
            </a:r>
            <a:endParaRPr lang="pt-BR" dirty="0"/>
          </a:p>
        </p:txBody>
      </p:sp>
      <p:pic>
        <p:nvPicPr>
          <p:cNvPr id="25604" name="Picture 4" descr="http://caelum.wpengine.netdna-cdn.com/wp-content/uploads/2007/05/hiberna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1285860"/>
            <a:ext cx="2571768" cy="713745"/>
          </a:xfrm>
          <a:prstGeom prst="rect">
            <a:avLst/>
          </a:prstGeom>
          <a:noFill/>
        </p:spPr>
      </p:pic>
      <p:pic>
        <p:nvPicPr>
          <p:cNvPr id="25606" name="Picture 6" descr="http://www.hibernate.org/hibernate/mainColumnParagraphs/00/imageBinary/HibernateStack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993917"/>
            <a:ext cx="6286500" cy="3863975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 smtClean="0"/>
              <a:t>JPA</a:t>
            </a:r>
          </a:p>
          <a:p>
            <a:r>
              <a:rPr lang="pt-BR" b="1" dirty="0" smtClean="0"/>
              <a:t>Contextualização</a:t>
            </a:r>
            <a:endParaRPr lang="pt-BR" dirty="0"/>
          </a:p>
        </p:txBody>
      </p:sp>
      <p:pic>
        <p:nvPicPr>
          <p:cNvPr id="25602" name="Picture 2" descr="http://schuchert.wikispaces.com/file/view/PersistenceSequence.jpg/30295698/PersistenceSequenc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2028796"/>
            <a:ext cx="9084582" cy="3114716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 smtClean="0"/>
              <a:t>POC</a:t>
            </a:r>
          </a:p>
          <a:p>
            <a:r>
              <a:rPr lang="pt-BR" b="1" dirty="0" smtClean="0"/>
              <a:t>Prova de Conceito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71472" y="2000240"/>
            <a:ext cx="4221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URL do </a:t>
            </a:r>
            <a:r>
              <a:rPr lang="pt-BR" b="1" dirty="0" err="1" smtClean="0"/>
              <a:t>github</a:t>
            </a:r>
            <a:r>
              <a:rPr lang="pt-BR" b="1" dirty="0" smtClean="0"/>
              <a:t>: </a:t>
            </a:r>
          </a:p>
          <a:p>
            <a:r>
              <a:rPr lang="pt-BR" b="1" dirty="0" smtClean="0">
                <a:hlinkClick r:id="rId2"/>
              </a:rPr>
              <a:t>https://</a:t>
            </a:r>
            <a:r>
              <a:rPr lang="pt-BR" b="1" dirty="0" smtClean="0">
                <a:hlinkClick r:id="rId2"/>
              </a:rPr>
              <a:t>github.com/williansmartins/brain</a:t>
            </a:r>
            <a:r>
              <a:rPr lang="pt-BR" b="1" dirty="0" smtClean="0"/>
              <a:t> </a:t>
            </a:r>
            <a:endParaRPr lang="pt-BR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71472" y="3143248"/>
            <a:ext cx="4800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URL da aplicação: </a:t>
            </a:r>
          </a:p>
          <a:p>
            <a:r>
              <a:rPr lang="pt-BR" b="1" dirty="0" smtClean="0">
                <a:hlinkClick r:id="rId3"/>
              </a:rPr>
              <a:t>http://www.williansmartins/brain/persistencia</a:t>
            </a:r>
            <a:r>
              <a:rPr lang="pt-BR" b="1" dirty="0" smtClean="0"/>
              <a:t>  </a:t>
            </a:r>
            <a:endParaRPr lang="pt-BR" b="1" dirty="0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 smtClean="0"/>
              <a:t>Bibliografia</a:t>
            </a:r>
          </a:p>
          <a:p>
            <a:r>
              <a:rPr lang="pt-BR" b="1" dirty="0" smtClean="0"/>
              <a:t>Referências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42910" y="1785927"/>
            <a:ext cx="8001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hlinkClick r:id="rId2"/>
              </a:rPr>
              <a:t>http://www.caelum.com.br/apostila-java-web/uma-introducao-pratica-ao-jpa-com-hibernate/#14-4-</a:t>
            </a:r>
            <a:r>
              <a:rPr lang="pt-BR" dirty="0" err="1" smtClean="0">
                <a:hlinkClick r:id="rId2"/>
              </a:rPr>
              <a:t>mapeando-uma-classe-tarefa-para-nosso-banco-de-dados</a:t>
            </a:r>
            <a:r>
              <a:rPr lang="pt-BR" dirty="0" smtClean="0"/>
              <a:t>'</a:t>
            </a:r>
            <a:endParaRPr lang="pt-BR" dirty="0"/>
          </a:p>
        </p:txBody>
      </p:sp>
      <p:pic>
        <p:nvPicPr>
          <p:cNvPr id="29698" name="Picture 2" descr="Aplicações Java para a web com JSF e JP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3088" y="4143380"/>
            <a:ext cx="1643074" cy="225335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9700" name="Picture 4" descr="http://git-scm.com/images/books/pro-git@2x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14790" y="4143380"/>
            <a:ext cx="1728648" cy="2286016"/>
          </a:xfrm>
          <a:prstGeom prst="rect">
            <a:avLst/>
          </a:prstGeom>
          <a:noFill/>
        </p:spPr>
      </p:pic>
      <p:sp>
        <p:nvSpPr>
          <p:cNvPr id="7" name="Retângulo 6"/>
          <p:cNvSpPr/>
          <p:nvPr/>
        </p:nvSpPr>
        <p:spPr>
          <a:xfrm>
            <a:off x="642910" y="2542097"/>
            <a:ext cx="2515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hlinkClick r:id="rId5"/>
              </a:rPr>
              <a:t>http://git-scm.com/book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642910" y="3021268"/>
            <a:ext cx="2071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hlinkClick r:id="rId6"/>
              </a:rPr>
              <a:t>www.</a:t>
            </a:r>
            <a:r>
              <a:rPr lang="pt-BR" b="1" dirty="0" smtClean="0">
                <a:hlinkClick r:id="rId6"/>
              </a:rPr>
              <a:t>hibernate</a:t>
            </a:r>
            <a:r>
              <a:rPr lang="pt-BR" dirty="0" smtClean="0">
                <a:hlinkClick r:id="rId6"/>
              </a:rPr>
              <a:t>.org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642910" y="3500438"/>
            <a:ext cx="2648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hlinkClick r:id="rId7"/>
              </a:rPr>
              <a:t>http://maven.apache.org/</a:t>
            </a:r>
            <a:endParaRPr lang="pt-BR" dirty="0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http://www.geocities.ws/rodpvpnb/images/cartao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0186" y="2285992"/>
            <a:ext cx="6629400" cy="3279776"/>
          </a:xfrm>
          <a:prstGeom prst="rect">
            <a:avLst/>
          </a:prstGeom>
          <a:noFill/>
        </p:spPr>
      </p:pic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b="1" dirty="0" smtClean="0"/>
              <a:t>Contextualização</a:t>
            </a:r>
            <a:endParaRPr lang="pt-BR" i="1" dirty="0" smtClean="0"/>
          </a:p>
        </p:txBody>
      </p:sp>
      <p:sp>
        <p:nvSpPr>
          <p:cNvPr id="4" name="Espaço Reservado para Texto 6"/>
          <p:cNvSpPr txBox="1">
            <a:spLocks/>
          </p:cNvSpPr>
          <p:nvPr/>
        </p:nvSpPr>
        <p:spPr>
          <a:xfrm>
            <a:off x="1714480" y="1428737"/>
            <a:ext cx="5572125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Banco de Dados</a:t>
            </a:r>
            <a:endParaRPr kumimoji="0" lang="pt-BR" sz="3200" b="0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b="1" dirty="0" smtClean="0"/>
              <a:t>Contextualização</a:t>
            </a:r>
            <a:endParaRPr lang="pt-BR" i="1" dirty="0" smtClean="0"/>
          </a:p>
        </p:txBody>
      </p:sp>
      <p:pic>
        <p:nvPicPr>
          <p:cNvPr id="1026" name="Picture 2" descr="http://1.bp.blogspot.com/-pMxIVgmOtx0/TdCGL0r3YFI/AAAAAAAAACw/paEDxdy609Q/s320/banco-de-dado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62718" y="2214554"/>
            <a:ext cx="2667000" cy="2743201"/>
          </a:xfrm>
          <a:prstGeom prst="rect">
            <a:avLst/>
          </a:prstGeom>
          <a:noFill/>
        </p:spPr>
      </p:pic>
      <p:pic>
        <p:nvPicPr>
          <p:cNvPr id="1028" name="Picture 4" descr="http://cdn.nuvemshop.com.br/assets/blog_pt/Fomulario%20de%20Inscricao%20a%20mailchim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2857496"/>
            <a:ext cx="2533650" cy="1876425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714348" y="2488164"/>
            <a:ext cx="123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Formulário</a:t>
            </a:r>
            <a:endParaRPr lang="pt-BR" b="1" dirty="0"/>
          </a:p>
        </p:txBody>
      </p:sp>
      <p:sp>
        <p:nvSpPr>
          <p:cNvPr id="8" name="Seta para a direita 7"/>
          <p:cNvSpPr/>
          <p:nvPr/>
        </p:nvSpPr>
        <p:spPr>
          <a:xfrm>
            <a:off x="2500298" y="3500438"/>
            <a:ext cx="428628" cy="28575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a direita 8"/>
          <p:cNvSpPr/>
          <p:nvPr/>
        </p:nvSpPr>
        <p:spPr>
          <a:xfrm>
            <a:off x="5500694" y="3500438"/>
            <a:ext cx="428628" cy="28575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0" name="Picture 6" descr="http://images.clipartlogo.com/files/images/18/187200/architetto-ruota-dentata-2_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868" y="2928934"/>
            <a:ext cx="1504944" cy="1517081"/>
          </a:xfrm>
          <a:prstGeom prst="rect">
            <a:avLst/>
          </a:prstGeom>
          <a:noFill/>
        </p:spPr>
      </p:pic>
      <p:sp>
        <p:nvSpPr>
          <p:cNvPr id="10" name="CaixaDeTexto 9"/>
          <p:cNvSpPr txBox="1"/>
          <p:nvPr/>
        </p:nvSpPr>
        <p:spPr>
          <a:xfrm>
            <a:off x="3571868" y="2500306"/>
            <a:ext cx="1536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Controladores</a:t>
            </a:r>
            <a:endParaRPr lang="pt-BR" b="1" dirty="0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b="1" dirty="0" smtClean="0"/>
              <a:t>Contextualização</a:t>
            </a:r>
            <a:endParaRPr lang="pt-BR" i="1" dirty="0" smtClean="0"/>
          </a:p>
        </p:txBody>
      </p:sp>
      <p:pic>
        <p:nvPicPr>
          <p:cNvPr id="1026" name="Picture 2" descr="http://1.bp.blogspot.com/-pMxIVgmOtx0/TdCGL0r3YFI/AAAAAAAAACw/paEDxdy609Q/s320/banco-de-dado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62718" y="2214554"/>
            <a:ext cx="2667000" cy="2743201"/>
          </a:xfrm>
          <a:prstGeom prst="rect">
            <a:avLst/>
          </a:prstGeom>
          <a:noFill/>
        </p:spPr>
      </p:pic>
      <p:pic>
        <p:nvPicPr>
          <p:cNvPr id="1028" name="Picture 4" descr="http://cdn.nuvemshop.com.br/assets/blog_pt/Fomulario%20de%20Inscricao%20a%20mailchim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2857496"/>
            <a:ext cx="2533650" cy="1876425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714348" y="2488164"/>
            <a:ext cx="123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Formulário</a:t>
            </a:r>
            <a:endParaRPr lang="pt-BR" b="1" dirty="0"/>
          </a:p>
        </p:txBody>
      </p:sp>
      <p:sp>
        <p:nvSpPr>
          <p:cNvPr id="8" name="Seta para a direita 7"/>
          <p:cNvSpPr/>
          <p:nvPr/>
        </p:nvSpPr>
        <p:spPr>
          <a:xfrm>
            <a:off x="2500298" y="3500438"/>
            <a:ext cx="428628" cy="28575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a direita 8"/>
          <p:cNvSpPr/>
          <p:nvPr/>
        </p:nvSpPr>
        <p:spPr>
          <a:xfrm>
            <a:off x="5572132" y="3500438"/>
            <a:ext cx="428628" cy="28575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571868" y="2500306"/>
            <a:ext cx="1536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Controladores</a:t>
            </a:r>
            <a:endParaRPr lang="pt-BR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214678" y="3214686"/>
            <a:ext cx="12666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b="1" dirty="0" smtClean="0"/>
              <a:t>JDBC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 smtClean="0"/>
              <a:t>JPA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 smtClean="0"/>
              <a:t>Generic</a:t>
            </a:r>
            <a:endParaRPr lang="pt-BR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57158" y="5429264"/>
            <a:ext cx="3096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pt-BR" b="1" dirty="0" smtClean="0"/>
              <a:t>Observações:</a:t>
            </a:r>
          </a:p>
          <a:p>
            <a:pPr marL="342900" indent="-342900"/>
            <a:r>
              <a:rPr lang="pt-BR" dirty="0" smtClean="0"/>
              <a:t>JCP 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 JSR 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 JPA </a:t>
            </a:r>
            <a:r>
              <a:rPr lang="pt-BR" dirty="0" smtClean="0">
                <a:sym typeface="Wingdings" pitchFamily="2" charset="2"/>
              </a:rPr>
              <a:t> Hibernate</a:t>
            </a:r>
            <a:r>
              <a:rPr lang="pt-BR" dirty="0" smtClean="0"/>
              <a:t> 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 smtClean="0"/>
              <a:t>Requisitos</a:t>
            </a:r>
          </a:p>
          <a:p>
            <a:r>
              <a:rPr lang="pt-BR" b="1" dirty="0" smtClean="0"/>
              <a:t>Não funcionais</a:t>
            </a:r>
            <a:endParaRPr lang="pt-BR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642910" y="2000240"/>
            <a:ext cx="590347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romanLcPeriod"/>
            </a:pPr>
            <a:r>
              <a:rPr lang="pt-BR" sz="2400" b="1" dirty="0" smtClean="0"/>
              <a:t>Servidor:  </a:t>
            </a:r>
            <a:r>
              <a:rPr lang="pt-BR" sz="2400" i="1" dirty="0" err="1" smtClean="0"/>
              <a:t>Tomcat</a:t>
            </a:r>
            <a:r>
              <a:rPr lang="pt-BR" sz="2400" i="1" dirty="0" smtClean="0"/>
              <a:t> 7.0</a:t>
            </a:r>
          </a:p>
          <a:p>
            <a:pPr marL="514350" indent="-514350">
              <a:buFont typeface="+mj-lt"/>
              <a:buAutoNum type="romanLcPeriod"/>
            </a:pPr>
            <a:r>
              <a:rPr lang="pt-BR" sz="2400" b="1" dirty="0" smtClean="0"/>
              <a:t>Framework MVC: </a:t>
            </a:r>
            <a:r>
              <a:rPr lang="pt-BR" sz="2400" i="1" dirty="0" smtClean="0"/>
              <a:t>JSF 2.0</a:t>
            </a:r>
            <a:endParaRPr lang="pt-BR" sz="2400" i="1" dirty="0" smtClean="0"/>
          </a:p>
          <a:p>
            <a:pPr marL="514350" indent="-514350">
              <a:buFont typeface="+mj-lt"/>
              <a:buAutoNum type="romanLcPeriod"/>
            </a:pPr>
            <a:r>
              <a:rPr lang="pt-BR" sz="2400" b="1" dirty="0" smtClean="0"/>
              <a:t>ORM: </a:t>
            </a:r>
            <a:r>
              <a:rPr lang="pt-BR" sz="2400" i="1" dirty="0" smtClean="0"/>
              <a:t>JPA (Hibernate)</a:t>
            </a:r>
          </a:p>
          <a:p>
            <a:pPr marL="514350" indent="-514350">
              <a:buFont typeface="+mj-lt"/>
              <a:buAutoNum type="romanLcPeriod"/>
            </a:pPr>
            <a:r>
              <a:rPr lang="pt-BR" sz="2400" b="1" dirty="0" smtClean="0"/>
              <a:t>Gerenciador de dependências: </a:t>
            </a:r>
            <a:r>
              <a:rPr lang="pt-BR" sz="2400" i="1" dirty="0" err="1" smtClean="0"/>
              <a:t>Maven</a:t>
            </a:r>
            <a:endParaRPr lang="pt-BR" sz="2400" i="1" dirty="0" smtClean="0"/>
          </a:p>
          <a:p>
            <a:pPr marL="514350" indent="-514350">
              <a:buFont typeface="+mj-lt"/>
              <a:buAutoNum type="romanLcPeriod"/>
            </a:pPr>
            <a:r>
              <a:rPr lang="pt-BR" sz="2400" b="1" dirty="0" smtClean="0"/>
              <a:t>Gerenciador de versão: </a:t>
            </a:r>
            <a:r>
              <a:rPr lang="pt-BR" sz="2400" i="1" dirty="0" err="1" smtClean="0"/>
              <a:t>Git</a:t>
            </a:r>
            <a:endParaRPr lang="pt-BR" sz="2400" i="1" dirty="0" smtClean="0"/>
          </a:p>
          <a:p>
            <a:pPr marL="514350" indent="-514350">
              <a:buFont typeface="+mj-lt"/>
              <a:buAutoNum type="romanLcPeriod"/>
            </a:pPr>
            <a:r>
              <a:rPr lang="pt-BR" sz="2400" b="1" dirty="0" smtClean="0"/>
              <a:t>Hospedagem </a:t>
            </a:r>
            <a:r>
              <a:rPr lang="pt-BR" sz="2400" b="1" dirty="0" err="1" smtClean="0"/>
              <a:t>Git</a:t>
            </a:r>
            <a:r>
              <a:rPr lang="pt-BR" sz="2400" b="1" dirty="0" smtClean="0"/>
              <a:t>: </a:t>
            </a:r>
            <a:r>
              <a:rPr lang="pt-BR" sz="2400" i="1" dirty="0" err="1" smtClean="0"/>
              <a:t>Github</a:t>
            </a:r>
            <a:endParaRPr lang="pt-BR" sz="2400" i="1" dirty="0" smtClean="0"/>
          </a:p>
          <a:p>
            <a:pPr marL="514350" indent="-514350">
              <a:buFont typeface="+mj-lt"/>
              <a:buAutoNum type="romanLcPeriod"/>
            </a:pPr>
            <a:r>
              <a:rPr lang="pt-BR" sz="2400" b="1" dirty="0" smtClean="0"/>
              <a:t>Ferramenta de </a:t>
            </a:r>
            <a:r>
              <a:rPr lang="pt-BR" sz="2400" b="1" dirty="0" err="1" smtClean="0"/>
              <a:t>test</a:t>
            </a:r>
            <a:r>
              <a:rPr lang="pt-BR" sz="2400" b="1" dirty="0" smtClean="0"/>
              <a:t>: </a:t>
            </a:r>
            <a:r>
              <a:rPr lang="pt-BR" sz="2400" i="1" dirty="0" err="1" smtClean="0"/>
              <a:t>Junit</a:t>
            </a:r>
            <a:endParaRPr lang="pt-BR" sz="2400" i="1" dirty="0" smtClean="0"/>
          </a:p>
          <a:p>
            <a:pPr marL="514350" indent="-514350">
              <a:buFont typeface="+mj-lt"/>
              <a:buAutoNum type="romanLcPeriod"/>
            </a:pPr>
            <a:r>
              <a:rPr lang="pt-BR" sz="2400" b="1" dirty="0" smtClean="0"/>
              <a:t>Ferramenta de </a:t>
            </a:r>
            <a:r>
              <a:rPr lang="pt-BR" sz="2400" b="1" dirty="0" smtClean="0"/>
              <a:t>Layout: </a:t>
            </a:r>
            <a:r>
              <a:rPr lang="pt-BR" sz="2400" i="1" dirty="0" err="1" smtClean="0"/>
              <a:t>Bootstrap</a:t>
            </a:r>
            <a:r>
              <a:rPr lang="pt-BR" sz="2400" i="1" dirty="0" smtClean="0"/>
              <a:t> </a:t>
            </a:r>
            <a:r>
              <a:rPr lang="pt-BR" sz="2400" i="1" dirty="0" err="1" smtClean="0"/>
              <a:t>Twitter</a:t>
            </a:r>
            <a:endParaRPr lang="pt-BR" sz="2400" i="1" dirty="0" smtClean="0"/>
          </a:p>
          <a:p>
            <a:endParaRPr lang="pt-BR" sz="2400" b="1" dirty="0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JDBC</a:t>
            </a:r>
            <a:endParaRPr lang="pt-BR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2566457" y="2016617"/>
            <a:ext cx="429155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 algn="ctr"/>
            <a:r>
              <a:rPr lang="pt-BR" sz="4400" b="1" dirty="0" smtClean="0"/>
              <a:t>JDBC</a:t>
            </a:r>
          </a:p>
          <a:p>
            <a:pPr marL="514350" indent="-514350" algn="ctr"/>
            <a:r>
              <a:rPr lang="pt-BR" sz="4400" b="1" dirty="0" smtClean="0"/>
              <a:t>Que papo é esse?</a:t>
            </a:r>
            <a:endParaRPr lang="pt-BR" sz="4400" b="1" dirty="0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 smtClean="0"/>
              <a:t>JDBC</a:t>
            </a:r>
          </a:p>
          <a:p>
            <a:r>
              <a:rPr lang="pt-BR" b="1" dirty="0" smtClean="0"/>
              <a:t>Explicação</a:t>
            </a:r>
            <a:endParaRPr lang="pt-BR" dirty="0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421160"/>
            <a:ext cx="6000792" cy="4008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tângulo 5"/>
          <p:cNvSpPr/>
          <p:nvPr/>
        </p:nvSpPr>
        <p:spPr>
          <a:xfrm>
            <a:off x="357158" y="1500174"/>
            <a:ext cx="84296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/>
              <a:t>Java Database </a:t>
            </a:r>
            <a:r>
              <a:rPr lang="pt-BR" sz="2000" b="1" dirty="0" err="1" smtClean="0"/>
              <a:t>Connectivity</a:t>
            </a:r>
            <a:r>
              <a:rPr lang="pt-BR" sz="2000" dirty="0" smtClean="0"/>
              <a:t> ou </a:t>
            </a:r>
            <a:r>
              <a:rPr lang="pt-BR" sz="2000" b="1" dirty="0" smtClean="0"/>
              <a:t>JDBC</a:t>
            </a:r>
            <a:r>
              <a:rPr lang="pt-BR" sz="2000" dirty="0" smtClean="0"/>
              <a:t> é um conjunto de classes e interfaces (API) escritas em Java que fazem o envio de instruções SQL para qualquer banco de </a:t>
            </a:r>
            <a:r>
              <a:rPr lang="pt-BR" sz="2000" dirty="0" smtClean="0"/>
              <a:t>dados relacional</a:t>
            </a:r>
            <a:endParaRPr lang="pt-BR" sz="2000" dirty="0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tutorials.jenkov.com/images/java-jdbc/overvie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643050"/>
            <a:ext cx="7194512" cy="4665178"/>
          </a:xfrm>
          <a:prstGeom prst="rect">
            <a:avLst/>
          </a:prstGeom>
          <a:noFill/>
        </p:spPr>
      </p:pic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 smtClean="0"/>
              <a:t>JDBC</a:t>
            </a:r>
          </a:p>
          <a:p>
            <a:r>
              <a:rPr lang="pt-BR" b="1" dirty="0" smtClean="0"/>
              <a:t>Fluxo de acesso</a:t>
            </a:r>
            <a:endParaRPr lang="pt-BR" dirty="0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2421</TotalTime>
  <Words>168</Words>
  <Application>Microsoft Macintosh PowerPoint</Application>
  <PresentationFormat>Apresentação na tela (4:3)</PresentationFormat>
  <Paragraphs>70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willians.moraes</dc:creator>
  <cp:lastModifiedBy>Leonardo</cp:lastModifiedBy>
  <cp:revision>481</cp:revision>
  <dcterms:created xsi:type="dcterms:W3CDTF">2012-05-15T11:18:33Z</dcterms:created>
  <dcterms:modified xsi:type="dcterms:W3CDTF">2013-11-21T20:31:49Z</dcterms:modified>
</cp:coreProperties>
</file>