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57" r:id="rId2"/>
    <p:sldId id="258" r:id="rId3"/>
    <p:sldId id="267" r:id="rId4"/>
    <p:sldId id="272" r:id="rId5"/>
    <p:sldId id="273" r:id="rId6"/>
    <p:sldId id="275" r:id="rId7"/>
    <p:sldId id="260" r:id="rId8"/>
    <p:sldId id="278" r:id="rId9"/>
    <p:sldId id="276" r:id="rId10"/>
    <p:sldId id="277" r:id="rId11"/>
    <p:sldId id="271" r:id="rId1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76A"/>
    <a:srgbClr val="1E4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87823" autoAdjust="0"/>
  </p:normalViewPr>
  <p:slideViewPr>
    <p:cSldViewPr snapToGrid="0" snapToObjects="1">
      <p:cViewPr varScale="1">
        <p:scale>
          <a:sx n="78" d="100"/>
          <a:sy n="78" d="100"/>
        </p:scale>
        <p:origin x="1194" y="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A1903-0BF2-F745-A142-B9AFD4003DB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A4844-41CC-BF41-B519-0EA4C1275D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6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3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http://getbootstrap.com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29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Atividade 1 do Mãos à Obra </a:t>
            </a:r>
            <a:r>
              <a:rPr lang="pt-BR" baseline="0" noProof="0" dirty="0" smtClean="0"/>
              <a:t>4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55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59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Atividade 2 do Mãos à Obra </a:t>
            </a:r>
            <a:r>
              <a:rPr lang="pt-BR" baseline="0" noProof="0" dirty="0" smtClean="0"/>
              <a:t>4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30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JSTL</a:t>
            </a:r>
          </a:p>
          <a:p>
            <a:r>
              <a:rPr lang="en-US" dirty="0"/>
              <a:t>http://docs.oracle.com/javaee/5/tutorial/doc/bnake.html</a:t>
            </a:r>
          </a:p>
          <a:p>
            <a:endParaRPr lang="en-US" dirty="0"/>
          </a:p>
          <a:p>
            <a:r>
              <a:rPr lang="en-US" dirty="0"/>
              <a:t>EL</a:t>
            </a:r>
          </a:p>
          <a:p>
            <a:r>
              <a:rPr lang="en-US" dirty="0"/>
              <a:t>http://docs.oracle.com/javaee/5/tutorial/doc/bnahq.html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2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Atividade 3 do Mãos à Obra </a:t>
            </a:r>
            <a:r>
              <a:rPr lang="pt-BR" baseline="0" noProof="0" dirty="0" smtClean="0"/>
              <a:t>4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55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4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6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1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4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4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9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4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8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0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5E16F-4840-DE47-A3AB-5C9E0815BE1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5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hyperlink" Target="http://getbootstrap.com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docs.oracle.com/javaee/5/tutorial/doc/bnajq.html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docs.oracle.com/javaee/5/tutorial/doc/bnake.html" TargetMode="External"/><Relationship Id="rId5" Type="http://schemas.openxmlformats.org/officeDocument/2006/relationships/hyperlink" Target="http://docs.oracle.com/javaee/5/tutorial/doc/bnahq.html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0" y="792549"/>
            <a:ext cx="9144000" cy="4245429"/>
          </a:xfrm>
          <a:prstGeom prst="rect">
            <a:avLst/>
          </a:prstGeom>
        </p:spPr>
      </p:pic>
      <p:pic>
        <p:nvPicPr>
          <p:cNvPr id="5" name="Picture 4" descr="LOGO.ps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907" y="1284224"/>
            <a:ext cx="3831840" cy="28487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9" name="Picture 8" descr="logo_treinamentos_impacta_azul-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133" y="4673618"/>
            <a:ext cx="2340608" cy="72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49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grpSp>
        <p:nvGrpSpPr>
          <p:cNvPr id="7" name="Agrupar 6"/>
          <p:cNvGrpSpPr/>
          <p:nvPr/>
        </p:nvGrpSpPr>
        <p:grpSpPr>
          <a:xfrm>
            <a:off x="1690254" y="1670764"/>
            <a:ext cx="5805055" cy="2008910"/>
            <a:chOff x="1690254" y="1670764"/>
            <a:chExt cx="5805055" cy="2008910"/>
          </a:xfrm>
        </p:grpSpPr>
        <p:sp>
          <p:nvSpPr>
            <p:cNvPr id="5" name="Faixa de Opções: Inclinada para Cima 4"/>
            <p:cNvSpPr/>
            <p:nvPr/>
          </p:nvSpPr>
          <p:spPr>
            <a:xfrm>
              <a:off x="1690254" y="1670764"/>
              <a:ext cx="5805055" cy="2008910"/>
            </a:xfrm>
            <a:prstGeom prst="ribbon2">
              <a:avLst/>
            </a:prstGeom>
            <a:solidFill>
              <a:srgbClr val="00206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Sol 5"/>
            <p:cNvSpPr/>
            <p:nvPr/>
          </p:nvSpPr>
          <p:spPr>
            <a:xfrm>
              <a:off x="3524414" y="1670764"/>
              <a:ext cx="2136734" cy="1565563"/>
            </a:xfrm>
            <a:prstGeom prst="sun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6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pt-BR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6919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823186" cy="5804370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7082" y="2406663"/>
            <a:ext cx="53187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Java Server </a:t>
            </a:r>
            <a:r>
              <a:rPr lang="pt-BR" sz="3200" dirty="0" err="1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Pages</a:t>
            </a:r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/>
            </a:r>
            <a:b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</a:br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(</a:t>
            </a:r>
            <a:r>
              <a:rPr lang="pt-BR" sz="3200" dirty="0" err="1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JSP</a:t>
            </a:r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)</a:t>
            </a:r>
            <a:endParaRPr lang="pt-BR" sz="3200" dirty="0">
              <a:solidFill>
                <a:schemeClr val="bg1">
                  <a:lumMod val="95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ArteBG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28" y="739990"/>
            <a:ext cx="9144000" cy="44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6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823186" cy="5804370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7082" y="2406663"/>
            <a:ext cx="53187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Java Server </a:t>
            </a:r>
            <a:r>
              <a:rPr lang="pt-BR" sz="3200" dirty="0" err="1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Pages</a:t>
            </a:r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/>
            </a:r>
            <a:b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</a:br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(</a:t>
            </a:r>
            <a:r>
              <a:rPr lang="pt-BR" sz="3200" dirty="0" err="1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JSP</a:t>
            </a:r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)</a:t>
            </a:r>
            <a:endParaRPr lang="pt-BR" sz="3200" dirty="0">
              <a:solidFill>
                <a:schemeClr val="bg1">
                  <a:lumMod val="95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ArteBG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28" y="739990"/>
            <a:ext cx="9144000" cy="44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492065"/>
            <a:ext cx="795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Visão geral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369" y="1653571"/>
            <a:ext cx="4317585" cy="2976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276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492065"/>
            <a:ext cx="795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Estrutura de Projeto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568" y="5166082"/>
            <a:ext cx="1419432" cy="441922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964" y="1076840"/>
            <a:ext cx="3755329" cy="45832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3970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492065"/>
            <a:ext cx="795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Design HTML – </a:t>
            </a:r>
            <a:r>
              <a:rPr lang="pt-BR" sz="3200" dirty="0" err="1" smtClean="0">
                <a:solidFill>
                  <a:srgbClr val="1E435B"/>
                </a:solidFill>
                <a:latin typeface="Lucida Sans"/>
                <a:cs typeface="Lucida Sans"/>
              </a:rPr>
              <a:t>Bootstrap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568" y="5166082"/>
            <a:ext cx="1419432" cy="441922"/>
          </a:xfrm>
          <a:prstGeom prst="rect">
            <a:avLst/>
          </a:prstGeom>
        </p:spPr>
      </p:pic>
      <p:pic>
        <p:nvPicPr>
          <p:cNvPr id="2" name="Imagem 1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04" y="1429850"/>
            <a:ext cx="9078592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28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grpSp>
        <p:nvGrpSpPr>
          <p:cNvPr id="7" name="Agrupar 6"/>
          <p:cNvGrpSpPr/>
          <p:nvPr/>
        </p:nvGrpSpPr>
        <p:grpSpPr>
          <a:xfrm>
            <a:off x="1690254" y="1670764"/>
            <a:ext cx="5805055" cy="2008910"/>
            <a:chOff x="1690254" y="1670764"/>
            <a:chExt cx="5805055" cy="2008910"/>
          </a:xfrm>
        </p:grpSpPr>
        <p:sp>
          <p:nvSpPr>
            <p:cNvPr id="5" name="Faixa de Opções: Inclinada para Cima 4"/>
            <p:cNvSpPr/>
            <p:nvPr/>
          </p:nvSpPr>
          <p:spPr>
            <a:xfrm>
              <a:off x="1690254" y="1670764"/>
              <a:ext cx="5805055" cy="2008910"/>
            </a:xfrm>
            <a:prstGeom prst="ribbon2">
              <a:avLst/>
            </a:prstGeom>
            <a:solidFill>
              <a:srgbClr val="00206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Sol 5"/>
            <p:cNvSpPr/>
            <p:nvPr/>
          </p:nvSpPr>
          <p:spPr>
            <a:xfrm>
              <a:off x="3524414" y="1670764"/>
              <a:ext cx="2136734" cy="1565563"/>
            </a:xfrm>
            <a:prstGeom prst="sun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6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pt-BR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8450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551440"/>
            <a:ext cx="795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Elementos </a:t>
            </a:r>
            <a:r>
              <a:rPr lang="pt-BR" sz="3200" dirty="0" err="1" smtClean="0">
                <a:solidFill>
                  <a:srgbClr val="1E435B"/>
                </a:solidFill>
                <a:latin typeface="Lucida Sans"/>
                <a:cs typeface="Lucida Sans"/>
              </a:rPr>
              <a:t>JSP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124" y="5128815"/>
            <a:ext cx="1419432" cy="441922"/>
          </a:xfrm>
          <a:prstGeom prst="rect">
            <a:avLst/>
          </a:prstGeom>
        </p:spPr>
      </p:pic>
      <p:grpSp>
        <p:nvGrpSpPr>
          <p:cNvPr id="6" name="Grupo 10"/>
          <p:cNvGrpSpPr/>
          <p:nvPr/>
        </p:nvGrpSpPr>
        <p:grpSpPr>
          <a:xfrm>
            <a:off x="380008" y="1286137"/>
            <a:ext cx="8372100" cy="3499619"/>
            <a:chOff x="179512" y="836712"/>
            <a:chExt cx="8864987" cy="5328592"/>
          </a:xfrm>
        </p:grpSpPr>
        <p:sp>
          <p:nvSpPr>
            <p:cNvPr id="7" name="Fluxograma: Extrair 6">
              <a:hlinkClick r:id="rId5"/>
            </p:cNvPr>
            <p:cNvSpPr/>
            <p:nvPr/>
          </p:nvSpPr>
          <p:spPr>
            <a:xfrm>
              <a:off x="3217939" y="3933056"/>
              <a:ext cx="2756916" cy="2232248"/>
            </a:xfrm>
            <a:prstGeom prst="flowChartExtra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Diretivas</a:t>
              </a:r>
            </a:p>
          </p:txBody>
        </p:sp>
        <p:sp>
          <p:nvSpPr>
            <p:cNvPr id="9" name="Losango 8">
              <a:hlinkClick r:id="rId5"/>
            </p:cNvPr>
            <p:cNvSpPr/>
            <p:nvPr/>
          </p:nvSpPr>
          <p:spPr>
            <a:xfrm>
              <a:off x="1550793" y="2553042"/>
              <a:ext cx="2960331" cy="2052329"/>
            </a:xfrm>
            <a:prstGeom prst="diamond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Expressões</a:t>
              </a:r>
            </a:p>
          </p:txBody>
        </p:sp>
        <p:sp>
          <p:nvSpPr>
            <p:cNvPr id="13" name="Losango 12">
              <a:hlinkClick r:id="rId5"/>
            </p:cNvPr>
            <p:cNvSpPr/>
            <p:nvPr/>
          </p:nvSpPr>
          <p:spPr>
            <a:xfrm>
              <a:off x="4731583" y="2459754"/>
              <a:ext cx="2959411" cy="2238904"/>
            </a:xfrm>
            <a:prstGeom prst="diamond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Declarações</a:t>
              </a:r>
            </a:p>
          </p:txBody>
        </p:sp>
        <p:sp>
          <p:nvSpPr>
            <p:cNvPr id="14" name="Fluxograma: Mesclar 13">
              <a:hlinkClick r:id="rId5"/>
            </p:cNvPr>
            <p:cNvSpPr/>
            <p:nvPr/>
          </p:nvSpPr>
          <p:spPr>
            <a:xfrm>
              <a:off x="3239016" y="966597"/>
              <a:ext cx="2714762" cy="2221825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err="1"/>
                <a:t>Scriptlets</a:t>
              </a:r>
              <a:endParaRPr lang="pt-BR" b="1" dirty="0"/>
            </a:p>
          </p:txBody>
        </p:sp>
        <p:sp>
          <p:nvSpPr>
            <p:cNvPr id="15" name="Losango 14">
              <a:hlinkClick r:id="rId5"/>
            </p:cNvPr>
            <p:cNvSpPr/>
            <p:nvPr/>
          </p:nvSpPr>
          <p:spPr>
            <a:xfrm>
              <a:off x="6084168" y="836712"/>
              <a:ext cx="2960331" cy="2052329"/>
            </a:xfrm>
            <a:prstGeom prst="diamond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Objetos Implícitos</a:t>
              </a:r>
            </a:p>
          </p:txBody>
        </p:sp>
        <p:sp>
          <p:nvSpPr>
            <p:cNvPr id="16" name="Losango 15">
              <a:hlinkClick r:id="rId5"/>
            </p:cNvPr>
            <p:cNvSpPr/>
            <p:nvPr/>
          </p:nvSpPr>
          <p:spPr>
            <a:xfrm>
              <a:off x="179512" y="836712"/>
              <a:ext cx="2960331" cy="2052329"/>
            </a:xfrm>
            <a:prstGeom prst="diamond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Comentários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6557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grpSp>
        <p:nvGrpSpPr>
          <p:cNvPr id="7" name="Agrupar 6"/>
          <p:cNvGrpSpPr/>
          <p:nvPr/>
        </p:nvGrpSpPr>
        <p:grpSpPr>
          <a:xfrm>
            <a:off x="1690254" y="1670764"/>
            <a:ext cx="5805055" cy="2008910"/>
            <a:chOff x="1690254" y="1670764"/>
            <a:chExt cx="5805055" cy="2008910"/>
          </a:xfrm>
        </p:grpSpPr>
        <p:sp>
          <p:nvSpPr>
            <p:cNvPr id="5" name="Faixa de Opções: Inclinada para Cima 4"/>
            <p:cNvSpPr/>
            <p:nvPr/>
          </p:nvSpPr>
          <p:spPr>
            <a:xfrm>
              <a:off x="1690254" y="1670764"/>
              <a:ext cx="5805055" cy="2008910"/>
            </a:xfrm>
            <a:prstGeom prst="ribbon2">
              <a:avLst/>
            </a:prstGeom>
            <a:solidFill>
              <a:srgbClr val="00206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Sol 5"/>
            <p:cNvSpPr/>
            <p:nvPr/>
          </p:nvSpPr>
          <p:spPr>
            <a:xfrm>
              <a:off x="3524414" y="1670764"/>
              <a:ext cx="2136734" cy="1565563"/>
            </a:xfrm>
            <a:prstGeom prst="sun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6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pt-BR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178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551440"/>
            <a:ext cx="795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EL &amp; </a:t>
            </a:r>
            <a:r>
              <a:rPr lang="pt-BR" sz="3200" dirty="0" err="1" smtClean="0">
                <a:solidFill>
                  <a:srgbClr val="1E435B"/>
                </a:solidFill>
                <a:latin typeface="Lucida Sans"/>
                <a:cs typeface="Lucida Sans"/>
              </a:rPr>
              <a:t>JSTL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 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124" y="5128815"/>
            <a:ext cx="1419432" cy="441922"/>
          </a:xfrm>
          <a:prstGeom prst="rect">
            <a:avLst/>
          </a:prstGeom>
        </p:spPr>
      </p:pic>
      <p:sp>
        <p:nvSpPr>
          <p:cNvPr id="2" name="Retângulo: Cantos Arredondados 1">
            <a:hlinkClick r:id="rId5"/>
          </p:cNvPr>
          <p:cNvSpPr/>
          <p:nvPr/>
        </p:nvSpPr>
        <p:spPr>
          <a:xfrm>
            <a:off x="1251349" y="1797721"/>
            <a:ext cx="4483100" cy="968074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${EXPRESSION </a:t>
            </a:r>
            <a:r>
              <a:rPr lang="pt-BR" sz="2800" b="1" dirty="0" err="1" smtClean="0"/>
              <a:t>LANGUAGE</a:t>
            </a:r>
            <a:r>
              <a:rPr lang="pt-BR" sz="2800" b="1" dirty="0" smtClean="0"/>
              <a:t>}</a:t>
            </a:r>
            <a:endParaRPr lang="pt-BR" sz="2800" b="1" dirty="0"/>
          </a:p>
        </p:txBody>
      </p:sp>
      <p:sp>
        <p:nvSpPr>
          <p:cNvPr id="17" name="Retângulo: Cantos Arredondados 16">
            <a:hlinkClick r:id="rId6"/>
          </p:cNvPr>
          <p:cNvSpPr/>
          <p:nvPr/>
        </p:nvSpPr>
        <p:spPr>
          <a:xfrm>
            <a:off x="3594100" y="3391938"/>
            <a:ext cx="3733800" cy="11557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&lt;</a:t>
            </a:r>
            <a:r>
              <a:rPr lang="pt-BR" sz="2800" b="1" dirty="0" err="1" smtClean="0"/>
              <a:t>JSP:JSTL</a:t>
            </a:r>
            <a:r>
              <a:rPr lang="pt-BR" sz="2800" b="1" dirty="0" smtClean="0"/>
              <a:t>&gt;</a:t>
            </a:r>
          </a:p>
          <a:p>
            <a:pPr algn="ctr"/>
            <a:r>
              <a:rPr lang="pt-BR" sz="2800" b="1" dirty="0" smtClean="0"/>
              <a:t>&lt;/</a:t>
            </a:r>
            <a:r>
              <a:rPr lang="pt-BR" sz="2800" b="1" dirty="0" err="1" smtClean="0"/>
              <a:t>JSP:JSTL</a:t>
            </a:r>
            <a:r>
              <a:rPr lang="pt-BR" sz="2800" b="1" dirty="0" smtClean="0"/>
              <a:t>&gt;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597685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</TotalTime>
  <Words>79</Words>
  <Application>Microsoft Office PowerPoint</Application>
  <PresentationFormat>Apresentação na tela (16:10)</PresentationFormat>
  <Paragraphs>35</Paragraphs>
  <Slides>11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Lucida 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TechnoEdition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Santos</dc:creator>
  <cp:lastModifiedBy>Willians Martins de Morais</cp:lastModifiedBy>
  <cp:revision>58</cp:revision>
  <dcterms:created xsi:type="dcterms:W3CDTF">2017-01-10T12:22:44Z</dcterms:created>
  <dcterms:modified xsi:type="dcterms:W3CDTF">2019-01-02T20:38:36Z</dcterms:modified>
</cp:coreProperties>
</file>