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76" r:id="rId4"/>
    <p:sldId id="277" r:id="rId5"/>
    <p:sldId id="267" r:id="rId6"/>
    <p:sldId id="278" r:id="rId7"/>
    <p:sldId id="280" r:id="rId8"/>
    <p:sldId id="281" r:id="rId9"/>
    <p:sldId id="260" r:id="rId10"/>
    <p:sldId id="279" r:id="rId11"/>
    <p:sldId id="282" r:id="rId12"/>
    <p:sldId id="283" r:id="rId13"/>
    <p:sldId id="274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0074" autoAdjust="0"/>
  </p:normalViewPr>
  <p:slideViewPr>
    <p:cSldViewPr snapToGrid="0" snapToObjects="1">
      <p:cViewPr varScale="1">
        <p:scale>
          <a:sx n="97" d="100"/>
          <a:sy n="97" d="100"/>
        </p:scale>
        <p:origin x="276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html/mvc.html#mvc-ann-requestmapping-uri-templates" TargetMode="External"/><Relationship Id="rId2" Type="http://schemas.openxmlformats.org/officeDocument/2006/relationships/hyperlink" Target="https://docs.spring.io/spring/docs/current/spring-framework-reference/html/mvc.html#mvc-ann-requestparam" TargetMode="External"/><Relationship Id="rId1" Type="http://schemas.openxmlformats.org/officeDocument/2006/relationships/hyperlink" Target="https://docs.spring.io/spring/docs/current/spring-framework-reference/html/mvc.html#mvc-ann-modelattrib-method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DFBB4-5429-4659-A8FE-63B3DA2C3208}" type="doc">
      <dgm:prSet loTypeId="urn:microsoft.com/office/officeart/2005/8/layout/list1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6190D05-F1FC-41F9-B323-6C52473C5D53}">
      <dgm:prSet phldrT="[Texto]"/>
      <dgm:spPr>
        <a:solidFill>
          <a:schemeClr val="tx1"/>
        </a:solidFill>
      </dgm:spPr>
      <dgm:t>
        <a:bodyPr/>
        <a:lstStyle/>
        <a:p>
          <a:r>
            <a:rPr lang="pt-BR" dirty="0"/>
            <a:t>@</a:t>
          </a:r>
          <a:r>
            <a:rPr lang="pt-BR" b="1" dirty="0"/>
            <a:t>Atributos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C454AADD-325C-4846-AAB0-9AA7180104D1}" type="parTrans" cxnId="{267E31E4-5084-463A-A537-FE9F4D88F335}">
      <dgm:prSet/>
      <dgm:spPr/>
      <dgm:t>
        <a:bodyPr/>
        <a:lstStyle/>
        <a:p>
          <a:endParaRPr lang="pt-BR"/>
        </a:p>
      </dgm:t>
    </dgm:pt>
    <dgm:pt modelId="{FC8CDC6E-6F9D-4AA6-BEE6-92E54E6E0DED}" type="sibTrans" cxnId="{267E31E4-5084-463A-A537-FE9F4D88F335}">
      <dgm:prSet/>
      <dgm:spPr/>
      <dgm:t>
        <a:bodyPr/>
        <a:lstStyle/>
        <a:p>
          <a:endParaRPr lang="pt-BR"/>
        </a:p>
      </dgm:t>
    </dgm:pt>
    <dgm:pt modelId="{199413E9-5444-4C1C-8395-9841B06F925C}">
      <dgm:prSet phldrT="[Texto]"/>
      <dgm:spPr>
        <a:solidFill>
          <a:schemeClr val="tx1"/>
        </a:solidFill>
      </dgm:spPr>
      <dgm:t>
        <a:bodyPr/>
        <a:lstStyle/>
        <a:p>
          <a:r>
            <a:rPr lang="pt-BR" dirty="0"/>
            <a:t>@</a:t>
          </a:r>
          <a:r>
            <a:rPr lang="pt-BR" b="1" dirty="0"/>
            <a:t>Parâmetros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50C8CD1A-0AB6-4243-AC0E-10DA1D3917AB}" type="parTrans" cxnId="{DE3AB287-0A62-471D-9125-959F69AFC82C}">
      <dgm:prSet/>
      <dgm:spPr/>
      <dgm:t>
        <a:bodyPr/>
        <a:lstStyle/>
        <a:p>
          <a:endParaRPr lang="pt-BR"/>
        </a:p>
      </dgm:t>
    </dgm:pt>
    <dgm:pt modelId="{CBE83FDB-97C4-497B-9A0F-FE8B93674DF5}" type="sibTrans" cxnId="{DE3AB287-0A62-471D-9125-959F69AFC82C}">
      <dgm:prSet/>
      <dgm:spPr/>
      <dgm:t>
        <a:bodyPr/>
        <a:lstStyle/>
        <a:p>
          <a:endParaRPr lang="pt-BR"/>
        </a:p>
      </dgm:t>
    </dgm:pt>
    <dgm:pt modelId="{B62D3720-7E13-44DE-A61B-36224A1365BD}">
      <dgm:prSet phldrT="[Texto]"/>
      <dgm:spPr>
        <a:solidFill>
          <a:schemeClr val="tx1"/>
        </a:solidFill>
      </dgm:spPr>
      <dgm:t>
        <a:bodyPr/>
        <a:lstStyle/>
        <a:p>
          <a:r>
            <a:rPr lang="pt-BR" dirty="0"/>
            <a:t>@</a:t>
          </a:r>
          <a:r>
            <a:rPr lang="pt-BR" b="1" dirty="0"/>
            <a:t>Variáveis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F7B71C54-86AD-4F9E-9FB3-88467E69D5F8}" type="parTrans" cxnId="{1FD33DEA-C29D-4B5B-B1EC-C2676B2C4770}">
      <dgm:prSet/>
      <dgm:spPr/>
      <dgm:t>
        <a:bodyPr/>
        <a:lstStyle/>
        <a:p>
          <a:endParaRPr lang="pt-BR"/>
        </a:p>
      </dgm:t>
    </dgm:pt>
    <dgm:pt modelId="{9B15142E-0781-4E34-98E7-4C511F2AB7A8}" type="sibTrans" cxnId="{1FD33DEA-C29D-4B5B-B1EC-C2676B2C4770}">
      <dgm:prSet/>
      <dgm:spPr/>
      <dgm:t>
        <a:bodyPr/>
        <a:lstStyle/>
        <a:p>
          <a:endParaRPr lang="pt-BR"/>
        </a:p>
      </dgm:t>
    </dgm:pt>
    <dgm:pt modelId="{217896AB-136D-4E61-A73F-CACEFC727317}" type="pres">
      <dgm:prSet presAssocID="{6E0DFBB4-5429-4659-A8FE-63B3DA2C320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EFA8E96-F9F3-4B6C-8882-66CC6918708B}" type="pres">
      <dgm:prSet presAssocID="{66190D05-F1FC-41F9-B323-6C52473C5D53}" presName="parentLin" presStyleCnt="0"/>
      <dgm:spPr/>
    </dgm:pt>
    <dgm:pt modelId="{090DAF0A-7159-486A-ADE5-1A27B5BFCC0A}" type="pres">
      <dgm:prSet presAssocID="{66190D05-F1FC-41F9-B323-6C52473C5D53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35B1BF2C-E906-487E-9C4C-9F4C606B58DB}" type="pres">
      <dgm:prSet presAssocID="{66190D05-F1FC-41F9-B323-6C52473C5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16E6DC-1CF2-4EB7-8AD9-A3D1CE1C53DD}" type="pres">
      <dgm:prSet presAssocID="{66190D05-F1FC-41F9-B323-6C52473C5D53}" presName="negativeSpace" presStyleCnt="0"/>
      <dgm:spPr/>
    </dgm:pt>
    <dgm:pt modelId="{EADA429B-6BDC-45AD-ABC7-1DF724FED733}" type="pres">
      <dgm:prSet presAssocID="{66190D05-F1FC-41F9-B323-6C52473C5D53}" presName="childText" presStyleLbl="conFgAcc1" presStyleIdx="0" presStyleCnt="3">
        <dgm:presLayoutVars>
          <dgm:bulletEnabled val="1"/>
        </dgm:presLayoutVars>
      </dgm:prSet>
      <dgm:spPr/>
    </dgm:pt>
    <dgm:pt modelId="{54307E67-2D49-428C-977D-8999EDB2CD6F}" type="pres">
      <dgm:prSet presAssocID="{FC8CDC6E-6F9D-4AA6-BEE6-92E54E6E0DED}" presName="spaceBetweenRectangles" presStyleCnt="0"/>
      <dgm:spPr/>
    </dgm:pt>
    <dgm:pt modelId="{5C367030-9FFB-4C56-BCE5-9BBAD929B324}" type="pres">
      <dgm:prSet presAssocID="{199413E9-5444-4C1C-8395-9841B06F925C}" presName="parentLin" presStyleCnt="0"/>
      <dgm:spPr/>
    </dgm:pt>
    <dgm:pt modelId="{74E5D217-3861-4340-B4FF-C000D877FDF4}" type="pres">
      <dgm:prSet presAssocID="{199413E9-5444-4C1C-8395-9841B06F925C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7D658F66-D7C1-4519-B428-2FAEB3C5DBBA}" type="pres">
      <dgm:prSet presAssocID="{199413E9-5444-4C1C-8395-9841B06F925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FA206A-1AC3-4BD9-93C2-B520E7D72BE1}" type="pres">
      <dgm:prSet presAssocID="{199413E9-5444-4C1C-8395-9841B06F925C}" presName="negativeSpace" presStyleCnt="0"/>
      <dgm:spPr/>
    </dgm:pt>
    <dgm:pt modelId="{38898067-8C7C-4D55-9A0B-4335A0734657}" type="pres">
      <dgm:prSet presAssocID="{199413E9-5444-4C1C-8395-9841B06F925C}" presName="childText" presStyleLbl="conFgAcc1" presStyleIdx="1" presStyleCnt="3" custLinFactNeighborY="93296">
        <dgm:presLayoutVars>
          <dgm:bulletEnabled val="1"/>
        </dgm:presLayoutVars>
      </dgm:prSet>
      <dgm:spPr/>
    </dgm:pt>
    <dgm:pt modelId="{1E4EBC9E-0C5B-4D98-9E21-3F6360B907F4}" type="pres">
      <dgm:prSet presAssocID="{CBE83FDB-97C4-497B-9A0F-FE8B93674DF5}" presName="spaceBetweenRectangles" presStyleCnt="0"/>
      <dgm:spPr/>
    </dgm:pt>
    <dgm:pt modelId="{7FDAC2B4-4E46-45BB-A9B6-832E35B5EABE}" type="pres">
      <dgm:prSet presAssocID="{B62D3720-7E13-44DE-A61B-36224A1365BD}" presName="parentLin" presStyleCnt="0"/>
      <dgm:spPr/>
    </dgm:pt>
    <dgm:pt modelId="{9FE2F3B3-3AA6-4E33-AE13-F41A4F0FFB5F}" type="pres">
      <dgm:prSet presAssocID="{B62D3720-7E13-44DE-A61B-36224A1365BD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19F3AEE9-46F4-474E-9066-8249252D2D3D}" type="pres">
      <dgm:prSet presAssocID="{B62D3720-7E13-44DE-A61B-36224A1365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3A40AF-59EA-4EE7-83FA-8788AB371062}" type="pres">
      <dgm:prSet presAssocID="{B62D3720-7E13-44DE-A61B-36224A1365BD}" presName="negativeSpace" presStyleCnt="0"/>
      <dgm:spPr/>
    </dgm:pt>
    <dgm:pt modelId="{5F8D3AF5-6FAF-445A-8C41-CDAC3C836E11}" type="pres">
      <dgm:prSet presAssocID="{B62D3720-7E13-44DE-A61B-36224A1365B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2A4E13-FAAC-415D-A4C4-8ACBF9F251AC}" type="presOf" srcId="{199413E9-5444-4C1C-8395-9841B06F925C}" destId="{7D658F66-D7C1-4519-B428-2FAEB3C5DBBA}" srcOrd="1" destOrd="0" presId="urn:microsoft.com/office/officeart/2005/8/layout/list1"/>
    <dgm:cxn modelId="{BE80F4A3-0D37-442A-A80A-E10089B4AA9F}" type="presOf" srcId="{B62D3720-7E13-44DE-A61B-36224A1365BD}" destId="{9FE2F3B3-3AA6-4E33-AE13-F41A4F0FFB5F}" srcOrd="0" destOrd="0" presId="urn:microsoft.com/office/officeart/2005/8/layout/list1"/>
    <dgm:cxn modelId="{546C3CF2-99D9-4948-934B-181975C0BA7A}" type="presOf" srcId="{66190D05-F1FC-41F9-B323-6C52473C5D53}" destId="{090DAF0A-7159-486A-ADE5-1A27B5BFCC0A}" srcOrd="0" destOrd="0" presId="urn:microsoft.com/office/officeart/2005/8/layout/list1"/>
    <dgm:cxn modelId="{A29831C9-DE38-44EC-9822-AAB51A2D0A59}" type="presOf" srcId="{B62D3720-7E13-44DE-A61B-36224A1365BD}" destId="{19F3AEE9-46F4-474E-9066-8249252D2D3D}" srcOrd="1" destOrd="0" presId="urn:microsoft.com/office/officeart/2005/8/layout/list1"/>
    <dgm:cxn modelId="{1FD33DEA-C29D-4B5B-B1EC-C2676B2C4770}" srcId="{6E0DFBB4-5429-4659-A8FE-63B3DA2C3208}" destId="{B62D3720-7E13-44DE-A61B-36224A1365BD}" srcOrd="2" destOrd="0" parTransId="{F7B71C54-86AD-4F9E-9FB3-88467E69D5F8}" sibTransId="{9B15142E-0781-4E34-98E7-4C511F2AB7A8}"/>
    <dgm:cxn modelId="{D8D0347A-A682-4B9D-8404-B425E57EA49A}" type="presOf" srcId="{6E0DFBB4-5429-4659-A8FE-63B3DA2C3208}" destId="{217896AB-136D-4E61-A73F-CACEFC727317}" srcOrd="0" destOrd="0" presId="urn:microsoft.com/office/officeart/2005/8/layout/list1"/>
    <dgm:cxn modelId="{6798C7A8-71F8-4441-94D8-DEC90A1F7A5B}" type="presOf" srcId="{199413E9-5444-4C1C-8395-9841B06F925C}" destId="{74E5D217-3861-4340-B4FF-C000D877FDF4}" srcOrd="0" destOrd="0" presId="urn:microsoft.com/office/officeart/2005/8/layout/list1"/>
    <dgm:cxn modelId="{267E31E4-5084-463A-A537-FE9F4D88F335}" srcId="{6E0DFBB4-5429-4659-A8FE-63B3DA2C3208}" destId="{66190D05-F1FC-41F9-B323-6C52473C5D53}" srcOrd="0" destOrd="0" parTransId="{C454AADD-325C-4846-AAB0-9AA7180104D1}" sibTransId="{FC8CDC6E-6F9D-4AA6-BEE6-92E54E6E0DED}"/>
    <dgm:cxn modelId="{DE3AB287-0A62-471D-9125-959F69AFC82C}" srcId="{6E0DFBB4-5429-4659-A8FE-63B3DA2C3208}" destId="{199413E9-5444-4C1C-8395-9841B06F925C}" srcOrd="1" destOrd="0" parTransId="{50C8CD1A-0AB6-4243-AC0E-10DA1D3917AB}" sibTransId="{CBE83FDB-97C4-497B-9A0F-FE8B93674DF5}"/>
    <dgm:cxn modelId="{2CC0C10B-5ADB-4A7B-8C2A-F79A4FC50165}" type="presOf" srcId="{66190D05-F1FC-41F9-B323-6C52473C5D53}" destId="{35B1BF2C-E906-487E-9C4C-9F4C606B58DB}" srcOrd="1" destOrd="0" presId="urn:microsoft.com/office/officeart/2005/8/layout/list1"/>
    <dgm:cxn modelId="{35D23ADE-00DD-4868-B897-7D985F64AE77}" type="presParOf" srcId="{217896AB-136D-4E61-A73F-CACEFC727317}" destId="{8EFA8E96-F9F3-4B6C-8882-66CC6918708B}" srcOrd="0" destOrd="0" presId="urn:microsoft.com/office/officeart/2005/8/layout/list1"/>
    <dgm:cxn modelId="{A24FE2CA-D3A9-4109-B1E0-6E5A05628038}" type="presParOf" srcId="{8EFA8E96-F9F3-4B6C-8882-66CC6918708B}" destId="{090DAF0A-7159-486A-ADE5-1A27B5BFCC0A}" srcOrd="0" destOrd="0" presId="urn:microsoft.com/office/officeart/2005/8/layout/list1"/>
    <dgm:cxn modelId="{3AC5AE25-C3B5-4014-BD31-FD7D86731F08}" type="presParOf" srcId="{8EFA8E96-F9F3-4B6C-8882-66CC6918708B}" destId="{35B1BF2C-E906-487E-9C4C-9F4C606B58DB}" srcOrd="1" destOrd="0" presId="urn:microsoft.com/office/officeart/2005/8/layout/list1"/>
    <dgm:cxn modelId="{1886576A-8960-465C-A5AC-E2875B33D740}" type="presParOf" srcId="{217896AB-136D-4E61-A73F-CACEFC727317}" destId="{EB16E6DC-1CF2-4EB7-8AD9-A3D1CE1C53DD}" srcOrd="1" destOrd="0" presId="urn:microsoft.com/office/officeart/2005/8/layout/list1"/>
    <dgm:cxn modelId="{69ED3118-8634-4D17-B934-65E8B135E82D}" type="presParOf" srcId="{217896AB-136D-4E61-A73F-CACEFC727317}" destId="{EADA429B-6BDC-45AD-ABC7-1DF724FED733}" srcOrd="2" destOrd="0" presId="urn:microsoft.com/office/officeart/2005/8/layout/list1"/>
    <dgm:cxn modelId="{2C4C6966-6815-4669-A65F-9524305E5580}" type="presParOf" srcId="{217896AB-136D-4E61-A73F-CACEFC727317}" destId="{54307E67-2D49-428C-977D-8999EDB2CD6F}" srcOrd="3" destOrd="0" presId="urn:microsoft.com/office/officeart/2005/8/layout/list1"/>
    <dgm:cxn modelId="{96C8D58A-B8B7-4DDE-AAD4-934DE9560FBB}" type="presParOf" srcId="{217896AB-136D-4E61-A73F-CACEFC727317}" destId="{5C367030-9FFB-4C56-BCE5-9BBAD929B324}" srcOrd="4" destOrd="0" presId="urn:microsoft.com/office/officeart/2005/8/layout/list1"/>
    <dgm:cxn modelId="{3DFABD22-D0A8-453A-855E-F6AD30CCAA79}" type="presParOf" srcId="{5C367030-9FFB-4C56-BCE5-9BBAD929B324}" destId="{74E5D217-3861-4340-B4FF-C000D877FDF4}" srcOrd="0" destOrd="0" presId="urn:microsoft.com/office/officeart/2005/8/layout/list1"/>
    <dgm:cxn modelId="{BFB88DB2-E4C2-4D02-8D25-6E39FE0E29B8}" type="presParOf" srcId="{5C367030-9FFB-4C56-BCE5-9BBAD929B324}" destId="{7D658F66-D7C1-4519-B428-2FAEB3C5DBBA}" srcOrd="1" destOrd="0" presId="urn:microsoft.com/office/officeart/2005/8/layout/list1"/>
    <dgm:cxn modelId="{3DDDFFFA-5C5C-4702-9A91-74141A0EAB9A}" type="presParOf" srcId="{217896AB-136D-4E61-A73F-CACEFC727317}" destId="{FCFA206A-1AC3-4BD9-93C2-B520E7D72BE1}" srcOrd="5" destOrd="0" presId="urn:microsoft.com/office/officeart/2005/8/layout/list1"/>
    <dgm:cxn modelId="{98EDB2A3-833D-4AF5-B999-3DD68D670ACE}" type="presParOf" srcId="{217896AB-136D-4E61-A73F-CACEFC727317}" destId="{38898067-8C7C-4D55-9A0B-4335A0734657}" srcOrd="6" destOrd="0" presId="urn:microsoft.com/office/officeart/2005/8/layout/list1"/>
    <dgm:cxn modelId="{08A2B405-BA6B-4813-82F1-5243F54EA8E2}" type="presParOf" srcId="{217896AB-136D-4E61-A73F-CACEFC727317}" destId="{1E4EBC9E-0C5B-4D98-9E21-3F6360B907F4}" srcOrd="7" destOrd="0" presId="urn:microsoft.com/office/officeart/2005/8/layout/list1"/>
    <dgm:cxn modelId="{7913F060-998D-4D8F-B315-01EFD9E5F4EA}" type="presParOf" srcId="{217896AB-136D-4E61-A73F-CACEFC727317}" destId="{7FDAC2B4-4E46-45BB-A9B6-832E35B5EABE}" srcOrd="8" destOrd="0" presId="urn:microsoft.com/office/officeart/2005/8/layout/list1"/>
    <dgm:cxn modelId="{3F5B285A-795D-494F-9D74-E19FE1B9CA5F}" type="presParOf" srcId="{7FDAC2B4-4E46-45BB-A9B6-832E35B5EABE}" destId="{9FE2F3B3-3AA6-4E33-AE13-F41A4F0FFB5F}" srcOrd="0" destOrd="0" presId="urn:microsoft.com/office/officeart/2005/8/layout/list1"/>
    <dgm:cxn modelId="{EE576747-4B10-4A6C-8BF1-069AB6E223B2}" type="presParOf" srcId="{7FDAC2B4-4E46-45BB-A9B6-832E35B5EABE}" destId="{19F3AEE9-46F4-474E-9066-8249252D2D3D}" srcOrd="1" destOrd="0" presId="urn:microsoft.com/office/officeart/2005/8/layout/list1"/>
    <dgm:cxn modelId="{0454095C-5597-41FE-A86B-677B7064DB40}" type="presParOf" srcId="{217896AB-136D-4E61-A73F-CACEFC727317}" destId="{BA3A40AF-59EA-4EE7-83FA-8788AB371062}" srcOrd="9" destOrd="0" presId="urn:microsoft.com/office/officeart/2005/8/layout/list1"/>
    <dgm:cxn modelId="{5BA8B7E5-FF23-4FBF-819E-F4E0DE25C09C}" type="presParOf" srcId="{217896AB-136D-4E61-A73F-CACEFC727317}" destId="{5F8D3AF5-6FAF-445A-8C41-CDAC3C836E11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2 e 3 do </a:t>
            </a:r>
            <a:r>
              <a:rPr lang="pt-BR" noProof="0" dirty="0" smtClean="0"/>
              <a:t>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95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Atividades 4 e 5 do </a:t>
            </a:r>
            <a:r>
              <a:rPr lang="pt-BR" noProof="0" dirty="0" smtClean="0"/>
              <a:t>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https://martinfowler.com/articles/dipInTheWild.html#YouMeanDependencyInversionRight</a:t>
            </a:r>
          </a:p>
          <a:p>
            <a:endParaRPr lang="pt-BR" noProof="0" dirty="0" smtClean="0"/>
          </a:p>
          <a:p>
            <a:r>
              <a:rPr lang="pt-BR" noProof="0" dirty="0" smtClean="0"/>
              <a:t>Abrir o artigo</a:t>
            </a:r>
            <a:r>
              <a:rPr lang="pt-BR" baseline="0" noProof="0" dirty="0" smtClean="0"/>
              <a:t> de referência que explica estes dois conceitos, dando uma visão básica para a classe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6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 smtClean="0"/>
              <a:t>https://docs.spring.io/spring/docs/current/javadoc-api/org/springframework/web/servlet/ViewResolver.html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 smtClean="0"/>
              <a:t>Explicar sobre ViewResolvers e o comportamento</a:t>
            </a:r>
            <a:r>
              <a:rPr lang="pt-BR" baseline="0" noProof="0" dirty="0" smtClean="0"/>
              <a:t> padrão</a:t>
            </a:r>
            <a:endParaRPr lang="pt-BR" noProof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noProof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 smtClean="0"/>
              <a:t>http://docs.spring.io/spring/docs/current/javadoc-api/org/springframework/web/servlet/LocaleResolver.html</a:t>
            </a:r>
          </a:p>
          <a:p>
            <a:r>
              <a:rPr lang="pt-BR" noProof="0" dirty="0" smtClean="0"/>
              <a:t>Explicar sobre LocaleResolver</a:t>
            </a:r>
            <a:r>
              <a:rPr lang="pt-BR" baseline="0" noProof="0" dirty="0" smtClean="0"/>
              <a:t> (default: define o Locale através de parâmetro do request)</a:t>
            </a:r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9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https://docs.spring.io/spring-boot/docs/current/reference/html/common-application-properties.html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a</a:t>
            </a:r>
            <a:r>
              <a:rPr lang="pt-BR" baseline="0" noProof="0" dirty="0" smtClean="0"/>
              <a:t> respeito das propriedades e das propriedades padrão definidas para um projeto Spring boot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2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https://dzone.com/refcardz/getting-started-with-jpa</a:t>
            </a:r>
          </a:p>
          <a:p>
            <a:r>
              <a:rPr lang="pt-BR" noProof="0" dirty="0" smtClean="0"/>
              <a:t>Clicar na</a:t>
            </a:r>
            <a:r>
              <a:rPr lang="pt-BR" baseline="0" noProof="0" dirty="0" smtClean="0"/>
              <a:t> </a:t>
            </a:r>
            <a:r>
              <a:rPr lang="pt-BR" noProof="0" dirty="0" smtClean="0"/>
              <a:t>camada de persistência</a:t>
            </a:r>
          </a:p>
          <a:p>
            <a:endParaRPr lang="pt-BR" noProof="0" dirty="0" smtClean="0"/>
          </a:p>
          <a:p>
            <a:r>
              <a:rPr lang="pt-BR" noProof="0" dirty="0" smtClean="0"/>
              <a:t>Abrir o artigo</a:t>
            </a:r>
            <a:r>
              <a:rPr lang="pt-BR" baseline="0" noProof="0" dirty="0" smtClean="0"/>
              <a:t> e gastar um pouco mais de tempo aqui explicando um pouco sobre as anotações e a forma como o mapeamento objeto-relacional funciona na prática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5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https://www.mysql.com/products/workbench/</a:t>
            </a:r>
          </a:p>
          <a:p>
            <a:endParaRPr lang="pt-BR" noProof="0" dirty="0" smtClean="0"/>
          </a:p>
          <a:p>
            <a:r>
              <a:rPr lang="pt-BR" noProof="0" dirty="0" smtClean="0"/>
              <a:t>Falar um pouco</a:t>
            </a:r>
            <a:r>
              <a:rPr lang="pt-BR" baseline="0" noProof="0" dirty="0" smtClean="0"/>
              <a:t> sobre o Workbench e dar um pequeno overview para relembrar o Java Programmer ou alinhar quem não conhece o banco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do </a:t>
            </a:r>
            <a:r>
              <a:rPr lang="pt-BR" noProof="0" dirty="0" smtClean="0"/>
              <a:t>Mãos à Obra </a:t>
            </a:r>
            <a:r>
              <a:rPr lang="pt-BR" baseline="0" noProof="0" dirty="0" smtClean="0"/>
              <a:t>7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http://docs.spring.io/spring/docs/current/javadoc-api/org/springframework/web/servlet/ModelAndView.html</a:t>
            </a:r>
          </a:p>
          <a:p>
            <a:endParaRPr lang="pt-BR" noProof="0" dirty="0" smtClean="0"/>
          </a:p>
          <a:p>
            <a:r>
              <a:rPr lang="pt-BR" noProof="0" dirty="0" smtClean="0"/>
              <a:t>Abrir</a:t>
            </a:r>
            <a:r>
              <a:rPr lang="pt-BR" baseline="0" noProof="0" dirty="0" smtClean="0"/>
              <a:t> a página da documentação de referência, explicando o conceito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ModelAttribute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https://docs.spring.io/spring/docs/current/spring-framework-reference/html/mvc.html#mvc-ann-modelattrib-methods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RequestParam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https://docs.spring.io/spring/docs/current/spring-framework-reference/html/mvc.html#mvc-ann-requestparam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PathVariable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https://docs.spring.io/spring/docs/current/spring-framework-reference/html/mvc.html#mvc-ann-requestmapping-uri-templates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8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rtinfowler.com/articles/dipInTheWild.html#YouMeanDependencyInversionRigh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spring.io/spring/docs/current/javadoc-api/org/springframework/web/servlet/LocaleResolver.html" TargetMode="External"/><Relationship Id="rId5" Type="http://schemas.openxmlformats.org/officeDocument/2006/relationships/hyperlink" Target="https://docs.spring.io/spring/docs/current/javadoc-api/org/springframework/web/servlet/ViewResolver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zone.com/refcardz/getting-started-with-jpa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www.mysql.com/products/workbench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spring.io/spring/docs/current/javadoc-api/org/springframework/web/servlet/ModelAndView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Comunicação entre Camadas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23592595"/>
              </p:ext>
            </p:extLst>
          </p:nvPr>
        </p:nvGraphicFramePr>
        <p:xfrm>
          <a:off x="2369126" y="1613262"/>
          <a:ext cx="6068291" cy="324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8750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251646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995055" y="1060469"/>
            <a:ext cx="5417126" cy="1455163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995056" y="3291052"/>
            <a:ext cx="5417126" cy="1455163"/>
            <a:chOff x="1690254" y="1670764"/>
            <a:chExt cx="5805055" cy="2008910"/>
          </a:xfrm>
        </p:grpSpPr>
        <p:sp>
          <p:nvSpPr>
            <p:cNvPr id="9" name="Faixa de Opções: Inclinada para Cima 8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ol 12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11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251646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995055" y="1060469"/>
            <a:ext cx="5417126" cy="1455163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995056" y="3291052"/>
            <a:ext cx="5417126" cy="1455163"/>
            <a:chOff x="1690254" y="1670764"/>
            <a:chExt cx="5805055" cy="2008910"/>
          </a:xfrm>
        </p:grpSpPr>
        <p:sp>
          <p:nvSpPr>
            <p:cNvPr id="9" name="Faixa de Opções: Inclinada para Cima 8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ol 12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79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 Camada de Persistência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 Camada de Persistência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Inversão de Controle e Injeção de Dependências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Retângulo 5">
            <a:hlinkClick r:id="rId5"/>
          </p:cNvPr>
          <p:cNvSpPr/>
          <p:nvPr/>
        </p:nvSpPr>
        <p:spPr>
          <a:xfrm>
            <a:off x="1403648" y="1939624"/>
            <a:ext cx="683712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IoC </a:t>
            </a:r>
          </a:p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pt-BR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45742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Resolvers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6" name="Decágono 5">
            <a:hlinkClick r:id="rId5"/>
          </p:cNvPr>
          <p:cNvSpPr/>
          <p:nvPr/>
        </p:nvSpPr>
        <p:spPr>
          <a:xfrm>
            <a:off x="1742538" y="1939636"/>
            <a:ext cx="2119746" cy="2133601"/>
          </a:xfrm>
          <a:prstGeom prst="dec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/>
              <a:t>View</a:t>
            </a:r>
            <a:endParaRPr lang="pt-BR" sz="4400" b="1" dirty="0"/>
          </a:p>
        </p:txBody>
      </p:sp>
      <p:sp>
        <p:nvSpPr>
          <p:cNvPr id="13" name="Decágono 12">
            <a:hlinkClick r:id="rId6"/>
          </p:cNvPr>
          <p:cNvSpPr/>
          <p:nvPr/>
        </p:nvSpPr>
        <p:spPr>
          <a:xfrm>
            <a:off x="5386283" y="1912744"/>
            <a:ext cx="2119746" cy="2133601"/>
          </a:xfrm>
          <a:prstGeom prst="dec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/>
              <a:t>Locale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8140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Properties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75" y="5166082"/>
            <a:ext cx="1419432" cy="441922"/>
          </a:xfrm>
          <a:prstGeom prst="rect">
            <a:avLst/>
          </a:prstGeom>
        </p:spPr>
      </p:pic>
      <p:sp>
        <p:nvSpPr>
          <p:cNvPr id="2" name="Rolagem: Vertical 1">
            <a:hlinkClick r:id="rId5"/>
          </p:cNvPr>
          <p:cNvSpPr/>
          <p:nvPr/>
        </p:nvSpPr>
        <p:spPr>
          <a:xfrm>
            <a:off x="3427138" y="1436331"/>
            <a:ext cx="2382981" cy="2656199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40362" y="4092530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application.properties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7276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Camada de Persistência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23" name="Agrupar 22"/>
          <p:cNvGrpSpPr/>
          <p:nvPr/>
        </p:nvGrpSpPr>
        <p:grpSpPr>
          <a:xfrm>
            <a:off x="1880941" y="1965097"/>
            <a:ext cx="5365432" cy="2232830"/>
            <a:chOff x="2172437" y="2360571"/>
            <a:chExt cx="4927152" cy="1821380"/>
          </a:xfrm>
        </p:grpSpPr>
        <p:sp>
          <p:nvSpPr>
            <p:cNvPr id="3" name="Retângulo 2"/>
            <p:cNvSpPr/>
            <p:nvPr/>
          </p:nvSpPr>
          <p:spPr>
            <a:xfrm>
              <a:off x="2277211" y="2360571"/>
              <a:ext cx="4682836" cy="51521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Aplicação</a:t>
              </a:r>
              <a:endParaRPr lang="pt-BR" dirty="0"/>
            </a:p>
          </p:txBody>
        </p:sp>
        <p:sp>
          <p:nvSpPr>
            <p:cNvPr id="4" name="Seta: da Esquerda para a Direita 3">
              <a:hlinkClick r:id="rId5"/>
            </p:cNvPr>
            <p:cNvSpPr/>
            <p:nvPr/>
          </p:nvSpPr>
          <p:spPr>
            <a:xfrm>
              <a:off x="2172437" y="2875787"/>
              <a:ext cx="4927152" cy="559169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Camada de Persistência (ex.: JPA)</a:t>
              </a:r>
              <a:endParaRPr lang="pt-BR" dirty="0"/>
            </a:p>
          </p:txBody>
        </p:sp>
        <p:sp>
          <p:nvSpPr>
            <p:cNvPr id="5" name="Fluxograma: Disco Magnético 4"/>
            <p:cNvSpPr/>
            <p:nvPr/>
          </p:nvSpPr>
          <p:spPr>
            <a:xfrm>
              <a:off x="2628900" y="3559778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Fluxograma: Disco Magnético 12"/>
            <p:cNvSpPr/>
            <p:nvPr/>
          </p:nvSpPr>
          <p:spPr>
            <a:xfrm>
              <a:off x="3724275" y="3569303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Fluxograma: Disco Magnético 13"/>
            <p:cNvSpPr/>
            <p:nvPr/>
          </p:nvSpPr>
          <p:spPr>
            <a:xfrm>
              <a:off x="4819650" y="3555694"/>
              <a:ext cx="914400" cy="61264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2633766" y="3555694"/>
              <a:ext cx="4167084" cy="626257"/>
              <a:chOff x="2633766" y="3555694"/>
              <a:chExt cx="4167084" cy="626257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5" name="Fluxograma: Disco Magnético 14"/>
              <p:cNvSpPr/>
              <p:nvPr/>
            </p:nvSpPr>
            <p:spPr>
              <a:xfrm>
                <a:off x="5886450" y="3555694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Fluxograma: Disco Magnético 15"/>
              <p:cNvSpPr/>
              <p:nvPr/>
            </p:nvSpPr>
            <p:spPr>
              <a:xfrm>
                <a:off x="2633766" y="3559778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Fluxograma: Disco Magnético 16"/>
              <p:cNvSpPr/>
              <p:nvPr/>
            </p:nvSpPr>
            <p:spPr>
              <a:xfrm>
                <a:off x="3729141" y="3569303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Fluxograma: Disco Magnético 17"/>
              <p:cNvSpPr/>
              <p:nvPr/>
            </p:nvSpPr>
            <p:spPr>
              <a:xfrm>
                <a:off x="4824516" y="3555694"/>
                <a:ext cx="914400" cy="612648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Seta: para Baixo 6"/>
            <p:cNvSpPr/>
            <p:nvPr/>
          </p:nvSpPr>
          <p:spPr>
            <a:xfrm>
              <a:off x="2966934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Seta: para Baixo 19"/>
            <p:cNvSpPr/>
            <p:nvPr/>
          </p:nvSpPr>
          <p:spPr>
            <a:xfrm>
              <a:off x="4088554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Seta: para Baixo 20"/>
            <p:cNvSpPr/>
            <p:nvPr/>
          </p:nvSpPr>
          <p:spPr>
            <a:xfrm>
              <a:off x="5225761" y="3365950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Seta: para Baixo 21"/>
            <p:cNvSpPr/>
            <p:nvPr/>
          </p:nvSpPr>
          <p:spPr>
            <a:xfrm>
              <a:off x="6257925" y="3354744"/>
              <a:ext cx="180975" cy="387656"/>
            </a:xfrm>
            <a:prstGeom prst="down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4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0711" y="651879"/>
            <a:ext cx="750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Repositório de Dados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939" y="1981779"/>
            <a:ext cx="4254497" cy="2302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8485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72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Model &amp; View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2" name="Seta: da Esquerda para a Direita 1">
            <a:hlinkClick r:id="rId5"/>
          </p:cNvPr>
          <p:cNvSpPr/>
          <p:nvPr/>
        </p:nvSpPr>
        <p:spPr>
          <a:xfrm>
            <a:off x="1603169" y="1772320"/>
            <a:ext cx="6234545" cy="2336541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/>
              <a:t>ModelAndView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250</Words>
  <Application>Microsoft Office PowerPoint</Application>
  <PresentationFormat>Apresentação na tela (16:10)</PresentationFormat>
  <Paragraphs>71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</cp:lastModifiedBy>
  <cp:revision>64</cp:revision>
  <dcterms:created xsi:type="dcterms:W3CDTF">2017-01-10T12:22:44Z</dcterms:created>
  <dcterms:modified xsi:type="dcterms:W3CDTF">2017-04-07T16:31:52Z</dcterms:modified>
</cp:coreProperties>
</file>