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7"/>
  </p:notesMasterIdLst>
  <p:sldIdLst>
    <p:sldId id="257" r:id="rId2"/>
    <p:sldId id="258" r:id="rId3"/>
    <p:sldId id="260" r:id="rId4"/>
    <p:sldId id="256" r:id="rId5"/>
    <p:sldId id="509" r:id="rId6"/>
    <p:sldId id="549" r:id="rId7"/>
    <p:sldId id="550" r:id="rId8"/>
    <p:sldId id="551" r:id="rId9"/>
    <p:sldId id="552" r:id="rId10"/>
    <p:sldId id="553" r:id="rId11"/>
    <p:sldId id="554" r:id="rId12"/>
    <p:sldId id="261" r:id="rId13"/>
    <p:sldId id="263" r:id="rId14"/>
    <p:sldId id="265" r:id="rId15"/>
    <p:sldId id="267" r:id="rId16"/>
    <p:sldId id="264" r:id="rId17"/>
    <p:sldId id="650" r:id="rId18"/>
    <p:sldId id="266" r:id="rId19"/>
    <p:sldId id="262" r:id="rId20"/>
    <p:sldId id="300" r:id="rId21"/>
    <p:sldId id="556" r:id="rId22"/>
    <p:sldId id="557" r:id="rId23"/>
    <p:sldId id="558" r:id="rId24"/>
    <p:sldId id="559" r:id="rId25"/>
    <p:sldId id="560" r:id="rId26"/>
    <p:sldId id="562" r:id="rId27"/>
    <p:sldId id="561" r:id="rId28"/>
    <p:sldId id="563" r:id="rId29"/>
    <p:sldId id="564" r:id="rId30"/>
    <p:sldId id="565" r:id="rId31"/>
    <p:sldId id="566" r:id="rId32"/>
    <p:sldId id="567" r:id="rId33"/>
    <p:sldId id="568" r:id="rId34"/>
    <p:sldId id="569" r:id="rId35"/>
    <p:sldId id="570" r:id="rId36"/>
    <p:sldId id="571" r:id="rId37"/>
    <p:sldId id="572" r:id="rId38"/>
    <p:sldId id="573" r:id="rId39"/>
    <p:sldId id="335" r:id="rId40"/>
    <p:sldId id="574" r:id="rId41"/>
    <p:sldId id="575" r:id="rId42"/>
    <p:sldId id="576" r:id="rId43"/>
    <p:sldId id="577" r:id="rId44"/>
    <p:sldId id="578" r:id="rId45"/>
    <p:sldId id="579" r:id="rId46"/>
    <p:sldId id="580" r:id="rId47"/>
    <p:sldId id="581" r:id="rId48"/>
    <p:sldId id="582" r:id="rId49"/>
    <p:sldId id="583" r:id="rId50"/>
    <p:sldId id="584" r:id="rId51"/>
    <p:sldId id="585" r:id="rId52"/>
    <p:sldId id="588" r:id="rId53"/>
    <p:sldId id="586" r:id="rId54"/>
    <p:sldId id="587" r:id="rId55"/>
    <p:sldId id="589" r:id="rId56"/>
    <p:sldId id="591" r:id="rId57"/>
    <p:sldId id="590" r:id="rId58"/>
    <p:sldId id="592" r:id="rId59"/>
    <p:sldId id="593" r:id="rId60"/>
    <p:sldId id="594" r:id="rId61"/>
    <p:sldId id="595" r:id="rId62"/>
    <p:sldId id="596" r:id="rId63"/>
    <p:sldId id="597" r:id="rId64"/>
    <p:sldId id="598" r:id="rId65"/>
    <p:sldId id="599" r:id="rId66"/>
    <p:sldId id="600" r:id="rId67"/>
    <p:sldId id="601" r:id="rId68"/>
    <p:sldId id="602" r:id="rId69"/>
    <p:sldId id="603" r:id="rId70"/>
    <p:sldId id="604" r:id="rId71"/>
    <p:sldId id="605" r:id="rId72"/>
    <p:sldId id="606" r:id="rId73"/>
    <p:sldId id="607" r:id="rId74"/>
    <p:sldId id="608" r:id="rId75"/>
    <p:sldId id="609" r:id="rId76"/>
    <p:sldId id="610" r:id="rId77"/>
    <p:sldId id="611" r:id="rId78"/>
    <p:sldId id="612" r:id="rId79"/>
    <p:sldId id="613" r:id="rId80"/>
    <p:sldId id="614" r:id="rId81"/>
    <p:sldId id="615" r:id="rId82"/>
    <p:sldId id="617" r:id="rId83"/>
    <p:sldId id="618" r:id="rId84"/>
    <p:sldId id="616" r:id="rId85"/>
    <p:sldId id="375" r:id="rId86"/>
    <p:sldId id="619" r:id="rId87"/>
    <p:sldId id="624" r:id="rId88"/>
    <p:sldId id="625" r:id="rId89"/>
    <p:sldId id="626" r:id="rId90"/>
    <p:sldId id="627" r:id="rId91"/>
    <p:sldId id="628" r:id="rId92"/>
    <p:sldId id="620" r:id="rId93"/>
    <p:sldId id="629" r:id="rId94"/>
    <p:sldId id="621" r:id="rId95"/>
    <p:sldId id="631" r:id="rId96"/>
    <p:sldId id="630" r:id="rId97"/>
    <p:sldId id="632" r:id="rId98"/>
    <p:sldId id="633" r:id="rId99"/>
    <p:sldId id="622" r:id="rId100"/>
    <p:sldId id="634" r:id="rId101"/>
    <p:sldId id="642" r:id="rId102"/>
    <p:sldId id="643" r:id="rId103"/>
    <p:sldId id="644" r:id="rId104"/>
    <p:sldId id="645" r:id="rId105"/>
    <p:sldId id="646" r:id="rId106"/>
    <p:sldId id="647" r:id="rId107"/>
    <p:sldId id="648" r:id="rId108"/>
    <p:sldId id="635" r:id="rId109"/>
    <p:sldId id="637" r:id="rId110"/>
    <p:sldId id="636" r:id="rId111"/>
    <p:sldId id="623" r:id="rId112"/>
    <p:sldId id="638" r:id="rId113"/>
    <p:sldId id="639" r:id="rId114"/>
    <p:sldId id="640" r:id="rId115"/>
    <p:sldId id="641" r:id="rId116"/>
    <p:sldId id="792" r:id="rId117"/>
    <p:sldId id="304" r:id="rId118"/>
    <p:sldId id="651" r:id="rId119"/>
    <p:sldId id="652" r:id="rId120"/>
    <p:sldId id="653" r:id="rId121"/>
    <p:sldId id="654" r:id="rId122"/>
    <p:sldId id="655" r:id="rId123"/>
    <p:sldId id="656" r:id="rId124"/>
    <p:sldId id="657" r:id="rId125"/>
    <p:sldId id="658" r:id="rId126"/>
    <p:sldId id="659" r:id="rId127"/>
    <p:sldId id="660" r:id="rId128"/>
    <p:sldId id="661" r:id="rId129"/>
    <p:sldId id="662" r:id="rId130"/>
    <p:sldId id="663" r:id="rId131"/>
    <p:sldId id="664" r:id="rId132"/>
    <p:sldId id="665" r:id="rId133"/>
    <p:sldId id="666" r:id="rId134"/>
    <p:sldId id="793" r:id="rId135"/>
    <p:sldId id="649" r:id="rId136"/>
    <p:sldId id="667" r:id="rId137"/>
    <p:sldId id="669" r:id="rId138"/>
    <p:sldId id="670" r:id="rId139"/>
    <p:sldId id="671" r:id="rId140"/>
    <p:sldId id="672" r:id="rId141"/>
    <p:sldId id="668" r:id="rId142"/>
    <p:sldId id="673" r:id="rId143"/>
    <p:sldId id="674" r:id="rId144"/>
    <p:sldId id="675" r:id="rId145"/>
    <p:sldId id="676" r:id="rId146"/>
    <p:sldId id="677" r:id="rId147"/>
    <p:sldId id="678" r:id="rId148"/>
    <p:sldId id="681" r:id="rId149"/>
    <p:sldId id="679" r:id="rId150"/>
    <p:sldId id="680" r:id="rId151"/>
    <p:sldId id="682" r:id="rId152"/>
    <p:sldId id="683" r:id="rId153"/>
    <p:sldId id="684" r:id="rId154"/>
    <p:sldId id="685" r:id="rId155"/>
    <p:sldId id="686" r:id="rId156"/>
    <p:sldId id="687" r:id="rId157"/>
    <p:sldId id="688" r:id="rId158"/>
    <p:sldId id="689" r:id="rId159"/>
    <p:sldId id="690" r:id="rId160"/>
    <p:sldId id="691" r:id="rId161"/>
    <p:sldId id="706" r:id="rId162"/>
    <p:sldId id="707" r:id="rId163"/>
    <p:sldId id="708" r:id="rId164"/>
    <p:sldId id="705" r:id="rId165"/>
    <p:sldId id="692" r:id="rId166"/>
    <p:sldId id="709" r:id="rId167"/>
    <p:sldId id="693" r:id="rId168"/>
    <p:sldId id="694" r:id="rId169"/>
    <p:sldId id="695" r:id="rId170"/>
    <p:sldId id="696" r:id="rId171"/>
    <p:sldId id="697" r:id="rId172"/>
    <p:sldId id="698" r:id="rId173"/>
    <p:sldId id="710" r:id="rId174"/>
    <p:sldId id="699" r:id="rId175"/>
    <p:sldId id="700" r:id="rId176"/>
    <p:sldId id="711" r:id="rId177"/>
    <p:sldId id="701" r:id="rId178"/>
    <p:sldId id="712" r:id="rId179"/>
    <p:sldId id="702" r:id="rId180"/>
    <p:sldId id="713" r:id="rId181"/>
    <p:sldId id="703" r:id="rId182"/>
    <p:sldId id="704" r:id="rId183"/>
    <p:sldId id="794" r:id="rId184"/>
    <p:sldId id="324" r:id="rId185"/>
    <p:sldId id="714" r:id="rId186"/>
    <p:sldId id="715" r:id="rId187"/>
    <p:sldId id="716" r:id="rId188"/>
    <p:sldId id="717" r:id="rId189"/>
    <p:sldId id="718" r:id="rId190"/>
    <p:sldId id="719" r:id="rId191"/>
    <p:sldId id="720" r:id="rId192"/>
    <p:sldId id="721" r:id="rId193"/>
    <p:sldId id="722" r:id="rId194"/>
    <p:sldId id="723" r:id="rId195"/>
    <p:sldId id="724" r:id="rId196"/>
    <p:sldId id="725" r:id="rId197"/>
    <p:sldId id="726" r:id="rId198"/>
    <p:sldId id="727" r:id="rId199"/>
    <p:sldId id="728" r:id="rId200"/>
    <p:sldId id="729" r:id="rId201"/>
    <p:sldId id="730" r:id="rId202"/>
    <p:sldId id="732" r:id="rId203"/>
    <p:sldId id="733" r:id="rId204"/>
    <p:sldId id="735" r:id="rId205"/>
    <p:sldId id="736" r:id="rId206"/>
    <p:sldId id="737" r:id="rId207"/>
    <p:sldId id="731" r:id="rId208"/>
    <p:sldId id="734" r:id="rId209"/>
    <p:sldId id="738" r:id="rId210"/>
    <p:sldId id="740" r:id="rId211"/>
    <p:sldId id="744" r:id="rId212"/>
    <p:sldId id="739" r:id="rId213"/>
    <p:sldId id="742" r:id="rId214"/>
    <p:sldId id="748" r:id="rId215"/>
    <p:sldId id="749" r:id="rId216"/>
    <p:sldId id="750" r:id="rId217"/>
    <p:sldId id="751" r:id="rId218"/>
    <p:sldId id="752" r:id="rId219"/>
    <p:sldId id="753" r:id="rId220"/>
    <p:sldId id="754" r:id="rId221"/>
    <p:sldId id="755" r:id="rId222"/>
    <p:sldId id="756" r:id="rId223"/>
    <p:sldId id="743" r:id="rId224"/>
    <p:sldId id="741" r:id="rId225"/>
    <p:sldId id="745" r:id="rId226"/>
    <p:sldId id="757" r:id="rId227"/>
    <p:sldId id="746" r:id="rId228"/>
    <p:sldId id="758" r:id="rId229"/>
    <p:sldId id="759" r:id="rId230"/>
    <p:sldId id="760" r:id="rId231"/>
    <p:sldId id="761" r:id="rId232"/>
    <p:sldId id="762" r:id="rId233"/>
    <p:sldId id="763" r:id="rId234"/>
    <p:sldId id="764" r:id="rId235"/>
    <p:sldId id="765" r:id="rId236"/>
    <p:sldId id="766" r:id="rId237"/>
    <p:sldId id="767" r:id="rId238"/>
    <p:sldId id="768" r:id="rId239"/>
    <p:sldId id="769" r:id="rId240"/>
    <p:sldId id="770" r:id="rId241"/>
    <p:sldId id="771" r:id="rId242"/>
    <p:sldId id="772" r:id="rId243"/>
    <p:sldId id="773" r:id="rId244"/>
    <p:sldId id="774" r:id="rId245"/>
    <p:sldId id="775" r:id="rId246"/>
    <p:sldId id="777" r:id="rId247"/>
    <p:sldId id="776" r:id="rId248"/>
    <p:sldId id="778" r:id="rId249"/>
    <p:sldId id="779" r:id="rId250"/>
    <p:sldId id="780" r:id="rId251"/>
    <p:sldId id="781" r:id="rId252"/>
    <p:sldId id="782" r:id="rId253"/>
    <p:sldId id="259" r:id="rId254"/>
    <p:sldId id="795" r:id="rId255"/>
    <p:sldId id="796" r:id="rId256"/>
    <p:sldId id="797" r:id="rId257"/>
    <p:sldId id="798" r:id="rId258"/>
    <p:sldId id="799" r:id="rId259"/>
    <p:sldId id="800" r:id="rId260"/>
    <p:sldId id="801" r:id="rId261"/>
    <p:sldId id="802" r:id="rId262"/>
    <p:sldId id="803" r:id="rId263"/>
    <p:sldId id="804" r:id="rId264"/>
    <p:sldId id="805" r:id="rId265"/>
    <p:sldId id="806" r:id="rId266"/>
    <p:sldId id="807" r:id="rId267"/>
    <p:sldId id="808" r:id="rId268"/>
    <p:sldId id="809" r:id="rId269"/>
    <p:sldId id="810" r:id="rId270"/>
    <p:sldId id="811" r:id="rId271"/>
    <p:sldId id="812" r:id="rId272"/>
    <p:sldId id="813" r:id="rId273"/>
    <p:sldId id="814" r:id="rId274"/>
    <p:sldId id="815" r:id="rId275"/>
    <p:sldId id="816" r:id="rId276"/>
    <p:sldId id="817" r:id="rId277"/>
    <p:sldId id="818" r:id="rId278"/>
    <p:sldId id="819" r:id="rId279"/>
    <p:sldId id="820" r:id="rId280"/>
    <p:sldId id="821" r:id="rId281"/>
    <p:sldId id="822" r:id="rId282"/>
    <p:sldId id="823" r:id="rId283"/>
    <p:sldId id="824" r:id="rId284"/>
    <p:sldId id="825" r:id="rId285"/>
    <p:sldId id="826" r:id="rId286"/>
    <p:sldId id="827" r:id="rId287"/>
    <p:sldId id="828" r:id="rId288"/>
    <p:sldId id="829" r:id="rId289"/>
    <p:sldId id="830" r:id="rId290"/>
    <p:sldId id="831" r:id="rId291"/>
    <p:sldId id="832" r:id="rId292"/>
    <p:sldId id="833" r:id="rId293"/>
    <p:sldId id="834" r:id="rId294"/>
    <p:sldId id="835" r:id="rId295"/>
    <p:sldId id="836" r:id="rId29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76A"/>
    <a:srgbClr val="1E4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95" autoAdjust="0"/>
    <p:restoredTop sz="94688" autoAdjust="0"/>
  </p:normalViewPr>
  <p:slideViewPr>
    <p:cSldViewPr snapToGrid="0" snapToObjects="1">
      <p:cViewPr varScale="1">
        <p:scale>
          <a:sx n="124" d="100"/>
          <a:sy n="124" d="100"/>
        </p:scale>
        <p:origin x="-120" y="-13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92" Type="http://schemas.openxmlformats.org/officeDocument/2006/relationships/slide" Target="slides/slide291.xml"/><Relationship Id="rId297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theme" Target="theme/theme1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A1903-0BF2-F745-A142-B9AFD4003DB8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A4844-41CC-BF41-B519-0EA4C1275D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6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4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1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1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4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4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4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8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E16F-4840-DE47-A3AB-5C9E0815BE1A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5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nodejs.org/" TargetMode="External"/><Relationship Id="rId4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de.visualstudio.com/" TargetMode="Externa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ngularjs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lista" TargetMode="External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npmjs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embeddedjs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mongodb.com/" TargetMode="Externa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expressjs.com/" TargetMode="External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ngular.io/" TargetMode="External"/><Relationship Id="rId5" Type="http://schemas.openxmlformats.org/officeDocument/2006/relationships/hyperlink" Target="https://angularjs.org/" TargetMode="External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0" y="792549"/>
            <a:ext cx="9144000" cy="4245429"/>
          </a:xfrm>
          <a:prstGeom prst="rect">
            <a:avLst/>
          </a:prstGeom>
        </p:spPr>
      </p:pic>
      <p:pic>
        <p:nvPicPr>
          <p:cNvPr id="5" name="Picture 4" descr="LOGO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07" y="1284224"/>
            <a:ext cx="3831840" cy="28487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9" name="Picture 8" descr="logo_treinamentos_impacta_azul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33" y="4673618"/>
            <a:ext cx="2340608" cy="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4" name="AutoShape 2" descr="Resultado de imagem para express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314340"/>
            <a:ext cx="34956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5"/>
          <p:cNvSpPr txBox="1"/>
          <p:nvPr/>
        </p:nvSpPr>
        <p:spPr>
          <a:xfrm>
            <a:off x="4744633" y="964992"/>
            <a:ext cx="36749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Node.js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é 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núcleo de todo desenvolvimento MEAN Stack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 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Com ele é possível criar o próprio servidor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Web, além de incluir pacotes para os outros itens (</a:t>
            </a:r>
            <a:r>
              <a:rPr lang="pt-BR" dirty="0" err="1">
                <a:solidFill>
                  <a:srgbClr val="1E435B"/>
                </a:solidFill>
                <a:latin typeface="Lucida Sans"/>
                <a:cs typeface="Lucida Sans"/>
              </a:rPr>
              <a:t>MongoDB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Angular 4 e Expre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ss).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Junto com o Node.js,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temos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 utilitário npm (node package manager), responsável pela instalação dos componentes.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524132" y="4288979"/>
            <a:ext cx="367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Link: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  <a:hlinkClick r:id="rId5"/>
              </a:rPr>
              <a:t>https://nodejs.org/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1079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240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Usando 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M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ongoose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Tendo o MongoDB instalado e o serviço iniciado, 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Mongoose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é capaz de criar o banco de dados, caso não exista. Não há necessidade de interferir diretamente no banco de dados.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Para instalar o Mongoose na aplicação, usamos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este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comando: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lvl="0"/>
            <a:r>
              <a:rPr lang="pt-BR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npm install --save mongoose</a:t>
            </a:r>
            <a:endParaRPr lang="pt-B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Lembrando que o atributo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--save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inclui o módulo no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package.json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para futuras instalações, quando necessário.</a:t>
            </a:r>
            <a:endParaRPr lang="pt-BR" dirty="0" smtClean="0">
              <a:solidFill>
                <a:srgbClr val="FF0000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7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6766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Usando 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M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ongoose com Models</a:t>
            </a:r>
            <a:endParaRPr lang="en-US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 elemento central no desenvolvimento de um banco de dados é modelo, ou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Schema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um tipo especial de código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JavaScript no qual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definimos os elementos no banco de dados.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 forma geral para definição de um elemento no documento é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esta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lvl="0"/>
            <a:r>
              <a:rPr lang="pt-BR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elemento: {type: Tipo [, parametros adicionais ]}</a:t>
            </a:r>
            <a:endParaRPr lang="pt-B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Exemplo: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lvl="0"/>
            <a:r>
              <a:rPr lang="pt-BR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nome: {type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String}</a:t>
            </a:r>
            <a:endParaRPr lang="pt-B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6766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Usando 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M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ongoose com Models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Os tipos usados na definição de um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chema são: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String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 Qualquer cadeia de caracteres no padrão UTF-8.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Number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 Qualquer tipo numérico. Não temos como especificar se é inteiro ou double, apenas Number.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Date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 Retornado como ISODate no MongoDB.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Boolean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 Retorna True ou False.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6766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Usando 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M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ongoose com Models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Os tipos usados na definição de um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chema são: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Buffer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 Representa informações binárias, como imagens, por exemplo.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Mixed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 Qualquer tipo de dado.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Array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 Uma coleção de elementos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ObjectId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 Qualquer identificador diferente de _id. Normalmente usado para referenciar o valor do _id em outros documentos.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6766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Usando 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M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ongoose com Models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 exemplo a seguir ilustra a definição de um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chema: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cliente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mongoose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Schema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nome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String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endereco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String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avaliacao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Number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,	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atividades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String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dirty="0">
                <a:solidFill>
                  <a:srgbClr val="000000"/>
                </a:solidFill>
                <a:latin typeface="Consolas"/>
              </a:rPr>
            </a:br>
            <a:r>
              <a:rPr lang="pt-BR" dirty="0" smtClean="0">
                <a:solidFill>
                  <a:srgbClr val="1E435B"/>
                </a:solidFill>
                <a:latin typeface="Lucida Sans"/>
              </a:rPr>
              <a:t>Ou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6766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Usando 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M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ongoose com Models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Schema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'mongoose'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Schema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BR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cliente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Schema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nome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String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endereco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String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avaliacao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Number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atividades: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[</a:t>
            </a:r>
            <a:r>
              <a:rPr lang="pt-BR" sz="1600" dirty="0" smtClean="0">
                <a:solidFill>
                  <a:srgbClr val="267F99"/>
                </a:solidFill>
                <a:latin typeface="Consolas"/>
              </a:rPr>
              <a:t>String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] </a:t>
            </a:r>
            <a:r>
              <a:rPr lang="pt-BR" sz="1600" dirty="0">
                <a:solidFill>
                  <a:srgbClr val="008000"/>
                </a:solidFill>
                <a:latin typeface="Consolas"/>
              </a:rPr>
              <a:t>//array de </a:t>
            </a:r>
            <a:r>
              <a:rPr lang="pt-BR" sz="1600" dirty="0" smtClean="0">
                <a:solidFill>
                  <a:srgbClr val="008000"/>
                </a:solidFill>
                <a:latin typeface="Consolas"/>
              </a:rPr>
              <a:t>String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6766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Usando 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M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ongoose com Models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39545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É possível adicionarmos subdocumentos a um documento. Exemplo: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schemaAtividade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mongoose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Schema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descricao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type: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String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duracao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Number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cliente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Schema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nome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type: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String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required: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endereco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String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avaliacao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type: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Number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"default"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min: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max: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5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},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atividades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schemaAtividade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] </a:t>
            </a:r>
            <a:r>
              <a:rPr lang="pt-BR" sz="1600" dirty="0">
                <a:solidFill>
                  <a:srgbClr val="008000"/>
                </a:solidFill>
                <a:latin typeface="Consolas"/>
              </a:rPr>
              <a:t>//array de SchemaAtividade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6766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Usando 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M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ongoose com Models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395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Na definição de </a:t>
            </a:r>
            <a:r>
              <a:rPr lang="pt-BR" dirty="0" err="1" smtClean="0">
                <a:solidFill>
                  <a:srgbClr val="1E435B"/>
                </a:solidFill>
                <a:latin typeface="Lucida Sans"/>
              </a:rPr>
              <a:t>subdocumentos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é importante que a definição do subdocumento ocorra antes do documento principal que o utiliza.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3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353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Acessando o MongoDB com Node.js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Considerando o projeto criado com base no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xpress e 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app.js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vamos incluir as instruções destacadas para referenciar 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Mongoose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endParaRPr lang="pt-BR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express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'express'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load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'express-load'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express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b="1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mongoose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'mongoose'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b="1" dirty="0">
                <a:solidFill>
                  <a:srgbClr val="001080"/>
                </a:solidFill>
                <a:latin typeface="Consolas"/>
              </a:rPr>
              <a:t>global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db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mongoose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connect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'mongodb://localhost:27017/dbusuarios'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set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'views'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__dirname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'/views'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set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'view engine'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'ejs'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use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express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static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__dirname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'/public'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dirty="0">
                <a:solidFill>
                  <a:srgbClr val="000000"/>
                </a:solidFill>
                <a:latin typeface="Consolas"/>
              </a:rPr>
            </a:br>
            <a:endParaRPr lang="pt-BR" dirty="0">
              <a:solidFill>
                <a:srgbClr val="000000"/>
              </a:solidFill>
              <a:latin typeface="Consola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353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Acessando o MongoDB com Node.js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load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'models'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then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'controllers'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then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'routes'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into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listen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3000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>
                <a:solidFill>
                  <a:srgbClr val="267F99"/>
                </a:solidFill>
                <a:latin typeface="Consolas"/>
              </a:rPr>
              <a:t>console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log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"servidor no ar"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dirty="0">
                <a:solidFill>
                  <a:srgbClr val="000000"/>
                </a:solidFill>
                <a:latin typeface="Consolas"/>
              </a:rPr>
            </a:br>
            <a:endParaRPr lang="pt-BR" dirty="0">
              <a:solidFill>
                <a:srgbClr val="000000"/>
              </a:solidFill>
              <a:latin typeface="Consola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4" name="AutoShape 2" descr="Resultado de imagem para express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extBox 15"/>
          <p:cNvSpPr txBox="1"/>
          <p:nvPr/>
        </p:nvSpPr>
        <p:spPr>
          <a:xfrm>
            <a:off x="791609" y="1410210"/>
            <a:ext cx="76280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Ao longo do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curso, estudaremos cada uma dessas ferramentas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 como elas interagem para compor uma aplicação real.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Os códigos desenvolvidos ao longo deste curso podem ser escritos em qualquer editor de textos, mas utilizaremos 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Visual Studio Code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(também conhecido como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VS Code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).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Podemos obtê-lo em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  <a:hlinkClick r:id="rId4"/>
              </a:rPr>
              <a:t>https://code.visualstudio.com/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549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353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Acessando o MongoDB com Node.js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Observe que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na função </a:t>
            </a:r>
            <a:r>
              <a:rPr lang="pt-BR" b="1" dirty="0" err="1" smtClean="0">
                <a:solidFill>
                  <a:srgbClr val="1E435B"/>
                </a:solidFill>
                <a:latin typeface="Lucida Sans"/>
              </a:rPr>
              <a:t>connect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()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estamos referenciando um banco de dados chamado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dbusuarios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 Este será criado pelo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M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ongoose. 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Agora, na 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models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crie 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usuarios.js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endParaRPr lang="pt-BR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600" dirty="0">
                <a:solidFill>
                  <a:srgbClr val="267F99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exports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Schema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'mongoose'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Schema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usuario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Schema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nome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type: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String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required: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},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email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type: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String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required: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});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db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model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'usuarios'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usuario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353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Acessando o MongoDB com Node.js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No controller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home.js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realiz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as alterações destacadas:</a:t>
            </a:r>
          </a:p>
          <a:p>
            <a:endParaRPr lang="pt-BR" sz="1600" dirty="0" smtClean="0">
              <a:solidFill>
                <a:srgbClr val="267F99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267F99"/>
                </a:solidFill>
                <a:latin typeface="Consolas"/>
              </a:rPr>
              <a:t>module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267F99"/>
                </a:solidFill>
                <a:latin typeface="Consolas"/>
              </a:rPr>
              <a:t>exports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pt-BR" sz="1600" b="1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Usuario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models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usuario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HomeController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index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requisicao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resposta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b="1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pt-BR" sz="1600" b="1" dirty="0">
                <a:solidFill>
                  <a:srgbClr val="008000"/>
                </a:solidFill>
                <a:latin typeface="Consolas"/>
              </a:rPr>
              <a:t>definindo um novo usuário</a:t>
            </a:r>
            <a:endParaRPr lang="pt-BR" sz="1600" b="1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b="1" dirty="0" smtClean="0">
                <a:solidFill>
                  <a:srgbClr val="0000FF"/>
                </a:solidFill>
                <a:latin typeface="Consolas"/>
              </a:rPr>
              <a:t>		var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nome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"usuario novo"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b="1" dirty="0" smtClean="0">
                <a:solidFill>
                  <a:srgbClr val="0000FF"/>
                </a:solidFill>
                <a:latin typeface="Consolas"/>
              </a:rPr>
              <a:t>		var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email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"email@impacta.com</a:t>
            </a:r>
            <a:r>
              <a:rPr lang="pt-BR" sz="1600" b="1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b="1" dirty="0">
                <a:solidFill>
                  <a:srgbClr val="000000"/>
                </a:solidFill>
                <a:latin typeface="Consolas"/>
              </a:rPr>
            </a:b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pt-BR" sz="1600" b="1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usuario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= {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"nome"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nome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"email"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email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};</a:t>
            </a:r>
          </a:p>
          <a:p>
            <a:r>
              <a:rPr lang="pt-BR" sz="1600" b="1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b="1" dirty="0">
                <a:solidFill>
                  <a:srgbClr val="000000"/>
                </a:solidFill>
                <a:latin typeface="Consolas"/>
              </a:rPr>
            </a:b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pt-BR" sz="1600" b="1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pt-BR" sz="1600" b="1" dirty="0">
                <a:solidFill>
                  <a:srgbClr val="008000"/>
                </a:solidFill>
                <a:latin typeface="Consolas"/>
              </a:rPr>
              <a:t>definindo a resposta</a:t>
            </a:r>
            <a:endParaRPr lang="pt-BR" sz="1600" b="1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b="1" dirty="0" smtClean="0">
                <a:solidFill>
                  <a:srgbClr val="0000FF"/>
                </a:solidFill>
                <a:latin typeface="Consolas"/>
              </a:rPr>
              <a:t>		var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resultado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pt-BR" sz="1600" b="1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353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Acessando o MongoDB com Node.js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</a:t>
            </a:r>
            <a:r>
              <a:rPr lang="pt-BR" sz="1600" b="1" dirty="0" smtClean="0">
                <a:solidFill>
                  <a:srgbClr val="001080"/>
                </a:solidFill>
                <a:latin typeface="Consolas"/>
              </a:rPr>
              <a:t>Usuario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 smtClean="0">
                <a:solidFill>
                  <a:srgbClr val="795E26"/>
                </a:solidFill>
                <a:latin typeface="Consolas"/>
              </a:rPr>
              <a:t>create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 smtClean="0">
                <a:solidFill>
                  <a:srgbClr val="001080"/>
                </a:solidFill>
                <a:latin typeface="Consolas"/>
              </a:rPr>
              <a:t>usuario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erro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usuario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 { </a:t>
            </a:r>
          </a:p>
          <a:p>
            <a:r>
              <a:rPr lang="pt-BR" sz="1600" b="1" dirty="0" smtClean="0">
                <a:solidFill>
                  <a:srgbClr val="AF00DB"/>
                </a:solidFill>
                <a:latin typeface="Consolas"/>
              </a:rPr>
              <a:t>			if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erro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b="1" dirty="0" smtClean="0">
                <a:solidFill>
                  <a:srgbClr val="001080"/>
                </a:solidFill>
                <a:latin typeface="Consolas"/>
              </a:rPr>
              <a:t>				resultado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"Ocorreu um erro ao incluir usuario"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			}</a:t>
            </a:r>
            <a:endParaRPr lang="pt-BR" sz="1600" b="1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b="1" dirty="0" smtClean="0">
                <a:solidFill>
                  <a:srgbClr val="AF00DB"/>
                </a:solidFill>
                <a:latin typeface="Consolas"/>
              </a:rPr>
              <a:t>			else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600" b="1" dirty="0" smtClean="0">
                <a:solidFill>
                  <a:srgbClr val="001080"/>
                </a:solidFill>
                <a:latin typeface="Consolas"/>
              </a:rPr>
              <a:t>				resultado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"Usuario incluído com sucesso"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			}</a:t>
            </a:r>
            <a:endParaRPr lang="pt-BR" sz="1600" b="1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		});</a:t>
            </a:r>
            <a:endParaRPr lang="pt-BR" sz="1600" b="1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resposta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render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'home/index'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titulo: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'Exemplo Express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								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resultado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resultado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}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return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HomeController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353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Acessando o MongoDB com Node.js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Ao iniciar a aplicação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app.js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execut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e-a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no browser para que o controller possa ser processado. Verifi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que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no console do banco de dados se a coleção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usuarios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foi criada e se o registro foi incluído corretamente.</a:t>
            </a:r>
          </a:p>
          <a:p>
            <a:endParaRPr lang="pt-BR" sz="1600" dirty="0" smtClean="0">
              <a:solidFill>
                <a:srgbClr val="267F99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353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Acessando o MongoDB com Node.js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No código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podemos escrever alguns manipuladores de eventos para monitorar o processo de conexão. Podemos considerar três eventos no ciclo de vida do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M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ongoose: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connected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error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e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disconnected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Sua utilização está apresentada no código a seguir:</a:t>
            </a:r>
          </a:p>
          <a:p>
            <a:endParaRPr lang="pt-BR" sz="1600" dirty="0" smtClean="0">
              <a:solidFill>
                <a:srgbClr val="267F99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353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Acessando o MongoDB com Node.js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mongoose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'mongoose'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global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db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mongoose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connect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'mongodb://localhost:27017/dbusuarios'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b="1" dirty="0">
                <a:solidFill>
                  <a:srgbClr val="001080"/>
                </a:solidFill>
                <a:latin typeface="Consolas"/>
              </a:rPr>
              <a:t>mongoose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connection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on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'connected'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b="1" dirty="0" smtClean="0">
                <a:solidFill>
                  <a:srgbClr val="267F99"/>
                </a:solidFill>
                <a:latin typeface="Consolas"/>
              </a:rPr>
              <a:t>	console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 smtClean="0">
                <a:solidFill>
                  <a:srgbClr val="795E26"/>
                </a:solidFill>
                <a:latin typeface="Consolas"/>
              </a:rPr>
              <a:t>log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'=====Conexão estabelecida com sucesso====='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b="1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pt-BR" sz="1600" b="1" dirty="0">
                <a:solidFill>
                  <a:srgbClr val="001080"/>
                </a:solidFill>
                <a:latin typeface="Consolas"/>
              </a:rPr>
              <a:t>mongoose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connection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on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'error'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err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b="1" dirty="0" smtClean="0">
                <a:solidFill>
                  <a:srgbClr val="267F99"/>
                </a:solidFill>
                <a:latin typeface="Consolas"/>
              </a:rPr>
              <a:t>	console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 smtClean="0">
                <a:solidFill>
                  <a:srgbClr val="795E26"/>
                </a:solidFill>
                <a:latin typeface="Consolas"/>
              </a:rPr>
              <a:t>log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'=====Ocorreu um erro: 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err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b="1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pt-BR" sz="1600" b="1" dirty="0">
                <a:solidFill>
                  <a:srgbClr val="001080"/>
                </a:solidFill>
                <a:latin typeface="Consolas"/>
              </a:rPr>
              <a:t>mongoose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connection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on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'disconnected'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b="1" dirty="0" smtClean="0">
                <a:solidFill>
                  <a:srgbClr val="267F99"/>
                </a:solidFill>
                <a:latin typeface="Consolas"/>
              </a:rPr>
              <a:t>	 console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 smtClean="0">
                <a:solidFill>
                  <a:srgbClr val="795E26"/>
                </a:solidFill>
                <a:latin typeface="Consolas"/>
              </a:rPr>
              <a:t>log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'=====Conexão terminada====='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b="1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pt-BR" sz="1600" dirty="0" smtClean="0">
              <a:solidFill>
                <a:srgbClr val="267F99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353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Acessando o MongoDB com Node.js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Lucida Sans"/>
              </a:rPr>
              <a:t>Elaborar o Projeto 03</a:t>
            </a:r>
          </a:p>
          <a:p>
            <a:endParaRPr lang="pt-BR" sz="1600" dirty="0" smtClean="0">
              <a:solidFill>
                <a:srgbClr val="267F99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1341" y="1047215"/>
            <a:ext cx="38506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Capítulo </a:t>
            </a: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4 </a:t>
            </a:r>
            <a:r>
              <a:rPr lang="pt-BR" sz="3200" dirty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– Desenvolvimento de W</a:t>
            </a: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eb services com Node.js, Express e MongoDB</a:t>
            </a:r>
          </a:p>
          <a:p>
            <a:pPr algn="ctr"/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908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Definindo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 services REST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A sigla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REST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 significa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Representational State Transfer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. REST é um padrão de </a:t>
            </a:r>
            <a:r>
              <a:rPr lang="pt-BR" sz="1750" dirty="0">
                <a:solidFill>
                  <a:srgbClr val="1E435B"/>
                </a:solidFill>
                <a:latin typeface="Lucida Sans"/>
              </a:rPr>
              <a:t>W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eb services baseados em verbos HTTP (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GET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,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POST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,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PUT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 e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DELETE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).</a:t>
            </a:r>
          </a:p>
          <a:p>
            <a:endParaRPr lang="pt-BR" sz="1400" dirty="0">
              <a:solidFill>
                <a:srgbClr val="1E435B"/>
              </a:solidFill>
              <a:latin typeface="Lucida Sans"/>
            </a:endParaRPr>
          </a:p>
          <a:p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Mas o que é um </a:t>
            </a:r>
            <a:r>
              <a:rPr lang="pt-BR" sz="1750" dirty="0">
                <a:solidFill>
                  <a:srgbClr val="1E435B"/>
                </a:solidFill>
                <a:latin typeface="Lucida Sans"/>
              </a:rPr>
              <a:t>W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eb service?</a:t>
            </a:r>
          </a:p>
          <a:p>
            <a:endParaRPr lang="pt-BR" sz="1400" dirty="0">
              <a:solidFill>
                <a:srgbClr val="1E435B"/>
              </a:solidFill>
              <a:latin typeface="Lucida Sans"/>
            </a:endParaRPr>
          </a:p>
          <a:p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Vamos imaginar o seguinte cenário:</a:t>
            </a:r>
          </a:p>
          <a:p>
            <a:endParaRPr lang="pt-BR" sz="1400" dirty="0">
              <a:solidFill>
                <a:srgbClr val="1E435B"/>
              </a:solidFill>
              <a:latin typeface="Lucida Sans"/>
            </a:endParaRPr>
          </a:p>
          <a:p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Um cliente efetua uma compra em um supermercado. O pagamento é realizado com seu cartão de crédito. O sistema do supermercado não conhece os dados do cartão, então encaminha a solicitação ao sistema da administradora de cartão de crédito. O sistema da administradora responde ao sistema do supermercado com um dos </a:t>
            </a:r>
            <a:r>
              <a:rPr lang="pt-BR" sz="1750" dirty="0">
                <a:solidFill>
                  <a:srgbClr val="1E435B"/>
                </a:solidFill>
                <a:latin typeface="Lucida Sans"/>
              </a:rPr>
              <a:t>possíveis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 resultados: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Saldo insuficiente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,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Transação aceita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, entre outros</a:t>
            </a:r>
            <a:r>
              <a:rPr lang="pt-BR" sz="1750" dirty="0">
                <a:solidFill>
                  <a:srgbClr val="1E435B"/>
                </a:solidFill>
                <a:latin typeface="Lucida Sans"/>
              </a:rPr>
              <a:t>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908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Definindo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 services REST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 imagem abaixo ilustra es</a:t>
            </a:r>
            <a:r>
              <a:rPr lang="pt-BR" sz="1750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 mecanismo</a:t>
            </a:r>
            <a:r>
              <a:rPr lang="pt-BR" sz="1750" dirty="0">
                <a:solidFill>
                  <a:srgbClr val="1E435B"/>
                </a:solidFill>
                <a:latin typeface="Lucida Sans"/>
              </a:rPr>
              <a:t>: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TextBox 15"/>
          <p:cNvSpPr txBox="1"/>
          <p:nvPr/>
        </p:nvSpPr>
        <p:spPr>
          <a:xfrm>
            <a:off x="639357" y="4317960"/>
            <a:ext cx="806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Nessa imagem, o sistema da administradora é o nosso </a:t>
            </a:r>
            <a:r>
              <a:rPr lang="pt-BR" sz="1750" dirty="0">
                <a:solidFill>
                  <a:srgbClr val="1E435B"/>
                </a:solidFill>
                <a:latin typeface="Lucida Sans"/>
              </a:rPr>
              <a:t>W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eb service.</a:t>
            </a:r>
            <a:endParaRPr lang="pt-BR" sz="1600" dirty="0" smtClean="0">
              <a:solidFill>
                <a:srgbClr val="267F99"/>
              </a:solidFill>
              <a:latin typeface="Consolas"/>
            </a:endParaRPr>
          </a:p>
        </p:txBody>
      </p:sp>
      <p:pic>
        <p:nvPicPr>
          <p:cNvPr id="4" name="Picture 3" descr="modelo-info-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85" b="36852"/>
          <a:stretch/>
        </p:blipFill>
        <p:spPr>
          <a:xfrm>
            <a:off x="1714500" y="2084915"/>
            <a:ext cx="5715000" cy="159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1341" y="1047215"/>
            <a:ext cx="3850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Conteúdo </a:t>
            </a:r>
            <a:r>
              <a:rPr lang="pt-BR" sz="3200" dirty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p</a:t>
            </a: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rogramático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4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908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Definindo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 services REST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Um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W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eb service é um sistema cujo acesso ocorre de forma agnóstica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(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ou seja, independe da plataforma usada para o desenvolvimento do sistema que o consome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)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Com o Node.js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é possível tanto desenvolver um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W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eb service para ser consumido por outras aplicações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quanto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consumir um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W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eb service criado em outra linguagem.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Neste capítulo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veremos como criar serviços com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Node.js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  <a:endParaRPr lang="pt-BR" dirty="0" smtClean="0">
              <a:solidFill>
                <a:srgbClr val="267F99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serviços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 criação de um serviço (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W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eb service) com Node.js será ilustrada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por meio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de um exemplo.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Considere que um projeto chamado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apiRest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seja criado, e os módulos necessários, adicionados: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lvl="0"/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express apiRest --ejs</a:t>
            </a:r>
          </a:p>
          <a:p>
            <a:pPr lvl="0"/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cd apiRest</a:t>
            </a:r>
          </a:p>
          <a:p>
            <a:pPr lvl="0"/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npm install</a:t>
            </a:r>
          </a:p>
          <a:p>
            <a:pPr lvl="0"/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npm install body-parser –save</a:t>
            </a:r>
          </a:p>
          <a:p>
            <a:pPr lvl="0"/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npm install express-load --save</a:t>
            </a:r>
          </a:p>
          <a:p>
            <a:pPr lvl="0"/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npm install mongoose --save</a:t>
            </a:r>
          </a:p>
          <a:p>
            <a:pPr lvl="0"/>
            <a:endParaRPr lang="pt-BR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rgbClr val="1E435B"/>
              </a:solidFill>
              <a:latin typeface="Lucida Sans"/>
            </a:endParaRPr>
          </a:p>
          <a:p>
            <a:endParaRPr lang="pt-BR" sz="1600" dirty="0" smtClean="0">
              <a:solidFill>
                <a:srgbClr val="267F99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1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serviços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Criamos um arquivo chamado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contato.js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na 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models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do projeto.</a:t>
            </a:r>
          </a:p>
          <a:p>
            <a:endParaRPr lang="pt-BR" sz="1600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267F99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exports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Schema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'mongoose'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Schema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contato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Schema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cpf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String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nome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String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telefone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String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});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return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db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model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'contatos'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contato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pt-BR" sz="1600" dirty="0">
              <a:solidFill>
                <a:srgbClr val="1E435B"/>
              </a:solidFill>
              <a:latin typeface="Lucida Sans"/>
            </a:endParaRPr>
          </a:p>
          <a:p>
            <a:endParaRPr lang="pt-BR" sz="1600" dirty="0" smtClean="0">
              <a:solidFill>
                <a:srgbClr val="267F99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serviços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app.js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que é nossa aplicação, escrevemos os métodos a serem acessados (consumidos) pelo sistema externo. Ou seja, definimos as funções que serão acessadas em forma de serviço.</a:t>
            </a:r>
          </a:p>
          <a:p>
            <a:endParaRPr lang="pt-BR" sz="1600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express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'express'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load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'express-load'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express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bodyParser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'body-parser'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use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bodyParser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json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use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bodyParser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urlencoded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extended: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}));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serviços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mongoose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'mongoose'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global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db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mongoose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connect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'mongodb://localhost:27017/contatos'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795E26"/>
                </a:solidFill>
                <a:latin typeface="Consolas"/>
              </a:rPr>
              <a:t>load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'models'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into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Contato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models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contato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listen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3000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 smtClean="0">
                <a:solidFill>
                  <a:srgbClr val="267F99"/>
                </a:solidFill>
                <a:latin typeface="Consolas"/>
              </a:rPr>
              <a:t>	console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log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'ok'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serviços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As funções do serviço serão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estas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r>
              <a:rPr lang="pt-BR" sz="16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pt-BR" sz="1600" dirty="0">
                <a:solidFill>
                  <a:srgbClr val="008000"/>
                </a:solidFill>
                <a:latin typeface="Consolas"/>
              </a:rPr>
              <a:t>método do serviço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get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send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'Servidor no ar'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get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'/contatos'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 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get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'/contatos/:id'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 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post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'/contatos'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 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put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'/contatos'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 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delete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'/contatos'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 });</a:t>
            </a: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serviços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Os nomes das funções correspondem aos verbos HTTP usados na sua chamada. Como exemplo, uma aplicação para cada método, tomando como base 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Mongoose</a:t>
            </a:r>
            <a:r>
              <a:rPr lang="pt-BR" dirty="0" smtClean="0">
                <a:solidFill>
                  <a:srgbClr val="FF0000"/>
                </a:solidFill>
                <a:latin typeface="Lucida Sans"/>
              </a:rPr>
              <a:t>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 o model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contatos.js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é dada a seguir: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serviços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Função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get()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: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Obtendo a lista de contatos no formato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JSON</a:t>
            </a:r>
            <a:r>
              <a:rPr lang="pt-BR" sz="1600" dirty="0" smtClean="0">
                <a:solidFill>
                  <a:srgbClr val="1E435B"/>
                </a:solidFill>
                <a:latin typeface="Lucida Sans"/>
              </a:rPr>
              <a:t>:</a:t>
            </a:r>
            <a:endParaRPr lang="pt-BR" sz="1600" dirty="0" smtClean="0">
              <a:solidFill>
                <a:srgbClr val="001080"/>
              </a:solidFill>
              <a:latin typeface="Consolas"/>
            </a:endParaRPr>
          </a:p>
          <a:p>
            <a:endParaRPr lang="pt-BR" sz="1600" dirty="0">
              <a:solidFill>
                <a:srgbClr val="00108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get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'/contatos'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Contato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find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erro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contatos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	if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erro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response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json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erro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}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	else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response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json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contatos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}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});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serviços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</a:rPr>
              <a:t>Função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get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()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: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Obtendo um contato cujo id é informado na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URL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endParaRPr lang="pt-BR" sz="1600" dirty="0" smtClean="0">
              <a:solidFill>
                <a:srgbClr val="00108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get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'/contatos/:id'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query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Contato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findById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erro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contato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	if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erro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response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json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erro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}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	else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response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json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contato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}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});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serviços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</a:rPr>
              <a:t>Função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post()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: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Incluindo um novo contato:</a:t>
            </a:r>
          </a:p>
          <a:p>
            <a:endParaRPr lang="pt-BR" sz="1600" dirty="0" smtClean="0">
              <a:solidFill>
                <a:srgbClr val="00108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post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'/contatos'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cpf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body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cpf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nome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body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nome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telefone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body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telefone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usuario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		'cpf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cpf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		'nome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nome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		'telefone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telefone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};</a:t>
            </a:r>
          </a:p>
          <a:p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Continua...</a:t>
            </a:r>
            <a:endParaRPr lang="pt-BR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6082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Conteúdo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p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rogramático – 1/7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1609" y="1539442"/>
            <a:ext cx="7628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1 – Desenvolvimento com Node.js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 Node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como servidor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Usando eventos, listeners e funções callback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Gerenciamento de arquivos e requisições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Implementando módulos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Criação de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eb services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serviços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Contato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create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usuario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erro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contato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	if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erro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response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json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erro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}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	else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response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json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contato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}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});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});</a:t>
            </a: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serviços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</a:rPr>
              <a:t>Função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put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():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Alterando um contato pelo id:</a:t>
            </a:r>
          </a:p>
          <a:p>
            <a:endParaRPr lang="pt-BR" sz="1600" dirty="0" smtClean="0">
              <a:solidFill>
                <a:srgbClr val="00108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put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'/contatos/:id'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query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Contato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findById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erro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contato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	if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erro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response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json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erro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}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	else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	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contato_upd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contato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contato_upd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cpf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params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cpf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contato_upd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nome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params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nome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contato_upd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telefone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params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telefone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dirty="0" smtClean="0">
                <a:solidFill>
                  <a:srgbClr val="1E435B"/>
                </a:solidFill>
                <a:latin typeface="Lucida Sans"/>
              </a:rPr>
              <a:t>Continua...</a:t>
            </a:r>
            <a:endParaRPr lang="pt-BR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serviços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contato_upd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save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erro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contato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		if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erro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	response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json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erro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}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		else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	response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json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contato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}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});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response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json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contato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}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});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serviços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</a:rPr>
              <a:t>Função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delete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():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R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emovendo um contato a partir do id:</a:t>
            </a:r>
          </a:p>
          <a:p>
            <a:endParaRPr lang="pt-BR" sz="1600" dirty="0" smtClean="0">
              <a:solidFill>
                <a:srgbClr val="00108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delete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'/contatos/:id'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query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Contato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remove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erro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contato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	if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erro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response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json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erro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}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	else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response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send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'removido'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}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});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0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serviços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Lucida Sans"/>
              </a:rPr>
              <a:t>Elaborar o Projeto 04</a:t>
            </a:r>
            <a:endParaRPr lang="pt-BR" b="0" dirty="0">
              <a:solidFill>
                <a:srgbClr val="FF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1341" y="1047215"/>
            <a:ext cx="3850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Capítulo 5 – Desenvolvimento com AngularJS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2148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Conceitos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AngularJS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é uma tecnologia para aprimorar no desenvolvimento do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front-end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da aplicação, incluindo funcionalidades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AJAX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acesso a serviços, manipulação de componentes, entre outras funcionalidades,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por meio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da configuração de módulos disponíveis e prontos para uso.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 utilização do AngularJS consiste essencialmente na inclusão de uma refer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ê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ncia, que pode ser obtida no site do AngularJS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 (</a:t>
            </a:r>
            <a:r>
              <a:rPr lang="pt-BR" dirty="0">
                <a:solidFill>
                  <a:srgbClr val="1E435B"/>
                </a:solidFill>
                <a:latin typeface="Lucida Sans"/>
                <a:hlinkClick r:id="rId2"/>
              </a:rPr>
              <a:t>https://www.angularjs.org</a:t>
            </a:r>
            <a:r>
              <a:rPr lang="pt-BR" dirty="0" smtClean="0">
                <a:solidFill>
                  <a:srgbClr val="1E435B"/>
                </a:solidFill>
                <a:latin typeface="Lucida Sans"/>
                <a:hlinkClick r:id="rId2"/>
              </a:rPr>
              <a:t>/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) ou on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-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line, via CDN (Content Delivery Network).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Neste capítulo, vamos entender o mecanismo do AngularJS e como ele pode ser adicionado a uma aplicação baseada no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MEAN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 arquitetura MVC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 arquitetura MVC consiste em um modelo de projetos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no qual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as camadas da aplicação são separadas, de forma a serem manipuladas de forma independente uma da outra. 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 termo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MVC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significa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Model-View-Controller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rgbClr val="1E435B"/>
                </a:solidFill>
                <a:latin typeface="Lucida Sans"/>
              </a:rPr>
              <a:t>Model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: Camada responsável por manter os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dados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rgbClr val="1E435B"/>
                </a:solidFill>
                <a:latin typeface="Lucida Sans"/>
              </a:rPr>
              <a:t>View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: Exibe dados para o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usuário.</a:t>
            </a:r>
            <a:endParaRPr lang="pt-BR" dirty="0" smtClean="0">
              <a:solidFill>
                <a:srgbClr val="FF0000"/>
              </a:solidFill>
              <a:latin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rgbClr val="1E435B"/>
                </a:solidFill>
                <a:latin typeface="Lucida Sans"/>
              </a:rPr>
              <a:t>Controller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: Contém as regras aplicadas na interação entre o model e a </a:t>
            </a:r>
            <a:r>
              <a:rPr lang="pt-BR" dirty="0" err="1" smtClean="0">
                <a:solidFill>
                  <a:srgbClr val="1E435B"/>
                </a:solidFill>
                <a:latin typeface="Lucida Sans"/>
              </a:rPr>
              <a:t>view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  <a:endParaRPr lang="pt-BR" dirty="0">
              <a:solidFill>
                <a:srgbClr val="FF0000"/>
              </a:solidFill>
              <a:latin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2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 arquitetura MVC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De uma forma consistente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podemos considerar o esquema abaixo: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2928136" y="1931545"/>
            <a:ext cx="2917860" cy="2810780"/>
            <a:chOff x="2928136" y="1931545"/>
            <a:chExt cx="2917860" cy="2810780"/>
          </a:xfrm>
        </p:grpSpPr>
        <p:sp>
          <p:nvSpPr>
            <p:cNvPr id="9" name="CaixaDeTexto 8"/>
            <p:cNvSpPr txBox="1"/>
            <p:nvPr/>
          </p:nvSpPr>
          <p:spPr>
            <a:xfrm>
              <a:off x="2928136" y="1931545"/>
              <a:ext cx="2661006" cy="3804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Evento produzido</a:t>
              </a:r>
              <a:endPara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928136" y="2734472"/>
              <a:ext cx="2661006" cy="3804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  <a:endPara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2928136" y="3548183"/>
              <a:ext cx="2661006" cy="3804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</a:t>
              </a:r>
              <a:endPara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928136" y="4361900"/>
              <a:ext cx="2661006" cy="3804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</a:t>
              </a:r>
              <a:endPara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Conector de seta reta 12"/>
            <p:cNvCxnSpPr>
              <a:stCxn id="9" idx="2"/>
              <a:endCxn id="10" idx="0"/>
            </p:cNvCxnSpPr>
            <p:nvPr/>
          </p:nvCxnSpPr>
          <p:spPr>
            <a:xfrm>
              <a:off x="4258639" y="2311970"/>
              <a:ext cx="0" cy="422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258639" y="3122517"/>
              <a:ext cx="0" cy="4332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4258639" y="3936228"/>
              <a:ext cx="3426" cy="4225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o 16"/>
            <p:cNvGrpSpPr/>
            <p:nvPr/>
          </p:nvGrpSpPr>
          <p:grpSpPr>
            <a:xfrm>
              <a:off x="5589142" y="2905661"/>
              <a:ext cx="256854" cy="1640137"/>
              <a:chOff x="5589142" y="2509869"/>
              <a:chExt cx="256854" cy="1640137"/>
            </a:xfrm>
          </p:grpSpPr>
          <p:cxnSp>
            <p:nvCxnSpPr>
              <p:cNvPr id="18" name="Conector de seta reta 17"/>
              <p:cNvCxnSpPr/>
              <p:nvPr/>
            </p:nvCxnSpPr>
            <p:spPr>
              <a:xfrm flipH="1">
                <a:off x="5589142" y="2523517"/>
                <a:ext cx="256854" cy="190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de seta reta 18"/>
              <p:cNvCxnSpPr/>
              <p:nvPr/>
            </p:nvCxnSpPr>
            <p:spPr>
              <a:xfrm flipH="1">
                <a:off x="5589142" y="4150005"/>
                <a:ext cx="25685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5845996" y="2509869"/>
                <a:ext cx="0" cy="16401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811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 arquitetura MVC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</a:rPr>
              <a:t>Quando um evento é disparado na interface gráfica (um clique de botão, por exemplo), uma ação no controller é executada, buscando e/ou enviando dados da view para o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model.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Em uma aplicação com AngularJS: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A camada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View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representa o conjunto de elementos HTML, a parte que interage com o usuário.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A camada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Controller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representa um conjunto de instruções Java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cript responsáve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por enviar e receber dados da View, de forma unidirecional (one-way data binding) ou bidirecional (two-way data binding).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6082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Conteúdo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p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rogramático – 2/7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1609" y="1539442"/>
            <a:ext cx="7628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2 – O framework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Express.js</a:t>
            </a:r>
          </a:p>
          <a:p>
            <a:endParaRPr lang="pt-BR" b="1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Implementando o modelo MVC com Express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Modelos, rotas, controllers e views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 arquitetura MVC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230589"/>
            <a:ext cx="8067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A camada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Model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corresponde aos objetos trocados entre o controller e a view. Esta camada também é formada por instruções Java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Neste sentido, a view atualiza o model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 por meio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da intercepção do controller e vice-versa: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9" name="Picture 3" descr="modelo-info-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1" t="18703" r="16296" b="20926"/>
          <a:stretch/>
        </p:blipFill>
        <p:spPr>
          <a:xfrm>
            <a:off x="3212042" y="2781751"/>
            <a:ext cx="2719916" cy="241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705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Controllers, Models e Views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Em linhas gerais, a estrutura do AngularJS consiste: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Na declaração de um módulo.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A partir do módulo, a definição de um controller.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No controller, a implementação da função a ser executada (também chamada de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action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como no controller do Express).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705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Controllers, Models e Views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pSp>
        <p:nvGrpSpPr>
          <p:cNvPr id="24" name="Grupo 23"/>
          <p:cNvGrpSpPr/>
          <p:nvPr/>
        </p:nvGrpSpPr>
        <p:grpSpPr>
          <a:xfrm>
            <a:off x="725619" y="1592038"/>
            <a:ext cx="8134721" cy="3154710"/>
            <a:chOff x="572551" y="1327988"/>
            <a:chExt cx="8134721" cy="3154710"/>
          </a:xfrm>
        </p:grpSpPr>
        <p:sp>
          <p:nvSpPr>
            <p:cNvPr id="16" name="TextBox 15"/>
            <p:cNvSpPr txBox="1"/>
            <p:nvPr/>
          </p:nvSpPr>
          <p:spPr>
            <a:xfrm>
              <a:off x="639359" y="1327988"/>
              <a:ext cx="806791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rgbClr val="1E435B"/>
                  </a:solidFill>
                  <a:latin typeface="Lucida Sans"/>
                </a:rPr>
                <a:t>Na estrutura abaixo</a:t>
              </a:r>
              <a:r>
                <a:rPr lang="pt-BR" dirty="0">
                  <a:solidFill>
                    <a:srgbClr val="1E435B"/>
                  </a:solidFill>
                  <a:latin typeface="Lucida Sans"/>
                </a:rPr>
                <a:t>,</a:t>
              </a:r>
              <a:r>
                <a:rPr lang="pt-BR" dirty="0" smtClean="0">
                  <a:solidFill>
                    <a:srgbClr val="1E435B"/>
                  </a:solidFill>
                  <a:latin typeface="Lucida Sans"/>
                </a:rPr>
                <a:t> ilustramos es</a:t>
              </a:r>
              <a:r>
                <a:rPr lang="pt-BR" dirty="0">
                  <a:solidFill>
                    <a:srgbClr val="1E435B"/>
                  </a:solidFill>
                  <a:latin typeface="Lucida Sans"/>
                </a:rPr>
                <a:t>s</a:t>
              </a:r>
              <a:r>
                <a:rPr lang="pt-BR" dirty="0" smtClean="0">
                  <a:solidFill>
                    <a:srgbClr val="1E435B"/>
                  </a:solidFill>
                  <a:latin typeface="Lucida Sans"/>
                </a:rPr>
                <a:t>a definição:</a:t>
              </a:r>
            </a:p>
            <a:p>
              <a:endParaRPr lang="pt-BR" dirty="0">
                <a:solidFill>
                  <a:srgbClr val="1E435B"/>
                </a:solidFill>
                <a:latin typeface="Lucida Sans"/>
              </a:endParaRPr>
            </a:p>
            <a:p>
              <a:endParaRPr lang="pt-BR" dirty="0">
                <a:solidFill>
                  <a:srgbClr val="1E435B"/>
                </a:solidFill>
                <a:latin typeface="Lucida Sans"/>
              </a:endParaRPr>
            </a:p>
            <a:p>
              <a:endParaRPr lang="pt-BR" b="1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pt-BR" b="1" dirty="0" smtClean="0">
                  <a:latin typeface="Consolas" pitchFamily="49" charset="0"/>
                  <a:cs typeface="Consolas" pitchFamily="49" charset="0"/>
                </a:rPr>
                <a:t>angular.</a:t>
              </a:r>
              <a:r>
                <a:rPr lang="pt-BR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module</a:t>
              </a:r>
              <a:r>
                <a:rPr lang="pt-BR" b="1" dirty="0" smtClean="0">
                  <a:latin typeface="Consolas" pitchFamily="49" charset="0"/>
                  <a:cs typeface="Consolas" pitchFamily="49" charset="0"/>
                </a:rPr>
                <a:t>(param1</a:t>
              </a:r>
              <a:r>
                <a:rPr lang="pt-BR" b="1" dirty="0">
                  <a:latin typeface="Consolas" pitchFamily="49" charset="0"/>
                  <a:cs typeface="Consolas" pitchFamily="49" charset="0"/>
                </a:rPr>
                <a:t>, param2).</a:t>
              </a:r>
              <a:r>
                <a:rPr lang="pt-BR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controller</a:t>
              </a:r>
              <a:r>
                <a:rPr lang="pt-BR" b="1" dirty="0">
                  <a:latin typeface="Consolas" pitchFamily="49" charset="0"/>
                  <a:cs typeface="Consolas" pitchFamily="49" charset="0"/>
                </a:rPr>
                <a:t>(</a:t>
              </a:r>
            </a:p>
            <a:p>
              <a:r>
                <a:rPr lang="pt-BR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		</a:t>
              </a:r>
            </a:p>
            <a:p>
              <a:r>
                <a:rPr lang="pt-BR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		</a:t>
              </a:r>
              <a:r>
                <a:rPr lang="pt-BR" b="1" dirty="0">
                  <a:latin typeface="Consolas" pitchFamily="49" charset="0"/>
                  <a:cs typeface="Consolas" pitchFamily="49" charset="0"/>
                </a:rPr>
                <a:t>'</a:t>
              </a:r>
              <a:r>
                <a:rPr lang="pt-BR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Nome </a:t>
              </a:r>
              <a:r>
                <a:rPr lang="pt-BR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do Controller</a:t>
              </a:r>
              <a:r>
                <a:rPr lang="pt-BR" b="1" dirty="0">
                  <a:latin typeface="Consolas" pitchFamily="49" charset="0"/>
                  <a:cs typeface="Consolas" pitchFamily="49" charset="0"/>
                </a:rPr>
                <a:t>', </a:t>
              </a:r>
            </a:p>
            <a:p>
              <a:r>
                <a:rPr lang="pt-BR" b="1" dirty="0">
                  <a:solidFill>
                    <a:srgbClr val="CC6600"/>
                  </a:solidFill>
                  <a:latin typeface="Consolas" pitchFamily="49" charset="0"/>
                  <a:cs typeface="Consolas" pitchFamily="49" charset="0"/>
                </a:rPr>
                <a:t>		[função que o controller executa</a:t>
              </a:r>
              <a:r>
                <a:rPr lang="pt-BR" b="1" dirty="0" smtClean="0">
                  <a:solidFill>
                    <a:srgbClr val="CC6600"/>
                  </a:solidFill>
                  <a:latin typeface="Consolas" pitchFamily="49" charset="0"/>
                  <a:cs typeface="Consolas" pitchFamily="49" charset="0"/>
                </a:rPr>
                <a:t>]</a:t>
              </a:r>
            </a:p>
            <a:p>
              <a:r>
                <a:rPr lang="pt-BR" b="1" dirty="0" smtClean="0">
                  <a:latin typeface="Consolas" pitchFamily="49" charset="0"/>
                  <a:cs typeface="Consolas" pitchFamily="49" charset="0"/>
                </a:rPr>
                <a:t>);</a:t>
              </a:r>
              <a:endParaRPr lang="pt-BR" b="1" dirty="0">
                <a:latin typeface="Consolas" pitchFamily="49" charset="0"/>
                <a:cs typeface="Consolas" pitchFamily="49" charset="0"/>
              </a:endParaRPr>
            </a:p>
            <a:p>
              <a:endParaRPr lang="pt-BR" dirty="0" smtClean="0">
                <a:solidFill>
                  <a:srgbClr val="1E435B"/>
                </a:solidFill>
                <a:latin typeface="Lucida Sans"/>
              </a:endParaRPr>
            </a:p>
            <a:p>
              <a:endParaRPr lang="pt-BR" dirty="0" smtClean="0">
                <a:solidFill>
                  <a:srgbClr val="1E435B"/>
                </a:solidFill>
                <a:latin typeface="Lucida Sans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72551" y="1696473"/>
              <a:ext cx="2018249" cy="2923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300" dirty="0" smtClean="0"/>
                <a:t>param1: nome do módulo</a:t>
              </a:r>
              <a:endParaRPr lang="pt-BR" sz="13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125695" y="1701092"/>
              <a:ext cx="1767418" cy="2923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300" dirty="0" smtClean="0"/>
                <a:t>param2: dependências</a:t>
              </a:r>
              <a:endParaRPr lang="pt-BR" sz="13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580468" y="2692339"/>
              <a:ext cx="1774805" cy="4924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300" dirty="0"/>
                <a:t>D</a:t>
              </a:r>
              <a:r>
                <a:rPr lang="pt-BR" sz="1300" dirty="0" smtClean="0"/>
                <a:t>efinição do controller aninhada ao módulo</a:t>
              </a:r>
              <a:endParaRPr lang="pt-BR" sz="13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926698" y="4152211"/>
              <a:ext cx="2175163" cy="2923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300" dirty="0" smtClean="0"/>
                <a:t>Nome único para o controller</a:t>
              </a:r>
              <a:endParaRPr lang="pt-BR" sz="1300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048784" y="4190310"/>
              <a:ext cx="1695437" cy="2923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300" dirty="0" smtClean="0"/>
                <a:t>O que o controller faz</a:t>
              </a:r>
              <a:endParaRPr lang="pt-BR" sz="1300" dirty="0"/>
            </a:p>
          </p:txBody>
        </p:sp>
        <p:cxnSp>
          <p:nvCxnSpPr>
            <p:cNvPr id="5" name="Conector de seta reta 4"/>
            <p:cNvCxnSpPr/>
            <p:nvPr/>
          </p:nvCxnSpPr>
          <p:spPr>
            <a:xfrm>
              <a:off x="2590800" y="1993480"/>
              <a:ext cx="411707" cy="4767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flipH="1">
              <a:off x="3971499" y="1993480"/>
              <a:ext cx="154196" cy="4767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 flipV="1">
              <a:off x="1168448" y="3184782"/>
              <a:ext cx="537522" cy="9674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H="1" flipV="1">
              <a:off x="4673315" y="3562066"/>
              <a:ext cx="1219798" cy="6282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flipH="1" flipV="1">
              <a:off x="5283214" y="2843587"/>
              <a:ext cx="1297254" cy="3141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78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705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Controllers, Models e Views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Para iniciar a utilização do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A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ngular, consideraremos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est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as etapas: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Referenciar a biblioteca do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A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ngular:</a:t>
            </a:r>
          </a:p>
          <a:p>
            <a:pPr marL="342900" indent="-342900">
              <a:buAutoNum type="arabicPeriod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8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src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"js/angular.min.js"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&gt;&lt;/script&gt;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pPr marL="342900" indent="-342900">
              <a:buAutoNum type="arabicPeriod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Informar 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A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ngular que a página em questão é uma aplicação (app), por meio da diretiva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ng-app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pPr marL="342900" indent="-342900">
              <a:buAutoNum type="arabicPeriod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8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ng-app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	</a:t>
            </a: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Este recurso diz ao Angular que tudo o que estiver aninhado a esta tag será parte da aplicação.</a:t>
            </a:r>
            <a:endParaRPr lang="pt-BR" dirty="0" smtClean="0">
              <a:solidFill>
                <a:srgbClr val="FF0000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1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705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Controllers, Models e Views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Isso significa que não existe a necessidade de colocá-la apenas na tag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HTML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 Podemos considerar um bloco dentro de uma div como parte da aplicação, se não for importante que todo o conteúdo o seja.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Para o vínculo unidirecional, consider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como exemplo o model associado a um campo de entrada:</a:t>
            </a:r>
          </a:p>
          <a:p>
            <a:pPr marL="342900" indent="-342900">
              <a:buAutoNum type="arabicPeriod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800000"/>
                </a:solidFill>
                <a:latin typeface="Consolas"/>
              </a:rPr>
              <a:t>	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&lt;input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"text"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ng-model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"entrada"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pPr marL="342900" indent="-342900">
              <a:buAutoNum type="arabicPeriod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Ao informar um texto, o resultado será refletido na view:</a:t>
            </a:r>
          </a:p>
          <a:p>
            <a:pPr marL="342900" indent="-342900">
              <a:buAutoNum type="arabicPeriod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&lt;h1&gt;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Você informou o texto: {{entrada}}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&lt;/h1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705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Controllers, Models e Views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1349" y="1314340"/>
            <a:ext cx="745592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</a:rPr>
              <a:t>Nesse caso,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não consideramos nenhum controller, e sim um vínculo entre um campo de entrada e uma apresentação. O código completo será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este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endParaRPr lang="pt-BR" sz="1600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&lt;!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DOCTYPE html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b="1" dirty="0">
                <a:solidFill>
                  <a:srgbClr val="800000"/>
                </a:solidFill>
                <a:latin typeface="Consolas"/>
              </a:rPr>
              <a:t>&lt;html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Consolas"/>
              </a:rPr>
              <a:t>ng-app</a:t>
            </a:r>
            <a:r>
              <a:rPr lang="pt-BR" sz="1600" b="1" dirty="0">
                <a:solidFill>
                  <a:srgbClr val="800000"/>
                </a:solidFill>
                <a:latin typeface="Consolas"/>
              </a:rPr>
              <a:t>&gt;</a:t>
            </a:r>
            <a:endParaRPr lang="pt-BR" sz="1600" b="1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&lt;head&gt;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title&gt;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Angular JS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&lt;/title&gt;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&lt;/head&gt;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&lt;body&gt;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Informe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um texto:</a:t>
            </a: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"text"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Consolas"/>
              </a:rPr>
              <a:t>ng-model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b="1" dirty="0">
                <a:solidFill>
                  <a:srgbClr val="0000FF"/>
                </a:solidFill>
                <a:latin typeface="Consolas"/>
              </a:rPr>
              <a:t>"entrada"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&gt;&lt;br/&gt;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h1&gt;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Você informou o texto: 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{{entrada}}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&lt;/h1&gt;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src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"js/angular.min.js"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&gt;&lt;/script&gt;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&lt;/html&gt;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705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Controllers, Models e Views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Como resultado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 teremos isto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61" y="1729613"/>
            <a:ext cx="42291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072" y="2215432"/>
            <a:ext cx="42672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2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705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Controllers, Models e Views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Temos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 também,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 possibilidade de usar a diretiva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ng-bind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para apresentar o valor do model:</a:t>
            </a:r>
          </a:p>
          <a:p>
            <a:endParaRPr lang="pt-BR" sz="1600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&lt;h1&gt;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Você informou o texto: {{entrada}}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&lt;/h1&gt;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&lt;span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Consolas"/>
              </a:rPr>
              <a:t>ng-bind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b="1" dirty="0">
                <a:solidFill>
                  <a:srgbClr val="0000FF"/>
                </a:solidFill>
                <a:latin typeface="Consolas"/>
              </a:rPr>
              <a:t>"entrada"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&gt;&lt;/span&gt;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endParaRPr lang="pt-BR" sz="1600" dirty="0" smtClean="0">
              <a:solidFill>
                <a:srgbClr val="1E435B"/>
              </a:solidFill>
              <a:latin typeface="Lucida Sans"/>
            </a:endParaRPr>
          </a:p>
          <a:p>
            <a:pPr lvl="0"/>
            <a:r>
              <a:rPr lang="pt-BR" dirty="0" smtClean="0">
                <a:solidFill>
                  <a:srgbClr val="1E435B"/>
                </a:solidFill>
                <a:latin typeface="Lucida Sans"/>
              </a:rPr>
              <a:t>A grande vantagem do uso des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 diretiva é que, caso ocorra alguma demora na carga da página, as chaves não serão exibidas (sim, elas são exibidas como se fossem conteúdo do HTML, até que 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A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ngular entre em ação e resolva o vínculo).</a:t>
            </a:r>
          </a:p>
          <a:p>
            <a:pPr lvl="0"/>
            <a:endParaRPr lang="pt-BR" dirty="0">
              <a:solidFill>
                <a:srgbClr val="1E435B"/>
              </a:solidFill>
              <a:latin typeface="Lucida Sans"/>
            </a:endParaRPr>
          </a:p>
          <a:p>
            <a:pPr lvl="0"/>
            <a:r>
              <a:rPr lang="pt-BR" dirty="0" smtClean="0">
                <a:solidFill>
                  <a:srgbClr val="1E435B"/>
                </a:solidFill>
                <a:latin typeface="Lucida Sans"/>
              </a:rPr>
              <a:t>O uso de </a:t>
            </a:r>
            <a:r>
              <a:rPr lang="pt-BR" b="1" dirty="0" err="1" smtClean="0">
                <a:solidFill>
                  <a:srgbClr val="1E435B"/>
                </a:solidFill>
                <a:latin typeface="Lucida Sans"/>
              </a:rPr>
              <a:t>ng-bind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é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 então,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mais elegante comparado ao uso de chaves duplas.</a:t>
            </a:r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915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Controllers, Models e Views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Vamos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 agora,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definir a aplicação como um módulo:</a:t>
            </a:r>
          </a:p>
          <a:p>
            <a:endParaRPr lang="pt-BR" sz="1600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&lt;html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ng-app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"appModule"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endParaRPr lang="pt-BR" sz="1600" dirty="0" smtClean="0">
              <a:solidFill>
                <a:srgbClr val="1E435B"/>
              </a:solidFill>
              <a:latin typeface="Lucida Sans"/>
            </a:endParaRPr>
          </a:p>
          <a:p>
            <a:pPr lvl="0"/>
            <a:r>
              <a:rPr lang="pt-BR" dirty="0">
                <a:solidFill>
                  <a:srgbClr val="1E435B"/>
                </a:solidFill>
                <a:latin typeface="Lucida Sans"/>
              </a:rPr>
              <a:t>Nesse caso,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definimos o módulo em um código Java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cript: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sz="1600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angular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'appModule'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,[]);</a:t>
            </a:r>
          </a:p>
          <a:p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Definiremos um controller a partir do elemento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&lt;body&gt;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endParaRPr lang="pt-BR" sz="1600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&lt;body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ng-controller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"appController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705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Controllers, Models e Views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Com isso, complementamos nosso módulo para incluir o controller:</a:t>
            </a:r>
          </a:p>
          <a:p>
            <a:endParaRPr lang="pt-BR" sz="1600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angular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'appModule'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,[])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controller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'appController'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[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r>
              <a:rPr lang="pt-BR" sz="1600" dirty="0" smtClean="0">
                <a:solidFill>
                  <a:srgbClr val="008000"/>
                </a:solidFill>
                <a:latin typeface="Consolas"/>
              </a:rPr>
              <a:t>		//</a:t>
            </a:r>
            <a:r>
              <a:rPr lang="pt-BR" sz="1600" dirty="0">
                <a:solidFill>
                  <a:srgbClr val="008000"/>
                </a:solidFill>
                <a:latin typeface="Consolas"/>
              </a:rPr>
              <a:t>conteúdo do controller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}]);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 smtClean="0">
                <a:solidFill>
                  <a:srgbClr val="000000"/>
                </a:solidFill>
                <a:latin typeface="Consolas"/>
              </a:rPr>
            </a:br>
            <a:r>
              <a:rPr lang="pt-BR" dirty="0" smtClean="0">
                <a:solidFill>
                  <a:srgbClr val="1E435B"/>
                </a:solidFill>
                <a:latin typeface="Lucida Sans"/>
              </a:rPr>
              <a:t>Observe que incluímos a função do controller entre colchetes ([]), para viabilizar a minificação, quando houver. 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es colchetes são dispensáveis, caso não haja preocupação com a minificação.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endParaRPr lang="pt-BR" sz="1600" dirty="0" smtClean="0">
              <a:solidFill>
                <a:srgbClr val="1E435B"/>
              </a:solidFill>
              <a:latin typeface="Lucida Sans"/>
            </a:endParaRPr>
          </a:p>
          <a:p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2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6082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Conteúdo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p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rogramático – 3/7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1609" y="1539442"/>
            <a:ext cx="7628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3 – Criando e consumindo banco de dados com MongoDB</a:t>
            </a:r>
          </a:p>
          <a:p>
            <a:endParaRPr lang="pt-BR" b="1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Conceitos de NoSQL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Instalando, criando e acessando banco de dados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Usando o Mongoose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Implementando acesso ao MongoDB no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Node.js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Diretivas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As diretivas são as responsáveis por agregar funcionalidades baseadas no AngularJS à página HTML, tornando a página (ou partes dela) um componente.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Tivemos a oportunidade de ver algumas diretivas: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ng-app</a:t>
            </a:r>
          </a:p>
          <a:p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ng-controller</a:t>
            </a:r>
          </a:p>
          <a:p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ng-model</a:t>
            </a:r>
          </a:p>
          <a:p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ng-bind</a:t>
            </a:r>
          </a:p>
          <a:p>
            <a:endParaRPr lang="pt-BR" b="1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Estudaremos outras diretivas ao longo do capítulo. É possível, também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criarmos nossas próprias diretivas.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679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Estrutura do AngularJS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267036"/>
            <a:ext cx="80679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A partir de agora</a:t>
            </a:r>
            <a:r>
              <a:rPr lang="pt-BR" sz="1750" dirty="0">
                <a:solidFill>
                  <a:srgbClr val="1E435B"/>
                </a:solidFill>
                <a:latin typeface="Lucida Sans"/>
              </a:rPr>
              <a:t>,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 teremos a oportunidade de conhecer várias estruturas do AngularJS, como funções, objetos, arrays </a:t>
            </a:r>
            <a:r>
              <a:rPr lang="pt-BR" sz="1750" dirty="0">
                <a:solidFill>
                  <a:srgbClr val="1E435B"/>
                </a:solidFill>
                <a:latin typeface="Lucida Sans"/>
              </a:rPr>
              <a:t>e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 muitos outros. </a:t>
            </a:r>
          </a:p>
          <a:p>
            <a:endParaRPr lang="pt-BR" sz="1750" dirty="0">
              <a:solidFill>
                <a:srgbClr val="1E435B"/>
              </a:solidFill>
              <a:latin typeface="Lucida Sans"/>
            </a:endParaRPr>
          </a:p>
          <a:p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Es</a:t>
            </a:r>
            <a:r>
              <a:rPr lang="pt-BR" sz="1750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es tópicos serão importantes na definição de uma aplicação mais robusta.</a:t>
            </a:r>
          </a:p>
          <a:p>
            <a:endParaRPr lang="pt-BR" sz="1750" dirty="0">
              <a:solidFill>
                <a:srgbClr val="1E435B"/>
              </a:solidFill>
              <a:latin typeface="Lucida Sans"/>
            </a:endParaRPr>
          </a:p>
          <a:p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Para estes exemplos</a:t>
            </a:r>
            <a:r>
              <a:rPr lang="pt-BR" sz="1750" dirty="0">
                <a:solidFill>
                  <a:srgbClr val="1E435B"/>
                </a:solidFill>
                <a:latin typeface="Lucida Sans"/>
              </a:rPr>
              <a:t>,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 consideraremos um módulo clamado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appModule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, ou seja, teremos a definição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ng-app=“appModule”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 pronta.</a:t>
            </a:r>
          </a:p>
          <a:p>
            <a:endParaRPr lang="pt-BR" sz="1750" dirty="0">
              <a:solidFill>
                <a:srgbClr val="1E435B"/>
              </a:solidFill>
              <a:latin typeface="Lucida Sans"/>
            </a:endParaRPr>
          </a:p>
          <a:p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Além disso, teremos</a:t>
            </a:r>
            <a:r>
              <a:rPr lang="pt-BR" sz="1750" dirty="0">
                <a:solidFill>
                  <a:srgbClr val="1E435B"/>
                </a:solidFill>
                <a:latin typeface="Lucida Sans"/>
              </a:rPr>
              <a:t>, também, 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o conteúdo HTML escrito em um elemento body com um controller: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&lt;body ng-controller=“Principal as </a:t>
            </a:r>
            <a:r>
              <a:rPr lang="pt-BR" sz="1750" b="1" dirty="0" err="1" smtClean="0">
                <a:solidFill>
                  <a:srgbClr val="1E435B"/>
                </a:solidFill>
                <a:latin typeface="Lucida Sans"/>
              </a:rPr>
              <a:t>ctl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”&gt;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.</a:t>
            </a:r>
            <a:endParaRPr lang="pt-BR" sz="1750" dirty="0" smtClean="0">
              <a:solidFill>
                <a:srgbClr val="FF0000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679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Estrutura do AngularJS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1. Funções, variáveis e eventos (Java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cript)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angular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'appAngular'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[])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controller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'Principal'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[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self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self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mensagem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'Vindo do Controller'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self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alterarMensagem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self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mensagem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"Mensagem Alterada"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};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}]);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 </a:t>
            </a:r>
            <a:r>
              <a:rPr lang="pt-BR" dirty="0" err="1" smtClean="0">
                <a:solidFill>
                  <a:srgbClr val="1E435B"/>
                </a:solidFill>
                <a:latin typeface="Lucida Sans"/>
              </a:rPr>
              <a:t>controller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definimos uma propriedade (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mensagem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) e uma função (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alterarMensagem()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), a ser executada assincronamente.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679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Estrutura do AngularJS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1. Funções, variáveis e eventos (HTML)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Visualizar Mensagem: {{ctl.mensagem}}</a:t>
            </a: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&lt;br 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&lt;button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Consolas"/>
              </a:rPr>
              <a:t>ng-click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b="1" dirty="0">
                <a:solidFill>
                  <a:srgbClr val="0000FF"/>
                </a:solidFill>
                <a:latin typeface="Consolas"/>
              </a:rPr>
              <a:t>"ctl.alterarMensagem()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Alterar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Mensagem</a:t>
            </a: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&lt;/button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</a:t>
            </a:r>
          </a:p>
          <a:p>
            <a:endParaRPr lang="pt-BR" sz="1600" b="0" dirty="0">
              <a:solidFill>
                <a:srgbClr val="800000"/>
              </a:solidFill>
              <a:effectLst/>
              <a:latin typeface="Consolas"/>
            </a:endParaRPr>
          </a:p>
          <a:p>
            <a:pPr lvl="0"/>
            <a:r>
              <a:rPr lang="pt-BR" dirty="0" smtClean="0">
                <a:solidFill>
                  <a:srgbClr val="1E435B"/>
                </a:solidFill>
                <a:latin typeface="Lucida Sans"/>
              </a:rPr>
              <a:t>A função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alterarMensagem()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é chamada quando o botão é clicado (veja o uso da diretiva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ng-click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).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1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679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Estrutura do AngularJS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1E435B"/>
                </a:solidFill>
                <a:latin typeface="Lucida Sans"/>
              </a:rPr>
              <a:t>2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. Trabalhando com arrays (Java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cript)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angular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'appAngular'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[])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controller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'Principal'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[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self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self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nomes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[</a:t>
            </a:r>
          </a:p>
          <a:p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			'Ademar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Torres'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			'Cecilia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Maria'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			'Adoniran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Barbosa'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];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}]);</a:t>
            </a:r>
          </a:p>
          <a:p>
            <a:pPr lvl="0"/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lvl="0"/>
            <a:r>
              <a:rPr lang="pt-BR" dirty="0" smtClean="0">
                <a:solidFill>
                  <a:srgbClr val="1E435B"/>
                </a:solidFill>
                <a:latin typeface="Lucida Sans"/>
              </a:rPr>
              <a:t>A definição do array segue o padrão Java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cript.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679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Estrutura do AngularJS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1E435B"/>
                </a:solidFill>
                <a:latin typeface="Lucida Sans"/>
              </a:rPr>
              <a:t>2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. Trabalhando com arrays (HTML)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&lt;h2&gt;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Lista de Alunos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&lt;/h2&gt;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&lt;div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Consolas"/>
              </a:rPr>
              <a:t>ng-repeat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b="1" dirty="0">
                <a:solidFill>
                  <a:srgbClr val="0000FF"/>
                </a:solidFill>
                <a:latin typeface="Consolas"/>
              </a:rPr>
              <a:t>"nome in ctl.nomes"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{{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nome}}</a:t>
            </a: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&lt;/div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</a:t>
            </a:r>
          </a:p>
          <a:p>
            <a:endParaRPr lang="pt-BR" sz="1600" b="0" dirty="0">
              <a:solidFill>
                <a:srgbClr val="800000"/>
              </a:solidFill>
              <a:effectLst/>
              <a:latin typeface="Consolas"/>
            </a:endParaRPr>
          </a:p>
          <a:p>
            <a:pPr lvl="0"/>
            <a:r>
              <a:rPr lang="pt-BR" dirty="0">
                <a:solidFill>
                  <a:srgbClr val="1E435B"/>
                </a:solidFill>
                <a:latin typeface="Lucida Sans"/>
              </a:rPr>
              <a:t>Por meio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da diretiva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ng-repeat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os elementos do array são expostos um a um, com o conteúdo referenciado pela variável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nome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679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Estrutura do AngularJS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3. Arrays de objetos (Java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cript)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angular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'appAngular'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[])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controller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'Principal'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[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self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self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alunos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[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nome: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'Ademar Torres'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curso: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'NodeJS'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},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nome: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'Cecilia Maria'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curso: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'Psicologia'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},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nome: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'Adoniran Barbosa'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curso: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'Turismo'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];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}]);</a:t>
            </a:r>
          </a:p>
          <a:p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dirty="0" smtClean="0">
                <a:solidFill>
                  <a:srgbClr val="1E435B"/>
                </a:solidFill>
                <a:latin typeface="Lucida Sans"/>
              </a:rPr>
              <a:t>Aqui, cada elemento do array é um objeto especificado no formato JSON.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679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Estrutura do AngularJS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3. Arrays de objetos (HTML)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&lt;h2&gt;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Lista de Alunos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&lt;/h2&gt;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&lt;div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ng-repeat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"aluno in ctl.alunos"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Nome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: {{aluno.nome}}</a:t>
            </a: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br/&gt;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Curso: {{aluno.curso}}</a:t>
            </a: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&lt;br 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&lt;/div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</a:t>
            </a:r>
          </a:p>
          <a:p>
            <a:endParaRPr lang="pt-BR" sz="1600" b="0" dirty="0">
              <a:solidFill>
                <a:srgbClr val="800000"/>
              </a:solidFill>
              <a:effectLst/>
              <a:latin typeface="Consolas"/>
            </a:endParaRPr>
          </a:p>
          <a:p>
            <a:pPr lvl="0"/>
            <a:r>
              <a:rPr lang="pt-BR" dirty="0" smtClean="0">
                <a:solidFill>
                  <a:srgbClr val="1E435B"/>
                </a:solidFill>
                <a:latin typeface="Lucida Sans"/>
              </a:rPr>
              <a:t>Analogamente, cada elemento do array é exposto pela diretiva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ng-repeat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e o elemento expõe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 também,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as propriedades presentes no objeto, aqui sendo o elemento do array.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679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Estrutura do AngularJS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1E435B"/>
                </a:solidFill>
                <a:latin typeface="Lucida Sans"/>
              </a:rPr>
              <a:t>4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. Utilização de formulários (Java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cript)</a:t>
            </a:r>
          </a:p>
          <a:p>
            <a:endParaRPr lang="pt-BR" sz="1300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angular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'appAngular'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[])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controller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'Principal'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[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self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8000"/>
                </a:solidFill>
                <a:latin typeface="Consolas"/>
              </a:rPr>
              <a:t>		//</a:t>
            </a:r>
            <a:r>
              <a:rPr lang="pt-BR" sz="1600" dirty="0">
                <a:solidFill>
                  <a:srgbClr val="008000"/>
                </a:solidFill>
                <a:latin typeface="Consolas"/>
              </a:rPr>
              <a:t>modo implícito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self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submit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			alert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'Dados do formulário: \n'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+ 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	self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aluno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nome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'\n'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self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aluno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curso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};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}]);</a:t>
            </a:r>
          </a:p>
          <a:p>
            <a:endParaRPr lang="pt-BR" sz="13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dirty="0" smtClean="0">
                <a:solidFill>
                  <a:srgbClr val="1E435B"/>
                </a:solidFill>
                <a:latin typeface="Lucida Sans"/>
              </a:rPr>
              <a:t>O objeto aluno (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self.aluno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) é criado no momento em que o formulário é submetido.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6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679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Estrutura do AngularJS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1E435B"/>
                </a:solidFill>
                <a:latin typeface="Lucida Sans"/>
              </a:rPr>
              <a:t>4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. Utilização de formulários (HTML)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&lt;h2&gt;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Formulários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&lt;/h2&gt;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&lt;form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ng-submit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ctl.submit()"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"text"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ng-model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"ctl.aluno.nome"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br 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"text"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ng-model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"ctl.aluno.curso"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br 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"submit"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Submit"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&lt;/form&gt;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pPr lvl="0"/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lvl="0"/>
            <a:r>
              <a:rPr lang="pt-BR" dirty="0" smtClean="0">
                <a:solidFill>
                  <a:srgbClr val="1E435B"/>
                </a:solidFill>
                <a:latin typeface="Lucida Sans"/>
              </a:rPr>
              <a:t>O termo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aluno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repetido nos dois modelos (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ng-model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), é criado pelo Angular sob forma de um objeto e enviado para o controller.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 smtClean="0">
                <a:solidFill>
                  <a:srgbClr val="000000"/>
                </a:solidFill>
                <a:latin typeface="Consolas"/>
              </a:rPr>
            </a:b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7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6082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Conteúdo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p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rogramático – 4/7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1609" y="1539442"/>
            <a:ext cx="7628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4 – Desenvolvimento de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eb services com Node.js, Express e MongoDB</a:t>
            </a:r>
            <a:endParaRPr lang="pt-BR" b="1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b="1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Definindo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eb services REST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Criando serviços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679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Estrutura do AngularJS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Muitas vezes é necessário que os dados do formulário sejam devidamente validados visando sua consistência. 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No AngularJS, temos diversos critérios de validação. Alguns serão apresentados a seguir: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679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Estrutura do AngularJS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Alguns validadores: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required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: Marca o campo como obrigatório (html5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ng-required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: Marca um campo como obrigatório em função de um valor booleano no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controlador.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ng-minlength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: Define o tamanho mínimo do campo de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entrada.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ng-maxlength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: Define o tamanho máximo do campo de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entrada.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ng-pattern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: Utiliza expressão regular para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validação.</a:t>
            </a:r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679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Estrutura do AngularJS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</a:rPr>
              <a:t>Alguns estados de formulários: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$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invalid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: Estado definido quando alguma validação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falhar.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$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valid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: Estado definido quando o formulário for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válido.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$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pristine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: Estado definido quando o formulário é carregado, antes de alguma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interação.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$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dirty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: O inverso de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$pristine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679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Estrutura do AngularJS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</a:rPr>
              <a:t>Alguns estados de formulários: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$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error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: Armazena o estado do formulário com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erros.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$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invalid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: </a:t>
            </a:r>
            <a:r>
              <a:rPr lang="pt-BR" dirty="0" err="1" smtClean="0">
                <a:solidFill>
                  <a:srgbClr val="1E435B"/>
                </a:solidFill>
                <a:latin typeface="Lucida Sans"/>
              </a:rPr>
              <a:t>ng-invalid</a:t>
            </a:r>
            <a:endParaRPr lang="pt-BR" dirty="0" smtClean="0">
              <a:solidFill>
                <a:srgbClr val="FF0000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$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valid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: </a:t>
            </a:r>
            <a:r>
              <a:rPr lang="pt-BR" dirty="0" err="1" smtClean="0">
                <a:solidFill>
                  <a:srgbClr val="1E435B"/>
                </a:solidFill>
                <a:latin typeface="Lucida Sans"/>
              </a:rPr>
              <a:t>ng-valid</a:t>
            </a:r>
            <a:endParaRPr lang="pt-BR" dirty="0" smtClean="0">
              <a:solidFill>
                <a:srgbClr val="FF0000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$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pristine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: </a:t>
            </a:r>
            <a:r>
              <a:rPr lang="pt-BR" dirty="0" err="1" smtClean="0">
                <a:solidFill>
                  <a:srgbClr val="1E435B"/>
                </a:solidFill>
                <a:latin typeface="Lucida Sans"/>
              </a:rPr>
              <a:t>ng-pristine</a:t>
            </a:r>
            <a:endParaRPr lang="pt-BR" dirty="0" smtClean="0">
              <a:solidFill>
                <a:srgbClr val="FF0000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$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dirty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: </a:t>
            </a:r>
            <a:r>
              <a:rPr lang="pt-BR" dirty="0" err="1" smtClean="0">
                <a:solidFill>
                  <a:srgbClr val="1E435B"/>
                </a:solidFill>
                <a:latin typeface="Lucida Sans"/>
              </a:rPr>
              <a:t>ng-dirty</a:t>
            </a:r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679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Estrutura do AngularJS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5. Validação de formulários (CSS)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.nome.ng-valid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BR" sz="1600" dirty="0" smtClean="0">
                <a:solidFill>
                  <a:srgbClr val="FF0000"/>
                </a:solidFill>
                <a:latin typeface="Consolas"/>
              </a:rPr>
              <a:t>	color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pt-BR" sz="1600" dirty="0">
                <a:solidFill>
                  <a:srgbClr val="0451A5"/>
                </a:solidFill>
                <a:latin typeface="Consolas"/>
              </a:rPr>
              <a:t>green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.nome.ng-dirty.ng-invalid-required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BR" sz="1600" dirty="0" smtClean="0">
                <a:solidFill>
                  <a:srgbClr val="FF0000"/>
                </a:solidFill>
                <a:latin typeface="Consolas"/>
              </a:rPr>
              <a:t>	background-color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pt-BR" sz="1600" dirty="0">
                <a:solidFill>
                  <a:srgbClr val="0451A5"/>
                </a:solidFill>
                <a:latin typeface="Consolas"/>
              </a:rPr>
              <a:t>red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.nome.ng-dirty.ng-invalid-minlength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BR" sz="1600" dirty="0" smtClean="0">
                <a:solidFill>
                  <a:srgbClr val="FF0000"/>
                </a:solidFill>
                <a:latin typeface="Consolas"/>
              </a:rPr>
              <a:t>	color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pt-BR" sz="1600" dirty="0">
                <a:solidFill>
                  <a:srgbClr val="0451A5"/>
                </a:solidFill>
                <a:latin typeface="Consolas"/>
              </a:rPr>
              <a:t>orange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&lt;/style&gt;</a:t>
            </a: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TextBox 15"/>
          <p:cNvSpPr txBox="1"/>
          <p:nvPr/>
        </p:nvSpPr>
        <p:spPr>
          <a:xfrm>
            <a:off x="5281716" y="1852725"/>
            <a:ext cx="3425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Este CSS define configurações de acordo com o estado de cada controle indicado.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58268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679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Estrutura do AngularJS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5. Validação de formulários (HTML)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form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ng-submit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"ctl.submit()"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"alunosForm"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Nome: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br 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"text"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"nome"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"anome"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FF0000"/>
                </a:solidFill>
                <a:latin typeface="Consolas"/>
              </a:rPr>
              <a:t>ng-model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"ctl.aluno.nome"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required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ng-minlength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"4"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 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span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ng-show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"alunosForm.anome.$error.required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</a:t>
            </a: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Campo obrigatório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&lt;/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span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br/&gt;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Curso: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br/&gt;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"text"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ng-model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"ctl.aluno.curso"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/&gt;&lt;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br 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"submit"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"Enviar"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 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&lt;/form&gt;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679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Estrutura do AngularJS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5. Validação de formulários (HTML)</a:t>
            </a:r>
          </a:p>
          <a:p>
            <a:endParaRPr lang="pt-BR" b="1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Nesta página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apresentamos as regras de validação, e as configurações CSS serão aplicadas de acordo com o estado dos formulários.</a:t>
            </a: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409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Usando serviços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1. Uso de serviços comuns (Java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cript)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008000"/>
                </a:solidFill>
                <a:latin typeface="Consolas"/>
              </a:rPr>
              <a:t>//a ordem da injeção de dependência é importante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angular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'appAngular'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[])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controller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'Principal'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[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'$location'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'$window'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	function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$location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$window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	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self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self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mostrarLog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		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url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$location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url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		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absUrl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$location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absUrl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		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protocol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$location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protocol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409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Usando serviços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1. Uso de serviços comuns (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JavaScript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	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mensagem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'URL: 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url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'\nURL Absoluto: 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			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absUrl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'\nPROTOCOLO: '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		+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protocol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	$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window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alert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mensagem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};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}]);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 smtClean="0">
                <a:solidFill>
                  <a:srgbClr val="000000"/>
                </a:solidFill>
                <a:latin typeface="Consolas"/>
              </a:rPr>
            </a:br>
            <a:r>
              <a:rPr lang="pt-BR" dirty="0" smtClean="0">
                <a:solidFill>
                  <a:srgbClr val="1E435B"/>
                </a:solidFill>
                <a:latin typeface="Lucida Sans"/>
              </a:rPr>
              <a:t>Neste código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os serviços padrão do AngularJS foram adicionados como dependência do controller. Observe que a ordem deve ser a mesma usada como parâmetros da função do controller.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409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Usando serviços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1E435B"/>
                </a:solidFill>
                <a:latin typeface="Lucida Sans"/>
              </a:rPr>
              <a:t>2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. Definindo serviços: factory (Java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cript)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 smtClean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1080"/>
                </a:solidFill>
                <a:latin typeface="Consolas"/>
              </a:rPr>
              <a:t>appAngular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factory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'MathFactory'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factory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{};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factory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multiplicar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b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	return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b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return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factory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lvl="0"/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 smtClean="0">
                <a:solidFill>
                  <a:srgbClr val="000000"/>
                </a:solidFill>
                <a:latin typeface="Consolas"/>
              </a:rPr>
            </a:br>
            <a:r>
              <a:rPr lang="pt-BR" dirty="0" smtClean="0">
                <a:solidFill>
                  <a:srgbClr val="1E435B"/>
                </a:solidFill>
                <a:latin typeface="Lucida Sans"/>
              </a:rPr>
              <a:t>Usamos o componente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factory</a:t>
            </a:r>
            <a:r>
              <a:rPr lang="pt-BR" dirty="0" smtClean="0">
                <a:solidFill>
                  <a:srgbClr val="FF0000"/>
                </a:solidFill>
                <a:latin typeface="Lucida Sans"/>
              </a:rPr>
              <a:t>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quando desejamos entregar um objeto para a aplicação, tanto para um serviço como para um controller. Neste exemplo, o factory será injetado no serviço que definiremos.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6082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Conteúdo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p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rogramático – 5/7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1609" y="1539442"/>
            <a:ext cx="7628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5 – Desenvolvimento com AngularJS</a:t>
            </a:r>
            <a:endParaRPr lang="pt-BR" b="1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b="1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Conceitos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 arquitetura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MVC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Controllers,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Models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Views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Diretivas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Estrutura do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AngularJS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Usando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serviços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Rotas e modelos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SPA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Acesso a W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eb services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com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AngularJS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409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Usando serviços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1E435B"/>
                </a:solidFill>
                <a:latin typeface="Lucida Sans"/>
              </a:rPr>
              <a:t>2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. Definindo serviços: service (Java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cript)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 smtClean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1080"/>
                </a:solidFill>
                <a:latin typeface="Consolas"/>
              </a:rPr>
              <a:t>appAngular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service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'MathService'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MathFactory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this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calcularQuadrado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	return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MathFactory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multiplicar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dirty="0" smtClean="0">
                <a:solidFill>
                  <a:srgbClr val="1E435B"/>
                </a:solidFill>
                <a:latin typeface="Lucida Sans"/>
              </a:rPr>
              <a:t>Observe que aqui 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service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entrega uma função, ou um método, obtido como execução do componente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factory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(MathFactory) injetado pelo AngularJS.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409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Usando serviços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2874"/>
            <a:ext cx="8212648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1E435B"/>
                </a:solidFill>
                <a:latin typeface="Lucida Sans"/>
              </a:rPr>
              <a:t>2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. Definindo serviços: controller (Java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cript)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 smtClean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1080"/>
                </a:solidFill>
                <a:latin typeface="Consolas"/>
              </a:rPr>
              <a:t>appAngular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controller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'Principal'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$scope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MathService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$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scope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calcularQuadrado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$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scope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resultado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MathService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calcularQuadrado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$scope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valor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pt-BR" sz="17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700" dirty="0" smtClean="0">
                <a:solidFill>
                  <a:srgbClr val="1E435B"/>
                </a:solidFill>
                <a:latin typeface="Lucida Sans"/>
              </a:rPr>
              <a:t>O controller</a:t>
            </a:r>
            <a:r>
              <a:rPr lang="pt-BR" sz="1700" dirty="0">
                <a:solidFill>
                  <a:srgbClr val="1E435B"/>
                </a:solidFill>
                <a:latin typeface="Lucida Sans"/>
              </a:rPr>
              <a:t> </a:t>
            </a:r>
            <a:r>
              <a:rPr lang="pt-BR" sz="1700" dirty="0" smtClean="0">
                <a:solidFill>
                  <a:srgbClr val="1E435B"/>
                </a:solidFill>
                <a:latin typeface="Lucida Sans"/>
              </a:rPr>
              <a:t>tem por tarefa interagir com a camada de apresentação.</a:t>
            </a:r>
          </a:p>
          <a:p>
            <a:endParaRPr lang="pt-BR" sz="1700" dirty="0">
              <a:solidFill>
                <a:srgbClr val="1E435B"/>
              </a:solidFill>
              <a:latin typeface="Lucida Sans"/>
            </a:endParaRPr>
          </a:p>
          <a:p>
            <a:r>
              <a:rPr lang="pt-BR" sz="1700" dirty="0" smtClean="0">
                <a:solidFill>
                  <a:srgbClr val="1E435B"/>
                </a:solidFill>
                <a:latin typeface="Lucida Sans"/>
              </a:rPr>
              <a:t>Quando desejarmos criar objetos reutilizáveis, usamos o </a:t>
            </a:r>
            <a:r>
              <a:rPr lang="pt-BR" sz="1700" b="1" dirty="0" smtClean="0">
                <a:solidFill>
                  <a:srgbClr val="1E435B"/>
                </a:solidFill>
                <a:latin typeface="Lucida Sans"/>
              </a:rPr>
              <a:t>factory</a:t>
            </a:r>
          </a:p>
          <a:p>
            <a:endParaRPr lang="pt-BR" sz="1700" dirty="0">
              <a:solidFill>
                <a:srgbClr val="1E435B"/>
              </a:solidFill>
              <a:latin typeface="Lucida Sans"/>
            </a:endParaRPr>
          </a:p>
          <a:p>
            <a:r>
              <a:rPr lang="pt-BR" sz="1700" dirty="0" smtClean="0">
                <a:solidFill>
                  <a:srgbClr val="1E435B"/>
                </a:solidFill>
                <a:latin typeface="Lucida Sans"/>
              </a:rPr>
              <a:t>Se a necessidade for consumir o objeto repassado e gerar um action, criamos um </a:t>
            </a:r>
            <a:r>
              <a:rPr lang="pt-BR" sz="1700" b="1" dirty="0" smtClean="0">
                <a:solidFill>
                  <a:srgbClr val="1E435B"/>
                </a:solidFill>
                <a:latin typeface="Lucida Sans"/>
              </a:rPr>
              <a:t>service</a:t>
            </a:r>
            <a:r>
              <a:rPr lang="pt-BR" sz="1700" dirty="0" smtClean="0">
                <a:solidFill>
                  <a:srgbClr val="1E435B"/>
                </a:solidFill>
                <a:latin typeface="Lucida Sans"/>
              </a:rPr>
              <a:t>. Por último, o controller entrega a resposta para a view.</a:t>
            </a:r>
            <a:endParaRPr lang="pt-BR" sz="17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33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e modelos SPA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Configurando as rotas (Java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cript)</a:t>
            </a:r>
          </a:p>
          <a:p>
            <a:pPr marL="342900" indent="-342900">
              <a:buAutoNum type="arabicPeriod"/>
            </a:pPr>
            <a:endParaRPr lang="pt-BR" b="1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Para trabalharmos com rotas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devemos usar a api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angular-route.min.js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além da api tradicional.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Esta api permite referenciar a depend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ê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ncia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ngRoute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no módulo e, além disso, referenciar o serviço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$routeProvider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cuja finalidade é configurar a estrutura de rotas.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Vamos analisar os exemplos: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33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e modelos SPA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1. Configurando as rotas (Java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cript)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 smtClean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1080"/>
                </a:solidFill>
                <a:latin typeface="Consolas"/>
              </a:rPr>
              <a:t>angular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'appAngular'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'ngRoute'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]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config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([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'$routeProvider'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$routeProvider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$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routeProvider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when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	template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'&lt;h2&gt;Página inicial&lt;/h2&gt;'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})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when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'/lista'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	templateUrl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'checkbox02.html'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})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otherwise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redirectTo: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}])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controller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'Principal'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[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0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33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e modelos SPA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1. Configurando as rotas (Java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cript)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 smtClean="0">
                <a:solidFill>
                  <a:srgbClr val="000000"/>
                </a:solidFill>
                <a:latin typeface="Consolas"/>
              </a:rPr>
            </a:b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self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self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cursos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[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descricao: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'JAVA'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selecionado: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'SIM'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},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descricao: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'PHP'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selecionado: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'SIM'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},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descricao: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'.NET'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selecionado: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'NAO'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];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}])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pPr>
              <a:spcAft>
                <a:spcPts val="0"/>
              </a:spcAft>
            </a:pP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 smtClean="0">
                <a:solidFill>
                  <a:srgbClr val="000000"/>
                </a:solidFill>
                <a:latin typeface="Consolas"/>
              </a:rPr>
            </a:b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0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33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e modelos SPA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1. Configurando as rotas (HTML)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 smtClean="0">
                <a:solidFill>
                  <a:srgbClr val="000000"/>
                </a:solidFill>
                <a:latin typeface="Consolas"/>
              </a:rPr>
            </a:b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div&gt;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ul&gt;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li&gt;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"#/"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Rota padrão (inicial)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&lt;/a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&gt;&lt;/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li&gt;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li&gt;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"#/lista"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Cursos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&lt;/a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	&lt;/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li&gt;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li&gt;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"#/desconhecida"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Rota inexistente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&lt;/a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	&lt;/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li&gt;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&lt;/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ul&gt;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div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"borda"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ng-view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&gt;&lt;/div&gt;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&lt;/div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7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33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e modelos SPA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 div assinalada com a diretiva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ng-view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é usada para interpolar o conteúdo da view de acordo com a rota escolhida. 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Por exemplo, quando acionamos a rota...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"#/lista"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Cursos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&lt;/a&gt;	&lt;/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li&gt;</a:t>
            </a:r>
          </a:p>
          <a:p>
            <a:endParaRPr lang="pt-BR" dirty="0">
              <a:solidFill>
                <a:srgbClr val="800000"/>
              </a:solidFill>
              <a:latin typeface="Consola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...estamos requisitando a view </a:t>
            </a:r>
            <a:r>
              <a:rPr lang="pt-BR" b="1" dirty="0" smtClean="0">
                <a:solidFill>
                  <a:srgbClr val="17476A"/>
                </a:solidFill>
                <a:latin typeface="Lucida Sans"/>
              </a:rPr>
              <a:t>checkbox02.html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conforme </a:t>
            </a:r>
            <a:r>
              <a:rPr lang="pt-BR" dirty="0" smtClean="0">
                <a:solidFill>
                  <a:srgbClr val="17476A"/>
                </a:solidFill>
                <a:latin typeface="Lucida Sans"/>
              </a:rPr>
              <a:t>est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 instrução: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lvl="0"/>
            <a:r>
              <a:rPr lang="pt-BR" sz="1600" dirty="0">
                <a:solidFill>
                  <a:srgbClr val="000000"/>
                </a:solidFill>
                <a:latin typeface="Consolas"/>
              </a:rPr>
              <a:t>			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when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'/lista'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{</a:t>
            </a:r>
          </a:p>
          <a:p>
            <a:pPr lvl="0"/>
            <a:r>
              <a:rPr lang="pt-BR" sz="1600" dirty="0">
                <a:solidFill>
                  <a:srgbClr val="001080"/>
                </a:solidFill>
                <a:latin typeface="Consolas"/>
              </a:rPr>
              <a:t>				templateUrl: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'checkbox02.html'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600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})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63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Acesso a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 services com AngularJS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Uma vez tendo um serviço disponível, consumi-lo com AngularJS é bastante simples,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por meio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do uso do serviço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$http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Os exemplos a seguir ilustram o procedimento de acesso ao serviço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por meio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da sua URL.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Primeiro, realizaremos a busca por uma lista de produtos e, uma vez obtida, a armazena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re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mos na variável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items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Analise os exemplos:</a:t>
            </a:r>
          </a:p>
          <a:p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63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Acesso a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 services com AngularJS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1. Usando o serviço $http para acessar serviço (Java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cript)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 smtClean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8000"/>
                </a:solidFill>
                <a:latin typeface="Consolas"/>
              </a:rPr>
              <a:t>//HTTP GET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angular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"appAngular"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[])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controller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'Principal'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[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'$http'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$http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self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self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items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[];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$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http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get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'http://127.0.0.1:7628/api/produtos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then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	self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items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data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},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error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				alert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'Erro reportado: 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error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});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}]);</a:t>
            </a: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63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Acesso a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 services com AngularJS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1. Usando o serviço $http para acessar serviço (HTML)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 smtClean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800000"/>
                </a:solidFill>
                <a:latin typeface="Consolas"/>
              </a:rPr>
              <a:t>&lt;table&gt;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tr&gt;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th&gt;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ID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&lt;/th&gt;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th&gt;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Descrição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&lt;/th&gt;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th&gt;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Data Criação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&lt;/th&gt;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th&gt;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Preço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&lt;/th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&gt;&lt;/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tr&gt;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tbody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ng-repeat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"produto in ctl.items"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tr&gt;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td&gt;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{{produto.Id}}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&lt;/td&gt;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td&gt;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{{produto.Descricao}}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&lt;/td&gt;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td&gt;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{{produto.DataCriacao}}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&lt;/td&gt;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td&gt;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{{produto.Preco}}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&lt;/td&gt;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&lt;/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tr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&gt;&lt;/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tbody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&gt;&lt;/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table&gt;</a:t>
            </a: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6082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Conteúdo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p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rogramático – 6/7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1609" y="1539442"/>
            <a:ext cx="7628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6 – Conhecendo o Angular 4</a:t>
            </a:r>
          </a:p>
          <a:p>
            <a:endParaRPr lang="pt-BR" b="1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Conceitos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Criando um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projeto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Módulos e componentes;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Rotas no Angular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4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Serviços de Injeção de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Dependência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Acesso a Web services com Angular 4;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Binding unidirecional e bidirecional;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Outras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considerações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6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63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Acesso a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 services com AngularJS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Verifique que, uma vez obtido o resultado, seu tratamento segue as convenções tradicionais do AngularJS.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No próximo exemplo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geraremos um objeto no formulário (na verdade, o Angular realizará esta tarefa para nós) e o enviaremos para o serviço como forma de incluí-lo por meio do método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HTTP POST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 smtClean="0">
                <a:solidFill>
                  <a:srgbClr val="000000"/>
                </a:solidFill>
                <a:latin typeface="Consolas"/>
              </a:rPr>
            </a:b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63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Acesso a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 services com AngularJS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1E435B"/>
                </a:solidFill>
                <a:latin typeface="Lucida Sans"/>
              </a:rPr>
              <a:t>2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. Usando o serviço $http para enviar um objeto (Java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cript)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 smtClean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1080"/>
                </a:solidFill>
                <a:latin typeface="Consolas"/>
              </a:rPr>
              <a:t>angular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"appAngular"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[])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controller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'Principal'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[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'$http'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$http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self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self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novoProduto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{};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self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adicionar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$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http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post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'http://localhost:7628/api/produtos/'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			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self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novoProduto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then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self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novoProduto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{};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});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}]);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63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Acesso a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 services com AngularJS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1E435B"/>
                </a:solidFill>
                <a:latin typeface="Lucida Sans"/>
              </a:rPr>
              <a:t>2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. Usando o serviço $http para enviar um objeto (HTML)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 smtClean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800000"/>
                </a:solidFill>
                <a:latin typeface="Consolas"/>
              </a:rPr>
              <a:t>&lt;div&gt;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form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"incluirForm"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ng-submit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"ctl.adicionar()"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"text"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ng-model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"ctl.novoProduto.Descricao"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 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br 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"date"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ng-model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"ctl.novoProduto.DataCriacao"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 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br 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"text"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ng-model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"ctl.novoProduto.Preco"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 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br 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"submit"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"Adicionar"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 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&lt;/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form&gt;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&lt;/div&gt;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0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63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Acesso a Web services com AngularJS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Lucida Sans"/>
              </a:rPr>
              <a:t>Elaborar o Projeto 05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 smtClean="0">
                <a:solidFill>
                  <a:srgbClr val="000000"/>
                </a:solidFill>
                <a:latin typeface="Consolas"/>
              </a:rPr>
            </a:b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1901" y="1047215"/>
            <a:ext cx="4180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Capítulo 6 – Conhecendo o Angular 4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5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2148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Conceitos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</a:rPr>
              <a:t>O Angular é um framework </a:t>
            </a:r>
            <a:r>
              <a:rPr lang="pt-BR" dirty="0" err="1">
                <a:solidFill>
                  <a:srgbClr val="1E435B"/>
                </a:solidFill>
                <a:latin typeface="Lucida Sans"/>
              </a:rPr>
              <a:t>JavaScript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mantido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pelo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Google®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que permite trabalhar com aplicações SPA (Single Page App). </a:t>
            </a: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versão 2 do Angular foi totalmente reestruturada e utiliza um supertipo do JavaScript, o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TypeScript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 desenvolvido pela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Microsoft®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adotado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amplamente pelo Angular 2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Neste capítulo, abordaremos 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Angular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4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. </a:t>
            </a: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 diferença para o Angular 2 é que os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módulos, diretivas e componentes foram reestruturados de forma a permitir uma melhor manutenção e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adaptação.</a:t>
            </a: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2148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Conceitos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No Angular 4, diferentemente do AngularJS, nós desenvolvemos componentes, e cada componente possui uma representação (uma view) em HTML. Nós não executamos a página HTML; é o componente que, quando carregado, gera a view com os dados definidos no componente.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Este padrão difere totalmente de uma aplicação baseada em páginas, como é o caso do AngularJS.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81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um projeto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 criação de um projeto no Angular 4 é realizada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por meio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do Node.js. 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Existe um projeto modelo disponível no repositório GitHub, chamado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QuickStart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 Este projeto é fornecido pela própria equipe do Angular 4 e está sempre passando por atualizações. 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 boa notícia é que diversos módulos são instalados via npm, e 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package.json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pode ser atualizado de forma a permitir a geração de projetos em diferentes máquinas com as versões que usamos no nosso projeto (claro, com a possibilidade de atualizações).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Existe a possibilidade de usarmos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 também,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Angular CLI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  <a:br>
              <a:rPr lang="pt-BR" dirty="0" smtClean="0">
                <a:solidFill>
                  <a:srgbClr val="1E435B"/>
                </a:solidFill>
                <a:latin typeface="Lucida Sans"/>
              </a:rPr>
            </a:br>
            <a:r>
              <a:rPr lang="pt-BR" dirty="0" smtClean="0">
                <a:solidFill>
                  <a:srgbClr val="1E435B"/>
                </a:solidFill>
                <a:latin typeface="Lucida Sans"/>
              </a:rPr>
              <a:t>Neste curso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usaremos a opção 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QuickStart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81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um projeto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Para criar um novo projeto Angular 4 (é necessário que o aplicativo Git esteja instalado no seu computador):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Selecion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uma pasta adequada para o projeto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</a:rPr>
              <a:t>Execute este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comando:</a:t>
            </a:r>
          </a:p>
          <a:p>
            <a:pPr marL="342900" indent="-342900">
              <a:buAutoNum type="arabicPeriod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	git clone https://github.com/angular/quickstart.git </a:t>
            </a:r>
            <a:r>
              <a:rPr lang="pt-BR" sz="1600" b="1" dirty="0" smtClean="0">
                <a:latin typeface="Consolas" panose="020B0609020204030204" pitchFamily="49" charset="0"/>
              </a:rPr>
              <a:t>app_angular4</a:t>
            </a:r>
          </a:p>
          <a:p>
            <a:pPr marL="342900" indent="-342900">
              <a:buAutoNum type="arabicPeriod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Em que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app_angular4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é o nome do projeto, escolhido arbitrariamente. Se 	nenhum nome for informado, o projeto se chamará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quickstart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9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81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um projeto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Após clonado o projeto, teremos uma estrutura semelhante à apresentada a seguir (algumas pastas e arquivos foram omitidos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)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626" y="2514669"/>
            <a:ext cx="2369856" cy="219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6082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Conteúdo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p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rogramático – 7/7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1609" y="1539442"/>
            <a:ext cx="7628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Apêndice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– Visão geral do JavaScript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Variáveis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Funções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Conhecendo o DOM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Eventos e </a:t>
            </a:r>
            <a:r>
              <a:rPr lang="pt-BR" dirty="0" err="1" smtClean="0">
                <a:solidFill>
                  <a:srgbClr val="1E435B"/>
                </a:solidFill>
                <a:latin typeface="Lucida Sans"/>
                <a:cs typeface="Lucida Sans"/>
              </a:rPr>
              <a:t>listeners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Conhecendo 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jQuery.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1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81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um projeto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O arquivo criado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package.json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contém os módulos necessários para a aplicação.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A 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src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é a pasta raiz da aplicação. Dentro dela temos a 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e 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index.html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Temos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 também,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outros arquivos que serão apresentados adiante. A estrutura des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 pasta é dada a seguir: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81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um projeto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28" y="1490662"/>
            <a:ext cx="2587743" cy="32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7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81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um projeto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Verifique que, na pasta </a:t>
            </a:r>
            <a:r>
              <a:rPr lang="pt-BR" b="1" dirty="0" err="1" smtClean="0">
                <a:solidFill>
                  <a:srgbClr val="1E435B"/>
                </a:solidFill>
                <a:latin typeface="Lucida Sans"/>
              </a:rPr>
              <a:t>app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temos os arquivos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app.component.ts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e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app.module.ts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 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es arquivos representam o componente principal e o módulo principal, respectivamente.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Como template gerado a partir do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QuickSt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art, eles pode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m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ser alterados conforme nossa necessidade. Analisaremos sua utilidade na sequ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ên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cia.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Para iniciar, entramos na pasta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app_angular4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que foi criada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por meio do </a:t>
            </a:r>
            <a:r>
              <a:rPr lang="pt-BR" dirty="0" err="1">
                <a:solidFill>
                  <a:srgbClr val="1E435B"/>
                </a:solidFill>
                <a:latin typeface="Lucida Sans"/>
              </a:rPr>
              <a:t>Git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. Nessa pasta, executamos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os comandos do Node.js para instalação dos módulos: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81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um projeto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lvl="1"/>
            <a:r>
              <a:rPr lang="pt-BR" sz="1600" dirty="0" smtClean="0">
                <a:latin typeface="Consolas" panose="020B0609020204030204" pitchFamily="49" charset="0"/>
              </a:rPr>
              <a:t>cd </a:t>
            </a:r>
            <a:r>
              <a:rPr lang="pt-BR" sz="1600" b="1" dirty="0" smtClean="0">
                <a:latin typeface="Consolas" panose="020B0609020204030204" pitchFamily="49" charset="0"/>
              </a:rPr>
              <a:t>app_angular4</a:t>
            </a:r>
            <a:endParaRPr lang="pt-BR" sz="1600" dirty="0" smtClean="0">
              <a:latin typeface="Consolas" panose="020B0609020204030204" pitchFamily="49" charset="0"/>
            </a:endParaRPr>
          </a:p>
          <a:p>
            <a:pPr lvl="1"/>
            <a:r>
              <a:rPr lang="pt-BR" sz="1600" dirty="0" smtClean="0">
                <a:latin typeface="Consolas" panose="020B0609020204030204" pitchFamily="49" charset="0"/>
              </a:rPr>
              <a:t>npm install</a:t>
            </a:r>
          </a:p>
          <a:p>
            <a:pPr lvl="1"/>
            <a:r>
              <a:rPr lang="pt-BR" sz="1600" dirty="0" smtClean="0">
                <a:latin typeface="Consolas" panose="020B0609020204030204" pitchFamily="49" charset="0"/>
              </a:rPr>
              <a:t>npm start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O comando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npm start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executa um script definido no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package.json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(observe que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na propriedade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scripts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</a:t>
            </a:r>
            <a:r>
              <a:rPr lang="pt-BR" dirty="0" smtClean="0">
                <a:solidFill>
                  <a:srgbClr val="FF0000"/>
                </a:solidFill>
                <a:latin typeface="Lucida Sans"/>
              </a:rPr>
              <a:t>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temos um objeto com uma propriedade chamada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start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) com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esse nome. A linha com tal informação é esta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 smtClean="0">
                <a:solidFill>
                  <a:srgbClr val="0451A5"/>
                </a:solidFill>
                <a:latin typeface="Consolas"/>
              </a:rPr>
              <a:t>"start"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"concurrently \"npm run build:watch\" \"npm run serve\""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81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um projeto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</a:rPr>
              <a:t>...que instrui o Angular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 executar um servidor local chamado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lite-server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Esse servidor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quando carregado, apresenta o browser com o seguinte conteúdo: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954" y="2215432"/>
            <a:ext cx="4005198" cy="277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3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81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um projeto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Como podemos ver, nada de muito atraente, mas é o ponto de partida para estudarmos o funcionamento do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Angular 4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>
                <a:solidFill>
                  <a:srgbClr val="1E435B"/>
                </a:solidFill>
                <a:latin typeface="Lucida Sans"/>
              </a:rPr>
              <a:t>Nos próximos tópicos,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apresentaremos o fluxo de execução de uma aplicação Angular 4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 os conceitos de componentes, módulos, serviços e como eles interagem entre si.</a:t>
            </a:r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Módulos e componentes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245561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O ponto de partida da aplicação é o arquivo </a:t>
            </a:r>
            <a:r>
              <a:rPr lang="pt-BR" sz="1750" b="1" dirty="0">
                <a:solidFill>
                  <a:srgbClr val="1E435B"/>
                </a:solidFill>
                <a:latin typeface="Lucida Sans"/>
              </a:rPr>
              <a:t>index.html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endParaRPr lang="pt-BR" sz="1750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750" dirty="0">
                <a:solidFill>
                  <a:srgbClr val="1E435B"/>
                </a:solidFill>
                <a:latin typeface="Lucida Sans"/>
              </a:rPr>
              <a:t>Nesse arquivo, 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não definimos componentes HTML a serem renderizados na página, mas executamos um programa chamado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main.js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endParaRPr lang="pt-BR" sz="1750" dirty="0">
              <a:solidFill>
                <a:srgbClr val="1E435B"/>
              </a:solidFill>
              <a:latin typeface="Lucida Sans"/>
            </a:endParaRPr>
          </a:p>
          <a:p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Se procurarmos es</a:t>
            </a:r>
            <a:r>
              <a:rPr lang="pt-BR" sz="1750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e arquivo no projeto, não o encontraremos, mas é possível encontrar o arquivo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main.ts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. A extensão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.ts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 se refere a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TypeScript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endParaRPr lang="pt-BR" sz="1750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O Angular realiza um processo de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transpilação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 (transformação e compilação) de um código </a:t>
            </a:r>
            <a:r>
              <a:rPr lang="pt-BR" sz="1750" dirty="0">
                <a:solidFill>
                  <a:srgbClr val="1E435B"/>
                </a:solidFill>
                <a:latin typeface="Lucida Sans"/>
              </a:rPr>
              <a:t>TypeScript para o código JavaScript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. </a:t>
            </a:r>
          </a:p>
          <a:p>
            <a:endParaRPr lang="pt-BR" sz="1750" dirty="0">
              <a:solidFill>
                <a:srgbClr val="1E435B"/>
              </a:solidFill>
              <a:latin typeface="Lucida Sans"/>
            </a:endParaRPr>
          </a:p>
          <a:p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Isso porque o que é de fato executado é o </a:t>
            </a:r>
            <a:r>
              <a:rPr lang="pt-BR" sz="1750" dirty="0">
                <a:solidFill>
                  <a:srgbClr val="1E435B"/>
                </a:solidFill>
                <a:latin typeface="Lucida Sans"/>
              </a:rPr>
              <a:t>JavaScr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ipt. A transpilação insere recursos de compatibilidade de browsers e de bibliotecas adicionais.</a:t>
            </a:r>
            <a:endParaRPr lang="pt-BR" sz="1750" dirty="0">
              <a:solidFill>
                <a:srgbClr val="1E435B"/>
              </a:solidFill>
              <a:latin typeface="Lucida Sans"/>
            </a:endParaRPr>
          </a:p>
          <a:p>
            <a:endParaRPr lang="pt-BR" sz="1750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Módulos e componentes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Se 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es componentes fossem escritos em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JavaS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cript puro, certamente teríamos bem mais trabalho. Por isso escrevemos todas as instruções em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TypeS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cript, bem mais simples e de alto nível.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Vamos analisar o processo de execução de uma aplicação Angular 4:</a:t>
            </a:r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Módulos e componentes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>
                <a:solidFill>
                  <a:srgbClr val="1E435B"/>
                </a:solidFill>
                <a:latin typeface="Lucida Sans"/>
              </a:rPr>
              <a:t>Início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da aplicação: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index.html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r>
              <a:rPr lang="pt-BR" dirty="0">
                <a:solidFill>
                  <a:srgbClr val="1E435B"/>
                </a:solidFill>
                <a:latin typeface="Lucida Sans"/>
              </a:rPr>
              <a:t>	</a:t>
            </a: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>
                <a:solidFill>
                  <a:srgbClr val="1E435B"/>
                </a:solidFill>
                <a:latin typeface="Lucida Sans"/>
              </a:rPr>
              <a:t>	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Neste arquivo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destacamos o elemento de partida, apresentado a seguir: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&lt;script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src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"systemjs.config.js"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&gt;&lt;/script&gt;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&lt;script&gt;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System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main.js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catch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err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){ 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267F99"/>
                </a:solidFill>
                <a:latin typeface="Consolas"/>
              </a:rPr>
              <a:t>console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error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err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 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&lt;/script&gt;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Módulos e componentes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Execução de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main.js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r>
              <a:rPr lang="pt-BR" dirty="0">
                <a:solidFill>
                  <a:srgbClr val="1E435B"/>
                </a:solidFill>
                <a:latin typeface="Lucida Sans"/>
              </a:rPr>
              <a:t>	</a:t>
            </a: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>
                <a:solidFill>
                  <a:srgbClr val="1E435B"/>
                </a:solidFill>
                <a:latin typeface="Lucida Sans"/>
              </a:rPr>
              <a:t>	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Como já mencionado, este arquivo é uma transpilação do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main.ts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cujo conteúdo é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este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platformBrowserDynamic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		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'@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angular/platform-browser-dynamic'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'./app/app.module'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795E26"/>
                </a:solidFill>
                <a:latin typeface="Consolas"/>
              </a:rPr>
              <a:t>platformBrowserDynamic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bootstrapModule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2810" y="1055166"/>
            <a:ext cx="4170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Desenvolvimento Web com Node.js, Angular e </a:t>
            </a:r>
            <a:r>
              <a:rPr lang="pt-BR" sz="3200" dirty="0" err="1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MongoDB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1341" y="1047215"/>
            <a:ext cx="3850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Capítulo </a:t>
            </a: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1 </a:t>
            </a:r>
            <a:r>
              <a:rPr lang="pt-BR" sz="3200" dirty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– Desenvolvimento com Node.js</a:t>
            </a: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Módulos e componentes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 comando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import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permite inserir elementos na aplicação, provenientes dos módulos instalados, ou a partir de componentes desenvolvidos pelo programador.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 instrução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...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platformBrowserDynamic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		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'@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angular/platform-browser-dynamic'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dirty="0">
                <a:solidFill>
                  <a:srgbClr val="1E435B"/>
                </a:solidFill>
                <a:latin typeface="Lucida Sans"/>
              </a:rPr>
              <a:t>...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inclui o componente </a:t>
            </a:r>
            <a:r>
              <a:rPr lang="pt-BR" b="1" dirty="0">
                <a:solidFill>
                  <a:srgbClr val="001080"/>
                </a:solidFill>
                <a:latin typeface="Consolas"/>
              </a:rPr>
              <a:t>platformBrowserDynamic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na aplicação para permitir a execução no browser: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Módulos e componentes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 instrução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...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'./app/app.module'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dirty="0">
                <a:solidFill>
                  <a:srgbClr val="1E435B"/>
                </a:solidFill>
                <a:latin typeface="Lucida Sans"/>
              </a:rPr>
              <a:t>...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insere o módulo principal definido no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app.module.ts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disponível na 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Por sua vez, o conteúdo deste arquivo é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o seguinte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6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Módulos e componentes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NgModule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'@angular/core'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BrowserModule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'@angular/platform-browser'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'./app.component'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0000"/>
                </a:solidFill>
                <a:latin typeface="Consolas"/>
              </a:rPr>
              <a:t>@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NgModule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imports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[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BrowserModule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],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declarations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[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],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bootstrap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[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]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AppModule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}</a:t>
            </a:r>
          </a:p>
          <a:p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Módulos e componentes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Neste arquivo: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</a:rPr>
              <a:t>I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mportamos os módulos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NgModule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e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BrowserModule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ambos disponíveis na biblioteca inserida pelo Node.js.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</a:rPr>
              <a:t>I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mportamos o componente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AppComponent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definido no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app.component.ts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</a:rPr>
              <a:t>C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onfiguramos o decorator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 @NgModule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para: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</a:rPr>
              <a:t>I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mportar o módulo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BrowserModule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</a:rPr>
              <a:t>D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eclarar o componente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AppComponent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</a:rPr>
              <a:t>D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efinir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AppComponent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como o componente principal (inicial) da aplicação. O comando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bootstrap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realiza esta tarefa.</a:t>
            </a:r>
          </a:p>
          <a:p>
            <a:endParaRPr lang="pt-BR" sz="1600" dirty="0" smtClean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Módulos e componentes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O conteúdo de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app.component.ts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(nosso componente inicial) é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este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'@angular/core'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0000"/>
                </a:solidFill>
                <a:latin typeface="Consolas"/>
              </a:rPr>
              <a:t>@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selector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'my-app'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template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`&lt;h1&gt;Hello {{name}}&lt;/h1&gt;`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AppComponent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name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'Angular'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1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Módulos e componentes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Temos informações importantes neste arquivo.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 decorator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@Component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especifica dois atributos: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selector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C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omponente a ser escrito na página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HTML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em forma de elemento. Verifique que em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index.html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nós temos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est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 tag: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lvl="1"/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&lt;my-app&gt;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Loading AppComponent content here ...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&lt;/my-app&gt;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template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C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onteúdo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HTML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a ser renderizado na ocasião da execução do nosso selector.</a:t>
            </a:r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Módulos e componentes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No </a:t>
            </a:r>
            <a:r>
              <a:rPr lang="pt-BR" dirty="0" err="1" smtClean="0">
                <a:solidFill>
                  <a:srgbClr val="1E435B"/>
                </a:solidFill>
                <a:latin typeface="Lucida Sans"/>
              </a:rPr>
              <a:t>template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temos um elemento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HTML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e a interpolação de um model chamado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name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00108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template: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`&lt;h1&gt;Hello {{name}}&lt;/h1&gt;`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 valor des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 model é definido na classe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AppComponent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export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267F99"/>
                </a:solidFill>
                <a:latin typeface="Consolas"/>
              </a:rPr>
              <a:t>AppComponent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{ 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'Angular'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dirty="0" smtClean="0">
              <a:solidFill>
                <a:srgbClr val="000000"/>
              </a:solidFill>
              <a:latin typeface="Consola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 resultado é visualizado no browser, como no início deste exemplo.</a:t>
            </a:r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Módulos e componentes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Finalmente, a instrução...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795E26"/>
                </a:solidFill>
                <a:latin typeface="Consolas"/>
              </a:rPr>
              <a:t>platformBrowserDynamic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bootstrapModule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...especifica o módulo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AppModule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como o módulo principal da aplicação.</a:t>
            </a:r>
            <a:endParaRPr lang="pt-BR" dirty="0">
              <a:solidFill>
                <a:srgbClr val="FF0000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Módulos e componentes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Resumindo:</a:t>
            </a:r>
          </a:p>
          <a:p>
            <a:endParaRPr lang="pt-BR" sz="1750" dirty="0" smtClean="0">
              <a:solidFill>
                <a:srgbClr val="1E435B"/>
              </a:solidFill>
              <a:latin typeface="Lucida Sans"/>
            </a:endParaRPr>
          </a:p>
          <a:p>
            <a:pPr marL="342900" indent="-342900">
              <a:buAutoNum type="arabicPeriod"/>
            </a:pP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O arquivo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index.html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 é executado.</a:t>
            </a:r>
          </a:p>
          <a:p>
            <a:pPr marL="342900" indent="-342900">
              <a:buAutoNum type="arabicPeriod"/>
            </a:pPr>
            <a:endParaRPr lang="pt-BR" sz="1750" dirty="0" smtClean="0">
              <a:solidFill>
                <a:srgbClr val="1E435B"/>
              </a:solidFill>
              <a:latin typeface="Lucida Sans"/>
            </a:endParaRPr>
          </a:p>
          <a:p>
            <a:pPr marL="342900" indent="-342900">
              <a:buAutoNum type="arabicPeriod"/>
            </a:pP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A partir de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index.html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, o código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main.js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 é executado.</a:t>
            </a:r>
          </a:p>
          <a:p>
            <a:pPr marL="342900" indent="-342900">
              <a:buAutoNum type="arabicPeriod"/>
            </a:pPr>
            <a:endParaRPr lang="pt-BR" sz="1750" dirty="0" smtClean="0">
              <a:solidFill>
                <a:srgbClr val="1E435B"/>
              </a:solidFill>
              <a:latin typeface="Lucida Sans"/>
            </a:endParaRPr>
          </a:p>
          <a:p>
            <a:pPr marL="342900" indent="-342900">
              <a:buAutoNum type="arabicPeriod"/>
            </a:pP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O código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main.js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 especifica o módulo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AppModule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 como o principal da aplicação.</a:t>
            </a:r>
          </a:p>
          <a:p>
            <a:pPr marL="342900" indent="-342900">
              <a:buAutoNum type="arabicPeriod"/>
            </a:pPr>
            <a:endParaRPr lang="pt-BR" sz="1750" dirty="0" smtClean="0">
              <a:solidFill>
                <a:srgbClr val="1E435B"/>
              </a:solidFill>
              <a:latin typeface="Lucida Sans"/>
            </a:endParaRPr>
          </a:p>
          <a:p>
            <a:pPr marL="342900" indent="-342900">
              <a:buAutoNum type="arabicPeriod"/>
            </a:pP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O módulo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AppModule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 define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AppComponent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 como o componente inicial.</a:t>
            </a:r>
          </a:p>
          <a:p>
            <a:pPr marL="342900" indent="-342900">
              <a:buAutoNum type="arabicPeriod"/>
            </a:pPr>
            <a:endParaRPr lang="pt-BR" sz="1750" dirty="0" smtClean="0">
              <a:solidFill>
                <a:srgbClr val="1E435B"/>
              </a:solidFill>
              <a:latin typeface="Lucida Sans"/>
            </a:endParaRPr>
          </a:p>
          <a:p>
            <a:pPr marL="342900" indent="-342900">
              <a:buAutoNum type="arabicPeriod"/>
            </a:pP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O componente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AppComponent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 define o elemento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&lt;my-app&gt;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, devidamente sinalizado em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index.html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2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Módulos e componentes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O conteúdo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HTML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a ser renderizado em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&lt;my-app&gt;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é especificado no atributo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template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pPr marL="342900" indent="-342900">
              <a:buFont typeface="+mj-lt"/>
              <a:buAutoNum type="arabicPeriod" startAt="6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 partir des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 princípio, detalharemos os componentes para enriquecer nossa aplicação.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Os passos serão descritos na sequ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ê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ncia:</a:t>
            </a:r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631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Contextualização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Em poucas palavras,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Node.js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é uma plataforma de software que permite a criação de um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Web server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 o desenvolvimento de aplicações “no seu topo”, ou seja,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aplicações Web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capazes de serem executadas pelo servidor criado pelo próprio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Node.js.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 Node.js é composto por módulos, e um dos módulos disponíveis é o módulo HTTP. Es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se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módulo permite a criação do servidor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sem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 necessidade de ferramentas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adicionais – como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é o caso do PHP, por exemplo, que necessita do servidor Apache, ou do ASP.NET, que é executado sobre o IIS.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Módulos e componentes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</a:rPr>
              <a:t>Inclua a biblioteca do </a:t>
            </a:r>
            <a:r>
              <a:rPr lang="pt-BR" dirty="0" err="1" smtClean="0">
                <a:solidFill>
                  <a:srgbClr val="1E435B"/>
                </a:solidFill>
                <a:latin typeface="Lucida Sans"/>
              </a:rPr>
              <a:t>Bootstrap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para melhorar nossa apresentação visual (observe que escolhemos a versão do </a:t>
            </a:r>
            <a:r>
              <a:rPr lang="pt-BR" dirty="0" err="1" smtClean="0">
                <a:solidFill>
                  <a:srgbClr val="1E435B"/>
                </a:solidFill>
                <a:latin typeface="Lucida Sans"/>
              </a:rPr>
              <a:t>Bootstrap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	npm </a:t>
            </a:r>
            <a:r>
              <a:rPr lang="pt-BR" sz="1600" dirty="0">
                <a:latin typeface="Consolas" panose="020B0609020204030204" pitchFamily="49" charset="0"/>
              </a:rPr>
              <a:t>install bootstrap@3.3.7 --save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No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index.html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inclua esta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configuração: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link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rel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"stylesheet"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pt-BR" sz="1600" dirty="0" smtClean="0">
                <a:solidFill>
                  <a:srgbClr val="FF0000"/>
                </a:solidFill>
                <a:latin typeface="Consolas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"node_modules/bootstrap/dist/css/bootstrap.min.css"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8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Módulos e componentes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Cri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uma pasta chamada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menu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abaixo de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Em seguida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 crie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 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view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abaixo de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menu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</a:rPr>
              <a:t>Nessa pasta, inclua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menu.component.html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(verifique a nomenclatura) com o conteúdo: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lvl="0"/>
            <a:r>
              <a:rPr lang="pt-BR" sz="1600" dirty="0">
                <a:solidFill>
                  <a:srgbClr val="800000"/>
                </a:solidFill>
                <a:latin typeface="Consolas"/>
              </a:rPr>
              <a:t>&lt;body&gt;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600" dirty="0">
                <a:solidFill>
                  <a:srgbClr val="800000"/>
                </a:solidFill>
                <a:latin typeface="Consolas"/>
              </a:rPr>
              <a:t>	&lt;h1&gt;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Página inicial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&lt;/h1&gt;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600" dirty="0">
                <a:solidFill>
                  <a:srgbClr val="800000"/>
                </a:solidFill>
                <a:latin typeface="Consolas"/>
              </a:rPr>
              <a:t>	&lt;ul&gt;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600" dirty="0">
                <a:solidFill>
                  <a:srgbClr val="800000"/>
                </a:solidFill>
                <a:latin typeface="Consolas"/>
              </a:rPr>
              <a:t>		&lt;li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"#"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Listar contatos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&lt;/a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&gt;&lt;/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li&gt;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600" dirty="0">
                <a:solidFill>
                  <a:srgbClr val="800000"/>
                </a:solidFill>
                <a:latin typeface="Consolas"/>
              </a:rPr>
              <a:t>	&lt;/ul&gt;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6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Módulos e componentes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Na pasta menu, defin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a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menu.component.ts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'@angular/core'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0000"/>
                </a:solidFill>
                <a:latin typeface="Consolas"/>
              </a:rPr>
              <a:t>@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moduleId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selector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'menu'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templateUrl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'views/menu.component.html'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MenuComponent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}</a:t>
            </a: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dirty="0">
                <a:solidFill>
                  <a:srgbClr val="000000"/>
                </a:solidFill>
                <a:latin typeface="Consolas"/>
              </a:rPr>
            </a:br>
            <a:r>
              <a:rPr lang="pt-BR" dirty="0" smtClean="0">
                <a:solidFill>
                  <a:srgbClr val="1E435B"/>
                </a:solidFill>
                <a:latin typeface="Lucida Sans"/>
              </a:rPr>
              <a:t>O atributo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moduleId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faz parte da arquitetura do Angular 4 e o instrui a buscar o conteúdo de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templateUrl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a partir do local do componente. Se omitido, deveríamos indicar o caminho completo.</a:t>
            </a:r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Módulos e componentes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</a:rPr>
              <a:t>Abra o ar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app.component.ts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e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realize as alterações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em destaque: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'@angular/core'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b="1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MenuComponent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b="1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'./menu/menu.component'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0000"/>
                </a:solidFill>
                <a:latin typeface="Consolas"/>
              </a:rPr>
              <a:t>@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moduleId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selector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'my-app'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</a:t>
            </a:r>
            <a:r>
              <a:rPr lang="pt-BR" sz="1600" b="1" dirty="0" smtClean="0">
                <a:solidFill>
                  <a:srgbClr val="001080"/>
                </a:solidFill>
                <a:latin typeface="Consolas"/>
              </a:rPr>
              <a:t>template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'&lt;menu&gt;&lt;/menu&gt;'</a:t>
            </a:r>
            <a:endParaRPr lang="pt-BR" sz="1600" b="1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AppComponent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}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Módulos e componentes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Isso nos indica que o componente principal incluirá um novo componente, 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MenuComponent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novo componente deve ser registrado em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app.module.ts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Módulos e componentes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NgModule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'@angular/core'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BrowserModule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'@angular/platform-browser'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'./app.component'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b="1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MenuComponent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b="1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'./menu/menu.component'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0000"/>
                </a:solidFill>
                <a:latin typeface="Consolas"/>
              </a:rPr>
              <a:t>@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NgModule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imports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[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BrowserModule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],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declarations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[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MenuComponent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],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bootstrap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[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]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AppModule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}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Módulos e componentes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2531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Em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menu.component.ts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, definimos o atributo selector com o nome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menu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50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O elemento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templateUrl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, por sua vez, direcionou o componente para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views/menu.component.html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. Mas quem executou 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e conteúdo?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50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Ao atualizarmos o 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app.component.ts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, seu atributo template (</a:t>
            </a:r>
            <a:r>
              <a:rPr lang="pt-BR" sz="1750" b="1" dirty="0" smtClean="0">
                <a:solidFill>
                  <a:srgbClr val="1E435B"/>
                </a:solidFill>
                <a:latin typeface="Lucida Sans"/>
              </a:rPr>
              <a:t>&lt;menu&gt;&lt;/menu&gt;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) chamou o selector definido no component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50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Des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a forma, executamos um componente a partir de outro.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50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50" dirty="0" smtClean="0">
                <a:solidFill>
                  <a:srgbClr val="1E435B"/>
                </a:solidFill>
                <a:latin typeface="Lucida Sans"/>
              </a:rPr>
              <a:t>A visualização da aplicação em execução nos apresenta este resultado.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no Angular 4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menu.component.ts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definimos o acesso a um código HTML que define um link para uma lista de contatos (que ainda não temos).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 objetivo é acessar o menu quando executarmos a URL a partir da raiz e a lista de contatos quando a indicarmos. Em outras palavras: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hlinkClick r:id="rId2"/>
              </a:rPr>
              <a:t>http://localhost:3000/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-&gt; acessa o menu de opções.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hlinkClick r:id="rId3"/>
              </a:rPr>
              <a:t>http://localhost:3000/lista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-&gt; acessa a lista de contatos.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Qualquer outra informação que for fornecida, acessamos uma página de erro.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Para essa tarefa, devemos definir um conjunto de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rotas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no Angular 4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Podemos definir uma estrutura de rotas implementando alguns componentes importantes, que descreveremos a seguir: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É necessário definir, no elemento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&lt;head&gt;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do arquivo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index.html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o elemento: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8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base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"/"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	Este elemento define a origem da estrutura de rotas.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no Angular 4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No arquivo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HTML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que possuir as rotas, ou seja, a parte da aplicação que contém links permitindo acesso a outras rotas, devemos incluir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este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elemento: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8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router-outlet&gt;&lt;/router-outlet&gt;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Devemos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 também,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configurar o link para executar a rota adequadamente. O arquivo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menu.component.html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deverá ficar assim: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988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Iniciando com o Node.js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 primeiro passo para trabalhar com o Node.js é obtê-lo e instalá-lo: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Acess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 o link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</a:t>
            </a:r>
            <a:r>
              <a:rPr lang="pt-BR" b="1" dirty="0">
                <a:solidFill>
                  <a:srgbClr val="1E435B"/>
                </a:solidFill>
                <a:latin typeface="Lucida Sans" pitchFamily="34" charset="0"/>
                <a:cs typeface="Lucida Sans"/>
                <a:hlinkClick r:id="rId2"/>
              </a:rPr>
              <a:t>https://nodejs.org/en</a:t>
            </a:r>
            <a:r>
              <a:rPr lang="pt-BR" b="1" dirty="0" smtClean="0">
                <a:solidFill>
                  <a:srgbClr val="1E435B"/>
                </a:solidFill>
                <a:latin typeface="Lucida Sans" pitchFamily="34" charset="0"/>
                <a:cs typeface="Lucida Sans"/>
                <a:hlinkClick r:id="rId2"/>
              </a:rPr>
              <a:t>/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Obtenha a versão mais recente e instale-a;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Após a instalação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no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indows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busque por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Variáveis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de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Ambiente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configure: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	NODE_ENV</a:t>
            </a:r>
            <a:r>
              <a:rPr lang="pt-BR" sz="1600" dirty="0">
                <a:latin typeface="Consolas" panose="020B0609020204030204" pitchFamily="49" charset="0"/>
              </a:rPr>
              <a:t>=’development’</a:t>
            </a:r>
            <a:endParaRPr lang="pt-BR" dirty="0" smtClean="0">
              <a:solidFill>
                <a:srgbClr val="1E435B"/>
              </a:solidFill>
              <a:latin typeface="Consolas" panose="020B0609020204030204" pitchFamily="49" charset="0"/>
              <a:cs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Para testar, execute isto no prompt de comandos:</a:t>
            </a:r>
          </a:p>
          <a:p>
            <a:endParaRPr lang="pt-BR" dirty="0" smtClean="0">
              <a:cs typeface="Lucida Sans"/>
            </a:endParaRPr>
          </a:p>
          <a:p>
            <a:r>
              <a:rPr lang="pt-BR" dirty="0">
                <a:cs typeface="Lucida Sans"/>
              </a:rPr>
              <a:t>	</a:t>
            </a:r>
            <a:r>
              <a:rPr lang="pt-BR" sz="1600" dirty="0" smtClean="0">
                <a:latin typeface="Consolas" panose="020B0609020204030204" pitchFamily="49" charset="0"/>
                <a:cs typeface="Lucida Sans"/>
              </a:rPr>
              <a:t>node –v</a:t>
            </a:r>
            <a:endParaRPr lang="pt-BR" dirty="0" smtClean="0">
              <a:latin typeface="Consolas" panose="020B0609020204030204" pitchFamily="49" charset="0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no Angular 4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lvl="1"/>
            <a:r>
              <a:rPr lang="pt-BR" sz="1600" dirty="0">
                <a:solidFill>
                  <a:srgbClr val="800000"/>
                </a:solidFill>
                <a:latin typeface="Consolas"/>
              </a:rPr>
              <a:t>&lt;body&gt;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h1&gt;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Página inicial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&lt;/h1&gt;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ul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li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</a:t>
            </a:r>
          </a:p>
          <a:p>
            <a:pPr lvl="1"/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	</a:t>
            </a:r>
            <a:r>
              <a:rPr lang="pt-BR" sz="1600" b="1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pt-BR" sz="1600" b="1" dirty="0">
                <a:solidFill>
                  <a:srgbClr val="800000"/>
                </a:solidFill>
                <a:latin typeface="Consolas"/>
              </a:rPr>
              <a:t>a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pt-BR" sz="1600" b="1" dirty="0">
                <a:solidFill>
                  <a:srgbClr val="FF0000"/>
                </a:solidFill>
                <a:latin typeface="Consolas"/>
              </a:rPr>
              <a:t>routerLink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]=</a:t>
            </a:r>
            <a:r>
              <a:rPr lang="pt-BR" sz="1600" b="1" dirty="0">
                <a:solidFill>
                  <a:srgbClr val="0000FF"/>
                </a:solidFill>
                <a:latin typeface="Consolas"/>
              </a:rPr>
              <a:t>"['/lista']"</a:t>
            </a:r>
            <a:r>
              <a:rPr lang="pt-BR" sz="1600" b="1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Listar contatos</a:t>
            </a:r>
            <a:r>
              <a:rPr lang="pt-BR" sz="1600" b="1" dirty="0">
                <a:solidFill>
                  <a:srgbClr val="800000"/>
                </a:solidFill>
                <a:latin typeface="Consolas"/>
              </a:rPr>
              <a:t>&lt;/a</a:t>
            </a:r>
            <a:r>
              <a:rPr lang="pt-BR" sz="1600" b="1" dirty="0" smtClean="0">
                <a:solidFill>
                  <a:srgbClr val="800000"/>
                </a:solidFill>
                <a:latin typeface="Consolas"/>
              </a:rPr>
              <a:t>&gt;</a:t>
            </a:r>
          </a:p>
          <a:p>
            <a:pPr lvl="1"/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&lt;/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li&gt;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&lt;/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ul&gt;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pt-BR" sz="16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pt-BR" sz="1600" b="1" dirty="0">
                <a:solidFill>
                  <a:srgbClr val="800000"/>
                </a:solidFill>
                <a:latin typeface="Consolas"/>
              </a:rPr>
              <a:t>&lt;router-outlet&gt;&lt;/router-outlet&gt;</a:t>
            </a:r>
            <a:endParaRPr lang="pt-BR" sz="1600" b="1" dirty="0">
              <a:solidFill>
                <a:srgbClr val="000000"/>
              </a:solidFill>
              <a:latin typeface="Consolas"/>
            </a:endParaRP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dirty="0">
                <a:solidFill>
                  <a:srgbClr val="000000"/>
                </a:solidFill>
                <a:latin typeface="Consolas"/>
              </a:rPr>
            </a:br>
            <a:endParaRPr lang="pt-BR" dirty="0">
              <a:solidFill>
                <a:srgbClr val="000000"/>
              </a:solidFill>
              <a:latin typeface="Consolas"/>
            </a:endParaRP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0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no Angular 4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Nosso próximo passo é definir o componente representando a página inexistente. Vamos chamá-la de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notfound.component.ts,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 ser criado na 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erro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'@angular/core'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0000"/>
                </a:solidFill>
                <a:latin typeface="Consolas"/>
              </a:rPr>
              <a:t>@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template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`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				&lt;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div class="container margem"&gt;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				&lt;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h1&gt;ERRO 404 - PÁGINA NÃO LOCALIZADA&lt;/h1&gt;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				&lt;/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div&gt;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				`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NotFoundComponent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}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no Angular 4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Observe que devemos colocar o conteúdo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HTML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no atributo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template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quando ele tiver mais de uma linha, entre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crases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Não será necessário, nes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 exemplo, criarmos a 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views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nem nenhum arquivo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HTML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pois seu conteúdo já foi incluído hard-coded no componente.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Vamos criar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 agora,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 lista de contatos a ser exibida para o usuário. Criar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emos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uma interface contendo a estrutura de informações para um contato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 definiremos uma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pasta chamada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interfaces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e, nes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 pasta, 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interface.contatos.ts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no Angular 4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IContato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codigo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number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nome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string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telefone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string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idade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number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Usaremos e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 interface em instantes.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</a:rPr>
              <a:t>Agora, crie uma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contatos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</a:rPr>
              <a:t>Abaixo da pasta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contatos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cri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a pasta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views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no Angular 4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Na 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contatos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 inclua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lista.component.ts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'@angular/core'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IContato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'../interfaces/interface.contato'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0000"/>
                </a:solidFill>
                <a:latin typeface="Consolas"/>
              </a:rPr>
              <a:t>@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moduleId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templateUrl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'views/lista.component.html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})</a:t>
            </a:r>
          </a:p>
          <a:p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no Angular 4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export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267F99"/>
                </a:solidFill>
                <a:latin typeface="Consolas"/>
              </a:rPr>
              <a:t>ListaComponent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600" dirty="0">
                <a:solidFill>
                  <a:srgbClr val="008000"/>
                </a:solidFill>
                <a:latin typeface="Consolas"/>
              </a:rPr>
              <a:t>//definindo um array de contatos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listaContatos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IContato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[] = [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codigo: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10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nome: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'Rafa'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telefone: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'99999-7724'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idade: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20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},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codigo: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20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nome: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'Gerson'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telefone: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'2601-9930'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idade: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32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},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codigo: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30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nome: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'Tatiana'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telefone: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'3395-1234'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idade: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25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];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no Angular 4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Na 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contatos/</a:t>
            </a:r>
            <a:r>
              <a:rPr lang="pt-BR" b="1" dirty="0" err="1" smtClean="0">
                <a:solidFill>
                  <a:srgbClr val="1E435B"/>
                </a:solidFill>
                <a:latin typeface="Lucida Sans"/>
              </a:rPr>
              <a:t>views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 inclua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lista.component.html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&lt;div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"container margem"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h1&gt;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LISTAGEM DE 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CONTATOS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&lt;/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h1&gt;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div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"col-md-12"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ul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"list_group"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li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ngFor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"let item of listaContatos"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		</a:t>
            </a:r>
            <a:r>
              <a:rPr lang="pt-BR" sz="1600" dirty="0" smtClean="0">
                <a:solidFill>
                  <a:srgbClr val="FF0000"/>
                </a:solidFill>
                <a:latin typeface="Consolas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"list-group-item"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span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"badge"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{{item.codigo}}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&lt;/span&gt;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"#"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{{item.nome}}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&lt;/a&gt;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	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span&gt;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{{item.telefone}}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&lt;/span&gt;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	&lt;/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li&gt;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&lt;/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ul&gt;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&lt;/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div&gt;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&lt;/div&gt;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no Angular 4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Vamos definir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 agora,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o sistema de rotas, contemplando as três possíveis rotas.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Crie u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ma pasta chamada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rotas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Nessa pasta, crie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app.routes.ts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Routes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'@angular/router'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ListaComponent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'../contatos/lista.component'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NotFoundComponent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'../erro/notfound.component'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'../app.component'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appRoutes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Routes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[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path: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component: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},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path: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"lista"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component: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ListaComponent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},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path: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"**"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component: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NotFoundComponent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];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no Angular 4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</a:rPr>
              <a:t>O próximo passo é alterar o módulo da aplicação, arquivo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app.module.ts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. Analise as alterações realizadas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NgModule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'@angular/core'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BrowserModule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'@angular/platform-browser'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b="1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RouterModule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b="1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'@angular/router'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b="1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appRoutes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b="1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'./rotas/app.routes'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BR" sz="1600" b="1" dirty="0">
                <a:solidFill>
                  <a:srgbClr val="008000"/>
                </a:solidFill>
                <a:latin typeface="Consolas"/>
              </a:rPr>
              <a:t>//vem primeiro</a:t>
            </a:r>
            <a:endParaRPr lang="pt-BR" sz="1600" b="1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'./app.component'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MenuComponent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'./menu/menu.component'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no Angular 4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8000"/>
                </a:solidFill>
                <a:latin typeface="Consolas"/>
              </a:rPr>
              <a:t>//usado na rota</a:t>
            </a:r>
            <a:endParaRPr lang="pt-BR" sz="1600" b="1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b="1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ListaComponent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b="1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'./contatos/lista.component'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b="1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NotFoundComponent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b="1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'./erro/notfound.component'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0000"/>
                </a:solidFill>
                <a:latin typeface="Consolas"/>
              </a:rPr>
              <a:t>@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NgModule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imports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[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BrowserModule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RouterModule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forRoot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appRoutes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],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declarations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MenuComponent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b="1" dirty="0" smtClean="0">
                <a:solidFill>
                  <a:srgbClr val="001080"/>
                </a:solidFill>
                <a:latin typeface="Consolas"/>
              </a:rPr>
              <a:t>					ListaComponent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NotFoundComponent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],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bootstrap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[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]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AppModule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}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988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Iniciando com o Node.js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Verifi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que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 número da versão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Juntamente com o Node.js, é instalado 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npm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(node package manager). Para testá-lo, execute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isto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endParaRPr lang="pt-BR" dirty="0" smtClean="0">
              <a:cs typeface="Lucida Sans"/>
            </a:endParaRPr>
          </a:p>
          <a:p>
            <a:r>
              <a:rPr lang="pt-BR" dirty="0">
                <a:cs typeface="Lucida Sans"/>
              </a:rPr>
              <a:t>	</a:t>
            </a:r>
            <a:r>
              <a:rPr lang="pt-BR" sz="1600" dirty="0" smtClean="0">
                <a:latin typeface="Consolas" panose="020B0609020204030204" pitchFamily="49" charset="0"/>
                <a:cs typeface="Lucida Sans"/>
              </a:rPr>
              <a:t>npm –v</a:t>
            </a:r>
            <a:endParaRPr lang="pt-BR" dirty="0" smtClean="0">
              <a:latin typeface="Consolas" panose="020B0609020204030204" pitchFamily="49" charset="0"/>
              <a:cs typeface="Lucida Sans"/>
            </a:endParaRPr>
          </a:p>
          <a:p>
            <a:endParaRPr lang="pt-BR" dirty="0">
              <a:latin typeface="Consolas" panose="020B0609020204030204" pitchFamily="49" charset="0"/>
              <a:cs typeface="Lucida Sans"/>
            </a:endParaRPr>
          </a:p>
          <a:p>
            <a:endParaRPr lang="pt-BR" dirty="0" smtClean="0">
              <a:latin typeface="Consolas" panose="020B0609020204030204" pitchFamily="49" charset="0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no Angular 4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Verifique a execução da página. Consegue identificar o que aconteceu?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954" y="1997064"/>
            <a:ext cx="42672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6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no Angular 4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Vamos resolver 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 problema. A rota referente à página inicial aponta para o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AppComponent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que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 por sua vez,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carrega o menu de opções. Des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 forma, o menu aparece duas vezes. Criaremos um componente para representar a página inicial.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Cri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uma pasta chamada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home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e, nes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 pasta, 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home.component.ts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no Angular 4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'@angular/core'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0000"/>
                </a:solidFill>
                <a:latin typeface="Consolas"/>
              </a:rPr>
              <a:t>@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moduleId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template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'PÁGINA INICIAL'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HomeComponent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}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</a:rPr>
              <a:t>Configure esse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novo componente no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app.module.ts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no Angular 4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8000"/>
                </a:solidFill>
                <a:latin typeface="Consolas"/>
              </a:rPr>
              <a:t>//usado na rota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ListaComponent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'./contatos/lista.component'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NotFoundComponent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'./erro/notfound.component'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b="1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HomeComponent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b="1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'./home/home.component'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0000"/>
                </a:solidFill>
                <a:latin typeface="Consolas"/>
              </a:rPr>
              <a:t>@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NgModule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imports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[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BrowserModule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RouterModule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forRoot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appRoutes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],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declarations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MenuComponent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ListaComponent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NotFoundComponent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HomeComponent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],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bootstrap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[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]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AppModule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no Angular 4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Por fim, atualizaremos 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app.routes.ts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Routes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'@angular/router'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ListaComponent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'../contatos/lista.component'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NotFoundComponent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'../erro/notfound.component'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'../app.component'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MenuComponent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'../menu/menu.component'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b="1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HomeComponent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b="1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'../home/home.component'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appRoutes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Routes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[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path: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component: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HomeComponent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},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path: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"lista"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component: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ListaComponent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},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path: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"**"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component: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NotFoundComponent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no Angular 4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Com isso, teremos os resultados para cada rota: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60615"/>
            <a:ext cx="42672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3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no Angular 4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100" y="1314340"/>
            <a:ext cx="4546908" cy="364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41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Rotas no Angular 4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259" y="1518954"/>
            <a:ext cx="4352589" cy="348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9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260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Serviços e Injeção de Dependência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Quando buscamos informações em um conjunto de informações, como é o caso do acesso a um banco de dados ou a um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W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eb service, é importante que as responsabilidades sejam devidamente separadas.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Havendo mais de um componente necessitando des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es dados, é conveniente que eles estejam em um único local e, quando necessário, são injetados no componente. 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 procedimento de injeção de dependência consiste justamente na tarefa de incluir informações em um componente assim que requisitadas. O Angular 4 possui um recurso de injeção de dependência sofisticado, que nos poupa a tarefa de ter que lidar com ela manualmente.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034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Serviços e Injeção de Dependência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Para ilustrar, vamos realizar algumas alterações no nosso exemplo. O propósito é transferir a lista de contatos para um serviço e injetá-lo no componente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lista.component.ts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Veremos que 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 lista poderá posteriormente acessar outra fonte de dados, sem a necessidade de alterar o componente: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Cri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uma pasta chamada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services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</a:rPr>
              <a:t>Nessa pasta, crie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contatos.services.ts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com 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seguinte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conteúdo: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2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353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Executando um código com Node.js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Selecion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uma pasta adequada para seus projetos. Us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VSCode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para referenciá-la.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Todo código executado pelo Node.js deve possuir a extensão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  <a:r>
              <a:rPr lang="pt-BR" b="1" dirty="0" err="1" smtClean="0">
                <a:solidFill>
                  <a:srgbClr val="1E435B"/>
                </a:solidFill>
                <a:latin typeface="Lucida Sans"/>
                <a:cs typeface="Lucida Sans"/>
              </a:rPr>
              <a:t>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(</a:t>
            </a:r>
            <a:r>
              <a:rPr lang="pt-BR" dirty="0" err="1">
                <a:solidFill>
                  <a:srgbClr val="1E435B"/>
                </a:solidFill>
                <a:latin typeface="Lucida Sans"/>
                <a:cs typeface="Lucida Sans"/>
              </a:rPr>
              <a:t>JavaS</a:t>
            </a:r>
            <a:r>
              <a:rPr lang="pt-BR" dirty="0" err="1" smtClean="0">
                <a:solidFill>
                  <a:srgbClr val="1E435B"/>
                </a:solidFill>
                <a:latin typeface="Lucida Sans"/>
                <a:cs typeface="Lucida Sans"/>
              </a:rPr>
              <a:t>cript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). Cri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, então, um arquivo chamado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exemplo01_teste.js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Nes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 arquivo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escreva o seguinte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código: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/>
              <a:t>	</a:t>
            </a:r>
            <a:r>
              <a:rPr lang="pt-BR" sz="1600" dirty="0" smtClean="0">
                <a:latin typeface="Consolas" panose="020B0609020204030204" pitchFamily="49" charset="0"/>
              </a:rPr>
              <a:t>console.log</a:t>
            </a:r>
            <a:r>
              <a:rPr lang="pt-BR" sz="1600" dirty="0">
                <a:latin typeface="Consolas" panose="020B0609020204030204" pitchFamily="49" charset="0"/>
              </a:rPr>
              <a:t>('curso node.js');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No terminal,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execute o seguinte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comando:</a:t>
            </a:r>
          </a:p>
          <a:p>
            <a:endParaRPr lang="pt-BR" dirty="0" smtClean="0">
              <a:cs typeface="Lucida Sans"/>
            </a:endParaRPr>
          </a:p>
          <a:p>
            <a:r>
              <a:rPr lang="pt-BR" dirty="0">
                <a:cs typeface="Lucida Sans"/>
              </a:rPr>
              <a:t>	</a:t>
            </a:r>
            <a:r>
              <a:rPr lang="pt-BR" sz="1600" dirty="0" smtClean="0">
                <a:latin typeface="Consolas" panose="020B0609020204030204" pitchFamily="49" charset="0"/>
                <a:cs typeface="Lucida Sans"/>
              </a:rPr>
              <a:t>node exemplo01_teste.js</a:t>
            </a:r>
            <a:endParaRPr lang="pt-BR" dirty="0" smtClean="0">
              <a:latin typeface="Consolas" panose="020B0609020204030204" pitchFamily="49" charset="0"/>
              <a:cs typeface="Lucida Sans"/>
            </a:endParaRPr>
          </a:p>
          <a:p>
            <a:endParaRPr lang="pt-BR" dirty="0">
              <a:latin typeface="Consolas" panose="020B0609020204030204" pitchFamily="49" charset="0"/>
              <a:cs typeface="Lucida Sans"/>
            </a:endParaRPr>
          </a:p>
          <a:p>
            <a:endParaRPr lang="pt-BR" dirty="0" smtClean="0">
              <a:latin typeface="Consolas" panose="020B0609020204030204" pitchFamily="49" charset="0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034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Serviços e Injeção de Dependência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50464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IContato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"../interfaces/interface.contato"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Injectable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"@angular/core"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0000"/>
                </a:solidFill>
                <a:latin typeface="Consolas"/>
              </a:rPr>
              <a:t>@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Injectable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export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ContatosService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public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getContatos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():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IContato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[] {</a:t>
            </a: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	return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[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{ 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codigo:</a:t>
            </a:r>
            <a:r>
              <a:rPr lang="pt-BR" sz="1600" dirty="0" smtClean="0">
                <a:solidFill>
                  <a:srgbClr val="09885A"/>
                </a:solidFill>
                <a:latin typeface="Consolas"/>
              </a:rPr>
              <a:t>10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nome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'Rafa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telefone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'99999-7724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idade:</a:t>
            </a:r>
            <a:r>
              <a:rPr lang="pt-BR" sz="1600" dirty="0" smtClean="0">
                <a:solidFill>
                  <a:srgbClr val="09885A"/>
                </a:solidFill>
                <a:latin typeface="Consolas"/>
              </a:rPr>
              <a:t>20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},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{ 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codigo:</a:t>
            </a:r>
            <a:r>
              <a:rPr lang="pt-BR" sz="1600" dirty="0" smtClean="0">
                <a:solidFill>
                  <a:srgbClr val="09885A"/>
                </a:solidFill>
                <a:latin typeface="Consolas"/>
              </a:rPr>
              <a:t>20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nome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'Gerson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telefone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'2601-9930'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idade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32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},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{ 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codigo:</a:t>
            </a:r>
            <a:r>
              <a:rPr lang="pt-BR" sz="1600" dirty="0" smtClean="0">
                <a:solidFill>
                  <a:srgbClr val="09885A"/>
                </a:solidFill>
                <a:latin typeface="Consolas"/>
              </a:rPr>
              <a:t>30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nome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'Tatiana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telefone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'3395-1234'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idade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25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];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034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Serviços e Injeção de Dependência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Definimos uma classe representando um serviço “injetável” (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@Injectable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) e, nes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 classe, uma função retornando a lista desejada.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 próximo passo é atualizar 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lista.component.ts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para receber 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 coleção do serviço por meio de injeção de dependência.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Realiz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as alterações a seguir no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lista.component.ts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034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Serviços e Injeção de Dependência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50464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'@angular/core'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IContato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'../interfaces/interface.contato'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b="1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ContatosService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b="1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'../services/contatos.service'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0000"/>
                </a:solidFill>
                <a:latin typeface="Consolas"/>
              </a:rPr>
              <a:t>@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moduleId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templateUrl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'views/lista.component.html'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ListaComponent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pt-BR" sz="1600" b="1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listaContatos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pt-BR" sz="1600" b="1" dirty="0">
                <a:solidFill>
                  <a:srgbClr val="267F99"/>
                </a:solidFill>
                <a:latin typeface="Consolas"/>
              </a:rPr>
              <a:t>IContato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[];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b="1" dirty="0" smtClean="0">
                <a:solidFill>
                  <a:srgbClr val="0000FF"/>
                </a:solidFill>
                <a:latin typeface="Consolas"/>
              </a:rPr>
              <a:t>constructor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 smtClean="0">
                <a:solidFill>
                  <a:srgbClr val="001080"/>
                </a:solidFill>
                <a:latin typeface="Consolas"/>
              </a:rPr>
              <a:t>contatosService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pt-BR" sz="1600" b="1" dirty="0">
                <a:solidFill>
                  <a:srgbClr val="267F99"/>
                </a:solidFill>
                <a:latin typeface="Consolas"/>
              </a:rPr>
              <a:t>ContatosService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b="1" dirty="0" smtClean="0">
                <a:solidFill>
                  <a:srgbClr val="0000FF"/>
                </a:solidFill>
                <a:latin typeface="Consolas"/>
              </a:rPr>
              <a:t>		this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 smtClean="0">
                <a:solidFill>
                  <a:srgbClr val="001080"/>
                </a:solidFill>
                <a:latin typeface="Consolas"/>
              </a:rPr>
              <a:t>listaContatos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contatosService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getContatos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pt-BR" sz="1600" b="1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034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Serviços e Injeção de Dependência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 dependência é introduzida no componente por meio 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construtor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da classe. O construtor é um tipo de método executado no momento em que o componente é criado.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Devemos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 também,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registrar o novo serviço no arquivo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app.module.ts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desta vez em outra categoria: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providers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Realiz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a seguinte alteração em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app.module.ts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034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Serviços e Injeção de Dependência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5046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008000"/>
                </a:solidFill>
                <a:latin typeface="Consolas"/>
              </a:rPr>
              <a:t>...</a:t>
            </a:r>
          </a:p>
          <a:p>
            <a:r>
              <a:rPr lang="pt-BR" sz="16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pt-BR" sz="1600" dirty="0">
                <a:solidFill>
                  <a:srgbClr val="008000"/>
                </a:solidFill>
                <a:latin typeface="Consolas"/>
              </a:rPr>
              <a:t>services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b="1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ContatosService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b="1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'./services/contatos.service</a:t>
            </a:r>
            <a:r>
              <a:rPr lang="pt-BR" sz="1600" b="1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0000"/>
                </a:solidFill>
                <a:latin typeface="Consolas"/>
              </a:rPr>
              <a:t>@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NgModule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imports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[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BrowserModule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RouterModule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forRoot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appRoutes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],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declarations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MenuComponent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ListaComponent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NotFoundComponent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HomeComponent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],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	</a:t>
            </a:r>
            <a:r>
              <a:rPr lang="pt-BR" sz="1600" b="1" dirty="0" smtClean="0">
                <a:solidFill>
                  <a:srgbClr val="001080"/>
                </a:solidFill>
                <a:latin typeface="Consolas"/>
              </a:rPr>
              <a:t>providers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[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ContatosService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],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bootstrap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[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AppComponent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]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})</a:t>
            </a:r>
          </a:p>
          <a:p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... continua o modulo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034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Serviços e Injeção de Dependência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Ao executar a aplicação, podemos ver que o resultado é o mesmo. A diferença está na forma de acesso, somente.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621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Acesso a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 services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Já sabemos que um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W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eb service é um mecanismo de acesso a informações externas à aplicação. No Angular 4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 o acesso a Web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services é uma tarefa bastante simplificada.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Para ilustrar, vamos atualizar o serviço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ContatosService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para receber a lista de contatos de um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We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b service (este exemplo é apenas uma ilustração. No projeto que realizaremos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nós apresentaremos uma funcionalidade real).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Consider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 seguinte alteração no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contatos.service.ts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621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Acesso a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 services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IContato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"../interfaces/interface.contato"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Injectable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"@angular/core"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b="1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Http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b="1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'@angular/http'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b="1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Observable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} </a:t>
            </a:r>
            <a:r>
              <a:rPr lang="pt-BR" sz="1600" b="1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'rxjs/Rx'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b="1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'rxjs/Rx'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621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Acesso a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 services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@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Injectable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ContatosService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b="1" dirty="0">
                <a:solidFill>
                  <a:srgbClr val="008000"/>
                </a:solidFill>
                <a:latin typeface="Consolas"/>
              </a:rPr>
              <a:t>//acesso ao HTTP</a:t>
            </a:r>
            <a:endParaRPr lang="pt-BR" sz="1600" b="1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00FF"/>
                </a:solidFill>
                <a:latin typeface="Consolas"/>
              </a:rPr>
              <a:t>constructor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_http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pt-BR" sz="1600" b="1" dirty="0">
                <a:solidFill>
                  <a:srgbClr val="267F99"/>
                </a:solidFill>
                <a:latin typeface="Consolas"/>
              </a:rPr>
              <a:t>Http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 { 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BR" sz="1600" b="1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b="1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url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pt-BR" sz="1600" b="1" dirty="0">
                <a:solidFill>
                  <a:srgbClr val="267F99"/>
                </a:solidFill>
                <a:latin typeface="Consolas"/>
              </a:rPr>
              <a:t>string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"http://</a:t>
            </a:r>
            <a:r>
              <a:rPr lang="pt-BR" sz="1600" b="1" dirty="0" smtClean="0">
                <a:solidFill>
                  <a:srgbClr val="A31515"/>
                </a:solidFill>
                <a:latin typeface="Consolas"/>
              </a:rPr>
              <a:t>localhost:7628/api/contatos"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pt-BR" sz="1600" b="1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b="1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b="1" dirty="0">
                <a:solidFill>
                  <a:srgbClr val="000000"/>
                </a:solidFill>
                <a:latin typeface="Consolas"/>
              </a:rPr>
            </a:br>
            <a:r>
              <a:rPr lang="pt-BR" sz="16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getContatos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(): </a:t>
            </a:r>
            <a:r>
              <a:rPr lang="pt-BR" sz="1600" b="1" dirty="0">
                <a:solidFill>
                  <a:srgbClr val="267F99"/>
                </a:solidFill>
                <a:latin typeface="Consolas"/>
              </a:rPr>
              <a:t>Observable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pt-BR" sz="1600" b="1" dirty="0">
                <a:solidFill>
                  <a:srgbClr val="267F99"/>
                </a:solidFill>
                <a:latin typeface="Consolas"/>
              </a:rPr>
              <a:t>IContato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[]&gt; {</a:t>
            </a:r>
          </a:p>
          <a:p>
            <a:r>
              <a:rPr lang="pt-BR" sz="1600" b="1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b="1" dirty="0">
                <a:solidFill>
                  <a:srgbClr val="000000"/>
                </a:solidFill>
                <a:latin typeface="Consolas"/>
              </a:rPr>
            </a:b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b="1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_http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get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url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		.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map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res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res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json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t-BR" sz="16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8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621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Acesso a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 services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 módulo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Http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é injetado no componente, da mesma forma que o serviço que criamos no tópico anterior.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No componente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lista.component.ts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devemos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 também,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realizar algumas alterações. 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as alterações serão realizadas apenas no construtor:</a:t>
            </a:r>
          </a:p>
          <a:p>
            <a:endParaRPr lang="pt-BR" sz="1600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constructor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contatosService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ContatosService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this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listaContatos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contatosService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getContatos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subscribe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listaContatos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error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alert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error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()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console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log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'finalzado'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353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Executando um código com Node.js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No VSCode ainda é possível acessar o prompt no próprio editor. Basta digitar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CTRL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+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’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e usá-lo.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 smtClean="0">
              <a:latin typeface="Consolas" panose="020B0609020204030204" pitchFamily="49" charset="0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621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Acesso a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 services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</a:rPr>
              <a:t>Nesse exemplo,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consideramos a função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subscribe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(), necessária quando acessamos um serviço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por meio de um Web service. Essa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função recebe três funções callback, que executamos por meio do recurso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aerofuncion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também chamado de </a:t>
            </a:r>
            <a:r>
              <a:rPr lang="pt-BR" b="1" dirty="0">
                <a:solidFill>
                  <a:srgbClr val="1E435B"/>
                </a:solidFill>
                <a:latin typeface="Lucida Sans"/>
              </a:rPr>
              <a:t>expressão lambda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onde definimos a alteração, sem a necessidade de definir a função em si.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213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Binding unidirecional e bidirecional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É possível apresentamos dados em uma lista e, ao selecionar o elemento em uma lista, apresentar seus detalhes em uma caixa de textos. 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No momento em que alteramos alguma propriedade na caixa de textos, o item na lista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é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alterado também.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Estamos falando em um vínculo que ocorre em duas direções, ou seja,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b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idirecional.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Este funcionamento é bastante comum em projetos Angular 4. 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Sua demonstração será realizada no projeto do curso.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Outras considerações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8" y="1314340"/>
            <a:ext cx="8177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Temos uma série de funcionalidades disponíveis no Angular 4, como pudemos ver ao longo deste capítulo. 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 desenvolvimento de um projeto ao longo do curso nos permitirá apresentar outras funcionalidades, além daquelas disponibilizadas neste capítulo.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Sabemos que o curso possui uma natureza bastante prática e, por isso, nada melhor que aplicar 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es conceitos para ilustrá-las da melhor forma.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FF0000"/>
                </a:solidFill>
                <a:latin typeface="Lucida Sans"/>
              </a:rPr>
              <a:t>Elaborar o Projeto 06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030" y="1600363"/>
            <a:ext cx="3951111" cy="2439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smtClean="0">
                <a:solidFill>
                  <a:srgbClr val="FF0000"/>
                </a:solidFill>
                <a:latin typeface="Lucida Sans"/>
                <a:cs typeface="Lucida Sans"/>
              </a:rPr>
              <a:t>Elaborar os laboratórios:</a:t>
            </a:r>
          </a:p>
          <a:p>
            <a:pPr marL="0" indent="0">
              <a:buNone/>
            </a:pPr>
            <a:endParaRPr lang="pt-BR" sz="1800" dirty="0" smtClean="0">
              <a:solidFill>
                <a:srgbClr val="FF0000"/>
              </a:solidFill>
              <a:latin typeface="Lucida Sans"/>
              <a:cs typeface="Lucida Sans"/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rgbClr val="FF0000"/>
                </a:solidFill>
                <a:latin typeface="Lucida Sans"/>
                <a:cs typeface="Lucida Sans"/>
              </a:rPr>
              <a:t>Laboratório 01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rgbClr val="FF0000"/>
                </a:solidFill>
                <a:latin typeface="Lucida Sans"/>
                <a:cs typeface="Lucida Sans"/>
              </a:rPr>
              <a:t>Laboratório 02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rgbClr val="FF0000"/>
                </a:solidFill>
                <a:latin typeface="Lucida Sans"/>
                <a:cs typeface="Lucida Sans"/>
              </a:rPr>
              <a:t>Laboratório 03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rgbClr val="FF0000"/>
                </a:solidFill>
                <a:latin typeface="Lucida Sans"/>
                <a:cs typeface="Lucida Sans"/>
              </a:rPr>
              <a:t>Laboratório 04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9358" y="72956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Laboratórios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1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1341" y="1047215"/>
            <a:ext cx="3850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Apêndice </a:t>
            </a:r>
            <a:r>
              <a:rPr lang="pt-BR" sz="3200" dirty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– Visão geral do JavaScript</a:t>
            </a: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99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JavaScript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JavaScript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 é uma linguagem interpretada cuja execução ocorre no browser, ou seja, no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cliente.</a:t>
            </a:r>
            <a:endParaRPr lang="pt-BR" dirty="0">
              <a:solidFill>
                <a:srgbClr val="FF0000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 JavaScript deve ser usado com a finalidade de tornar as páginas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dinâmicas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No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desenvolvimento Full Stack, o JavaScript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se torna a linguagem adequada por ser utilizada pelas quatro ferramentas.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Pode haver desenvolvedores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Full Stack, sem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necessariamente ter o Jav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aScri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pt como linguagem central. O preço a se pagar por isso é o conhecimento e o domínio de diferentes linguagens e plataformas, além da dependência por plataformas específicas (plataforma Java, por exemplo).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1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99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JavaScript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DOM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(Document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 DOM é usado pelo navegador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eb para representar seus elementos. É uma estrutura construída pelo navegador, em conformidade com o conteúdo da página e com a natureza dos componentes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Quando alteramos a estrutura dos elementos via </a:t>
            </a:r>
            <a:r>
              <a:rPr lang="pt-BR" dirty="0" err="1">
                <a:solidFill>
                  <a:srgbClr val="1E435B"/>
                </a:solidFill>
                <a:latin typeface="Lucida Sans"/>
                <a:cs typeface="Lucida Sans"/>
              </a:rPr>
              <a:t>JavaScript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alteramos, também, o DOM, ou a forma como os elementos são mostrados.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99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JavaScript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Estrutura do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JavaScript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Instr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uções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são finalizadas com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ponto e vírgula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39359" y="2275262"/>
            <a:ext cx="7934625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variavel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3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variavel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variavel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1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document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write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"Instruções longas \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A31515"/>
                </a:solidFill>
                <a:latin typeface="Consolas"/>
              </a:rPr>
              <a:t>podem ser escritas em outra linha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952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99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JavaScript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Estrutura do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JavaScript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Comentários: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39359" y="2346007"/>
            <a:ext cx="6370473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document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write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"Introdução ao JavaScript"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pt-BR" sz="1600" dirty="0">
                <a:solidFill>
                  <a:srgbClr val="008000"/>
                </a:solidFill>
                <a:latin typeface="Consolas"/>
              </a:rPr>
              <a:t>//apresenta mensagem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8000"/>
                </a:solidFill>
                <a:latin typeface="Consolas"/>
              </a:rPr>
              <a:t>/*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8000"/>
                </a:solidFill>
                <a:latin typeface="Consolas"/>
              </a:rPr>
              <a:t>Este bloco pode ser usado para </a:t>
            </a:r>
            <a:r>
              <a:rPr lang="pt-BR" sz="1600" dirty="0" smtClean="0">
                <a:solidFill>
                  <a:srgbClr val="008000"/>
                </a:solidFill>
                <a:latin typeface="Consolas"/>
              </a:rPr>
              <a:t>m</a:t>
            </a:r>
            <a:r>
              <a:rPr lang="pt-BR" sz="1600" dirty="0">
                <a:solidFill>
                  <a:srgbClr val="008000"/>
                </a:solidFill>
                <a:latin typeface="Consolas"/>
              </a:rPr>
              <a:t>ú</a:t>
            </a:r>
            <a:r>
              <a:rPr lang="pt-BR" sz="1600" dirty="0" smtClean="0">
                <a:solidFill>
                  <a:srgbClr val="008000"/>
                </a:solidFill>
                <a:latin typeface="Consolas"/>
              </a:rPr>
              <a:t>ltiplas 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8000"/>
                </a:solidFill>
                <a:latin typeface="Consolas"/>
              </a:rPr>
              <a:t>anotações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8000"/>
                </a:solidFill>
                <a:latin typeface="Consolas"/>
              </a:rPr>
              <a:t>*/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/>
              </a:rPr>
            </a:br>
            <a:endParaRPr lang="pt-B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87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99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JavaScript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Usamos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var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para declarar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variáveis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39358" y="1738423"/>
            <a:ext cx="578049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nome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"Sebastian"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idade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35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/>
              </a:rPr>
            </a:br>
            <a:endParaRPr lang="pt-B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95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986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Definindo módulos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 ponto forte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do Node.js está nos módulos. É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por meio deles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que podemos criar novas aplicações, como aplicações Web com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Express.js ou aplicações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SPA com Angular 4.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 padrão utilizado no carregamento dos módulos é chamado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Common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Um módulo é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na verdade, um código JavaScript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 Para exemplificar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vamos definir três arquivos: dois representando os módulos e o terceiro representando a aplicação, utilizando o módulo em questão.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 smtClean="0">
              <a:latin typeface="Consolas" panose="020B0609020204030204" pitchFamily="49" charset="0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5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99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JavaScript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361950" indent="-3619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Existem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três tipos base no JavaScript: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String, Number e </a:t>
            </a:r>
            <a:r>
              <a:rPr lang="pt-BR" dirty="0" err="1" smtClean="0">
                <a:solidFill>
                  <a:srgbClr val="1E435B"/>
                </a:solidFill>
                <a:latin typeface="Lucida Sans"/>
                <a:cs typeface="Lucida Sans"/>
              </a:rPr>
              <a:t>Boolean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  <a:p>
            <a:pPr marL="361950" lvl="1" indent="-3619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Variáveis podem ser definidas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como </a:t>
            </a:r>
            <a:r>
              <a:rPr lang="pt-BR" b="1" dirty="0" err="1">
                <a:solidFill>
                  <a:srgbClr val="1E435B"/>
                </a:solidFill>
                <a:latin typeface="Lucida Sans"/>
                <a:cs typeface="Lucida Sans"/>
              </a:rPr>
              <a:t>null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639360" y="2860051"/>
            <a:ext cx="711256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semValor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BR" sz="1600" dirty="0">
                <a:solidFill>
                  <a:srgbClr val="008000"/>
                </a:solidFill>
                <a:latin typeface="Consolas"/>
              </a:rPr>
              <a:t>//undefined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nuloValor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BR" sz="1600" dirty="0">
                <a:solidFill>
                  <a:srgbClr val="008000"/>
                </a:solidFill>
                <a:latin typeface="Consolas"/>
              </a:rPr>
              <a:t>//null, diferente de undefined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/>
              </a:rPr>
            </a:br>
            <a:endParaRPr lang="pt-B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41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99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JavaScript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Funções são usadas para que um conjunto de instruções possa ser reaproveitado.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314450" y="2185598"/>
            <a:ext cx="5105399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nomeFuncao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parametro1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parametro2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8000"/>
                </a:solidFill>
                <a:latin typeface="Consolas"/>
              </a:rPr>
              <a:t>	//</a:t>
            </a:r>
            <a:r>
              <a:rPr lang="pt-BR" sz="1600" dirty="0">
                <a:solidFill>
                  <a:srgbClr val="008000"/>
                </a:solidFill>
                <a:latin typeface="Consolas"/>
              </a:rPr>
              <a:t>instruções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/>
              </a:rPr>
            </a:br>
            <a:endParaRPr lang="pt-B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692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99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JavaScript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Parâmetros são acessíveis somente dentro das funções.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Funções podem retornar valores.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Variáveis locais podem ser declaradas dentro das funções.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Variáveis declaradas fora das funções possuem acesso global.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99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JavaScript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Comando </a:t>
            </a:r>
            <a:r>
              <a:rPr lang="pt-BR" b="1" dirty="0" err="1">
                <a:solidFill>
                  <a:srgbClr val="1E435B"/>
                </a:solidFill>
                <a:latin typeface="Lucida Sans"/>
                <a:cs typeface="Lucida Sans"/>
              </a:rPr>
              <a:t>if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39358" y="2011347"/>
            <a:ext cx="5819925" cy="292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nuloValor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document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write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"Valor nulo"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idade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18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document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write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"Menor de idade"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document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write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"Maior de idade"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/>
              </a:rPr>
            </a:br>
            <a:endParaRPr lang="pt-B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934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147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JavaScript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Comando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switch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39359" y="2227708"/>
            <a:ext cx="4642358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taxa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switch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tipoQuarto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case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"Suite"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taxa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500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	break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case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"King"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taxa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400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	break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default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taxa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300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762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99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JavaScript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Estruturas de repetição: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while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do...while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for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39359" y="1934044"/>
            <a:ext cx="2581274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while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valor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&gt; 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saldo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saldo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valor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valor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-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-;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/>
              </a:rPr>
            </a:br>
            <a:endParaRPr lang="pt-B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397578" y="3757115"/>
            <a:ext cx="410247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for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i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 smtClean="0">
                <a:solidFill>
                  <a:srgbClr val="09885A"/>
                </a:solidFill>
                <a:latin typeface="Consolas"/>
              </a:rPr>
              <a:t>0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i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pt-BR" sz="1600" dirty="0" smtClean="0">
                <a:solidFill>
                  <a:srgbClr val="09885A"/>
                </a:solidFill>
                <a:latin typeface="Consolas"/>
              </a:rPr>
              <a:t>10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i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	executar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i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281716" y="1934044"/>
            <a:ext cx="3419229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do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if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valor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&lt;= </a:t>
            </a:r>
            <a:r>
              <a:rPr lang="pt-BR" sz="1600" dirty="0" smtClean="0">
                <a:solidFill>
                  <a:srgbClr val="09885A"/>
                </a:solidFill>
                <a:latin typeface="Consolas"/>
              </a:rPr>
              <a:t>0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	break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while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pt-BR" sz="1200" dirty="0" smtClean="0">
                <a:solidFill>
                  <a:srgbClr val="000000"/>
                </a:solidFill>
                <a:latin typeface="Consolas"/>
              </a:rPr>
            </a:br>
            <a:endParaRPr lang="pt-B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43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99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JavaScript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Objetos implícitos do JavaScript: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err="1" smtClean="0">
                <a:solidFill>
                  <a:srgbClr val="1E435B"/>
                </a:solidFill>
                <a:latin typeface="Lucida Sans"/>
                <a:cs typeface="Lucida Sans"/>
              </a:rPr>
              <a:t>String</a:t>
            </a:r>
            <a:endParaRPr lang="pt-BR" dirty="0">
              <a:solidFill>
                <a:srgbClr val="FF0000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Date</a:t>
            </a:r>
            <a:endParaRPr lang="pt-BR" dirty="0">
              <a:solidFill>
                <a:srgbClr val="FF0000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 err="1" smtClean="0">
                <a:solidFill>
                  <a:srgbClr val="1E435B"/>
                </a:solidFill>
                <a:latin typeface="Lucida Sans"/>
                <a:cs typeface="Lucida Sans"/>
              </a:rPr>
              <a:t>Array</a:t>
            </a:r>
            <a:endParaRPr lang="pt-BR" dirty="0">
              <a:solidFill>
                <a:srgbClr val="FF0000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 err="1" smtClean="0">
                <a:solidFill>
                  <a:srgbClr val="1E435B"/>
                </a:solidFill>
                <a:latin typeface="Lucida Sans"/>
                <a:cs typeface="Lucida Sans"/>
              </a:rPr>
              <a:t>RegExp</a:t>
            </a:r>
            <a:endParaRPr lang="pt-BR" dirty="0">
              <a:solidFill>
                <a:srgbClr val="FF0000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99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JavaScript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39359" y="1683149"/>
            <a:ext cx="7989168" cy="292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8000"/>
                </a:solidFill>
                <a:latin typeface="Consolas"/>
              </a:rPr>
              <a:t>//array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diasUteis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[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"Segunda"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"Terça"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"Quarta"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"Quinta"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"Sexta"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8000"/>
                </a:solidFill>
                <a:latin typeface="Consolas"/>
              </a:rPr>
              <a:t>//Date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hoje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Date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600" dirty="0">
                <a:solidFill>
                  <a:srgbClr val="008000"/>
                </a:solidFill>
                <a:latin typeface="Consolas"/>
              </a:rPr>
              <a:t>//RegExp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RegExp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"a.c"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test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"abc"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)) {</a:t>
            </a:r>
          </a:p>
          <a:p>
            <a:r>
              <a:rPr lang="pt-BR" sz="1600" dirty="0" smtClean="0">
                <a:solidFill>
                  <a:srgbClr val="008000"/>
                </a:solidFill>
                <a:latin typeface="Consolas"/>
              </a:rPr>
              <a:t>	//</a:t>
            </a:r>
            <a:r>
              <a:rPr lang="pt-BR" sz="1600" dirty="0">
                <a:solidFill>
                  <a:srgbClr val="008000"/>
                </a:solidFill>
                <a:latin typeface="Consolas"/>
              </a:rPr>
              <a:t>instrução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/>
              </a:rPr>
            </a:br>
            <a:endParaRPr lang="pt-B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464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99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JavaScript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Objetos </a:t>
            </a:r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 formato JSON é o mais adequado para representação de objetos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923925" y="1954868"/>
            <a:ext cx="7704602" cy="243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8000"/>
                </a:solidFill>
                <a:latin typeface="Consolas"/>
              </a:rPr>
              <a:t>//JSON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aluno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{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"nome"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"Carlos"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"curso"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"HTML5"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alunos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[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{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"nome"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"Gerson"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"curso"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".NET"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},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{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"nome"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"Talita"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"curso"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"Java"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},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{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"nome"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"Zé"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"curso"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"Manutenção"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/>
              </a:rPr>
            </a:br>
            <a:endParaRPr lang="pt-B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12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99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JavaScript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JavaScript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possui APIs para serializar e realizar o parsing de objetos JSON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JSON.parse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JSON.stringify() 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5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986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Definindo módulos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Arquivo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mod1.js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endParaRPr lang="pt-BR" b="1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sz="1600" dirty="0">
                <a:solidFill>
                  <a:srgbClr val="267F99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exports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267F99"/>
                </a:solidFill>
                <a:latin typeface="Consolas"/>
              </a:rPr>
              <a:t>	console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log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x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Arquivo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mod2.js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endParaRPr lang="pt-BR" b="1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sz="1600" dirty="0">
                <a:solidFill>
                  <a:srgbClr val="267F99"/>
                </a:solidFill>
                <a:latin typeface="Consolas"/>
              </a:rPr>
              <a:t>exports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mensagem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267F99"/>
                </a:solidFill>
                <a:latin typeface="Consolas"/>
              </a:rPr>
              <a:t>	console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log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x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BR" dirty="0" smtClean="0">
              <a:latin typeface="Consolas" panose="020B0609020204030204" pitchFamily="49" charset="0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384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Integrando com JavaScript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 JavaScript possui uma API de programação que permite manipular elementos da página Web de diversas formas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Alterando elementos;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Executando eventos;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Modificando estilos, quando aplicáveis;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Validando e atualizando páginas.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seguir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apresentaremos exemplos de uso dos recursos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mencionados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384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Integrando com JavaScript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Considere este formulário: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39358" y="1719055"/>
            <a:ext cx="810885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form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"LoginUsuario"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label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for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"uname"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Nome do usuário: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&lt;/label&gt;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"uname"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"username"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"text"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"submit"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"Enviar"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 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&lt;/form&gt;</a:t>
            </a: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200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384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Integrando com JavaScript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Podemos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referenciar o </a:t>
            </a:r>
            <a:r>
              <a:rPr lang="pt-BR" dirty="0" err="1" smtClean="0">
                <a:solidFill>
                  <a:srgbClr val="1E435B"/>
                </a:solidFill>
                <a:latin typeface="Lucida Sans"/>
                <a:cs typeface="Lucida Sans"/>
              </a:rPr>
              <a:t>form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assim: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39358" y="1960148"/>
            <a:ext cx="5953125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document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forms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document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forms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"LoginUsuario"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document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forms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LoginUsuario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document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LoginUsuario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/>
              </a:rPr>
            </a:br>
            <a:endParaRPr lang="pt-B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801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384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Integrando com JavaScript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Podemos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também, referenciar um elemento do form (elemento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username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):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39359" y="1959674"/>
            <a:ext cx="5953125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document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forms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LoginUsuario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elements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document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forms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LoginUsuario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elements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"username"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document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forms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LoginUsuario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username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document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LoginUsuario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username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document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getElementById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"uname"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/>
              </a:rPr>
            </a:br>
            <a:endParaRPr lang="pt-B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613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538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Integrando com JavaScript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 manipulação de objetos no DOM consiste nos seguintes passos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Criar um novo objeto com o dado;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Buscar o elemento pai que deve conter o novo dado; 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Manipular o elemento com o novo dado.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Para remover um elemento ou atributo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Buscar o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elemento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 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Usar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removeChild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 ou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removeAttribute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conforme o caso.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384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Integrando com JavaScript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Exemplo de a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plicação: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39358" y="1683556"/>
            <a:ext cx="8286277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&lt;body&gt;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&lt;div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"conteudo"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800000"/>
                </a:solidFill>
                <a:latin typeface="Consolas"/>
              </a:rPr>
              <a:t>&lt;/div&gt;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&lt;input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"button"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"Alterar conteúdo da 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div" 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nsolas"/>
              </a:rPr>
              <a:t>onclick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"inserir();"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 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&lt;script&gt;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inserir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elemento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document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getElementById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"conteudo"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elemento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innerHTML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"TEXTO INSERIDO NO ELEMENTO"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&lt;/script&gt;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&lt;/body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5427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6970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Eventos em campos de formulário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Nós tivemos a oportunidade de ver como uma função JavaScript pode ser chamada para ser executada pelo evento click de um botão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Existem outras alternativas para executarmos eventos, sempre visando uma melhor estruturação do código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Muitos elementos HTML possuem eventos embutidos que podem ser chamados conforme surge a necessidade. É o caso do evento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onclick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 do elemento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button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que vimos no exemplo anterior.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6970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Eventos em campos de formulário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Para separar a chamada ao evento do formulário, podemos adicionar o evento via JavaScript e incluí-lo no DOM. Veja o exemplo: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39358" y="2215201"/>
            <a:ext cx="7296150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&lt;body&gt;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&lt;input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"button"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"btn"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"Apresentar mensagem"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 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800000"/>
                </a:solidFill>
                <a:latin typeface="Consolas"/>
              </a:rPr>
              <a:t>&lt;script&gt;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botao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document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getElementById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"btn"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botao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addEventListener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"click"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		alert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"O evento click foi acionado"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});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&lt;/script&gt;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956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6970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Eventos em campos de formulário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Nesse exemplo, usamos uma função anônima, pois sua funcionalidade é exclusiva para este evento. </a:t>
            </a:r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É possível definir funções e associá-las a eventos, bastando indicar seu nome no lugar da definição da função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Este procedimento é útil, especialmente se o evento associado a um controle depende de uma condição especial, além de poder ser usado para múltiplos eventos.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5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509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j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Query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 jQue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ry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é uma biblioteca JavaScript que fornece portabilidade de código JavaScript, além de permitir a construção de aplicações cross-browser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Para trabalharmos com jQu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ery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primeiro temos que ter disponível a API (obtida de diversas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formas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 dentre elas, por meio do site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jquery.com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 ou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do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CDN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).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As versões mudam bastante de implementação para implementação.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Um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exemplo é dado a seguir: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3986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Definindo módulos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Carregando os módulos:</a:t>
            </a:r>
          </a:p>
          <a:p>
            <a:endParaRPr lang="pt-BR" b="1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Arquivo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app.js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endParaRPr lang="pt-BR" b="1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m1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'./mod1'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m2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'./mod2'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795E26"/>
                </a:solidFill>
                <a:latin typeface="Consolas"/>
              </a:rPr>
              <a:t>m1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'Carregando uma única função modular'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m2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mensagem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'Carregando objeto com funções modulares'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BR" dirty="0" smtClean="0">
              <a:latin typeface="Consolas" panose="020B0609020204030204" pitchFamily="49" charset="0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 símbolo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‘./’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 indica o mesmo diretório. Para testar, execute isto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sz="1600" dirty="0" smtClean="0">
                <a:latin typeface="Consolas" panose="020B0609020204030204" pitchFamily="49" charset="0"/>
                <a:cs typeface="Lucida Sans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Lucida Sans"/>
              </a:rPr>
              <a:t>node </a:t>
            </a:r>
            <a:r>
              <a:rPr lang="pt-BR" sz="1600" dirty="0" smtClean="0">
                <a:latin typeface="Consolas" panose="020B0609020204030204" pitchFamily="49" charset="0"/>
                <a:cs typeface="Lucida Sans"/>
              </a:rPr>
              <a:t>app.js</a:t>
            </a:r>
            <a:endParaRPr lang="pt-BR" sz="1600" dirty="0">
              <a:latin typeface="Consolas" panose="020B0609020204030204" pitchFamily="49" charset="0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509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j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Query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39358" y="1873405"/>
            <a:ext cx="729615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&lt;head&gt;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&lt;title&gt;&lt;/title&gt;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&lt;meta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nsolas"/>
              </a:rPr>
              <a:t>charset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"utf-8"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 /&gt;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&lt;script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nsolas"/>
              </a:rPr>
              <a:t>src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"../Scripts/jquery-3.1.1.js"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&gt;&lt;/script&gt;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&lt;/head&gt;</a:t>
            </a: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861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509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j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Query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Os principais recursos do j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Query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incluem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Seleções de elementos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HTML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Manipulação de elementos HTML;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Manipulação CSS;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Eventos HTML;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Efeitos e animações </a:t>
            </a:r>
            <a:r>
              <a:rPr lang="pt-BR" dirty="0" err="1">
                <a:solidFill>
                  <a:srgbClr val="1E435B"/>
                </a:solidFill>
                <a:latin typeface="Lucida Sans"/>
                <a:cs typeface="Lucida Sans"/>
              </a:rPr>
              <a:t>JavaScript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HTML DOM;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AJAX.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509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j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Query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 sintaxe jQuery é orientada para selecionar elementos HTML e efetuar ações neles.</a:t>
            </a:r>
          </a:p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 sintaxe básica é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$(seletorHTML).ação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().</a:t>
            </a:r>
          </a:p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 símbolo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$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 define o elemento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(seletorHTML)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onde fica o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elemento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ação()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 representa a tarefa a ser executada.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Exemplos: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31870" y="3313916"/>
            <a:ext cx="8607414" cy="1224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49263">
              <a:lnSpc>
                <a:spcPct val="115000"/>
              </a:lnSpc>
              <a:buFontTx/>
              <a:buNone/>
            </a:pPr>
            <a:r>
              <a:rPr lang="pt-BR" sz="1600" dirty="0">
                <a:latin typeface="Consolas" pitchFamily="49" charset="0"/>
                <a:cs typeface="Consolas" pitchFamily="49" charset="0"/>
              </a:rPr>
              <a:t>$(this).hide() 	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Esconde o elemento atual</a:t>
            </a:r>
            <a:endParaRPr lang="pt-BR" sz="1600" dirty="0">
              <a:solidFill>
                <a:srgbClr val="006600"/>
              </a:solidFill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449263">
              <a:lnSpc>
                <a:spcPct val="115000"/>
              </a:lnSpc>
              <a:buFontTx/>
              <a:buNone/>
            </a:pPr>
            <a:r>
              <a:rPr lang="pt-BR" sz="1600" dirty="0">
                <a:latin typeface="Consolas" pitchFamily="49" charset="0"/>
                <a:cs typeface="Consolas" pitchFamily="49" charset="0"/>
              </a:rPr>
              <a:t>$("p").hide() 	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Esconde todos os parágrafos</a:t>
            </a:r>
          </a:p>
          <a:p>
            <a:pPr marL="449263">
              <a:lnSpc>
                <a:spcPct val="115000"/>
              </a:lnSpc>
              <a:buFontTx/>
              <a:buNone/>
            </a:pPr>
            <a:r>
              <a:rPr lang="pt-BR" sz="1600" dirty="0">
                <a:latin typeface="Consolas" pitchFamily="49" charset="0"/>
                <a:cs typeface="Consolas" pitchFamily="49" charset="0"/>
              </a:rPr>
              <a:t>$("p.teste").hide() 	</a:t>
            </a:r>
            <a:r>
              <a:rPr lang="pt-BR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// Esconde todos os parágrafos com a </a:t>
            </a:r>
            <a:r>
              <a:rPr lang="pt-BR" sz="16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classe</a:t>
            </a:r>
            <a:r>
              <a:rPr lang="pt-BR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="teste"</a:t>
            </a:r>
          </a:p>
          <a:p>
            <a:pPr marL="449263">
              <a:lnSpc>
                <a:spcPct val="115000"/>
              </a:lnSpc>
              <a:buFontTx/>
              <a:buNone/>
            </a:pPr>
            <a:r>
              <a:rPr lang="pt-BR" sz="1600" dirty="0">
                <a:latin typeface="Consolas" pitchFamily="49" charset="0"/>
                <a:cs typeface="Consolas" pitchFamily="49" charset="0"/>
              </a:rPr>
              <a:t>$("#test").hide() 	</a:t>
            </a:r>
            <a:r>
              <a:rPr lang="pt-BR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// Esconde o elemento com o id="teste"</a:t>
            </a:r>
          </a:p>
        </p:txBody>
      </p:sp>
    </p:spTree>
    <p:extLst>
      <p:ext uri="{BB962C8B-B14F-4D97-AF65-F5344CB8AC3E}">
        <p14:creationId xmlns:p14="http://schemas.microsoft.com/office/powerpoint/2010/main" val="14620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509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j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Query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Os seletores permitem selecionar e manipular elementos HTML. É possível selecionar por nome, atributo ou conteúdo.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Seletores de elementos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31869" y="2606080"/>
            <a:ext cx="8648358" cy="941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49263">
              <a:lnSpc>
                <a:spcPct val="115000"/>
              </a:lnSpc>
              <a:buFontTx/>
              <a:buNone/>
            </a:pPr>
            <a:r>
              <a:rPr lang="pt-BR" sz="1600" dirty="0">
                <a:latin typeface="Consolas" pitchFamily="49" charset="0"/>
                <a:cs typeface="Consolas" pitchFamily="49" charset="0"/>
              </a:rPr>
              <a:t>$("p")          </a:t>
            </a:r>
            <a:r>
              <a:rPr lang="pt-BR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//seleciona os elementos &lt;p&gt;</a:t>
            </a:r>
          </a:p>
          <a:p>
            <a:pPr marL="449263">
              <a:lnSpc>
                <a:spcPct val="115000"/>
              </a:lnSpc>
              <a:buFontTx/>
              <a:buNone/>
            </a:pPr>
            <a:r>
              <a:rPr lang="pt-BR" sz="1600" dirty="0">
                <a:latin typeface="Consolas" pitchFamily="49" charset="0"/>
                <a:cs typeface="Consolas" pitchFamily="49" charset="0"/>
              </a:rPr>
              <a:t>$("p.intro")    </a:t>
            </a:r>
            <a:r>
              <a:rPr lang="pt-BR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pt-BR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seleciona </a:t>
            </a:r>
            <a:r>
              <a:rPr lang="pt-BR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todos os elementos &lt;p&gt; com class="intro".</a:t>
            </a:r>
          </a:p>
          <a:p>
            <a:pPr marL="449263">
              <a:lnSpc>
                <a:spcPct val="115000"/>
              </a:lnSpc>
              <a:buFontTx/>
              <a:buNone/>
            </a:pPr>
            <a:r>
              <a:rPr lang="pt-BR" sz="1600" dirty="0">
                <a:latin typeface="Consolas" pitchFamily="49" charset="0"/>
                <a:cs typeface="Consolas" pitchFamily="49" charset="0"/>
              </a:rPr>
              <a:t>$("p#demo")     </a:t>
            </a:r>
            <a:r>
              <a:rPr lang="pt-BR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//seleciona o primeiro elemento &lt;p&gt; com id="demo".</a:t>
            </a:r>
          </a:p>
        </p:txBody>
      </p:sp>
    </p:spTree>
    <p:extLst>
      <p:ext uri="{BB962C8B-B14F-4D97-AF65-F5344CB8AC3E}">
        <p14:creationId xmlns:p14="http://schemas.microsoft.com/office/powerpoint/2010/main" val="18000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j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Query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Seletores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de atributos ou conteúdos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31869" y="1949364"/>
            <a:ext cx="8812130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$("[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href]")     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Seleciona todos os elementos com um </a:t>
            </a:r>
            <a:r>
              <a:rPr lang="pt-BR" sz="16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atributo href</a:t>
            </a:r>
            <a:endParaRPr lang="pt-BR" sz="1600" dirty="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$("[href='#']") 	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// Seleciona </a:t>
            </a:r>
            <a:r>
              <a:rPr lang="pt-BR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todos os elementos com um valor </a:t>
            </a:r>
            <a:r>
              <a:rPr lang="pt-BR" sz="16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href </a:t>
            </a:r>
            <a:r>
              <a:rPr lang="pt-BR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igual a "#"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$("[href!='#']") 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Seleciona todos os elementos com um valor </a:t>
            </a:r>
            <a:r>
              <a:rPr lang="pt-BR" sz="16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href </a:t>
            </a:r>
            <a:r>
              <a:rPr lang="pt-BR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não igual a "#"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$("[href$='.jpg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']")	</a:t>
            </a:r>
          </a:p>
          <a:p>
            <a:r>
              <a:rPr lang="pt-BR" sz="16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Seleciona todos os elementos com um </a:t>
            </a:r>
            <a:r>
              <a:rPr lang="pt-BR" sz="16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atributo </a:t>
            </a:r>
            <a:r>
              <a:rPr lang="pt-BR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href que termine com ".jpg"</a:t>
            </a:r>
          </a:p>
        </p:txBody>
      </p:sp>
    </p:spTree>
    <p:extLst>
      <p:ext uri="{BB962C8B-B14F-4D97-AF65-F5344CB8AC3E}">
        <p14:creationId xmlns:p14="http://schemas.microsoft.com/office/powerpoint/2010/main" val="40954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509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j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Query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Os eventos jQuery são as funções que lidam com as ações no HTML. Veja o exemplo a seguir: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39358" y="1924627"/>
            <a:ext cx="6922201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&lt;head&gt;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title&gt;&lt;/title&gt;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meta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charset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"utf-8"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 /&gt;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src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"../Scripts/jquery-3.1.1.js"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&gt;&lt;/script&gt;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"text/javascript"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		$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document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ready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			$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button"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click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				$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p"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hide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});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});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&lt;/script&gt;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&lt;/head&gt;</a:t>
            </a: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084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384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j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Query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Quando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 usuário clica no botão, todos os elementos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&lt;p&gt;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 são escondidos.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39358" y="1821648"/>
            <a:ext cx="7005328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&lt;body&gt;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&lt;h2&gt;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Isto é um titulo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&lt;/h2&gt;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&lt;p&gt;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Isto é um parágrafo.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&lt;/p&gt;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&lt;p&gt;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Isto é mais um parágrafo.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&lt;/p&gt;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&lt;button&gt;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Clica-me</a:t>
            </a:r>
            <a:r>
              <a:rPr lang="pt-BR" sz="1600" dirty="0">
                <a:solidFill>
                  <a:srgbClr val="800000"/>
                </a:solidFill>
                <a:latin typeface="Consolas"/>
              </a:rPr>
              <a:t>&lt;/button&gt;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800000"/>
                </a:solidFill>
                <a:latin typeface="Consolas"/>
              </a:rPr>
              <a:t>&lt;/body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417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509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j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Query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Mostrar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 esconder elementos (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hide()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show()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)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82396" y="1981721"/>
            <a:ext cx="7448550" cy="2185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795E26"/>
                </a:solidFill>
                <a:latin typeface="Consolas"/>
              </a:rPr>
              <a:t>$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"#hide"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click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funçao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$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("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").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hide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795E26"/>
                </a:solidFill>
                <a:latin typeface="Consolas"/>
              </a:rPr>
              <a:t>$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"#show"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click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funçao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$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("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").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show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/>
              </a:rPr>
            </a:br>
            <a:endParaRPr lang="pt-B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50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509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j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Query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Ambos podem funcionar em conjunto com parâmetros opcionais: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speed</a:t>
            </a:r>
            <a:r>
              <a:rPr lang="pt-BR" dirty="0" smtClean="0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callback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 parâmetro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speed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especifica a velocidade de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mostrar/esconder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 pode ter os valores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slow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,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normal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,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fast</a:t>
            </a:r>
            <a:r>
              <a:rPr lang="pt-BR" dirty="0" smtClean="0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ou em milissegundos.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77672" y="2081305"/>
            <a:ext cx="7922255" cy="6217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49263">
              <a:lnSpc>
                <a:spcPct val="115000"/>
              </a:lnSpc>
              <a:buFontTx/>
              <a:buNone/>
            </a:pPr>
            <a:r>
              <a:rPr lang="pt-BR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$(selector).hide(speed,callback)</a:t>
            </a:r>
            <a:endParaRPr lang="pt-BR" sz="20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449263">
              <a:buFontTx/>
              <a:buNone/>
            </a:pPr>
            <a:r>
              <a:rPr lang="pt-BR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$(selector).show(speed,callback)</a:t>
            </a:r>
            <a:endParaRPr lang="pt-BR" sz="2400" dirty="0">
              <a:latin typeface="Consolas" pitchFamily="49" charset="0"/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39358" y="3913695"/>
            <a:ext cx="744855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795E26"/>
                </a:solidFill>
                <a:latin typeface="Consolas"/>
              </a:rPr>
              <a:t>$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"botao"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click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funçao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r>
              <a:rPr lang="pt-BR" sz="1600" dirty="0">
                <a:solidFill>
                  <a:srgbClr val="795E26"/>
                </a:solidFill>
                <a:latin typeface="Consolas"/>
              </a:rPr>
              <a:t>$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("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").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hide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(800);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/>
              </a:rPr>
            </a:br>
            <a:endParaRPr lang="pt-B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31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509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j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Query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 parâmetro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callback</a:t>
            </a:r>
            <a:r>
              <a:rPr lang="pt-BR" dirty="0" smtClean="0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é o nome de uma função a ser executada depois que a função hide/show estiver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completa.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Alternar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(</a:t>
            </a:r>
            <a:r>
              <a:rPr lang="pt-BR" b="1" dirty="0" err="1">
                <a:solidFill>
                  <a:srgbClr val="1E435B"/>
                </a:solidFill>
                <a:latin typeface="Lucida Sans"/>
                <a:cs typeface="Lucida Sans"/>
              </a:rPr>
              <a:t>toggle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()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)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 método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toggle()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permite alterar a visibilidade de elementos HTML que usam a função show/hide. Os elementos escondidos são mostrados, e os elementos visíveis são 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escondidos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612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Definindo um servidor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Da mesma forma que podemos definir nossos próprios módulos, existem diversos módulos prontos para serem usados. Para ilustrar, vamos utilizar dois módulos: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http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e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fs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(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fs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se refere a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file system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):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b="1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509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j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Query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31869" y="1506421"/>
            <a:ext cx="744855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49580">
              <a:buFontTx/>
              <a:buNone/>
              <a:defRPr/>
            </a:pPr>
            <a:r>
              <a:rPr lang="pt-BR" sz="1600" dirty="0">
                <a:latin typeface="Consolas" pitchFamily="49" charset="0"/>
                <a:ea typeface="Calibri"/>
                <a:cs typeface="Consolas" pitchFamily="49" charset="0"/>
              </a:rPr>
              <a:t>$(selector).toggle(speed,callback)</a:t>
            </a:r>
            <a:endParaRPr lang="pt-BR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39358" y="2601582"/>
            <a:ext cx="744855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795E26"/>
                </a:solidFill>
                <a:latin typeface="Consolas"/>
              </a:rPr>
              <a:t>$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("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botao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").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click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funçao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	$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p"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toggle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850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/>
              </a:rPr>
            </a:br>
            <a:endParaRPr lang="pt-B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186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509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j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Query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Deslizar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(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slideDown()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slideUp()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</a:t>
            </a:r>
            <a:r>
              <a:rPr lang="pt-BR" b="1" dirty="0" err="1">
                <a:solidFill>
                  <a:srgbClr val="1E435B"/>
                </a:solidFill>
                <a:latin typeface="Lucida Sans"/>
                <a:cs typeface="Lucida Sans"/>
              </a:rPr>
              <a:t>slideToggle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()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):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Os métodos de deslizamento do jQuery alteram gradualmente a altura dos elementos selecionados, por meio dos seguintes métodos: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31869" y="2983345"/>
            <a:ext cx="7991858" cy="9048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49580">
              <a:lnSpc>
                <a:spcPct val="115000"/>
              </a:lnSpc>
              <a:spcAft>
                <a:spcPts val="0"/>
              </a:spcAft>
              <a:buFontTx/>
              <a:buNone/>
              <a:defRPr/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$(selector).slideDown(speed,callback)</a:t>
            </a:r>
            <a:endParaRPr lang="pt-BR" sz="20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449580">
              <a:lnSpc>
                <a:spcPct val="115000"/>
              </a:lnSpc>
              <a:spcAft>
                <a:spcPts val="0"/>
              </a:spcAft>
              <a:buFontTx/>
              <a:buNone/>
              <a:defRPr/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$(selector).slideUp(speed,callback)</a:t>
            </a:r>
            <a:endParaRPr lang="pt-BR" sz="20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449580">
              <a:spcAft>
                <a:spcPts val="0"/>
              </a:spcAft>
              <a:buFontTx/>
              <a:buNone/>
              <a:defRPr/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$(selector).slideToggle(speed,callback)</a:t>
            </a:r>
            <a:endParaRPr lang="pt-BR" sz="240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509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j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Query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Exemplos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791609" y="1683149"/>
            <a:ext cx="74482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8000"/>
                </a:solidFill>
                <a:latin typeface="Consolas"/>
              </a:rPr>
              <a:t>//slideDown()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795E26"/>
                </a:solidFill>
                <a:latin typeface="Consolas"/>
              </a:rPr>
              <a:t>$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"flip"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click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$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".panel"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slideDown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8000"/>
                </a:solidFill>
                <a:latin typeface="Consolas"/>
              </a:rPr>
              <a:t>//slideUp()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795E26"/>
                </a:solidFill>
                <a:latin typeface="Consolas"/>
              </a:rPr>
              <a:t>$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"flip"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click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$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".panel"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slideUp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8000"/>
                </a:solidFill>
                <a:latin typeface="Consolas"/>
              </a:rPr>
              <a:t>//slideToggle()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795E26"/>
                </a:solidFill>
                <a:latin typeface="Consolas"/>
              </a:rPr>
              <a:t>$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"flip"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click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$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".panel"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slideToggle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));</a:t>
            </a: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985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509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j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Query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Desvanecer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(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fadeIn()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fadeOut()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</a:t>
            </a:r>
            <a:r>
              <a:rPr lang="pt-BR" b="1" dirty="0" err="1">
                <a:solidFill>
                  <a:srgbClr val="1E435B"/>
                </a:solidFill>
                <a:latin typeface="Lucida Sans"/>
                <a:cs typeface="Lucida Sans"/>
              </a:rPr>
              <a:t>fadeTo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()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):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Os métodos de desvanecer alteram gradualmente a opacidade dos elementos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selecionados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 O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jQuery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tem os seguintes métodos de desvanecimento: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82396" y="3035472"/>
            <a:ext cx="744855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$(selector).fadeIn(speed,callback)</a:t>
            </a:r>
          </a:p>
          <a:p>
            <a:pPr>
              <a:buFontTx/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$(selector).fadeOut(speed,callback)</a:t>
            </a:r>
          </a:p>
          <a:p>
            <a:pPr>
              <a:buFontTx/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$(selector).fadeTo(speed,opacity,callback)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6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j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Query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Exemplos: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47725" y="1719120"/>
            <a:ext cx="74485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8000"/>
                </a:solidFill>
                <a:latin typeface="Consolas"/>
              </a:rPr>
              <a:t>//fadeIn()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795E26"/>
                </a:solidFill>
                <a:latin typeface="Consolas"/>
              </a:rPr>
              <a:t>$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"botão"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click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funçao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$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("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div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").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fadeIn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(2000);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8000"/>
                </a:solidFill>
                <a:latin typeface="Consolas"/>
              </a:rPr>
              <a:t>//fadeOut()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795E26"/>
                </a:solidFill>
                <a:latin typeface="Consolas"/>
              </a:rPr>
              <a:t>$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("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botão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").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click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funçao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$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"div"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fadeIn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2000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 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8000"/>
                </a:solidFill>
                <a:latin typeface="Consolas"/>
              </a:rPr>
              <a:t>//fadeTo()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795E26"/>
                </a:solidFill>
                <a:latin typeface="Consolas"/>
              </a:rPr>
              <a:t>$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"botão"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click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funçao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$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("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div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").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fadeTo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("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slow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",0.30);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));</a:t>
            </a: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090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509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 ao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j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Query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793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Lucida Sans"/>
                <a:cs typeface="Lucida Sans"/>
              </a:rPr>
              <a:t>Elaborar o projeto deste Apêndice</a:t>
            </a:r>
            <a:endParaRPr lang="pt-BR" dirty="0">
              <a:solidFill>
                <a:srgbClr val="FF0000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1341" y="1047215"/>
            <a:ext cx="3850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Introdução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612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Definindo um servidor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Arquivo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app_server.js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endParaRPr lang="pt-BR" b="1" dirty="0" smtClean="0">
              <a:solidFill>
                <a:srgbClr val="FF0000"/>
              </a:solidFill>
              <a:latin typeface="Lucida Sans"/>
              <a:cs typeface="Lucida Sans"/>
            </a:endParaRPr>
          </a:p>
          <a:p>
            <a:r>
              <a:rPr lang="pt-BR" sz="1600" b="1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http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'http'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requisicao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response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writeHead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9885A"/>
                </a:solidFill>
                <a:latin typeface="Consolas"/>
              </a:rPr>
              <a:t>200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{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"Content-Type"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"text/html"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});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response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write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"&lt;h1&gt;Texto a ser exibido no browser&lt;/h1&gt;"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response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end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server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http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createServer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requisicao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resultado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 smtClean="0">
                <a:solidFill>
                  <a:srgbClr val="267F99"/>
                </a:solidFill>
                <a:latin typeface="Consolas"/>
              </a:rPr>
              <a:t>	console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log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'Servidor em funcionamento!'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server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listen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3000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resultado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612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Definindo um servidor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Vamos analisar o código anterior: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1. Obtemos uma refer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ê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ncia ao módulo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http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r>
              <a:rPr lang="pt-BR" sz="1600" b="1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 smtClean="0">
                <a:solidFill>
                  <a:srgbClr val="001080"/>
                </a:solidFill>
                <a:latin typeface="Consolas"/>
              </a:rPr>
              <a:t>http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b="1" dirty="0" smtClean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 smtClean="0">
                <a:solidFill>
                  <a:srgbClr val="A31515"/>
                </a:solidFill>
                <a:latin typeface="Consolas"/>
              </a:rPr>
              <a:t>'http'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2. Definimos uma função com dois parâmetros (requisição e resposta):</a:t>
            </a:r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requisicao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response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response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writeHead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9885A"/>
                </a:solidFill>
                <a:latin typeface="Consolas"/>
              </a:rPr>
              <a:t>200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, { 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"Content-Type"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"text/html"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});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response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write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"&lt;h1&gt;Texto a ser exibido no browser&lt;/h1&gt;"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response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end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612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Definindo um servidor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3. Definimos uma variável responsável pela conexão com o servidor. Observe que a função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createServer()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espera uma função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callback</a:t>
            </a:r>
            <a:r>
              <a:rPr lang="pt-BR" dirty="0" smtClean="0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contendo dois parâmetros, que são configurados adequadamente: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server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http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createServer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requisicao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4. Esta função é opcional, porém importante. Ela será executada quando a conexão for estabelecida e o servidor estiver no ar: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resultado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>
                <a:solidFill>
                  <a:srgbClr val="267F99"/>
                </a:solidFill>
                <a:latin typeface="Consolas"/>
              </a:rPr>
              <a:t>	console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log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'Servidor em funcionamento!'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5. Finalmente, definimos o servidor atendendo a requisições na porta 3000: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server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listen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3000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resultado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612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Definindo um servidor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Para executar: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342900" indent="-342900">
              <a:buAutoNum type="arabicPeriod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No prompt, execute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isto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node app_server.js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2. Quando surgir a mensagem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Servidor em Funcionamento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, o servidor já estará no ar. Abr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um browser da sua escolha e digite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est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URL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localhost:3000</a:t>
            </a:r>
            <a:endParaRPr lang="pt-BR" sz="1600" dirty="0">
              <a:latin typeface="Consolas" panose="020B0609020204030204" pitchFamily="49" charset="0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612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Definindo um servidor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 resultado deverá ser algo semelhante ao apresentado abaixo: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02" y="1789028"/>
            <a:ext cx="6337395" cy="310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6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612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Definindo um servidor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 exemplo anterior considera um conteúdo HTML escrito na própria função referenciada pela variável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requisicao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 Se for necessári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uma página mais elaborada, es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 procedimento se tornará inviável.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Vamos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então,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apresentar um exemplo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no qual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 conteúdo HTML é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exibid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 em uma página separada: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612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Definindo um servidor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Arquivo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 index.html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>
                <a:solidFill>
                  <a:srgbClr val="800000"/>
                </a:solidFill>
                <a:latin typeface="Consolas"/>
              </a:rPr>
              <a:t>&lt;!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DOCTYPE html</a:t>
            </a:r>
            <a:r>
              <a:rPr lang="pt-BR" dirty="0">
                <a:solidFill>
                  <a:srgbClr val="800000"/>
                </a:solidFill>
                <a:latin typeface="Consolas"/>
              </a:rPr>
              <a:t>&gt;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>
                <a:solidFill>
                  <a:srgbClr val="800000"/>
                </a:solidFill>
                <a:latin typeface="Consolas"/>
              </a:rPr>
              <a:t>&lt;html&gt;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dirty="0">
                <a:solidFill>
                  <a:srgbClr val="800000"/>
                </a:solidFill>
                <a:latin typeface="Consolas"/>
              </a:rPr>
              <a:t>head&gt;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 smtClean="0">
                <a:solidFill>
                  <a:srgbClr val="800000"/>
                </a:solidFill>
                <a:latin typeface="Consolas"/>
              </a:rPr>
              <a:t>		&lt;</a:t>
            </a:r>
            <a:r>
              <a:rPr lang="pt-BR" dirty="0">
                <a:solidFill>
                  <a:srgbClr val="800000"/>
                </a:solidFill>
                <a:latin typeface="Consolas"/>
              </a:rPr>
              <a:t>title&gt;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Olá este é o meu site pessoal!</a:t>
            </a:r>
            <a:r>
              <a:rPr lang="pt-BR" dirty="0">
                <a:solidFill>
                  <a:srgbClr val="800000"/>
                </a:solidFill>
                <a:latin typeface="Consolas"/>
              </a:rPr>
              <a:t>&lt;/title&gt;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 smtClean="0">
                <a:solidFill>
                  <a:srgbClr val="800000"/>
                </a:solidFill>
                <a:latin typeface="Consolas"/>
              </a:rPr>
              <a:t>	&lt;/</a:t>
            </a:r>
            <a:r>
              <a:rPr lang="pt-BR" dirty="0">
                <a:solidFill>
                  <a:srgbClr val="800000"/>
                </a:solidFill>
                <a:latin typeface="Consolas"/>
              </a:rPr>
              <a:t>head&gt;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dirty="0">
                <a:solidFill>
                  <a:srgbClr val="800000"/>
                </a:solidFill>
                <a:latin typeface="Consolas"/>
              </a:rPr>
              <a:t>body&gt;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 smtClean="0">
                <a:solidFill>
                  <a:srgbClr val="800000"/>
                </a:solidFill>
                <a:latin typeface="Consolas"/>
              </a:rPr>
              <a:t>		&lt;</a:t>
            </a:r>
            <a:r>
              <a:rPr lang="pt-BR" dirty="0">
                <a:solidFill>
                  <a:srgbClr val="800000"/>
                </a:solidFill>
                <a:latin typeface="Consolas"/>
              </a:rPr>
              <a:t>h1&gt;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Bem vindo ao meu site pessoal</a:t>
            </a:r>
            <a:r>
              <a:rPr lang="pt-BR" dirty="0">
                <a:solidFill>
                  <a:srgbClr val="800000"/>
                </a:solidFill>
                <a:latin typeface="Consolas"/>
              </a:rPr>
              <a:t>&lt;/h1&gt;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 smtClean="0">
                <a:solidFill>
                  <a:srgbClr val="800000"/>
                </a:solidFill>
                <a:latin typeface="Consolas"/>
              </a:rPr>
              <a:t>	&lt;/</a:t>
            </a:r>
            <a:r>
              <a:rPr lang="pt-BR" dirty="0">
                <a:solidFill>
                  <a:srgbClr val="800000"/>
                </a:solidFill>
                <a:latin typeface="Consolas"/>
              </a:rPr>
              <a:t>body&gt;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>
                <a:solidFill>
                  <a:srgbClr val="800000"/>
                </a:solidFill>
                <a:latin typeface="Consolas"/>
              </a:rPr>
              <a:t>&lt;/html&gt;</a:t>
            </a:r>
            <a:endParaRPr lang="pt-BR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612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Definindo um servidor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 pitchFamily="34" charset="0"/>
              </a:rPr>
              <a:t>Arquivo</a:t>
            </a:r>
            <a:r>
              <a:rPr lang="pt-BR" b="1" dirty="0">
                <a:solidFill>
                  <a:srgbClr val="1E435B"/>
                </a:solidFill>
                <a:latin typeface="Lucida Sans" pitchFamily="34" charset="0"/>
              </a:rPr>
              <a:t> </a:t>
            </a:r>
            <a:r>
              <a:rPr lang="pt-BR" b="1" dirty="0" smtClean="0">
                <a:solidFill>
                  <a:srgbClr val="1E435B"/>
                </a:solidFill>
                <a:latin typeface="Lucida Sans" pitchFamily="34" charset="0"/>
              </a:rPr>
              <a:t>fs_server.js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r>
              <a:rPr lang="pt-BR" dirty="0"/>
              <a:t> 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http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'http'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b="1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fs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'fs'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server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http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createServer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request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fs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readFile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__dirname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'/index.html'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erro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html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response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writeHeader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9885A"/>
                </a:solidFill>
                <a:latin typeface="Consolas"/>
              </a:rPr>
              <a:t>200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{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'Content-Type'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'text/html'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});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response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write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html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response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end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});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server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listen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3000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 smtClean="0">
                <a:solidFill>
                  <a:srgbClr val="267F99"/>
                </a:solidFill>
                <a:latin typeface="Consolas"/>
              </a:rPr>
              <a:t>	console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log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'Executando Site Pessoal'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});</a:t>
            </a: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612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Definindo um servidor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eb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 constante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__dirname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retorna o diretório raiz da aplicação.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Verifique que nes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 exemplo usamos funções callback anônimas,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em vez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de escrevê-las separadamente.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2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1901" y="1047215"/>
            <a:ext cx="4180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Cap</a:t>
            </a:r>
            <a:r>
              <a:rPr lang="pt-BR" sz="3200" dirty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í</a:t>
            </a: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tulo 2 – O framework </a:t>
            </a:r>
            <a:r>
              <a:rPr lang="pt-BR" sz="3200" dirty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Express.js</a:t>
            </a: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1609" y="1410210"/>
            <a:ext cx="7628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Neste curso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será possível aplicar de forma bastante prática os conceitos associados ao desenvolvimento de aplicações Web, desde o back-end até o front-end, passando pelo banco de dados, utilizando como linguagem central o JavaScript. Este desenvolvimento é conhecido como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Full Stack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 desenvolvimento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Full Stack engloba as tecnologias a seguir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1E435B"/>
                </a:solidFill>
                <a:latin typeface="Lucida Sans"/>
                <a:cs typeface="Lucida Sans"/>
              </a:rPr>
              <a:t>MongoD</a:t>
            </a:r>
            <a:r>
              <a:rPr lang="pt-BR" b="1" dirty="0" err="1">
                <a:solidFill>
                  <a:srgbClr val="1E435B"/>
                </a:solidFill>
                <a:latin typeface="Lucida Sans"/>
                <a:cs typeface="Lucida Sans"/>
              </a:rPr>
              <a:t>B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Banco de dados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Express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.js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Framework MVC para desenvolvimento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Web;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Angular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Front-</a:t>
            </a:r>
            <a:r>
              <a:rPr lang="pt-BR" dirty="0" err="1" smtClean="0">
                <a:solidFill>
                  <a:srgbClr val="1E435B"/>
                </a:solidFill>
                <a:latin typeface="Lucida Sans"/>
                <a:cs typeface="Lucida Sans"/>
              </a:rPr>
              <a:t>end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interativo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Node.js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: M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iddleware para gerar o servidor de aplicações.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932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Conceitos do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Express.js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Express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(ou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Express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.js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) é um framework para desenvolvimento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W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eb baseado no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Node.js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 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Podemos dizer que, com exceção do banco de dados MongoDB, é possível obtermos uma aplicação completa baseada na arquitetura MVC usando 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Node e o Express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Express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,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assim como qualquer outro framework baseado no Node.js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, é composto por módulos. Cada módulo especifica uma funcionalidade da aplicação. Os módulos são incluídos na aplicação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por meio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do gerenciador de módulos, 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npm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, e o npm instala os módulos com base nas informações do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package.json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871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O arquivo package.json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 seguir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apresentaremos um exemplo do arquivo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package.json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"name": “app-name",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"version": "0.0.1",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"private": true,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"dependencies": {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  "body-parser": "~1.15.1",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  "cookie-parser": "~1.4.3",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  "debug": "~2.2.0",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  "ejs": "~2.4.1",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  "express": "~4.13.4",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	"morgan": "~1.7.0",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  "serve-favicon": "~2.3.0",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}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}</a:t>
            </a:r>
          </a:p>
          <a:p>
            <a:endParaRPr lang="pt-BR" sz="1600" dirty="0" smtClean="0">
              <a:solidFill>
                <a:srgbClr val="1E435B"/>
              </a:solidFill>
              <a:latin typeface="Consolas" panose="020B0609020204030204" pitchFamily="49" charset="0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791609" y="1856096"/>
            <a:ext cx="2429263" cy="805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de seta reta 5"/>
          <p:cNvCxnSpPr>
            <a:stCxn id="4" idx="3"/>
          </p:cNvCxnSpPr>
          <p:nvPr/>
        </p:nvCxnSpPr>
        <p:spPr>
          <a:xfrm flipV="1">
            <a:off x="3220872" y="2258704"/>
            <a:ext cx="64141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862284" y="2060813"/>
            <a:ext cx="397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Metadados da aplicação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025896" y="2856931"/>
            <a:ext cx="3546104" cy="1742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4572000" y="3728113"/>
            <a:ext cx="64141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213412" y="3543447"/>
            <a:ext cx="257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Dependências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871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O arquivo package.json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Observe que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na parte de dependências, que é o que o Node instala de fato no projeto, existem versões com símbolos especiais na frente do número da versão, como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~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ou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^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 Es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es símbolos possuem significados especiais, que serão descritos a seguir:</a:t>
            </a:r>
          </a:p>
          <a:p>
            <a:endParaRPr lang="pt-BR" sz="1600" dirty="0" smtClean="0">
              <a:solidFill>
                <a:srgbClr val="1E435B"/>
              </a:solidFill>
              <a:latin typeface="Consolas" panose="020B0609020204030204" pitchFamily="49" charset="0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871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O arquivo package.json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15885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versão</a:t>
            </a:r>
            <a:r>
              <a:rPr lang="pt-BR" dirty="0"/>
              <a:t>: E</a:t>
            </a:r>
            <a:r>
              <a:rPr lang="pt-BR" dirty="0" smtClean="0"/>
              <a:t>xatamente </a:t>
            </a:r>
            <a:r>
              <a:rPr lang="pt-BR" dirty="0"/>
              <a:t>a versão </a:t>
            </a:r>
            <a:r>
              <a:rPr lang="pt-BR" dirty="0" smtClean="0"/>
              <a:t>indicada</a:t>
            </a:r>
            <a:endParaRPr lang="pt-BR" dirty="0"/>
          </a:p>
          <a:p>
            <a:r>
              <a:rPr lang="pt-BR" dirty="0"/>
              <a:t>~</a:t>
            </a:r>
            <a:r>
              <a:rPr lang="pt-BR" b="1" dirty="0"/>
              <a:t>versão</a:t>
            </a:r>
            <a:r>
              <a:rPr lang="pt-BR" dirty="0"/>
              <a:t>: </a:t>
            </a:r>
            <a:r>
              <a:rPr lang="pt-BR" dirty="0" smtClean="0"/>
              <a:t>Aproximadamente</a:t>
            </a:r>
            <a:endParaRPr lang="pt-BR" dirty="0"/>
          </a:p>
          <a:p>
            <a:r>
              <a:rPr lang="pt-BR" dirty="0"/>
              <a:t>&gt;= </a:t>
            </a:r>
            <a:r>
              <a:rPr lang="pt-BR" b="1" dirty="0"/>
              <a:t>versão</a:t>
            </a:r>
            <a:r>
              <a:rPr lang="pt-BR" dirty="0"/>
              <a:t>: I</a:t>
            </a:r>
            <a:r>
              <a:rPr lang="pt-BR" dirty="0" smtClean="0"/>
              <a:t>gual </a:t>
            </a:r>
            <a:r>
              <a:rPr lang="pt-BR" dirty="0"/>
              <a:t>ou maior que</a:t>
            </a:r>
          </a:p>
          <a:p>
            <a:r>
              <a:rPr lang="pt-BR" dirty="0"/>
              <a:t>&gt; </a:t>
            </a:r>
            <a:r>
              <a:rPr lang="pt-BR" b="1" dirty="0"/>
              <a:t>versão</a:t>
            </a:r>
            <a:r>
              <a:rPr lang="pt-BR" dirty="0"/>
              <a:t>: M</a:t>
            </a:r>
            <a:r>
              <a:rPr lang="pt-BR" dirty="0" smtClean="0"/>
              <a:t>aior </a:t>
            </a:r>
            <a:r>
              <a:rPr lang="pt-BR" dirty="0"/>
              <a:t>que</a:t>
            </a:r>
          </a:p>
          <a:p>
            <a:r>
              <a:rPr lang="pt-BR" dirty="0"/>
              <a:t>&lt;= </a:t>
            </a:r>
            <a:r>
              <a:rPr lang="pt-BR" b="1" dirty="0"/>
              <a:t>versão</a:t>
            </a:r>
            <a:r>
              <a:rPr lang="pt-BR" dirty="0"/>
              <a:t>: I</a:t>
            </a:r>
            <a:r>
              <a:rPr lang="pt-BR" dirty="0" smtClean="0"/>
              <a:t>gual </a:t>
            </a:r>
            <a:r>
              <a:rPr lang="pt-BR" dirty="0"/>
              <a:t>ou menor que</a:t>
            </a:r>
          </a:p>
          <a:p>
            <a:r>
              <a:rPr lang="pt-BR" dirty="0"/>
              <a:t>&lt; </a:t>
            </a:r>
            <a:r>
              <a:rPr lang="pt-BR" b="1" dirty="0"/>
              <a:t>versão</a:t>
            </a:r>
            <a:r>
              <a:rPr lang="pt-BR" dirty="0"/>
              <a:t>: M</a:t>
            </a:r>
            <a:r>
              <a:rPr lang="pt-BR" dirty="0" smtClean="0"/>
              <a:t>enor </a:t>
            </a:r>
            <a:r>
              <a:rPr lang="pt-BR" dirty="0"/>
              <a:t>que</a:t>
            </a:r>
          </a:p>
          <a:p>
            <a:r>
              <a:rPr lang="pt-BR" dirty="0"/>
              <a:t>^</a:t>
            </a:r>
            <a:r>
              <a:rPr lang="pt-BR" b="1" dirty="0"/>
              <a:t>versão</a:t>
            </a:r>
            <a:r>
              <a:rPr lang="pt-BR" dirty="0"/>
              <a:t>: C</a:t>
            </a:r>
            <a:r>
              <a:rPr lang="pt-BR" dirty="0" smtClean="0"/>
              <a:t>ompatível </a:t>
            </a:r>
            <a:r>
              <a:rPr lang="pt-BR" dirty="0"/>
              <a:t>com</a:t>
            </a:r>
          </a:p>
          <a:p>
            <a:r>
              <a:rPr lang="pt-BR" b="1" dirty="0"/>
              <a:t>1.2.x</a:t>
            </a:r>
            <a:r>
              <a:rPr lang="pt-BR" dirty="0"/>
              <a:t>: 1.2.0, 1.2.1, 1.2.2,..., mas não </a:t>
            </a:r>
            <a:r>
              <a:rPr lang="pt-BR" dirty="0" smtClean="0"/>
              <a:t>1.3.0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 documentação do npm pode ser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obtida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em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  <a:hlinkClick r:id="rId2"/>
              </a:rPr>
              <a:t>https://docs.npmjs.com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  <a:hlinkClick r:id="rId2"/>
              </a:rPr>
              <a:t>/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sz="1600" dirty="0" smtClean="0">
              <a:solidFill>
                <a:srgbClr val="1E435B"/>
              </a:solidFill>
              <a:latin typeface="Consolas" panose="020B0609020204030204" pitchFamily="49" charset="0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689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Instalando as dependências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package.json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fica localizado na raiz da pasta do projeto. A instalação das dependências requeridas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nesse arquivo é feita por meio deste comando: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npm install</a:t>
            </a:r>
            <a:endParaRPr lang="pt-BR" sz="1600" dirty="0">
              <a:solidFill>
                <a:srgbClr val="1E435B"/>
              </a:solidFill>
              <a:latin typeface="Consolas" panose="020B0609020204030204" pitchFamily="49" charset="0"/>
              <a:cs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Esse procedimento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instrui o npm a baixar todas as dependências e instalá-las em uma pasta chamada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node_modules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  <a:endParaRPr lang="pt-BR" dirty="0"/>
          </a:p>
          <a:p>
            <a:endParaRPr lang="pt-BR" sz="1600" dirty="0" smtClean="0">
              <a:solidFill>
                <a:srgbClr val="1E435B"/>
              </a:solidFill>
              <a:latin typeface="Consolas" panose="020B0609020204030204" pitchFamily="49" charset="0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689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Instalando as dependências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seguir, temos uma ilustração desse processo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  <a:endParaRPr lang="pt-BR" dirty="0"/>
          </a:p>
          <a:p>
            <a:endParaRPr lang="pt-BR" sz="1600" dirty="0" smtClean="0">
              <a:solidFill>
                <a:srgbClr val="1E435B"/>
              </a:solidFill>
              <a:latin typeface="Consolas" panose="020B0609020204030204" pitchFamily="49" charset="0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707" y="1929371"/>
            <a:ext cx="4658587" cy="121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9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318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Instalando o Express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Com a pasta de instalação do projeto Express selecionada,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execute o comando para baixar e instalar o framework Express.js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npm </a:t>
            </a:r>
            <a:r>
              <a:rPr lang="pt-BR" sz="1600" dirty="0" smtClean="0">
                <a:latin typeface="Consolas" panose="020B0609020204030204" pitchFamily="49" charset="0"/>
              </a:rPr>
              <a:t>install –g express-generator</a:t>
            </a:r>
            <a:endParaRPr lang="pt-BR" sz="1600" dirty="0">
              <a:solidFill>
                <a:srgbClr val="1E435B"/>
              </a:solidFill>
              <a:latin typeface="Consolas" panose="020B0609020204030204" pitchFamily="49" charset="0"/>
              <a:cs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 atributo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–g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instala 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Express globalmente. Se omitido, o Express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é instalado para o usuário em atividade no momento.</a:t>
            </a:r>
            <a:endParaRPr lang="pt-BR" dirty="0"/>
          </a:p>
          <a:p>
            <a:endParaRPr lang="pt-BR" sz="1600" dirty="0" smtClean="0">
              <a:solidFill>
                <a:srgbClr val="1E435B"/>
              </a:solidFill>
              <a:latin typeface="Consolas" panose="020B0609020204030204" pitchFamily="49" charset="0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761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um projeto Express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526" y="1321048"/>
            <a:ext cx="806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Uma aplicação Express possui as partes indicadas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nesta imagem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  <a:endParaRPr lang="pt-BR" sz="1600" dirty="0" smtClean="0">
              <a:solidFill>
                <a:srgbClr val="1E435B"/>
              </a:solidFill>
              <a:latin typeface="Consolas" panose="020B0609020204030204" pitchFamily="49" charset="0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9" name="Imagem 8" descr="Resultado de imagem para node.js mvc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505" y="1424875"/>
            <a:ext cx="6689489" cy="3066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odelo-info-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4932" r="5371" b="25185"/>
          <a:stretch/>
        </p:blipFill>
        <p:spPr>
          <a:xfrm>
            <a:off x="1576917" y="1749992"/>
            <a:ext cx="6180666" cy="34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761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um projeto Express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Para verificar a versão instalada do Express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basta executar este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comando: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express --version</a:t>
            </a:r>
            <a:endParaRPr lang="pt-BR" sz="1600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Se a instalação procedeu corretamente, será possível ver a versão instalada.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Dependendo da utilização (se via prompt de comando ou pelo PowerShell do Windows), pode ser necessário reiniciar o terminal.</a:t>
            </a:r>
            <a:endParaRPr lang="pt-BR" sz="1600" dirty="0" smtClean="0">
              <a:solidFill>
                <a:srgbClr val="1E435B"/>
              </a:solidFill>
              <a:latin typeface="Consolas" panose="020B0609020204030204" pitchFamily="49" charset="0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761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um projeto Express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Algumas considerações importantes devem ser levadas em conta ao criar um projeto Express: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Qual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 mecanismo a ser usado para gerar as Views (Template HTML);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Qual tipo de processamento CSS utilizar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Se é necessário adicionar suporte para gerenciamento de sessão.</a:t>
            </a:r>
          </a:p>
          <a:p>
            <a:endParaRPr lang="pt-BR" sz="1600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sz="1600" dirty="0" smtClean="0">
                <a:solidFill>
                  <a:srgbClr val="1E435B"/>
                </a:solidFill>
                <a:latin typeface="Lucida Sans"/>
                <a:cs typeface="Lucida Sans"/>
              </a:rPr>
              <a:t>Uma instalação default utilizará o mecanismo Jade como template HTML, porém ele não possui suporte a CSS ou suporte a gerenciamento de sessão. Sendo assim, é possível especificar diferentes mecanismos na ocasião da criação do projeto.</a:t>
            </a:r>
            <a:endParaRPr lang="pt-BR" sz="1600" dirty="0" smtClean="0">
              <a:solidFill>
                <a:srgbClr val="1E435B"/>
              </a:solidFill>
              <a:latin typeface="Consolas" panose="020B0609020204030204" pitchFamily="49" charset="0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1609" y="1410210"/>
            <a:ext cx="76280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 conjunto des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as tecnologias dá nome à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plataforma: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MEAN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Stack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 palavra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MEAN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é um acrônimo para as ferramentas usadas (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M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ongo,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xpress,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A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ngular e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N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ode).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 interação entre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essas ferramentas se deve à uniformidade da linguagem que, como já mencionado, é o JavaScript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1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761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um projeto Express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Alguns exemplos de configurações que podem ser utilizadas na criação do projeto: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sz="1600" dirty="0" smtClean="0">
              <a:solidFill>
                <a:srgbClr val="1E435B"/>
              </a:solidFill>
              <a:latin typeface="Consolas" panose="020B0609020204030204" pitchFamily="49" charset="0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17744"/>
              </p:ext>
            </p:extLst>
          </p:nvPr>
        </p:nvGraphicFramePr>
        <p:xfrm>
          <a:off x="791609" y="2056180"/>
          <a:ext cx="7519878" cy="274754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2343"/>
                <a:gridCol w="4667535"/>
              </a:tblGrid>
              <a:tr h="431061">
                <a:tc>
                  <a:txBody>
                    <a:bodyPr/>
                    <a:lstStyle/>
                    <a:p>
                      <a:r>
                        <a:rPr lang="pt-BR" dirty="0" smtClean="0"/>
                        <a:t>Comando</a:t>
                      </a:r>
                      <a:r>
                        <a:rPr lang="pt-BR" baseline="0" dirty="0" smtClean="0"/>
                        <a:t> de configuração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Efeito</a:t>
                      </a:r>
                      <a:endParaRPr lang="pt-BR" dirty="0"/>
                    </a:p>
                  </a:txBody>
                  <a:tcPr/>
                </a:tc>
              </a:tr>
              <a:tr h="431061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nsolas" panose="020B0609020204030204" pitchFamily="49" charset="0"/>
                        </a:rPr>
                        <a:t>--css less | stylus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Inclui um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pré-processador CSS no projeto, tanto no formato LESS quanto S</a:t>
                      </a:r>
                      <a:r>
                        <a:rPr lang="pt-BR" sz="1600" baseline="0" dirty="0" smtClean="0"/>
                        <a:t>tylus.</a:t>
                      </a:r>
                      <a:endParaRPr lang="pt-BR" sz="1600" dirty="0"/>
                    </a:p>
                  </a:txBody>
                  <a:tcPr/>
                </a:tc>
              </a:tr>
              <a:tr h="431061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nsolas" panose="020B0609020204030204" pitchFamily="49" charset="0"/>
                        </a:rPr>
                        <a:t>--ejs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Altera o mecanismo de gerenciamento de views de Jade para 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EJS.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1061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nsolas" panose="020B0609020204030204" pitchFamily="49" charset="0"/>
                        </a:rPr>
                        <a:t>--jshtml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Altera o mecanismo de gerenciamento de views de Jade para JsHtml.</a:t>
                      </a:r>
                      <a:endParaRPr lang="pt-BR" sz="1600" dirty="0"/>
                    </a:p>
                  </a:txBody>
                  <a:tcPr/>
                </a:tc>
              </a:tr>
              <a:tr h="431061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nsolas" panose="020B0609020204030204" pitchFamily="49" charset="0"/>
                        </a:rPr>
                        <a:t>--hogan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Altera o mecanismo de gerenciamento de views de Jade para Hogan.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5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761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um projeto Express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Uma primeira opção para criarmos um projeto usando o Node é: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Definir uma pasta para o projeto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Entrar na pasta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Digitar o comando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npm init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Fornecer as informações básicas do projeto.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 comando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npm init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criará um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package.json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com as informações mínimas para o projeto.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sz="1600" dirty="0" smtClean="0">
              <a:solidFill>
                <a:srgbClr val="1E435B"/>
              </a:solidFill>
              <a:latin typeface="Consolas" panose="020B0609020204030204" pitchFamily="49" charset="0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761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um projeto Express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Outra opção para criação do projeto (a que utilizaremos aqui) é usa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r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o comando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express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 (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após ter instalado 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express-generator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). Vamos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então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criar um projeto chamado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app_exemplo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, usando o mecanismo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ejs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express </a:t>
            </a:r>
            <a:r>
              <a:rPr lang="pt-BR" sz="1600" dirty="0" smtClean="0">
                <a:latin typeface="Consolas" panose="020B0609020204030204" pitchFamily="49" charset="0"/>
              </a:rPr>
              <a:t>app_exemplo --ejs</a:t>
            </a:r>
            <a:endParaRPr lang="pt-BR" sz="1600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 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app_exemplo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é criada, já com algumas estruturas de pastas prontas e com 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package.json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presente. Para instalar os módulos, temos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que entrar nessa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pasta e executar o comando para instalar os pacotes via npm: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cd app_exemplo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  <a:cs typeface="Lucida Sans"/>
              </a:rPr>
              <a:t>npm istall</a:t>
            </a:r>
            <a:endParaRPr lang="pt-BR" sz="1600" dirty="0" smtClean="0"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sz="1600" dirty="0" smtClean="0">
              <a:solidFill>
                <a:srgbClr val="1E435B"/>
              </a:solidFill>
              <a:latin typeface="Consolas" panose="020B0609020204030204" pitchFamily="49" charset="0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761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um projeto Express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Quando o processo de instalação terminar, estaremos prontos para iniciar o desenvolvimento da nossa aplicação.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Ao longo do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desenvolvimento, poderá ser necessário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instalar novos pacotes (para gerenciamento de sessão, por exemplo). Quando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isso ocorrer, basta executar o seguinte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comando: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npm install --save package-name</a:t>
            </a:r>
            <a:endParaRPr lang="pt-BR" sz="1600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 atributo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--save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é opcional. Ele inclui a dependência instalada de forma avulsa no arquivo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package.json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para futuras instalações (sem a nec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sidade de selecionar novamente todos os pacotes).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6513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Executando um projeto Express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Uma vez concluída a instalação dos pacotes,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por meio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do comando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npm install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, podemos encontrar um arquivo chamado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app.js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na raiz do projeto.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Dificilmente usamos o código gerado para es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 arquivo. Sempre incluímos nosso próprio código. É o que faremos em todos os projetos que criarmos com base no Express!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6513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Executando um projeto Express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Vamos, então, apaga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r todo o conteúdo de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app.js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e incluir este conteúdo: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express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'express'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express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get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'/exemplo'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requisicao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resposta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resposta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send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"&lt;h1&gt;Exemplo do uso do Express&lt;/h1&gt;"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listen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3000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 smtClean="0">
                <a:solidFill>
                  <a:srgbClr val="267F99"/>
                </a:solidFill>
                <a:latin typeface="Consolas"/>
              </a:rPr>
              <a:t>	console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log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"servidor no ar"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dirty="0">
                <a:solidFill>
                  <a:srgbClr val="000000"/>
                </a:solidFill>
                <a:latin typeface="Consolas"/>
              </a:rPr>
            </a:br>
            <a:endParaRPr lang="pt-BR" dirty="0">
              <a:solidFill>
                <a:srgbClr val="000000"/>
              </a:solidFill>
              <a:latin typeface="Consola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6513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Executando um projeto Express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1. Referenciamos o módulo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express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express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'express'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  <a:endParaRPr lang="pt-BR" dirty="0" smtClean="0">
              <a:latin typeface="Consolas" panose="020B0609020204030204" pitchFamily="49" charset="0"/>
            </a:endParaRPr>
          </a:p>
          <a:p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2. Criamos uma refer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ên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cia ao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express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, já acessando o módulo:</a:t>
            </a:r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express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();</a:t>
            </a:r>
            <a:endParaRPr lang="pt-BR" dirty="0" smtClean="0">
              <a:latin typeface="Consolas" panose="020B0609020204030204" pitchFamily="49" charset="0"/>
            </a:endParaRPr>
          </a:p>
          <a:p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3. Definimos uma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URL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‘/exemplo’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com um texto HTML:</a:t>
            </a:r>
            <a:r>
              <a:rPr lang="pt-BR" dirty="0" smtClean="0">
                <a:latin typeface="Consolas" panose="020B0609020204030204" pitchFamily="49" charset="0"/>
              </a:rPr>
              <a:t/>
            </a:r>
            <a:br>
              <a:rPr lang="pt-BR" dirty="0" smtClean="0"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get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'/exemplo'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requisicao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resposta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	resposta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send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"&lt;h1&gt;Exemplo do uso do Express&lt;/h1&gt;"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});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6513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Executando um projeto Express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3817"/>
            <a:ext cx="806791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4. Criamos um servidor, desta vez usando 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express</a:t>
            </a:r>
            <a:r>
              <a:rPr lang="pt-BR" dirty="0" smtClean="0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em vez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do módulo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http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listen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3000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>
                <a:solidFill>
                  <a:srgbClr val="267F99"/>
                </a:solidFill>
                <a:latin typeface="Consolas"/>
              </a:rPr>
              <a:t>	console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log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"servidor no ar"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 execução é similar àquela realizada na definição do servidor via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http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 Executamos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este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comando: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node app.js</a:t>
            </a:r>
            <a:r>
              <a:rPr lang="pt-BR" sz="1600" dirty="0">
                <a:latin typeface="Consolas" panose="020B0609020204030204" pitchFamily="49" charset="0"/>
              </a:rPr>
              <a:t/>
            </a:r>
            <a:br>
              <a:rPr lang="pt-BR" sz="1600" dirty="0">
                <a:latin typeface="Consolas" panose="020B0609020204030204" pitchFamily="49" charset="0"/>
              </a:rPr>
            </a:br>
            <a:endParaRPr lang="pt-BR" sz="1600" dirty="0" smtClean="0">
              <a:latin typeface="Consolas" panose="020B0609020204030204" pitchFamily="49" charset="0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6513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Executando um projeto Express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Quando recebermos a mensagem que o servidor está no ar, abriremos um browser e executaremos a seguinte URL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localhost:3000/exemplo</a:t>
            </a:r>
            <a:endParaRPr lang="pt-BR" sz="1600" dirty="0">
              <a:latin typeface="Consolas" panose="020B0609020204030204" pitchFamily="49" charset="0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761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um projeto Express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Podemos perceber no exemplo anterior que, ao trabalhar com 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express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, o conteúdo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HTML enviado por meio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da instrução...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resposta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send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"&lt;h1&gt;Exemplo do uso do Express&lt;/h1&gt;"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...não é o mais adequado, uma vez que foi necessário escrever código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HTML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a ser enviado para o servidor.</a:t>
            </a: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 se fosse um conteúdo mais complexo?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 mecanismo EJS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que adicionamos no projeto irá nos auxiliar nesta tarefa (afinal, é para o gerenciamento da camada de visualização que ele serve!)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1609" y="1410210"/>
            <a:ext cx="762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Vamos conhecer um pouco melhor cada uma dessas ferramentas: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745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EJS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Para utilizar 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EJS,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é necessário configurá-lo no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app.js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 Devemos acrescentar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esta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instrução: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express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'express'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express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 smtClean="0">
                <a:solidFill>
                  <a:srgbClr val="000000"/>
                </a:solidFill>
                <a:latin typeface="Consolas"/>
              </a:rPr>
            </a:br>
            <a:r>
              <a:rPr lang="pt-BR" sz="1600" b="1" dirty="0" smtClean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 smtClean="0">
                <a:solidFill>
                  <a:srgbClr val="795E26"/>
                </a:solidFill>
                <a:latin typeface="Consolas"/>
              </a:rPr>
              <a:t>set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 smtClean="0">
                <a:solidFill>
                  <a:srgbClr val="A31515"/>
                </a:solidFill>
                <a:latin typeface="Consolas"/>
              </a:rPr>
              <a:t>'view engine'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b="1" dirty="0" smtClean="0">
                <a:solidFill>
                  <a:srgbClr val="A31515"/>
                </a:solidFill>
                <a:latin typeface="Consolas"/>
              </a:rPr>
              <a:t>'ejs'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B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 EJS considera a presença de arquivos na pasta views. 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É importante que haja uma organização de pastas para cada grupo de views. No nosso exemplo, criaremos a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seguinte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estrutura de pastas: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1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745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EJS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/views/exemplos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Dentro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dessa pasta,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criaremos 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app.ejs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, com 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seguinte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conteúdo: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8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745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EJS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/>
              </a:rPr>
              <a:t>&lt;!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DOCTYPE html</a:t>
            </a:r>
            <a:r>
              <a:rPr lang="pt-BR" dirty="0">
                <a:solidFill>
                  <a:srgbClr val="800000"/>
                </a:solidFill>
                <a:latin typeface="Consolas"/>
              </a:rPr>
              <a:t>&gt;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>
                <a:solidFill>
                  <a:srgbClr val="800000"/>
                </a:solidFill>
                <a:latin typeface="Consolas"/>
              </a:rPr>
              <a:t>&lt;html&gt;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>
                <a:solidFill>
                  <a:srgbClr val="800000"/>
                </a:solidFill>
                <a:latin typeface="Consolas"/>
              </a:rPr>
              <a:t>&lt;head&gt;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dirty="0">
                <a:solidFill>
                  <a:srgbClr val="800000"/>
                </a:solidFill>
                <a:latin typeface="Consolas"/>
              </a:rPr>
              <a:t>meta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/>
              </a:rPr>
              <a:t>charset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/>
              </a:rPr>
              <a:t>"UTF-8"</a:t>
            </a:r>
            <a:r>
              <a:rPr lang="pt-BR" dirty="0">
                <a:solidFill>
                  <a:srgbClr val="800000"/>
                </a:solidFill>
                <a:latin typeface="Consolas"/>
              </a:rPr>
              <a:t>&gt;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dirty="0">
                <a:solidFill>
                  <a:srgbClr val="800000"/>
                </a:solidFill>
                <a:latin typeface="Consolas"/>
              </a:rPr>
              <a:t>title&gt;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Exemplo Ejs</a:t>
            </a:r>
            <a:r>
              <a:rPr lang="pt-BR" dirty="0">
                <a:solidFill>
                  <a:srgbClr val="800000"/>
                </a:solidFill>
                <a:latin typeface="Consolas"/>
              </a:rPr>
              <a:t>&lt;/title&gt;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>
                <a:solidFill>
                  <a:srgbClr val="800000"/>
                </a:solidFill>
                <a:latin typeface="Consolas"/>
              </a:rPr>
              <a:t>&lt;/head&gt;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>
                <a:solidFill>
                  <a:srgbClr val="800000"/>
                </a:solidFill>
                <a:latin typeface="Consolas"/>
              </a:rPr>
              <a:t>&lt;body&gt;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dirty="0">
                <a:solidFill>
                  <a:srgbClr val="800000"/>
                </a:solidFill>
                <a:latin typeface="Consolas"/>
              </a:rPr>
              <a:t>h1&gt;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Conteúdo de uma página EJS</a:t>
            </a:r>
            <a:r>
              <a:rPr lang="pt-BR" dirty="0">
                <a:solidFill>
                  <a:srgbClr val="800000"/>
                </a:solidFill>
                <a:latin typeface="Consolas"/>
              </a:rPr>
              <a:t>&lt;/h1&gt;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pt-BR" dirty="0" smtClean="0">
                <a:solidFill>
                  <a:srgbClr val="800000"/>
                </a:solidFill>
                <a:latin typeface="Consolas"/>
              </a:rPr>
              <a:t>	&lt;</a:t>
            </a:r>
            <a:r>
              <a:rPr lang="pt-BR" dirty="0">
                <a:solidFill>
                  <a:srgbClr val="800000"/>
                </a:solidFill>
                <a:latin typeface="Consolas"/>
              </a:rPr>
              <a:t>p&gt;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Aqui pode ser incluído conteúdo CSS e Javascript</a:t>
            </a:r>
            <a:r>
              <a:rPr lang="pt-BR" dirty="0">
                <a:solidFill>
                  <a:srgbClr val="800000"/>
                </a:solidFill>
                <a:latin typeface="Consolas"/>
              </a:rPr>
              <a:t>&lt;/p&gt;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>
                <a:solidFill>
                  <a:srgbClr val="800000"/>
                </a:solidFill>
                <a:latin typeface="Consolas"/>
              </a:rPr>
              <a:t>&lt;/body&gt;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>
                <a:solidFill>
                  <a:srgbClr val="800000"/>
                </a:solidFill>
                <a:latin typeface="Consolas"/>
              </a:rPr>
              <a:t>&lt;/html&gt;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endParaRPr lang="pt-BR" dirty="0" smtClean="0">
              <a:latin typeface="Consolas" panose="020B0609020204030204" pitchFamily="49" charset="0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745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EJS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 conteúdo do arquivo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app.js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deve ser atualizado para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isto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express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'express'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express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 smtClean="0">
                <a:solidFill>
                  <a:srgbClr val="000000"/>
                </a:solidFill>
                <a:latin typeface="Consolas"/>
              </a:rPr>
            </a:b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set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'view engine'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'ejs'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600" b="1" dirty="0" smtClean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 smtClean="0">
                <a:solidFill>
                  <a:srgbClr val="795E26"/>
                </a:solidFill>
                <a:latin typeface="Consolas"/>
              </a:rPr>
              <a:t>get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 smtClean="0">
                <a:solidFill>
                  <a:srgbClr val="A31515"/>
                </a:solidFill>
                <a:latin typeface="Consolas"/>
              </a:rPr>
              <a:t>'/exemplo'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b="1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b="1" dirty="0" smtClean="0">
                <a:solidFill>
                  <a:srgbClr val="001080"/>
                </a:solidFill>
                <a:latin typeface="Consolas"/>
              </a:rPr>
              <a:t>requisicao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b="1" dirty="0" smtClean="0">
                <a:solidFill>
                  <a:srgbClr val="001080"/>
                </a:solidFill>
                <a:latin typeface="Consolas"/>
              </a:rPr>
              <a:t>resposta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b="1" dirty="0" smtClean="0">
                <a:solidFill>
                  <a:srgbClr val="001080"/>
                </a:solidFill>
                <a:latin typeface="Consolas"/>
              </a:rPr>
              <a:t>	resposta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 smtClean="0">
                <a:solidFill>
                  <a:srgbClr val="795E26"/>
                </a:solidFill>
                <a:latin typeface="Consolas"/>
              </a:rPr>
              <a:t>render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 smtClean="0">
                <a:solidFill>
                  <a:srgbClr val="A31515"/>
                </a:solidFill>
                <a:latin typeface="Consolas"/>
              </a:rPr>
              <a:t>"exemplos/app"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/>
            </a:r>
            <a:br>
              <a:rPr lang="pt-BR" sz="1600" dirty="0" smtClean="0">
                <a:latin typeface="Consolas" panose="020B0609020204030204" pitchFamily="49" charset="0"/>
              </a:rPr>
            </a:br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listen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9885A"/>
                </a:solidFill>
                <a:latin typeface="Consolas"/>
              </a:rPr>
              <a:t>3000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 smtClean="0">
                <a:solidFill>
                  <a:srgbClr val="267F99"/>
                </a:solidFill>
                <a:latin typeface="Consolas"/>
              </a:rPr>
              <a:t>	console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log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"servidor no ar"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pt-BR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745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EJS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Analise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o seguinte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código: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b="1" dirty="0">
                <a:solidFill>
                  <a:srgbClr val="795E26"/>
                </a:solidFill>
                <a:latin typeface="Consolas"/>
              </a:rPr>
              <a:t>get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>
                <a:solidFill>
                  <a:srgbClr val="A31515"/>
                </a:solidFill>
                <a:latin typeface="Consolas"/>
              </a:rPr>
              <a:t>'/exemplo'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b="1" dirty="0">
                <a:solidFill>
                  <a:srgbClr val="001080"/>
                </a:solidFill>
                <a:latin typeface="Consolas"/>
              </a:rPr>
              <a:t>requisicao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b="1" dirty="0">
                <a:solidFill>
                  <a:srgbClr val="001080"/>
                </a:solidFill>
                <a:latin typeface="Consolas"/>
              </a:rPr>
              <a:t>resposta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b="1" dirty="0">
                <a:solidFill>
                  <a:srgbClr val="001080"/>
                </a:solidFill>
                <a:latin typeface="Consolas"/>
              </a:rPr>
              <a:t>	resposta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b="1" dirty="0">
                <a:solidFill>
                  <a:srgbClr val="795E26"/>
                </a:solidFill>
                <a:latin typeface="Consolas"/>
              </a:rPr>
              <a:t>render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>
                <a:solidFill>
                  <a:srgbClr val="A31515"/>
                </a:solidFill>
                <a:latin typeface="Consolas"/>
              </a:rPr>
              <a:t>"exemplos/app"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b="1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pt-BR" dirty="0">
                <a:latin typeface="Consolas" panose="020B0609020204030204" pitchFamily="49" charset="0"/>
              </a:rPr>
              <a:t/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1E435B"/>
                </a:solidFill>
                <a:latin typeface="Lucida Sans"/>
              </a:rPr>
              <a:t>O parâmetro do método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render()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especifica 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app.ejs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presente na 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exemplos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abaixo de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views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 Este é o mecanismo aplicado pelo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EJS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Mais informações: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  <a:hlinkClick r:id="rId2"/>
              </a:rPr>
              <a:t>http://www.embeddedjs.com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  <a:hlinkClick r:id="rId2"/>
              </a:rPr>
              <a:t>/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599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Utilizando o nodemon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Cada vez que realizamos uma alteração no arquivo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app.js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, é necessário reiniciar o servidor. Uma vírgula que seja alterada requer es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 tarefa.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 Node.js pode ser configurado para monitorar as alterações realizadas no código e proceder com a atualização do servidor, de forma mais dinâmica. Para isso, podemos usar o componente chamado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nodemon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Sua instalação pode ser realizada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por esta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instrução: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npm install -g nodemon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/>
            </a:r>
            <a:br>
              <a:rPr lang="pt-BR" dirty="0">
                <a:latin typeface="Consolas" panose="020B0609020204030204" pitchFamily="49" charset="0"/>
              </a:rPr>
            </a:b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7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599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Utilizando o nodemon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A partir deste ponto, a execução da aplicação pode ser realizada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por meio deste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comando: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600" dirty="0" smtClean="0">
                <a:latin typeface="Consolas" panose="020B0609020204030204" pitchFamily="49" charset="0"/>
              </a:rPr>
              <a:t>nodemon app.js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/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1E435B"/>
                </a:solidFill>
                <a:latin typeface="Lucida Sans"/>
              </a:rPr>
              <a:t>V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erifique que, a cada alteração realizada no código, o servidor é reiniciado. Basta atualizar a página para ver as alterações refletidas.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024" y="729565"/>
            <a:ext cx="8771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rotas, views e controllers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Em uma aplicação real, as partes de um aplicação se juntam para compor um funcionamento comum. Com o Express não é diferente.</a:t>
            </a:r>
          </a:p>
          <a:p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Vamos entender como gerenciar rotas e controllers, com a finalidade de montar uma aplicação mais modular.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Siga os passos adiante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1. Instal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o módulo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express-load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(usado para otimizar o relacionamento entre rotas, controllers e views):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npm install express-load  --save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/>
            </a:r>
            <a:br>
              <a:rPr lang="pt-BR" dirty="0">
                <a:latin typeface="Consolas" panose="020B0609020204030204" pitchFamily="49" charset="0"/>
              </a:rPr>
            </a:b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6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9359" y="1314340"/>
            <a:ext cx="80679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2. Atualiz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o arquivo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app.js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(nossa aplicação):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express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'express'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b="1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load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'express-load'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express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b="1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set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'views'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__dirname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'/views'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set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'view engine'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 smtClean="0">
                <a:solidFill>
                  <a:srgbClr val="A31515"/>
                </a:solidFill>
                <a:latin typeface="Consolas"/>
              </a:rPr>
              <a:t>'ejs'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b="1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use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express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static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__dirname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'/public'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get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'/exemplo'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requisicao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resposta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267F99"/>
                </a:solidFill>
                <a:latin typeface="Consolas"/>
              </a:rPr>
              <a:t>	console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log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"monitorando a aplicação"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resposta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render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"exemplos/app"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/>
            </a:r>
            <a:br>
              <a:rPr lang="pt-BR" dirty="0">
                <a:latin typeface="Consolas" panose="020B0609020204030204" pitchFamily="49" charset="0"/>
              </a:rPr>
            </a:b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86024" y="729565"/>
            <a:ext cx="8771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rotas, views e controllers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316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9359" y="1314340"/>
            <a:ext cx="806791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pt-BR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795E26"/>
                </a:solidFill>
                <a:latin typeface="Consolas"/>
              </a:rPr>
              <a:t>load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'models'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then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'controllers'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then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'routes'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into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listen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9885A"/>
                </a:solidFill>
                <a:latin typeface="Consolas"/>
              </a:rPr>
              <a:t>3000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pt-BR" sz="1600" dirty="0" smtClean="0">
                <a:solidFill>
                  <a:srgbClr val="267F99"/>
                </a:solidFill>
                <a:latin typeface="Consolas"/>
              </a:rPr>
              <a:t>	console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log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"servidor no ar"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3. Cri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as pastas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models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e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controllers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no projeto: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>
                <a:latin typeface="Consolas" panose="020B0609020204030204" pitchFamily="49" charset="0"/>
              </a:rPr>
              <a:t/>
            </a:r>
            <a:br>
              <a:rPr lang="pt-BR" dirty="0">
                <a:latin typeface="Consolas" panose="020B0609020204030204" pitchFamily="49" charset="0"/>
              </a:rPr>
            </a:b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86024" y="729565"/>
            <a:ext cx="8771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rotas, views e controllers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86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58" y="1360401"/>
            <a:ext cx="41052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5"/>
          <p:cNvSpPr txBox="1"/>
          <p:nvPr/>
        </p:nvSpPr>
        <p:spPr>
          <a:xfrm>
            <a:off x="4744633" y="1257741"/>
            <a:ext cx="3674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Em MEAN </a:t>
            </a:r>
            <a:r>
              <a:rPr lang="pt-BR" dirty="0" err="1">
                <a:solidFill>
                  <a:srgbClr val="1E435B"/>
                </a:solidFill>
                <a:latin typeface="Lucida Sans"/>
                <a:cs typeface="Lucida Sans"/>
              </a:rPr>
              <a:t>Stack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o banco de dados é 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MongoDB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devido ao formato dos dados, baseado em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documento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(e não composto por tabelas, como é o caso de bancos relacionais).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Este formato não considera linhas e colunas; apenas linhas. Cada linha é um elemento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BSON (Binary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JSON – um JSON serializado).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524132" y="4288979"/>
            <a:ext cx="399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Link: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  <a:hlinkClick r:id="rId5"/>
              </a:rPr>
              <a:t>https://www.mongodb.com/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358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9359" y="1314340"/>
            <a:ext cx="806791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4. Na 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routes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, cri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home.js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267F99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exports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home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controllers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home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app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get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home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index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5.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app.controllers.home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se refere a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controllers/home.js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. Cri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este arquivo:</a:t>
            </a:r>
            <a:r>
              <a:rPr lang="pt-BR" dirty="0" smtClean="0">
                <a:latin typeface="Consolas" panose="020B0609020204030204" pitchFamily="49" charset="0"/>
              </a:rPr>
              <a:t/>
            </a:r>
            <a:br>
              <a:rPr lang="pt-BR" dirty="0" smtClean="0">
                <a:latin typeface="Consolas" panose="020B0609020204030204" pitchFamily="49" charset="0"/>
              </a:rPr>
            </a:br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86024" y="729565"/>
            <a:ext cx="8771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rotas, views e controllers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3120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9359" y="1314340"/>
            <a:ext cx="80679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67F99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exports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	var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HomeController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index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requisicao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resposta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resposta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render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'home/index'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}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};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AF00DB"/>
                </a:solidFill>
                <a:latin typeface="Consolas"/>
              </a:rPr>
              <a:t>	return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HomeController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6.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Na 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views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, cri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a 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home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e, dentro dela, 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index.ejs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:</a:t>
            </a:r>
            <a:r>
              <a:rPr lang="pt-BR" dirty="0" smtClean="0">
                <a:latin typeface="Consolas" panose="020B0609020204030204" pitchFamily="49" charset="0"/>
              </a:rPr>
              <a:t/>
            </a:r>
            <a:br>
              <a:rPr lang="pt-BR" dirty="0" smtClean="0">
                <a:latin typeface="Consolas" panose="020B0609020204030204" pitchFamily="49" charset="0"/>
              </a:rPr>
            </a:b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86024" y="729565"/>
            <a:ext cx="8771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rotas, views e controllers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4812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18959" y="1442407"/>
            <a:ext cx="806791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&lt;!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DOCTYPE html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&lt;html&gt;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&lt;head&gt;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&lt;meta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nsolas"/>
              </a:rPr>
              <a:t>charset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"utf-8"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&lt;title&gt;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Controle de Acesso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&lt;/title&gt;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&lt;/head&gt;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&lt;body&gt;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&lt;header&gt;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&lt;h1&gt;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Controle de Acesso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&lt;/h1&gt;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&lt;h4&gt;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Fornecer o código de acesso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&lt;/h4&gt;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&lt;/header&gt;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86024" y="729565"/>
            <a:ext cx="8771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rotas, views e controllers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854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9359" y="1314340"/>
            <a:ext cx="80679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&lt;section&gt;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&lt;form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nsolas"/>
              </a:rPr>
              <a:t>action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"/intro"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nsolas"/>
              </a:rPr>
              <a:t>method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"post"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			Código:</a:t>
            </a: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	&lt;br/&gt;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	&lt;input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"text"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"codigo"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nsolas"/>
              </a:rPr>
              <a:t>placeholder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"Código"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	&lt;br&gt;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	&lt;button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"submit"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Enviar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&lt;/button&gt;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&lt;/form&gt;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&lt;/section&gt;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&lt;footer&gt;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	&lt;small&gt;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Sistema de Controle de acesso - Express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&lt;/small&gt;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&lt;/footer&gt;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&lt;/body&gt;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&lt;/html&gt;</a:t>
            </a:r>
            <a:endParaRPr lang="pt-BR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86024" y="729565"/>
            <a:ext cx="8771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rotas, views e controllers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9178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9359" y="1314340"/>
            <a:ext cx="80679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pt-BR" sz="1600" dirty="0">
                <a:solidFill>
                  <a:srgbClr val="000000"/>
                </a:solidFill>
                <a:latin typeface="Consolas"/>
              </a:rPr>
            </a:br>
            <a:r>
              <a:rPr lang="pt-BR" dirty="0" smtClean="0">
                <a:solidFill>
                  <a:srgbClr val="1E435B"/>
                </a:solidFill>
                <a:latin typeface="Lucida Sans"/>
              </a:rPr>
              <a:t>Ao executar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app.js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e chamar a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URL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localhost:3000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o resultado é este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73" y="1929893"/>
            <a:ext cx="3957353" cy="30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"/>
          <p:cNvSpPr txBox="1"/>
          <p:nvPr/>
        </p:nvSpPr>
        <p:spPr>
          <a:xfrm>
            <a:off x="186024" y="729565"/>
            <a:ext cx="8771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rotas, views e controllers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354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9359" y="1314340"/>
            <a:ext cx="806791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Explicação: 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1. A instrução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...</a:t>
            </a:r>
          </a:p>
          <a:p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sz="1600" b="1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load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require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'express-load'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BR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...define uma referência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ao módulo 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express-load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usado para estabelecer a sequ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ê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ncia de componentes usados na arquitetura MVC.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2.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A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linha abaixo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...</a:t>
            </a:r>
          </a:p>
          <a:p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b="1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set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'views'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__dirname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'/views'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86024" y="729565"/>
            <a:ext cx="8771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rotas, views e controllers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901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9359" y="1314340"/>
            <a:ext cx="8067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...apesar de dispensável, define a 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/views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como sendo a raiz das páginas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.ejs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 É uma boa prática incluir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essa instrução nos projetos; 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86024" y="729565"/>
            <a:ext cx="8771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rotas, views e controllers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03278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9359" y="1314340"/>
            <a:ext cx="80679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3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 A instrução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...</a:t>
            </a:r>
          </a:p>
          <a:p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use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express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>
                <a:solidFill>
                  <a:srgbClr val="795E26"/>
                </a:solidFill>
                <a:latin typeface="Consolas"/>
              </a:rPr>
              <a:t>static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__dirname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'/public'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pt-BR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...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estabelece a 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/public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como sendo a pasta padrão onde os arquivos estáticos, como estilos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css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ou arquivos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javascript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auxiliares, devem ser colocados.</a:t>
            </a:r>
          </a:p>
          <a:p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86024" y="729565"/>
            <a:ext cx="8771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rotas, views e controllers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846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9359" y="1314340"/>
            <a:ext cx="806791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4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 O bloco de código a seguir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...</a:t>
            </a:r>
          </a:p>
          <a:p>
            <a:endParaRPr lang="pt-BR" dirty="0" smtClean="0">
              <a:latin typeface="Consolas" panose="020B0609020204030204" pitchFamily="49" charset="0"/>
            </a:endParaRPr>
          </a:p>
          <a:p>
            <a:r>
              <a:rPr lang="pt-BR" sz="1600" b="1" dirty="0" smtClean="0">
                <a:solidFill>
                  <a:srgbClr val="795E26"/>
                </a:solidFill>
                <a:latin typeface="Consolas"/>
              </a:rPr>
              <a:t>load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 smtClean="0">
                <a:solidFill>
                  <a:srgbClr val="A31515"/>
                </a:solidFill>
                <a:latin typeface="Consolas"/>
              </a:rPr>
              <a:t>'models'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 smtClean="0">
                <a:solidFill>
                  <a:srgbClr val="795E26"/>
                </a:solidFill>
                <a:latin typeface="Consolas"/>
              </a:rPr>
              <a:t>then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 smtClean="0">
                <a:solidFill>
                  <a:srgbClr val="A31515"/>
                </a:solidFill>
                <a:latin typeface="Consolas"/>
              </a:rPr>
              <a:t>'controllers'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 smtClean="0">
                <a:solidFill>
                  <a:srgbClr val="795E26"/>
                </a:solidFill>
                <a:latin typeface="Consolas"/>
              </a:rPr>
              <a:t>then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 smtClean="0">
                <a:solidFill>
                  <a:srgbClr val="A31515"/>
                </a:solidFill>
                <a:latin typeface="Consolas"/>
              </a:rPr>
              <a:t>'routes'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b="1" dirty="0" smtClean="0">
                <a:solidFill>
                  <a:srgbClr val="795E26"/>
                </a:solidFill>
                <a:latin typeface="Consolas"/>
              </a:rPr>
              <a:t>into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b="1" dirty="0" smtClean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BR" sz="16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...define a sequência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de pastas que deve ser acessada na execução do projeto: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As entidades na 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models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são carregadas para a memória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Em seguida, os arquivos presentes na 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controllers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são carregados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;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No final, os arquivos na 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routes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são carregados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.</a:t>
            </a:r>
          </a:p>
          <a:p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86024" y="729565"/>
            <a:ext cx="8981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rotas, views e controllers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3004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9359" y="1314340"/>
            <a:ext cx="8067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Em outras palavras: 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s rotas são os primeiros itens a serem acessados, já que são usados na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URL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s rotas executam os controllers.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E435B"/>
                </a:solidFill>
                <a:latin typeface="Lucida Sans"/>
              </a:rPr>
              <a:t>Quando presentes, os controllers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manipulam os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P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or último, as views são renderizadas e apresentadas para o usuário.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86024" y="729565"/>
            <a:ext cx="8771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rotas, views e controllers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956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4" name="AutoShape 2" descr="Resultado de imagem para express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69" y="1314340"/>
            <a:ext cx="38862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5"/>
          <p:cNvSpPr txBox="1"/>
          <p:nvPr/>
        </p:nvSpPr>
        <p:spPr>
          <a:xfrm>
            <a:off x="4744633" y="790513"/>
            <a:ext cx="36749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Express</a:t>
            </a:r>
            <a:r>
              <a:rPr lang="pt-BR" b="1" dirty="0">
                <a:solidFill>
                  <a:srgbClr val="1E435B"/>
                </a:solidFill>
                <a:latin typeface="Lucida Sans"/>
                <a:cs typeface="Lucida Sans"/>
              </a:rPr>
              <a:t>.js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é uma plataforma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(também conhecida como framework). Seu desenvolvimento segue a codificação do Node.js,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e diversos componentes (pacotes) são adicionados via npm (mais sobre npm adiante). 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Usado para desenvolvimento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We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b, também pode ser combinado com outros componentes de interface gráfica, como o Bootstrap, por exemplo.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524132" y="4288979"/>
            <a:ext cx="367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Link: 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  <a:hlinkClick r:id="rId5"/>
              </a:rPr>
              <a:t>http://expressjs.com/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9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9359" y="1314340"/>
            <a:ext cx="806791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5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 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routes/index.js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define uma rota: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267F99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exports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	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home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controllers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home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	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get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'/'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home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index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Aqui, o controller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home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presente no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controllers/home.js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é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executado, e seu resultado é processado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quando o usuário chamar a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URL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 partir da raiz. É o que estabelece a função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get()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referenciando a rota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‘/’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 segundo parâmetro da função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get() - home.index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- indica o action no controller a ser executado.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86024" y="729565"/>
            <a:ext cx="8771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rotas, views e controllers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8515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9359" y="1314340"/>
            <a:ext cx="806791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6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 O controller, no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controllers/home.js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,...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267F99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exports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	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HomeController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		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index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requisicao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resposta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			resposta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795E26"/>
                </a:solidFill>
                <a:latin typeface="Consolas"/>
              </a:rPr>
              <a:t>render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'home/index'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		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	};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	return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HomeController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...define um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action</a:t>
            </a:r>
            <a:r>
              <a:rPr lang="pt-BR" dirty="0" smtClean="0">
                <a:solidFill>
                  <a:srgbClr val="FF0000"/>
                </a:solidFill>
                <a:latin typeface="Lucida Sans"/>
              </a:rPr>
              <a:t>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chamado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index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cuja função é renderizar a view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home/index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presente no arquivo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home/index.ejs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86024" y="729565"/>
            <a:ext cx="8771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rotas, views e controllers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751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9359" y="1314340"/>
            <a:ext cx="835451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Opcionalmente, é possível enviar informações do controller para a view,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por meio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de objetos no formato JSON. Considere o exemplo modificado: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solidFill>
                  <a:srgbClr val="267F99"/>
                </a:solidFill>
                <a:latin typeface="Consolas"/>
              </a:rPr>
              <a:t>module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>
                <a:solidFill>
                  <a:srgbClr val="267F99"/>
                </a:solidFill>
                <a:latin typeface="Consolas"/>
              </a:rPr>
              <a:t>exports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/>
              </a:rPr>
              <a:t>	var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HomeController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r>
              <a:rPr lang="pt-BR" sz="1600" dirty="0">
                <a:solidFill>
                  <a:srgbClr val="001080"/>
                </a:solidFill>
                <a:latin typeface="Consolas"/>
              </a:rPr>
              <a:t>		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index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requisicao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resposta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600" dirty="0" smtClean="0">
                <a:solidFill>
                  <a:srgbClr val="001080"/>
                </a:solidFill>
                <a:latin typeface="Consolas"/>
              </a:rPr>
              <a:t>			resposta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600" dirty="0" smtClean="0">
                <a:solidFill>
                  <a:srgbClr val="795E26"/>
                </a:solidFill>
                <a:latin typeface="Consolas"/>
              </a:rPr>
              <a:t>render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'home/index', 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{ </a:t>
            </a:r>
            <a:r>
              <a:rPr lang="pt-BR" sz="1600" b="1" dirty="0">
                <a:solidFill>
                  <a:srgbClr val="001080"/>
                </a:solidFill>
                <a:latin typeface="Consolas"/>
              </a:rPr>
              <a:t>titulo: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dirty="0">
                <a:solidFill>
                  <a:srgbClr val="A31515"/>
                </a:solidFill>
                <a:latin typeface="Consolas"/>
              </a:rPr>
              <a:t>'Exemplo Express</a:t>
            </a:r>
            <a:r>
              <a:rPr lang="pt-BR" sz="1600" b="1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		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	};</a:t>
            </a:r>
          </a:p>
          <a:p>
            <a:r>
              <a:rPr lang="pt-BR" sz="1600" dirty="0">
                <a:solidFill>
                  <a:srgbClr val="AF00DB"/>
                </a:solidFill>
                <a:latin typeface="Consolas"/>
              </a:rPr>
              <a:t>	return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1080"/>
                </a:solidFill>
                <a:latin typeface="Consolas"/>
              </a:rPr>
              <a:t>HomeController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86024" y="729565"/>
            <a:ext cx="8771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rotas, views e controllers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243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9359" y="1314340"/>
            <a:ext cx="835451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Na view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index.ejs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representada no controller, podemos acessar a propriedade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titulo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do objeto enviado no método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render()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 O acesso é realizado conforme o exemplo a seguir: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&lt;!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DOCTYPE html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&lt;html&gt;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&lt;head&gt;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	&lt;meta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nsolas"/>
              </a:rPr>
              <a:t>charset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"utf-8"</a:t>
            </a:r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b="1" dirty="0" smtClean="0">
                <a:solidFill>
                  <a:srgbClr val="800000"/>
                </a:solidFill>
                <a:latin typeface="Consolas"/>
              </a:rPr>
              <a:t>	&lt;title&gt;</a:t>
            </a:r>
            <a:r>
              <a:rPr lang="pt-BR" sz="1600" b="1" dirty="0" smtClean="0">
                <a:solidFill>
                  <a:srgbClr val="CD3131"/>
                </a:solidFill>
                <a:latin typeface="Consolas"/>
              </a:rPr>
              <a:t>&lt;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%= titulo %&gt;</a:t>
            </a:r>
            <a:r>
              <a:rPr lang="pt-BR" sz="1600" b="1" dirty="0" smtClean="0">
                <a:solidFill>
                  <a:srgbClr val="800000"/>
                </a:solidFill>
                <a:latin typeface="Consolas"/>
              </a:rPr>
              <a:t>&lt;/title&gt;</a:t>
            </a:r>
            <a:endParaRPr lang="pt-BR" sz="16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&lt;/head&gt;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&lt;body&gt;</a:t>
            </a:r>
          </a:p>
          <a:p>
            <a:r>
              <a:rPr lang="pt-BR" sz="1600" dirty="0" smtClean="0">
                <a:solidFill>
                  <a:srgbClr val="800000"/>
                </a:solidFill>
                <a:latin typeface="Consolas"/>
              </a:rPr>
              <a:t>...</a:t>
            </a:r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86024" y="729565"/>
            <a:ext cx="8771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rotas, views e controllers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0122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9359" y="1314340"/>
            <a:ext cx="80679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Este mecanismo é o ponto de partida para uma aplicação. As rotas podem definir rotas tanto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por meio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do método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get()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como método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post()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ou outros verbos que se fizerem necessários.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Na elaboração dos projetos do curso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teremos a oportunidade de aplicar outros recursos, como gerenciamento de sessão, acesso a componentes de formulários, dentre outras funcionalidades.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>
                <a:solidFill>
                  <a:srgbClr val="FF0000"/>
                </a:solidFill>
                <a:latin typeface="Lucida Sans"/>
                <a:cs typeface="Lucida Sans"/>
              </a:rPr>
              <a:t>Elaborar o Projeto </a:t>
            </a:r>
            <a:r>
              <a:rPr lang="pt-BR" dirty="0" smtClean="0">
                <a:solidFill>
                  <a:srgbClr val="FF0000"/>
                </a:solidFill>
                <a:latin typeface="Lucida Sans"/>
                <a:cs typeface="Lucida Sans"/>
              </a:rPr>
              <a:t>01</a:t>
            </a:r>
          </a:p>
          <a:p>
            <a:r>
              <a:rPr lang="pt-BR" dirty="0">
                <a:solidFill>
                  <a:srgbClr val="FF0000"/>
                </a:solidFill>
                <a:latin typeface="Lucida Sans"/>
                <a:cs typeface="Lucida Sans"/>
              </a:rPr>
              <a:t>Elaborar o Projeto </a:t>
            </a:r>
            <a:r>
              <a:rPr lang="pt-BR" dirty="0" smtClean="0">
                <a:solidFill>
                  <a:srgbClr val="FF0000"/>
                </a:solidFill>
                <a:latin typeface="Lucida Sans"/>
                <a:cs typeface="Lucida Sans"/>
              </a:rPr>
              <a:t>02</a:t>
            </a:r>
            <a:endParaRPr lang="pt-BR" dirty="0">
              <a:solidFill>
                <a:srgbClr val="FF0000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FF0000"/>
              </a:solidFill>
              <a:latin typeface="Lucida Sans"/>
              <a:cs typeface="Lucida Sans"/>
            </a:endParaRP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86024" y="729565"/>
            <a:ext cx="8771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Trabalhando com rotas, views e controllers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879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1901" y="1047215"/>
            <a:ext cx="41801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Capítulo 3 – Criando e consumindo banco de dados com MongoDB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209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Conceitos de NoSQL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Um banco de dados NoSQL é essencialmente um banco de dados que não possui entidades relacionadas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por meio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de chaves primárias ou estrangeiras. Ou seja, este conceito é aplicado a banco de dados não relacional. 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Não se aplicam instruções SQL tradicionais para estes tipos de banco de dados.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 armazenamento das informações também não é realizado em tabelas, e não são considerados campos ou registros.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209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Conceitos de NoSQL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 estrutura de um banco de dados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NoSQL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especificamente 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MongoDB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é a seguinte: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47" y="2070266"/>
            <a:ext cx="79248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7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209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Conceitos de NoSQL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</a:rPr>
              <a:t>Na imagem anterior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Collection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C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onjunto de documentos.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Document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C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ontém as informações propriamente ditas. 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as informações seguem uma estrutura definida pelo Schema.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Schema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 Cada Schema é constituído por um conjunto de Paths (definições).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Path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: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D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efinição dos dados presentes no documento.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209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Conceitos de NoSQL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Uma característica importante em bancos de dados NoSQL é que os documentos não precisam necessariamente possuir as mesmas informações, ou seja, cada linha (documento) pode ter um Schema distinto.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Exemplo de uma coleção com dois documentos: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endParaRPr lang="pt-BR" sz="1600" dirty="0" smtClean="0">
              <a:latin typeface="Consolas" panose="020B0609020204030204" pitchFamily="49" charset="0"/>
            </a:endParaRP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Introdução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4" name="AutoShape 2" descr="Resultado de imagem para express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1434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5"/>
          <p:cNvSpPr txBox="1"/>
          <p:nvPr/>
        </p:nvSpPr>
        <p:spPr>
          <a:xfrm>
            <a:off x="4744632" y="898190"/>
            <a:ext cx="39489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AngularJS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, também conhecido como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Angular 1.x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, é usado para desenvolvimento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do front-end da aplicação. Por meio de diretivas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, o AngularJS permite iteração com partes do back-end.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 </a:t>
            </a:r>
            <a:r>
              <a:rPr lang="pt-BR" b="1" dirty="0" smtClean="0">
                <a:solidFill>
                  <a:srgbClr val="1E435B"/>
                </a:solidFill>
                <a:latin typeface="Lucida Sans"/>
                <a:cs typeface="Lucida Sans"/>
              </a:rPr>
              <a:t>Angular 4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, apesar do nome, é diferente do AngularJS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, p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ois depende de uma estrutura de projeto adequada e usa o </a:t>
            </a:r>
            <a:r>
              <a:rPr lang="pt-BR" dirty="0">
                <a:solidFill>
                  <a:srgbClr val="1E435B"/>
                </a:solidFill>
                <a:latin typeface="Lucida Sans"/>
                <a:cs typeface="Lucida Sans"/>
              </a:rPr>
              <a:t>TypeScript como linguagem central (após compilado, ele se torna </a:t>
            </a:r>
            <a:r>
              <a:rPr lang="pt-BR" dirty="0" err="1" smtClean="0">
                <a:solidFill>
                  <a:srgbClr val="1E435B"/>
                </a:solidFill>
                <a:latin typeface="Lucida Sans"/>
                <a:cs typeface="Lucida Sans"/>
              </a:rPr>
              <a:t>JavaScript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).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524130" y="3702115"/>
            <a:ext cx="3991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Links: </a:t>
            </a: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  <a:hlinkClick r:id="rId5"/>
              </a:rPr>
              <a:t>https://angularjs.org/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(AngularJS)</a:t>
            </a: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  <a:hlinkClick r:id="rId6"/>
              </a:rPr>
              <a:t>https://angular.io/</a:t>
            </a:r>
            <a:r>
              <a:rPr lang="pt-BR" dirty="0" smtClean="0">
                <a:solidFill>
                  <a:srgbClr val="1E435B"/>
                </a:solidFill>
                <a:latin typeface="Lucida Sans"/>
                <a:cs typeface="Lucida Sans"/>
              </a:rPr>
              <a:t> (Angular 4)</a:t>
            </a:r>
            <a:endParaRPr lang="pt-BR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8916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209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Conceitos de NoSQL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smtClean="0">
                <a:latin typeface="Consolas" panose="020B0609020204030204" pitchFamily="49" charset="0"/>
              </a:rPr>
              <a:t>nome: </a:t>
            </a:r>
            <a:r>
              <a:rPr lang="pt-BR" sz="1600" dirty="0" smtClean="0"/>
              <a:t>"</a:t>
            </a:r>
            <a:r>
              <a:rPr lang="pt-BR" sz="1600" dirty="0" smtClean="0">
                <a:latin typeface="Consolas" panose="020B0609020204030204" pitchFamily="49" charset="0"/>
              </a:rPr>
              <a:t>Jose</a:t>
            </a:r>
            <a:r>
              <a:rPr lang="pt-BR" sz="1600" dirty="0" smtClean="0"/>
              <a:t>"</a:t>
            </a:r>
            <a:r>
              <a:rPr lang="pt-BR" sz="16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smtClean="0">
                <a:latin typeface="Consolas" panose="020B0609020204030204" pitchFamily="49" charset="0"/>
              </a:rPr>
              <a:t>sobrenome: </a:t>
            </a:r>
            <a:r>
              <a:rPr lang="pt-BR" sz="1600" dirty="0" smtClean="0"/>
              <a:t>"</a:t>
            </a:r>
            <a:r>
              <a:rPr lang="pt-BR" sz="1600" dirty="0" smtClean="0">
                <a:latin typeface="Consolas" panose="020B0609020204030204" pitchFamily="49" charset="0"/>
              </a:rPr>
              <a:t>Clemente</a:t>
            </a:r>
            <a:r>
              <a:rPr lang="pt-BR" sz="1600" dirty="0" smtClean="0"/>
              <a:t>"</a:t>
            </a:r>
            <a:r>
              <a:rPr lang="pt-BR" sz="16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smtClean="0">
                <a:latin typeface="Consolas" panose="020B0609020204030204" pitchFamily="49" charset="0"/>
              </a:rPr>
              <a:t>telefone: </a:t>
            </a:r>
            <a:r>
              <a:rPr lang="pt-BR" sz="1600" dirty="0" smtClean="0"/>
              <a:t>"</a:t>
            </a:r>
            <a:r>
              <a:rPr lang="pt-BR" sz="1600" dirty="0" smtClean="0">
                <a:latin typeface="Consolas" panose="020B0609020204030204" pitchFamily="49" charset="0"/>
              </a:rPr>
              <a:t>(11)3254-2200</a:t>
            </a:r>
            <a:r>
              <a:rPr lang="pt-BR" sz="1600" dirty="0" smtClean="0"/>
              <a:t>“,</a:t>
            </a:r>
          </a:p>
          <a:p>
            <a:r>
              <a:rPr lang="pt-BR" sz="1600" b="1" dirty="0">
                <a:latin typeface="Consolas" panose="020B0609020204030204" pitchFamily="49" charset="0"/>
              </a:rPr>
              <a:t>	_id : ObjectId("52279effc62ca8b0c1000007")</a:t>
            </a:r>
            <a:endParaRPr lang="pt-BR" sz="1600" b="1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},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nome: </a:t>
            </a:r>
            <a:r>
              <a:rPr lang="pt-BR" sz="1600" dirty="0" smtClean="0"/>
              <a:t>"</a:t>
            </a:r>
            <a:r>
              <a:rPr lang="pt-BR" sz="1600" dirty="0" smtClean="0">
                <a:latin typeface="Consolas" panose="020B0609020204030204" pitchFamily="49" charset="0"/>
              </a:rPr>
              <a:t>Sofia</a:t>
            </a:r>
            <a:r>
              <a:rPr lang="pt-BR" sz="1600" dirty="0" smtClean="0"/>
              <a:t>"</a:t>
            </a:r>
            <a:r>
              <a:rPr lang="pt-BR" sz="1600" dirty="0" smtClean="0">
                <a:latin typeface="Consolas" panose="020B0609020204030204" pitchFamily="49" charset="0"/>
              </a:rPr>
              <a:t>,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smtClean="0">
                <a:latin typeface="Consolas" panose="020B0609020204030204" pitchFamily="49" charset="0"/>
              </a:rPr>
              <a:t>email: </a:t>
            </a:r>
            <a:r>
              <a:rPr lang="pt-BR" sz="1600" dirty="0" smtClean="0"/>
              <a:t>"</a:t>
            </a:r>
            <a:r>
              <a:rPr lang="pt-BR" sz="1600" dirty="0" smtClean="0">
                <a:latin typeface="Consolas" panose="020B0609020204030204" pitchFamily="49" charset="0"/>
              </a:rPr>
              <a:t>sofia@impacta.com</a:t>
            </a:r>
            <a:r>
              <a:rPr lang="pt-BR" sz="1600" dirty="0" smtClean="0"/>
              <a:t>"</a:t>
            </a:r>
            <a:r>
              <a:rPr lang="pt-BR" sz="1600" dirty="0" smtClean="0">
                <a:latin typeface="Consolas" panose="020B0609020204030204" pitchFamily="49" charset="0"/>
              </a:rPr>
              <a:t>,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smtClean="0">
                <a:latin typeface="Consolas" panose="020B0609020204030204" pitchFamily="49" charset="0"/>
              </a:rPr>
              <a:t>celular: </a:t>
            </a:r>
            <a:r>
              <a:rPr lang="pt-BR" sz="1600" dirty="0" smtClean="0"/>
              <a:t>"</a:t>
            </a:r>
            <a:r>
              <a:rPr lang="pt-BR" sz="1600" dirty="0" smtClean="0">
                <a:latin typeface="Consolas" panose="020B0609020204030204" pitchFamily="49" charset="0"/>
              </a:rPr>
              <a:t>(11)99599-9999</a:t>
            </a:r>
            <a:r>
              <a:rPr lang="pt-BR" sz="1600" dirty="0" smtClean="0"/>
              <a:t>“,</a:t>
            </a:r>
          </a:p>
          <a:p>
            <a:r>
              <a:rPr lang="pt-BR" sz="1600" b="1" dirty="0">
                <a:latin typeface="Consolas" panose="020B0609020204030204" pitchFamily="49" charset="0"/>
              </a:rPr>
              <a:t>	_id : ObjectId</a:t>
            </a:r>
            <a:r>
              <a:rPr lang="pt-BR" sz="1600" b="1" dirty="0" smtClean="0">
                <a:latin typeface="Consolas" panose="020B0609020204030204" pitchFamily="49" charset="0"/>
              </a:rPr>
              <a:t>("9674aacd55ff897420821409")</a:t>
            </a:r>
            <a:endParaRPr lang="pt-BR" sz="1600" b="1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  <a:p>
            <a:endParaRPr lang="pt-BR" sz="1600" dirty="0" smtClean="0">
              <a:latin typeface="Consolas" panose="020B0609020204030204" pitchFamily="49" charset="0"/>
            </a:endParaRP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209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Conceitos de NoSQL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Observe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que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o MongoDB define um atributo chamado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_id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, cujo valor é exclusivo para cada documento, e que os documentos não necessitam da mesma estrutura dentro de uma coleção.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endParaRPr lang="pt-BR" sz="1600" dirty="0" smtClean="0">
              <a:latin typeface="Consolas" panose="020B0609020204030204" pitchFamily="49" charset="0"/>
            </a:endParaRP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920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Instalando o banco de dados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 primeiro passo é instalar o banco de dados. Ele pode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ser obtido em </a:t>
            </a:r>
            <a:r>
              <a:rPr lang="pt-BR" dirty="0">
                <a:solidFill>
                  <a:srgbClr val="1E435B"/>
                </a:solidFill>
                <a:latin typeface="Lucida Sans"/>
                <a:hlinkClick r:id="rId2"/>
              </a:rPr>
              <a:t>https://www.mongodb.com</a:t>
            </a:r>
            <a:r>
              <a:rPr lang="pt-BR" dirty="0" smtClean="0">
                <a:solidFill>
                  <a:srgbClr val="1E435B"/>
                </a:solidFill>
                <a:latin typeface="Lucida Sans"/>
                <a:hlinkClick r:id="rId2"/>
              </a:rPr>
              <a:t>/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Por padrão (no Windows) os bancos de dados ficam armazenados na 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C:\data\db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 Devemos criar 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 pasta antes de iniciar.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É possível definir outra pasta, desde que, ao iniciar o serviço, a especifiquemos.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Para iniciar o serviço, devemos digitar o comando abaixo na linha de comandos: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mongod</a:t>
            </a:r>
            <a:endParaRPr lang="pt-BR" sz="1600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5920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Instalando o banco de dados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Para iniciar o servidor referenciando uma pasta diferente, devemos executar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este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comando: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mongod --dbpath &lt;caminho escolhido&gt; </a:t>
            </a:r>
          </a:p>
          <a:p>
            <a:endParaRPr lang="pt-BR" dirty="0">
              <a:solidFill>
                <a:srgbClr val="1E435B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1E435B"/>
                </a:solidFill>
                <a:latin typeface="Lucida Sans"/>
              </a:rPr>
              <a:t>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xemplo:</a:t>
            </a:r>
          </a:p>
          <a:p>
            <a:endParaRPr lang="pt-BR" sz="1600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mongod --dbpath </a:t>
            </a:r>
            <a:r>
              <a:rPr lang="pt-BR" sz="1600" dirty="0" smtClean="0">
                <a:latin typeface="Consolas" panose="020B0609020204030204" pitchFamily="49" charset="0"/>
              </a:rPr>
              <a:t>D:\Projetos\mongodb\dados</a:t>
            </a:r>
          </a:p>
          <a:p>
            <a:endParaRPr lang="pt-BR" dirty="0">
              <a:solidFill>
                <a:srgbClr val="1E435B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Para o comando acima funcionar corretamente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,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é necessário que exista a pasta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D:\Projetos\mongodb\dados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Por padrão, o MongoDB é executado na porta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27017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592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e acessando banco de dados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Com o servidor em execução, abrimos outra instância do terminal e executamos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este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comando: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mongo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Após es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a execução, teremos um terminal cliente para executar instruções pertinentes ao banco de dados, como criar e manipular bancos de dados. O terminal do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MongoDB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possui o símbolo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“&gt;”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Vamos executar algumas instruções e testar o banco de dados instalado.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592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e acessando banco de dados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1. Exibindo todos os bancos de dados: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&gt;show databases</a:t>
            </a: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ou 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&gt;</a:t>
            </a:r>
            <a:r>
              <a:rPr lang="pt-BR" sz="1600" dirty="0">
                <a:latin typeface="Consolas" panose="020B0609020204030204" pitchFamily="49" charset="0"/>
              </a:rPr>
              <a:t>show </a:t>
            </a:r>
            <a:r>
              <a:rPr lang="pt-BR" sz="1600" dirty="0" smtClean="0">
                <a:latin typeface="Consolas" panose="020B0609020204030204" pitchFamily="49" charset="0"/>
              </a:rPr>
              <a:t>dbs</a:t>
            </a:r>
          </a:p>
          <a:p>
            <a:endParaRPr lang="pt-BR" sz="1600" dirty="0">
              <a:solidFill>
                <a:srgbClr val="1E435B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2. Criando um banco de dados: Na verdade, nós executamos o me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sm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o comando para criar e para tornar um banco de dados ativo. Se ele não existir, será criado: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sz="1600" dirty="0">
              <a:solidFill>
                <a:srgbClr val="1E435B"/>
              </a:solidFill>
              <a:latin typeface="Lucida Sans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&gt;use dbexemplo</a:t>
            </a:r>
            <a:endParaRPr lang="pt-BR" sz="1400" dirty="0">
              <a:latin typeface="Consolas" panose="020B0609020204030204" pitchFamily="49" charset="0"/>
            </a:endParaRPr>
          </a:p>
          <a:p>
            <a:endParaRPr lang="pt-BR" sz="1600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 banco de dados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dbexemplo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se tornará ativo, mas não existe de fato.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592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e acessando banco de dados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35986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E435B"/>
                </a:solidFill>
                <a:latin typeface="Lucida Sans"/>
              </a:rPr>
              <a:t>3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 Listando as coleções: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&gt;show collections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Nada será mostrado, uma vez que o banco de dados ativo não possui nenhum documento. Quando criarmos um documento ou coleção, este será criado.</a:t>
            </a:r>
          </a:p>
          <a:p>
            <a:endParaRPr lang="pt-BR" sz="1600" dirty="0">
              <a:solidFill>
                <a:srgbClr val="1E435B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4. Inserindo um novo documento no banco: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sz="1600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&gt;db.clientes.insert(</a:t>
            </a:r>
            <a:r>
              <a:rPr lang="pt-BR" sz="1600" dirty="0">
                <a:latin typeface="Consolas" panose="020B0609020204030204" pitchFamily="49" charset="0"/>
              </a:rPr>
              <a:t>{ nome: "Impacta", telefone : "3254-2200" </a:t>
            </a:r>
            <a:r>
              <a:rPr lang="pt-BR" sz="1600" dirty="0" smtClean="0">
                <a:latin typeface="Consolas" panose="020B0609020204030204" pitchFamily="49" charset="0"/>
              </a:rPr>
              <a:t>})</a:t>
            </a:r>
            <a:endParaRPr lang="pt-BR" sz="1600" dirty="0">
              <a:latin typeface="Consolas" panose="020B0609020204030204" pitchFamily="49" charset="0"/>
            </a:endParaRPr>
          </a:p>
          <a:p>
            <a:endParaRPr lang="pt-BR" sz="1600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Após a execução dessa instrução, o banco de dados é criado, juntamente com a coleção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clientes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 Execute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show collections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para visualizar!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592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e acessando banco de dados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5. Listando os documentos: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&gt;db.clientes.find()</a:t>
            </a:r>
          </a:p>
          <a:p>
            <a:endParaRPr lang="pt-BR" dirty="0" smtClean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Exibe os documentos contidos na coleção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clientes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endParaRPr lang="pt-BR" sz="1600" dirty="0">
              <a:solidFill>
                <a:srgbClr val="1E435B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6. Listando os documentos de forma estruturada:</a:t>
            </a:r>
            <a:endParaRPr lang="pt-BR" dirty="0">
              <a:solidFill>
                <a:srgbClr val="1E435B"/>
              </a:solidFill>
              <a:latin typeface="Lucida Sans"/>
            </a:endParaRPr>
          </a:p>
          <a:p>
            <a:endParaRPr lang="pt-BR" sz="1600" dirty="0">
              <a:solidFill>
                <a:srgbClr val="1E435B"/>
              </a:solidFill>
              <a:latin typeface="Lucida Sans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&gt;db.clientes.find</a:t>
            </a:r>
            <a:r>
              <a:rPr lang="pt-BR" sz="1600" dirty="0" smtClean="0">
                <a:latin typeface="Consolas" panose="020B0609020204030204" pitchFamily="49" charset="0"/>
              </a:rPr>
              <a:t>().pretty()</a:t>
            </a:r>
            <a:endParaRPr lang="pt-BR" sz="1600" dirty="0">
              <a:latin typeface="Consolas" panose="020B0609020204030204" pitchFamily="49" charset="0"/>
            </a:endParaRPr>
          </a:p>
          <a:p>
            <a:endParaRPr lang="pt-BR" sz="1600" dirty="0" smtClean="0">
              <a:solidFill>
                <a:srgbClr val="1E435B"/>
              </a:solidFill>
              <a:latin typeface="Lucida Sans"/>
            </a:endParaRPr>
          </a:p>
          <a:p>
            <a:pPr lvl="0"/>
            <a:r>
              <a:rPr lang="pt-BR" dirty="0" smtClean="0">
                <a:solidFill>
                  <a:srgbClr val="1E435B"/>
                </a:solidFill>
                <a:latin typeface="Lucida Sans"/>
              </a:rPr>
              <a:t>7. Atualizando um documento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:</a:t>
            </a:r>
          </a:p>
          <a:p>
            <a:pPr lvl="0"/>
            <a:endParaRPr lang="pt-BR" sz="1600" dirty="0">
              <a:solidFill>
                <a:srgbClr val="1E435B"/>
              </a:solidFill>
              <a:latin typeface="Lucida Sans"/>
            </a:endParaRPr>
          </a:p>
          <a:p>
            <a:pPr lvl="0"/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db.clientes.update({</a:t>
            </a:r>
            <a:r>
              <a:rPr lang="pt-BR" sz="1600" dirty="0">
                <a:latin typeface="Consolas" panose="020B0609020204030204" pitchFamily="49" charset="0"/>
              </a:rPr>
              <a:t>nome: "Impacta</a:t>
            </a:r>
            <a:r>
              <a:rPr lang="pt-BR" sz="1600" dirty="0" smtClean="0">
                <a:latin typeface="Consolas" panose="020B0609020204030204" pitchFamily="49" charset="0"/>
              </a:rPr>
              <a:t>"</a:t>
            </a:r>
            <a:r>
              <a:rPr lang="pt-BR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},{url: </a:t>
            </a:r>
            <a:r>
              <a:rPr lang="pt-BR" sz="1600" dirty="0" smtClean="0">
                <a:latin typeface="Consolas" panose="020B0609020204030204" pitchFamily="49" charset="0"/>
              </a:rPr>
              <a:t>"impacta.com.br"</a:t>
            </a:r>
            <a:r>
              <a:rPr lang="pt-BR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})</a:t>
            </a:r>
            <a:endParaRPr lang="pt-B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pt-BR" sz="1600" dirty="0" smtClean="0">
              <a:solidFill>
                <a:srgbClr val="1E435B"/>
              </a:solidFill>
              <a:latin typeface="Lucida Sans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780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Criando e acessando banco de dados</a:t>
            </a:r>
            <a:endParaRPr lang="pt-BR" sz="3200" dirty="0">
              <a:solidFill>
                <a:srgbClr val="7030A0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Substitui o atributo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nome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(quando encontrado) pelo atributo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url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.</a:t>
            </a:r>
          </a:p>
          <a:p>
            <a:endParaRPr lang="pt-BR" dirty="0">
              <a:solidFill>
                <a:srgbClr val="1E435B"/>
              </a:solidFill>
              <a:latin typeface="Lucida Sans"/>
            </a:endParaRPr>
          </a:p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Estes são alguns exemplos de utilização do banco de dados. Nos próximos passos, veremos como manipular o banco de dados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por meio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de uma aplicação baseada no Express.</a:t>
            </a:r>
          </a:p>
          <a:p>
            <a:endParaRPr lang="pt-BR" sz="1600" dirty="0">
              <a:solidFill>
                <a:srgbClr val="1E435B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358" y="729565"/>
            <a:ext cx="4240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Usando o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M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ongoose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59" y="1314340"/>
            <a:ext cx="8067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1E435B"/>
                </a:solidFill>
                <a:latin typeface="Lucida Sans"/>
              </a:rPr>
              <a:t>O </a:t>
            </a:r>
            <a:r>
              <a:rPr lang="pt-BR" b="1" dirty="0" smtClean="0">
                <a:solidFill>
                  <a:srgbClr val="1E435B"/>
                </a:solidFill>
                <a:latin typeface="Lucida Sans"/>
              </a:rPr>
              <a:t>Mongoose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 é um módulo do Node.js que facilita as tarefas de acesso ao banco de dados.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Em vez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de acessá-lo diretamente, o </a:t>
            </a:r>
            <a:r>
              <a:rPr lang="pt-BR" dirty="0">
                <a:solidFill>
                  <a:srgbClr val="1E435B"/>
                </a:solidFill>
                <a:latin typeface="Lucida Sans"/>
              </a:rPr>
              <a:t>Mongoose </a:t>
            </a:r>
            <a:r>
              <a:rPr lang="pt-BR" dirty="0" smtClean="0">
                <a:solidFill>
                  <a:srgbClr val="1E435B"/>
                </a:solidFill>
                <a:latin typeface="Lucida Sans"/>
              </a:rPr>
              <a:t>representa uma camada que abstrai toda a complexidade pertinente ao banco. Seu mecanismo é representado na imagem abaixo:</a:t>
            </a:r>
          </a:p>
        </p:txBody>
      </p:sp>
      <p:pic>
        <p:nvPicPr>
          <p:cNvPr id="2" name="Picture 1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8" name="Picture 7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962" y="1038721"/>
            <a:ext cx="34004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modelo-info-2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3" t="25529" r="21308" b="26447"/>
          <a:stretch/>
        </p:blipFill>
        <p:spPr>
          <a:xfrm>
            <a:off x="3005667" y="2423583"/>
            <a:ext cx="3323166" cy="274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3640</TotalTime>
  <Words>11647</Words>
  <Application>Microsoft Office PowerPoint</Application>
  <PresentationFormat>Apresentação na tela (16:10)</PresentationFormat>
  <Paragraphs>2596</Paragraphs>
  <Slides>295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295</vt:i4>
      </vt:variant>
    </vt:vector>
  </HeadingPairs>
  <TitlesOfParts>
    <vt:vector size="296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TechnoEdition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Santos</dc:creator>
  <cp:lastModifiedBy>Fernanda</cp:lastModifiedBy>
  <cp:revision>465</cp:revision>
  <dcterms:created xsi:type="dcterms:W3CDTF">2017-01-10T12:22:44Z</dcterms:created>
  <dcterms:modified xsi:type="dcterms:W3CDTF">2019-05-08T16:36:09Z</dcterms:modified>
</cp:coreProperties>
</file>