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4"/>
  </p:sldMasterIdLst>
  <p:sldIdLst>
    <p:sldId id="257" r:id="rId5"/>
    <p:sldId id="256" r:id="rId6"/>
    <p:sldId id="258" r:id="rId7"/>
    <p:sldId id="261" r:id="rId8"/>
    <p:sldId id="259" r:id="rId9"/>
    <p:sldId id="266" r:id="rId10"/>
    <p:sldId id="267" r:id="rId11"/>
    <p:sldId id="260" r:id="rId12"/>
    <p:sldId id="262" r:id="rId13"/>
    <p:sldId id="263" r:id="rId14"/>
    <p:sldId id="264" r:id="rId15"/>
    <p:sldId id="265" r:id="rId16"/>
    <p:sldId id="268" r:id="rId17"/>
    <p:sldId id="270" r:id="rId18"/>
    <p:sldId id="269" r:id="rId1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 userDrawn="1">
          <p15:clr>
            <a:srgbClr val="A4A3A4"/>
          </p15:clr>
        </p15:guide>
        <p15:guide id="2" pos="346" userDrawn="1">
          <p15:clr>
            <a:srgbClr val="A4A3A4"/>
          </p15:clr>
        </p15:guide>
        <p15:guide id="3" pos="3974" userDrawn="1">
          <p15:clr>
            <a:srgbClr val="A4A3A4"/>
          </p15:clr>
        </p15:guide>
        <p15:guide id="4" orient="horz"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45D"/>
    <a:srgbClr val="6086C0"/>
    <a:srgbClr val="62C5EB"/>
    <a:srgbClr val="89CDB6"/>
    <a:srgbClr val="AFCF64"/>
    <a:srgbClr val="F9E865"/>
    <a:srgbClr val="FFB351"/>
    <a:srgbClr val="F96040"/>
    <a:srgbClr val="8CC63E"/>
    <a:srgbClr val="23B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6" d="100"/>
          <a:sy n="86" d="100"/>
        </p:scale>
        <p:origin x="3040" y="208"/>
      </p:cViewPr>
      <p:guideLst>
        <p:guide orient="horz" pos="340"/>
        <p:guide pos="346"/>
        <p:guide pos="3974"/>
        <p:guide orient="horz" pos="54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350" y="-11290"/>
            <a:ext cx="6877353" cy="916658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3206046"/>
            <a:ext cx="4370039" cy="2195069"/>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7947" y="5401113"/>
            <a:ext cx="4370039" cy="1462532"/>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16456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6" cy="4538133"/>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5960533"/>
            <a:ext cx="4760786" cy="2094616"/>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99639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64" y="812800"/>
            <a:ext cx="4554137"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25806" y="4842933"/>
            <a:ext cx="4064853" cy="508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5960533"/>
            <a:ext cx="4760786" cy="2094616"/>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
        <p:nvSpPr>
          <p:cNvPr id="24" name="TextBox 23"/>
          <p:cNvSpPr txBox="1"/>
          <p:nvPr/>
        </p:nvSpPr>
        <p:spPr>
          <a:xfrm>
            <a:off x="362034" y="1053838"/>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848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49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7199" y="2575984"/>
            <a:ext cx="4760786" cy="3460613"/>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57607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581164" y="812800"/>
            <a:ext cx="4554137"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350933"/>
            <a:ext cx="4760787" cy="685664"/>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
        <p:nvSpPr>
          <p:cNvPr id="24" name="TextBox 23"/>
          <p:cNvSpPr txBox="1"/>
          <p:nvPr/>
        </p:nvSpPr>
        <p:spPr>
          <a:xfrm>
            <a:off x="362034" y="1053838"/>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848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79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1886" y="812800"/>
            <a:ext cx="4756099"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350933"/>
            <a:ext cx="4760787" cy="685664"/>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184097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107192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812801"/>
            <a:ext cx="734109" cy="7001935"/>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457199" y="812801"/>
            <a:ext cx="3896270" cy="70019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117939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06733" y="2713182"/>
            <a:ext cx="2308412" cy="1179080"/>
          </a:xfrm>
          <a:prstGeom prst="rect">
            <a:avLst/>
          </a:prstGeom>
        </p:spPr>
        <p:txBody>
          <a:bodyPr lIns="0" rIns="0"/>
          <a:lstStyle>
            <a:lvl1pPr marL="0" indent="0" algn="l">
              <a:lnSpc>
                <a:spcPct val="110000"/>
              </a:lnSpc>
              <a:buNone/>
              <a:defRPr sz="1235">
                <a:solidFill>
                  <a:schemeClr val="bg1"/>
                </a:solidFill>
              </a:defRPr>
            </a:lvl1pPr>
            <a:lvl2pPr marL="342894" indent="0" algn="l">
              <a:buNone/>
              <a:defRPr sz="1235">
                <a:solidFill>
                  <a:schemeClr val="bg1"/>
                </a:solidFill>
              </a:defRPr>
            </a:lvl2pPr>
            <a:lvl3pPr marL="685787" indent="0" algn="l">
              <a:buNone/>
              <a:defRPr sz="1235">
                <a:solidFill>
                  <a:schemeClr val="bg1"/>
                </a:solidFill>
              </a:defRPr>
            </a:lvl3pPr>
            <a:lvl4pPr marL="1028680" indent="0" algn="l">
              <a:buNone/>
              <a:defRPr sz="1235">
                <a:solidFill>
                  <a:schemeClr val="bg1"/>
                </a:solidFill>
              </a:defRPr>
            </a:lvl4pPr>
            <a:lvl5pPr marL="1371573" indent="0" algn="l">
              <a:buNone/>
              <a:defRPr sz="1235">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3952019" y="2713182"/>
            <a:ext cx="2308412" cy="1179080"/>
          </a:xfrm>
          <a:prstGeom prst="rect">
            <a:avLst/>
          </a:prstGeom>
        </p:spPr>
        <p:txBody>
          <a:bodyPr lIns="0" rIns="0"/>
          <a:lstStyle>
            <a:lvl1pPr marL="0" indent="0" algn="r">
              <a:lnSpc>
                <a:spcPct val="110000"/>
              </a:lnSpc>
              <a:buNone/>
              <a:defRPr sz="1235">
                <a:solidFill>
                  <a:schemeClr val="bg1"/>
                </a:solidFill>
              </a:defRPr>
            </a:lvl1pPr>
            <a:lvl2pPr marL="342894" indent="0" algn="r">
              <a:buNone/>
              <a:defRPr sz="1235">
                <a:solidFill>
                  <a:schemeClr val="bg1"/>
                </a:solidFill>
              </a:defRPr>
            </a:lvl2pPr>
            <a:lvl3pPr marL="685787" indent="0" algn="r">
              <a:buNone/>
              <a:defRPr sz="1235">
                <a:solidFill>
                  <a:schemeClr val="bg1"/>
                </a:solidFill>
              </a:defRPr>
            </a:lvl3pPr>
            <a:lvl4pPr marL="1028680" indent="0" algn="r">
              <a:buNone/>
              <a:defRPr sz="1235">
                <a:solidFill>
                  <a:schemeClr val="bg1"/>
                </a:solidFill>
              </a:defRPr>
            </a:lvl4pPr>
            <a:lvl5pPr marL="1371573" indent="0" algn="r">
              <a:buNone/>
              <a:defRPr sz="1235">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06735" y="2313423"/>
            <a:ext cx="2308003" cy="360506"/>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3951407" y="2313423"/>
            <a:ext cx="2308003" cy="360506"/>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06734" y="4064805"/>
            <a:ext cx="7731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5486241" y="4056895"/>
            <a:ext cx="7731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599640" y="8658805"/>
            <a:ext cx="3658721" cy="360506"/>
          </a:xfrm>
          <a:prstGeom prst="rect">
            <a:avLst/>
          </a:prstGeom>
        </p:spPr>
        <p:txBody>
          <a:bodyPr anchor="ctr"/>
          <a:lstStyle>
            <a:lvl1pPr marL="0" indent="0" algn="ctr">
              <a:buNone/>
              <a:defRPr sz="1588">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06733" y="460277"/>
            <a:ext cx="5734749" cy="311727"/>
          </a:xfrm>
          <a:prstGeom prst="rect">
            <a:avLst/>
          </a:prstGeom>
        </p:spPr>
        <p:txBody>
          <a:bodyPr lIns="0" rIns="0"/>
          <a:lstStyle>
            <a:lvl1pPr marL="0" indent="0" algn="r">
              <a:buNone/>
              <a:defRPr sz="1588">
                <a:solidFill>
                  <a:schemeClr val="bg1"/>
                </a:solidFill>
              </a:defRPr>
            </a:lvl1pPr>
            <a:lvl2pPr marL="342894" indent="0">
              <a:buNone/>
              <a:defRPr sz="1588">
                <a:solidFill>
                  <a:schemeClr val="bg1"/>
                </a:solidFill>
              </a:defRPr>
            </a:lvl2pPr>
            <a:lvl3pPr marL="685787" indent="0">
              <a:buNone/>
              <a:defRPr sz="1235">
                <a:solidFill>
                  <a:schemeClr val="bg1"/>
                </a:solidFill>
              </a:defRPr>
            </a:lvl3pPr>
            <a:lvl4pPr marL="1028680" indent="0">
              <a:buNone/>
              <a:defRPr sz="1059">
                <a:solidFill>
                  <a:schemeClr val="bg1"/>
                </a:solidFill>
              </a:defRPr>
            </a:lvl4pPr>
            <a:lvl5pPr marL="1371573" indent="0">
              <a:buNone/>
              <a:defRPr sz="1059">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06733" y="875897"/>
            <a:ext cx="5734749" cy="720147"/>
          </a:xfrm>
          <a:prstGeom prst="rect">
            <a:avLst/>
          </a:prstGeom>
        </p:spPr>
        <p:txBody>
          <a:bodyPr lIns="0" rIns="0" anchor="ctr"/>
          <a:lstStyle>
            <a:lvl1pPr>
              <a:defRPr lang="en-US" sz="7764" cap="all" spc="-265" baseline="0">
                <a:solidFill>
                  <a:schemeClr val="accent4"/>
                </a:solidFill>
                <a:ea typeface="+mn-ea"/>
                <a:cs typeface="+mn-cs"/>
              </a:defRPr>
            </a:lvl1pPr>
          </a:lstStyle>
          <a:p>
            <a:pPr marL="0" lvl="0" indent="0">
              <a:spcBef>
                <a:spcPts val="7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209207" y="7445244"/>
            <a:ext cx="1648793" cy="1698756"/>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5730892" y="7966364"/>
            <a:ext cx="1143000" cy="117763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6265337" y="8513778"/>
            <a:ext cx="611689" cy="6302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02727" y="601051"/>
            <a:ext cx="397898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02728" y="1831335"/>
            <a:ext cx="565254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04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17285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199" y="3601158"/>
            <a:ext cx="4760786" cy="243544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036597"/>
            <a:ext cx="4760786" cy="11472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53960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6" cy="17610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2880785"/>
            <a:ext cx="2316082" cy="51743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901903" y="2880787"/>
            <a:ext cx="2316083" cy="517436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E2C6F-EF9B-4B9B-9664-C8CFFD5D581A}" type="datetimeFigureOut">
              <a:rPr lang="en-US" smtClean="0"/>
              <a:t>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83296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5" cy="176106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199" y="2881311"/>
            <a:ext cx="2318004"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199" y="3649662"/>
            <a:ext cx="2318004" cy="44054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9980" y="2881311"/>
            <a:ext cx="2318004"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899980" y="3649662"/>
            <a:ext cx="2318004" cy="44054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E2C6F-EF9B-4B9B-9664-C8CFFD5D581A}" type="datetimeFigureOut">
              <a:rPr lang="en-US" smtClean="0"/>
              <a:t>1/26/22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24401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812800"/>
            <a:ext cx="4760786" cy="17610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E2C6F-EF9B-4B9B-9664-C8CFFD5D581A}" type="datetimeFigureOut">
              <a:rPr lang="en-US" smtClean="0"/>
              <a:t>1/26/22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80687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75E58-1529-4942-85D9-4437A17B2BE2}" type="datetimeFigureOut">
              <a:rPr lang="en-US" smtClean="0"/>
              <a:t>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2CA46-ABFB-4E78-8E05-4E1EA2D8FE01}" type="slidenum">
              <a:rPr lang="en-US" smtClean="0"/>
              <a:t>‹#›</a:t>
            </a:fld>
            <a:endParaRPr lang="en-US"/>
          </a:p>
        </p:txBody>
      </p:sp>
    </p:spTree>
    <p:extLst>
      <p:ext uri="{BB962C8B-B14F-4D97-AF65-F5344CB8AC3E}">
        <p14:creationId xmlns:p14="http://schemas.microsoft.com/office/powerpoint/2010/main" val="39183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1998139"/>
            <a:ext cx="2092637" cy="1704621"/>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2678456" y="686567"/>
            <a:ext cx="2539528" cy="736858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3702759"/>
            <a:ext cx="2092637" cy="3445932"/>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552E2C6F-EF9B-4B9B-9664-C8CFFD5D581A}" type="datetimeFigureOut">
              <a:rPr lang="en-US" smtClean="0"/>
              <a:t>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65459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6400800"/>
            <a:ext cx="4760786" cy="755651"/>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199" y="812800"/>
            <a:ext cx="4760786" cy="5127624"/>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57199" y="7156451"/>
            <a:ext cx="4760786" cy="898699"/>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52E2C6F-EF9B-4B9B-9664-C8CFFD5D581A}" type="datetimeFigureOut">
              <a:rPr lang="en-US" smtClean="0"/>
              <a:t>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410616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11290"/>
            <a:ext cx="6877354" cy="916658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812800"/>
            <a:ext cx="4760785" cy="176106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199" y="2880787"/>
            <a:ext cx="4760786" cy="5174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53944" y="8055152"/>
            <a:ext cx="513099"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552E2C6F-EF9B-4B9B-9664-C8CFFD5D581A}" type="datetimeFigureOut">
              <a:rPr lang="en-US" smtClean="0"/>
              <a:t>1/26/22</a:t>
            </a:fld>
            <a:endParaRPr lang="en-US" dirty="0"/>
          </a:p>
        </p:txBody>
      </p:sp>
      <p:sp>
        <p:nvSpPr>
          <p:cNvPr id="5" name="Footer Placeholder 4"/>
          <p:cNvSpPr>
            <a:spLocks noGrp="1"/>
          </p:cNvSpPr>
          <p:nvPr>
            <p:ph type="ftr" sz="quarter" idx="3"/>
          </p:nvPr>
        </p:nvSpPr>
        <p:spPr>
          <a:xfrm>
            <a:off x="457200" y="8055152"/>
            <a:ext cx="3467230" cy="48683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33507" y="8055152"/>
            <a:ext cx="384479" cy="486833"/>
          </a:xfrm>
          <a:prstGeom prst="rect">
            <a:avLst/>
          </a:prstGeom>
        </p:spPr>
        <p:txBody>
          <a:bodyPr vert="horz" lIns="91440" tIns="45720" rIns="91440" bIns="45720" rtlCol="0" anchor="ctr"/>
          <a:lstStyle>
            <a:lvl1pPr algn="r">
              <a:defRPr sz="675">
                <a:solidFill>
                  <a:schemeClr val="accent1"/>
                </a:solidFill>
              </a:defRPr>
            </a:lvl1pPr>
          </a:lstStyle>
          <a:p>
            <a:fld id="{BCD5153B-A88B-49C0-9DC6-81302951326B}" type="slidenum">
              <a:rPr lang="en-US" smtClean="0"/>
              <a:t>‹#›</a:t>
            </a:fld>
            <a:endParaRPr lang="en-US" dirty="0"/>
          </a:p>
        </p:txBody>
      </p:sp>
    </p:spTree>
    <p:extLst>
      <p:ext uri="{BB962C8B-B14F-4D97-AF65-F5344CB8AC3E}">
        <p14:creationId xmlns:p14="http://schemas.microsoft.com/office/powerpoint/2010/main" val="181732263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2"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p:txBody>
          <a:bodyPr/>
          <a:lstStyle/>
          <a:p>
            <a:r>
              <a:rPr lang="en-US" dirty="0"/>
              <a:t>Current Technology, availability of cloud power and AI now can be used to derive and drive customer engagement and business.</a:t>
            </a:r>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p:txBody>
          <a:bodyPr>
            <a:normAutofit/>
          </a:bodyPr>
          <a:lstStyle/>
          <a:p>
            <a:pPr algn="l"/>
            <a:r>
              <a:rPr lang="en-US" b="0" i="0" dirty="0">
                <a:effectLst/>
                <a:latin typeface="alright_sans"/>
              </a:rPr>
              <a:t>On the theory that some snowflakes may be alike, the movie industry tries out predictive analytics on creativity.</a:t>
            </a:r>
          </a:p>
          <a:p>
            <a:pPr algn="l"/>
            <a:r>
              <a:rPr lang="en-US" sz="800" dirty="0">
                <a:latin typeface="alright_sans"/>
              </a:rPr>
              <a:t>                                                                            See Reference</a:t>
            </a:r>
            <a:endParaRPr lang="en-US" sz="800" dirty="0"/>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p:txBody>
          <a:bodyPr/>
          <a:lstStyle/>
          <a:p>
            <a:r>
              <a:rPr lang="en-US" dirty="0"/>
              <a:t>Big Data</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p:txBody>
          <a:bodyPr/>
          <a:lstStyle/>
          <a:p>
            <a:r>
              <a:rPr lang="en-US" dirty="0"/>
              <a:t>Challenges</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normAutofit lnSpcReduction="10000"/>
          </a:bodyPr>
          <a:lstStyle/>
          <a:p>
            <a:r>
              <a:rPr lang="en-US" dirty="0"/>
              <a:t>Data Science</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dirty="0"/>
              <a:t>MovieS</a:t>
            </a:r>
          </a:p>
        </p:txBody>
      </p:sp>
    </p:spTree>
    <p:extLst>
      <p:ext uri="{BB962C8B-B14F-4D97-AF65-F5344CB8AC3E}">
        <p14:creationId xmlns:p14="http://schemas.microsoft.com/office/powerpoint/2010/main" val="3934170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Actor/Actress do provide some lead into the earnings.</a:t>
            </a:r>
          </a:p>
          <a:p>
            <a:pPr>
              <a:buFont typeface="Wingdings" panose="05000000000000000000" pitchFamily="2" charset="2"/>
              <a:buChar char="v"/>
            </a:pPr>
            <a:r>
              <a:rPr lang="en-US" sz="1600" dirty="0"/>
              <a:t>Critical finding is that women actors can lead to higher earnings.</a:t>
            </a:r>
          </a:p>
          <a:p>
            <a:pPr marL="0" indent="0">
              <a:buNone/>
            </a:pP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5" name="Picture 4">
            <a:extLst>
              <a:ext uri="{FF2B5EF4-FFF2-40B4-BE49-F238E27FC236}">
                <a16:creationId xmlns:a16="http://schemas.microsoft.com/office/drawing/2014/main" id="{1C940EDD-9443-480A-AF9B-B54E4E99F212}"/>
              </a:ext>
            </a:extLst>
          </p:cNvPr>
          <p:cNvPicPr>
            <a:picLocks noChangeAspect="1"/>
          </p:cNvPicPr>
          <p:nvPr/>
        </p:nvPicPr>
        <p:blipFill>
          <a:blip r:embed="rId3"/>
          <a:stretch>
            <a:fillRect/>
          </a:stretch>
        </p:blipFill>
        <p:spPr>
          <a:xfrm>
            <a:off x="307318" y="4572000"/>
            <a:ext cx="4910667" cy="4412964"/>
          </a:xfrm>
          <a:prstGeom prst="rect">
            <a:avLst/>
          </a:prstGeom>
        </p:spPr>
      </p:pic>
    </p:spTree>
    <p:extLst>
      <p:ext uri="{BB962C8B-B14F-4D97-AF65-F5344CB8AC3E}">
        <p14:creationId xmlns:p14="http://schemas.microsoft.com/office/powerpoint/2010/main" val="241565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Actor who is part of most of the movies in high earning movies but may not be lead actor. Tom hanks seems to be most dependable actor followed by Jennifer, confirming women power.</a:t>
            </a:r>
          </a:p>
          <a:p>
            <a:pPr>
              <a:buFont typeface="Wingdings" panose="05000000000000000000" pitchFamily="2" charset="2"/>
              <a:buChar char="v"/>
            </a:pPr>
            <a:endParaRPr lang="en-US" sz="1600" dirty="0"/>
          </a:p>
          <a:p>
            <a:pPr marL="0" indent="0">
              <a:buNone/>
            </a:pP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3" name="Picture 2">
            <a:extLst>
              <a:ext uri="{FF2B5EF4-FFF2-40B4-BE49-F238E27FC236}">
                <a16:creationId xmlns:a16="http://schemas.microsoft.com/office/drawing/2014/main" id="{AC3C19C6-3550-4292-9CC8-6C7EB6050C40}"/>
              </a:ext>
            </a:extLst>
          </p:cNvPr>
          <p:cNvPicPr>
            <a:picLocks noChangeAspect="1"/>
          </p:cNvPicPr>
          <p:nvPr/>
        </p:nvPicPr>
        <p:blipFill>
          <a:blip r:embed="rId3"/>
          <a:stretch>
            <a:fillRect/>
          </a:stretch>
        </p:blipFill>
        <p:spPr>
          <a:xfrm>
            <a:off x="564268" y="4572000"/>
            <a:ext cx="5236785" cy="4220461"/>
          </a:xfrm>
          <a:prstGeom prst="rect">
            <a:avLst/>
          </a:prstGeom>
        </p:spPr>
      </p:pic>
    </p:spTree>
    <p:extLst>
      <p:ext uri="{BB962C8B-B14F-4D97-AF65-F5344CB8AC3E}">
        <p14:creationId xmlns:p14="http://schemas.microsoft.com/office/powerpoint/2010/main" val="148873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Dashboard </a:t>
            </a:r>
          </a:p>
          <a:p>
            <a:r>
              <a:rPr lang="en-US" sz="1600" dirty="0"/>
              <a:t>Powered by D-Tale. Use </a:t>
            </a:r>
            <a:r>
              <a:rPr lang="en-US" sz="1600" dirty="0" err="1"/>
              <a:t>imdb_data_copy</a:t>
            </a:r>
            <a:r>
              <a:rPr lang="en-US" sz="1600" dirty="0"/>
              <a:t> for overall drill down and </a:t>
            </a:r>
            <a:r>
              <a:rPr lang="en-US" sz="1600" dirty="0" err="1"/>
              <a:t>profilic_actors</a:t>
            </a:r>
            <a:r>
              <a:rPr lang="en-US" sz="1600" dirty="0"/>
              <a:t> to dive into highly active actors.</a:t>
            </a:r>
          </a:p>
        </p:txBody>
      </p:sp>
      <p:pic>
        <p:nvPicPr>
          <p:cNvPr id="5" name="Picture 4">
            <a:extLst>
              <a:ext uri="{FF2B5EF4-FFF2-40B4-BE49-F238E27FC236}">
                <a16:creationId xmlns:a16="http://schemas.microsoft.com/office/drawing/2014/main" id="{3EC995FC-D8A5-479F-9350-98B8681C9A71}"/>
              </a:ext>
            </a:extLst>
          </p:cNvPr>
          <p:cNvPicPr>
            <a:picLocks noChangeAspect="1"/>
          </p:cNvPicPr>
          <p:nvPr/>
        </p:nvPicPr>
        <p:blipFill>
          <a:blip r:embed="rId2"/>
          <a:stretch>
            <a:fillRect/>
          </a:stretch>
        </p:blipFill>
        <p:spPr>
          <a:xfrm>
            <a:off x="101600" y="4176742"/>
            <a:ext cx="6592711" cy="4515702"/>
          </a:xfrm>
          <a:prstGeom prst="rect">
            <a:avLst/>
          </a:prstGeom>
        </p:spPr>
      </p:pic>
      <p:pic>
        <p:nvPicPr>
          <p:cNvPr id="11" name="Picture 10">
            <a:extLst>
              <a:ext uri="{FF2B5EF4-FFF2-40B4-BE49-F238E27FC236}">
                <a16:creationId xmlns:a16="http://schemas.microsoft.com/office/drawing/2014/main" id="{6CB79658-5AF5-49B4-83D2-112C1265695D}"/>
              </a:ext>
            </a:extLst>
          </p:cNvPr>
          <p:cNvPicPr>
            <a:picLocks noChangeAspect="1"/>
          </p:cNvPicPr>
          <p:nvPr/>
        </p:nvPicPr>
        <p:blipFill>
          <a:blip r:embed="rId3"/>
          <a:stretch>
            <a:fillRect/>
          </a:stretch>
        </p:blipFill>
        <p:spPr>
          <a:xfrm>
            <a:off x="2209447" y="1182544"/>
            <a:ext cx="1581150" cy="1038225"/>
          </a:xfrm>
          <a:prstGeom prst="rect">
            <a:avLst/>
          </a:prstGeom>
        </p:spPr>
      </p:pic>
    </p:spTree>
    <p:extLst>
      <p:ext uri="{BB962C8B-B14F-4D97-AF65-F5344CB8AC3E}">
        <p14:creationId xmlns:p14="http://schemas.microsoft.com/office/powerpoint/2010/main" val="675693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0CBE-A017-874C-8CBD-95D3C0AB8153}"/>
              </a:ext>
            </a:extLst>
          </p:cNvPr>
          <p:cNvSpPr>
            <a:spLocks noGrp="1"/>
          </p:cNvSpPr>
          <p:nvPr>
            <p:ph type="title"/>
          </p:nvPr>
        </p:nvSpPr>
        <p:spPr/>
        <p:txBody>
          <a:bodyPr/>
          <a:lstStyle/>
          <a:p>
            <a:r>
              <a:rPr lang="en-US" dirty="0"/>
              <a:t>Poster vs grossing revenue relationship and tickets sold for Top Grossing Movies in US</a:t>
            </a:r>
            <a:br>
              <a:rPr lang="en-US" dirty="0"/>
            </a:br>
            <a:endParaRPr lang="en-US" dirty="0"/>
          </a:p>
        </p:txBody>
      </p:sp>
      <p:sp>
        <p:nvSpPr>
          <p:cNvPr id="3" name="Content Placeholder 2">
            <a:extLst>
              <a:ext uri="{FF2B5EF4-FFF2-40B4-BE49-F238E27FC236}">
                <a16:creationId xmlns:a16="http://schemas.microsoft.com/office/drawing/2014/main" id="{0E6DE151-C365-384F-95D5-20978EDE181A}"/>
              </a:ext>
            </a:extLst>
          </p:cNvPr>
          <p:cNvSpPr>
            <a:spLocks noGrp="1"/>
          </p:cNvSpPr>
          <p:nvPr>
            <p:ph idx="1"/>
          </p:nvPr>
        </p:nvSpPr>
        <p:spPr/>
        <p:txBody>
          <a:bodyPr/>
          <a:lstStyle/>
          <a:p>
            <a:r>
              <a:rPr lang="en-US" dirty="0"/>
              <a:t>'Number of Faces' contain the amount of actors faces, doesn't count CGI characters, or characters with a mask covering their face, like Batman. Shrek and Toy Story are outliers for this data (everything else I checked to make sure it was accurate). </a:t>
            </a:r>
          </a:p>
          <a:p>
            <a:r>
              <a:rPr lang="en-US" dirty="0"/>
              <a:t>Recall: The Highest Grossers data lists the top grossing movie for each year based on the tickets sold for each movie during the course of that respective year and also its corresponding year 2019 valuation(adjusted for inflation), Only in North America</a:t>
            </a:r>
          </a:p>
        </p:txBody>
      </p:sp>
    </p:spTree>
    <p:extLst>
      <p:ext uri="{BB962C8B-B14F-4D97-AF65-F5344CB8AC3E}">
        <p14:creationId xmlns:p14="http://schemas.microsoft.com/office/powerpoint/2010/main" val="381326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EB82-E1E1-DD46-B19B-7CC4A1434433}"/>
              </a:ext>
            </a:extLst>
          </p:cNvPr>
          <p:cNvSpPr>
            <a:spLocks noGrp="1"/>
          </p:cNvSpPr>
          <p:nvPr>
            <p:ph type="title"/>
          </p:nvPr>
        </p:nvSpPr>
        <p:spPr/>
        <p:txBody>
          <a:bodyPr>
            <a:normAutofit/>
          </a:bodyPr>
          <a:lstStyle/>
          <a:p>
            <a:r>
              <a:rPr lang="en-US" dirty="0"/>
              <a:t>Poster and </a:t>
            </a:r>
            <a:r>
              <a:rPr lang="en-US" dirty="0" err="1"/>
              <a:t>imdb</a:t>
            </a:r>
            <a:r>
              <a:rPr lang="en-US" dirty="0"/>
              <a:t> score vs grossing revenue relationship and tickets sold for Top Grossing Movies in US</a:t>
            </a:r>
          </a:p>
        </p:txBody>
      </p:sp>
      <p:sp>
        <p:nvSpPr>
          <p:cNvPr id="3" name="Content Placeholder 2">
            <a:extLst>
              <a:ext uri="{FF2B5EF4-FFF2-40B4-BE49-F238E27FC236}">
                <a16:creationId xmlns:a16="http://schemas.microsoft.com/office/drawing/2014/main" id="{B6CAD82D-8D1C-4B41-B498-E27A0ACC754F}"/>
              </a:ext>
            </a:extLst>
          </p:cNvPr>
          <p:cNvSpPr>
            <a:spLocks noGrp="1"/>
          </p:cNvSpPr>
          <p:nvPr>
            <p:ph idx="1"/>
          </p:nvPr>
        </p:nvSpPr>
        <p:spPr/>
        <p:txBody>
          <a:bodyPr/>
          <a:lstStyle/>
          <a:p>
            <a:r>
              <a:rPr lang="en-US" dirty="0"/>
              <a:t>Placeholder. </a:t>
            </a:r>
          </a:p>
        </p:txBody>
      </p:sp>
    </p:spTree>
    <p:extLst>
      <p:ext uri="{BB962C8B-B14F-4D97-AF65-F5344CB8AC3E}">
        <p14:creationId xmlns:p14="http://schemas.microsoft.com/office/powerpoint/2010/main" val="345571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DBF0-83E4-444A-A71C-73DE167B1708}"/>
              </a:ext>
            </a:extLst>
          </p:cNvPr>
          <p:cNvSpPr>
            <a:spLocks noGrp="1"/>
          </p:cNvSpPr>
          <p:nvPr>
            <p:ph type="title"/>
          </p:nvPr>
        </p:nvSpPr>
        <p:spPr/>
        <p:txBody>
          <a:bodyPr/>
          <a:lstStyle/>
          <a:p>
            <a:r>
              <a:rPr lang="en-US" dirty="0"/>
              <a:t>Poster and </a:t>
            </a:r>
            <a:r>
              <a:rPr lang="en-US" dirty="0" err="1"/>
              <a:t>imdb</a:t>
            </a:r>
            <a:r>
              <a:rPr lang="en-US" dirty="0"/>
              <a:t> score vs grossing revenue relationship and tickets sold for Top Grossing Movies in US (cont.)</a:t>
            </a:r>
          </a:p>
        </p:txBody>
      </p:sp>
      <p:sp>
        <p:nvSpPr>
          <p:cNvPr id="3" name="Content Placeholder 2">
            <a:extLst>
              <a:ext uri="{FF2B5EF4-FFF2-40B4-BE49-F238E27FC236}">
                <a16:creationId xmlns:a16="http://schemas.microsoft.com/office/drawing/2014/main" id="{8A670D53-267A-A64C-BA24-2964C41E0F6B}"/>
              </a:ext>
            </a:extLst>
          </p:cNvPr>
          <p:cNvSpPr>
            <a:spLocks noGrp="1"/>
          </p:cNvSpPr>
          <p:nvPr>
            <p:ph idx="1"/>
          </p:nvPr>
        </p:nvSpPr>
        <p:spPr/>
        <p:txBody>
          <a:bodyPr/>
          <a:lstStyle/>
          <a:p>
            <a:r>
              <a:rPr lang="en-US" dirty="0"/>
              <a:t>PLACEHOLDER</a:t>
            </a:r>
            <a:r>
              <a:rPr lang="en-US" dirty="0">
                <a:sym typeface="Wingdings" pitchFamily="2" charset="2"/>
              </a:rPr>
              <a:t>: (will edit)</a:t>
            </a:r>
            <a:endParaRPr lang="en-US" dirty="0"/>
          </a:p>
          <a:p>
            <a:r>
              <a:rPr lang="en-US" dirty="0"/>
              <a:t>For the highest grossing films per year (US) you can see there is a positive correlation between every variable.</a:t>
            </a:r>
          </a:p>
          <a:p>
            <a:r>
              <a:rPr lang="en-US" dirty="0"/>
              <a:t>Specifically, the number of faces is most correlated with the total earning per year and the amount of tickets sold (total per year is without inflation which is what I'm referring to).</a:t>
            </a:r>
          </a:p>
          <a:p>
            <a:endParaRPr lang="en-US" dirty="0"/>
          </a:p>
          <a:p>
            <a:r>
              <a:rPr lang="en-US" dirty="0"/>
              <a:t>There is also a SLIGHT positive correlation between the number of faces on the poster and the </a:t>
            </a:r>
            <a:r>
              <a:rPr lang="en-US" dirty="0" err="1"/>
              <a:t>imdb</a:t>
            </a:r>
            <a:r>
              <a:rPr lang="en-US" dirty="0"/>
              <a:t> score. So the number of faces on a poster could possibly influence the </a:t>
            </a:r>
            <a:r>
              <a:rPr lang="en-US" dirty="0" err="1"/>
              <a:t>imdb</a:t>
            </a:r>
            <a:r>
              <a:rPr lang="en-US" dirty="0"/>
              <a:t> score.  </a:t>
            </a:r>
          </a:p>
          <a:p>
            <a:endParaRPr lang="en-US" dirty="0"/>
          </a:p>
          <a:p>
            <a:r>
              <a:rPr lang="en-US" dirty="0"/>
              <a:t>Additionally, it seems the </a:t>
            </a:r>
            <a:r>
              <a:rPr lang="en-US" dirty="0" err="1"/>
              <a:t>imdb</a:t>
            </a:r>
            <a:r>
              <a:rPr lang="en-US" dirty="0"/>
              <a:t> score has more to do with success than the number of faces on the poster.</a:t>
            </a:r>
          </a:p>
          <a:p>
            <a:r>
              <a:rPr lang="en-US" dirty="0"/>
              <a:t>The </a:t>
            </a:r>
            <a:r>
              <a:rPr lang="en-US" dirty="0" err="1"/>
              <a:t>imdb</a:t>
            </a:r>
            <a:r>
              <a:rPr lang="en-US" dirty="0"/>
              <a:t> score is more correlated with tickets sold than the number of faces on poster are.</a:t>
            </a:r>
          </a:p>
          <a:p>
            <a:r>
              <a:rPr lang="en-US" dirty="0"/>
              <a:t>My conclusion is, if there are more faces on the poster, and the </a:t>
            </a:r>
            <a:r>
              <a:rPr lang="en-US" dirty="0" err="1"/>
              <a:t>imdb</a:t>
            </a:r>
            <a:r>
              <a:rPr lang="en-US" dirty="0"/>
              <a:t> score is good then it results in more tickets sold and higher box office earnings.</a:t>
            </a:r>
          </a:p>
        </p:txBody>
      </p:sp>
    </p:spTree>
    <p:extLst>
      <p:ext uri="{BB962C8B-B14F-4D97-AF65-F5344CB8AC3E}">
        <p14:creationId xmlns:p14="http://schemas.microsoft.com/office/powerpoint/2010/main" val="83617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E96921-1F53-4607-AD57-429CBDEFEA70}"/>
              </a:ext>
            </a:extLst>
          </p:cNvPr>
          <p:cNvSpPr txBox="1"/>
          <p:nvPr/>
        </p:nvSpPr>
        <p:spPr>
          <a:xfrm>
            <a:off x="3840702" y="6611163"/>
            <a:ext cx="3481499" cy="200952"/>
          </a:xfrm>
          <a:prstGeom prst="rect">
            <a:avLst/>
          </a:prstGeom>
          <a:noFill/>
        </p:spPr>
        <p:txBody>
          <a:bodyPr wrap="square" rtlCol="0">
            <a:spAutoFit/>
          </a:bodyPr>
          <a:lstStyle/>
          <a:p>
            <a:r>
              <a:rPr lang="en-US" sz="706"/>
              <a:t>https://jenniferhaskin.files.wordpress.com/2019/02/herosjourney.jpg</a:t>
            </a:r>
            <a:endParaRPr lang="en-US" sz="706" dirty="0"/>
          </a:p>
        </p:txBody>
      </p:sp>
      <p:sp>
        <p:nvSpPr>
          <p:cNvPr id="7" name="TextBox 6">
            <a:extLst>
              <a:ext uri="{FF2B5EF4-FFF2-40B4-BE49-F238E27FC236}">
                <a16:creationId xmlns:a16="http://schemas.microsoft.com/office/drawing/2014/main" id="{DFEB49F0-BC26-41D4-8228-F8B457938FCB}"/>
              </a:ext>
            </a:extLst>
          </p:cNvPr>
          <p:cNvSpPr txBox="1"/>
          <p:nvPr/>
        </p:nvSpPr>
        <p:spPr>
          <a:xfrm>
            <a:off x="56444" y="1236110"/>
            <a:ext cx="5057423" cy="584775"/>
          </a:xfrm>
          <a:prstGeom prst="rect">
            <a:avLst/>
          </a:prstGeom>
          <a:noFill/>
        </p:spPr>
        <p:txBody>
          <a:bodyPr wrap="square" rtlCol="0">
            <a:spAutoFit/>
          </a:bodyPr>
          <a:lstStyle/>
          <a:p>
            <a:r>
              <a:rPr lang="en-US" sz="1600" b="1" dirty="0">
                <a:solidFill>
                  <a:schemeClr val="accent2">
                    <a:lumMod val="75000"/>
                  </a:schemeClr>
                </a:solidFill>
              </a:rPr>
              <a:t>MDB uses art and science of data for movie earning recommendations</a:t>
            </a:r>
            <a:r>
              <a:rPr lang="en-US" sz="1600" dirty="0">
                <a:solidFill>
                  <a:schemeClr val="accent2">
                    <a:lumMod val="75000"/>
                  </a:schemeClr>
                </a:solidFill>
              </a:rPr>
              <a:t>.</a:t>
            </a:r>
          </a:p>
        </p:txBody>
      </p:sp>
      <p:sp>
        <p:nvSpPr>
          <p:cNvPr id="8" name="TextBox 7">
            <a:extLst>
              <a:ext uri="{FF2B5EF4-FFF2-40B4-BE49-F238E27FC236}">
                <a16:creationId xmlns:a16="http://schemas.microsoft.com/office/drawing/2014/main" id="{86620EF5-695D-4CF2-9E54-4E0D9B453544}"/>
              </a:ext>
            </a:extLst>
          </p:cNvPr>
          <p:cNvSpPr txBox="1"/>
          <p:nvPr/>
        </p:nvSpPr>
        <p:spPr>
          <a:xfrm>
            <a:off x="1406415" y="6461610"/>
            <a:ext cx="2022585" cy="1721240"/>
          </a:xfrm>
          <a:prstGeom prst="rect">
            <a:avLst/>
          </a:prstGeom>
          <a:noFill/>
        </p:spPr>
        <p:txBody>
          <a:bodyPr wrap="square" rtlCol="0">
            <a:spAutoFit/>
          </a:bodyPr>
          <a:lstStyle/>
          <a:p>
            <a:r>
              <a:rPr lang="en-US" sz="882" dirty="0"/>
              <a:t>Since the foraying of Netflix, Amazon and other Tech giants into movie content creation and the ease of watching the movie from the comfort of home, traditional studios bottom line is getting impacted. Studios and distributors have heard about data science and AI and are wondering if technology can help them in to understand the dynamics of movie numbers. They have hired a new Data Science CEO, Harold.</a:t>
            </a:r>
          </a:p>
        </p:txBody>
      </p:sp>
      <p:pic>
        <p:nvPicPr>
          <p:cNvPr id="4" name="Picture 3">
            <a:extLst>
              <a:ext uri="{FF2B5EF4-FFF2-40B4-BE49-F238E27FC236}">
                <a16:creationId xmlns:a16="http://schemas.microsoft.com/office/drawing/2014/main" id="{4AF47364-1E8E-49FA-AFEA-4F9F50C82B92}"/>
              </a:ext>
            </a:extLst>
          </p:cNvPr>
          <p:cNvPicPr>
            <a:picLocks noChangeAspect="1"/>
          </p:cNvPicPr>
          <p:nvPr/>
        </p:nvPicPr>
        <p:blipFill>
          <a:blip r:embed="rId2"/>
          <a:stretch>
            <a:fillRect/>
          </a:stretch>
        </p:blipFill>
        <p:spPr>
          <a:xfrm>
            <a:off x="56444" y="2055556"/>
            <a:ext cx="6756400" cy="4331244"/>
          </a:xfrm>
          <a:prstGeom prst="rect">
            <a:avLst/>
          </a:prstGeom>
        </p:spPr>
      </p:pic>
    </p:spTree>
    <p:extLst>
      <p:ext uri="{BB962C8B-B14F-4D97-AF65-F5344CB8AC3E}">
        <p14:creationId xmlns:p14="http://schemas.microsoft.com/office/powerpoint/2010/main" val="385733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8CDD83B-80AE-43EC-9335-4760D72EE52E}"/>
              </a:ext>
            </a:extLst>
          </p:cNvPr>
          <p:cNvSpPr/>
          <p:nvPr/>
        </p:nvSpPr>
        <p:spPr>
          <a:xfrm>
            <a:off x="581976" y="4631828"/>
            <a:ext cx="2318004" cy="348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5C382E6-4160-4F24-8628-A558C796A00C}"/>
              </a:ext>
            </a:extLst>
          </p:cNvPr>
          <p:cNvSpPr>
            <a:spLocks noGrp="1"/>
          </p:cNvSpPr>
          <p:nvPr>
            <p:ph type="body" idx="1"/>
          </p:nvPr>
        </p:nvSpPr>
        <p:spPr>
          <a:xfrm>
            <a:off x="457199" y="2881311"/>
            <a:ext cx="2318004" cy="1690689"/>
          </a:xfrm>
        </p:spPr>
        <p:txBody>
          <a:bodyPr anchor="t"/>
          <a:lstStyle/>
          <a:p>
            <a:r>
              <a:rPr lang="en-US" sz="900" dirty="0"/>
              <a:t>Harold, who is representing the Movie Studio and Distributors has approached CDA (Central Data Agency) to help them out to do analysis on what factors are more likely to contribute to the success of a movie. Success of movie is defined as having earnings higher than the budget.</a:t>
            </a:r>
          </a:p>
        </p:txBody>
      </p:sp>
      <p:pic>
        <p:nvPicPr>
          <p:cNvPr id="11" name="Content Placeholder 10" descr="Bored Bee">
            <a:extLst>
              <a:ext uri="{FF2B5EF4-FFF2-40B4-BE49-F238E27FC236}">
                <a16:creationId xmlns:a16="http://schemas.microsoft.com/office/drawing/2014/main" id="{9986E721-6006-4733-BA49-BD1EAD6564AC}"/>
              </a:ext>
            </a:extLst>
          </p:cNvPr>
          <p:cNvPicPr>
            <a:picLocks noGrp="1" noChangeAspect="1"/>
          </p:cNvPicPr>
          <p:nvPr>
            <p:ph sz="half" idx="2"/>
          </p:nvPr>
        </p:nvPicPr>
        <p:blipFill>
          <a:blip r:embed="rId2"/>
          <a:stretch>
            <a:fillRect/>
          </a:stretch>
        </p:blipFill>
        <p:spPr>
          <a:xfrm>
            <a:off x="686507" y="5068711"/>
            <a:ext cx="2111274" cy="2121371"/>
          </a:xfrm>
          <a:ln w="3175">
            <a:solidFill>
              <a:schemeClr val="tx1"/>
            </a:solidFill>
          </a:ln>
        </p:spPr>
      </p:pic>
      <p:sp>
        <p:nvSpPr>
          <p:cNvPr id="5" name="Text Placeholder 4">
            <a:extLst>
              <a:ext uri="{FF2B5EF4-FFF2-40B4-BE49-F238E27FC236}">
                <a16:creationId xmlns:a16="http://schemas.microsoft.com/office/drawing/2014/main" id="{25C82235-835C-41AB-A4C0-C956DF6A3CFF}"/>
              </a:ext>
            </a:extLst>
          </p:cNvPr>
          <p:cNvSpPr>
            <a:spLocks noGrp="1"/>
          </p:cNvSpPr>
          <p:nvPr>
            <p:ph type="body" sz="quarter" idx="3"/>
          </p:nvPr>
        </p:nvSpPr>
        <p:spPr>
          <a:xfrm>
            <a:off x="2899980" y="2881310"/>
            <a:ext cx="2318004" cy="1690690"/>
          </a:xfrm>
        </p:spPr>
        <p:txBody>
          <a:bodyPr anchor="t"/>
          <a:lstStyle/>
          <a:p>
            <a:r>
              <a:rPr lang="en-US" sz="900" dirty="0"/>
              <a:t>CDA has assigned the job to MDB (Movie Data busters) team who are movie enthusiasts and are experts in the art and science of Data. MDB team using Lean concepts have divided the work in multiple milestones. They are calling it HUD, Hollywood usable deliverables. MDB team shall be using various libraries of Python to do the EDA work and present initial recommendations.</a:t>
            </a:r>
          </a:p>
        </p:txBody>
      </p:sp>
      <p:pic>
        <p:nvPicPr>
          <p:cNvPr id="9" name="Picture 8">
            <a:extLst>
              <a:ext uri="{FF2B5EF4-FFF2-40B4-BE49-F238E27FC236}">
                <a16:creationId xmlns:a16="http://schemas.microsoft.com/office/drawing/2014/main" id="{C61E6004-12B1-4319-9B2C-5DDDA4F30013}"/>
              </a:ext>
            </a:extLst>
          </p:cNvPr>
          <p:cNvPicPr>
            <a:picLocks noChangeAspect="1"/>
          </p:cNvPicPr>
          <p:nvPr/>
        </p:nvPicPr>
        <p:blipFill>
          <a:blip r:embed="rId3"/>
          <a:stretch>
            <a:fillRect/>
          </a:stretch>
        </p:blipFill>
        <p:spPr>
          <a:xfrm>
            <a:off x="146756" y="805155"/>
            <a:ext cx="4076701" cy="1965442"/>
          </a:xfrm>
          <a:prstGeom prst="rect">
            <a:avLst/>
          </a:prstGeom>
        </p:spPr>
      </p:pic>
      <p:sp>
        <p:nvSpPr>
          <p:cNvPr id="30" name="Rectangle 29">
            <a:extLst>
              <a:ext uri="{FF2B5EF4-FFF2-40B4-BE49-F238E27FC236}">
                <a16:creationId xmlns:a16="http://schemas.microsoft.com/office/drawing/2014/main" id="{CC5502DC-0211-4551-8CDC-8C1FC54D062C}"/>
              </a:ext>
            </a:extLst>
          </p:cNvPr>
          <p:cNvSpPr/>
          <p:nvPr/>
        </p:nvSpPr>
        <p:spPr>
          <a:xfrm>
            <a:off x="3144582" y="4651022"/>
            <a:ext cx="2318004" cy="348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52F97E2C-108C-44ED-B898-568D41333DD3}"/>
              </a:ext>
            </a:extLst>
          </p:cNvPr>
          <p:cNvPicPr>
            <a:picLocks noChangeAspect="1"/>
          </p:cNvPicPr>
          <p:nvPr/>
        </p:nvPicPr>
        <p:blipFill>
          <a:blip r:embed="rId4"/>
          <a:stretch>
            <a:fillRect/>
          </a:stretch>
        </p:blipFill>
        <p:spPr>
          <a:xfrm>
            <a:off x="3277481" y="4810125"/>
            <a:ext cx="619125" cy="742950"/>
          </a:xfrm>
          <a:prstGeom prst="rect">
            <a:avLst/>
          </a:prstGeom>
        </p:spPr>
      </p:pic>
      <p:pic>
        <p:nvPicPr>
          <p:cNvPr id="35" name="Picture 34">
            <a:extLst>
              <a:ext uri="{FF2B5EF4-FFF2-40B4-BE49-F238E27FC236}">
                <a16:creationId xmlns:a16="http://schemas.microsoft.com/office/drawing/2014/main" id="{55DD8D93-BA07-40A3-A1D9-41A828E5D25C}"/>
              </a:ext>
            </a:extLst>
          </p:cNvPr>
          <p:cNvPicPr>
            <a:picLocks noChangeAspect="1"/>
          </p:cNvPicPr>
          <p:nvPr/>
        </p:nvPicPr>
        <p:blipFill>
          <a:blip r:embed="rId5"/>
          <a:stretch>
            <a:fillRect/>
          </a:stretch>
        </p:blipFill>
        <p:spPr>
          <a:xfrm>
            <a:off x="3184396" y="5734108"/>
            <a:ext cx="2238375" cy="790575"/>
          </a:xfrm>
          <a:prstGeom prst="rect">
            <a:avLst/>
          </a:prstGeom>
        </p:spPr>
      </p:pic>
      <p:pic>
        <p:nvPicPr>
          <p:cNvPr id="37" name="Picture 36">
            <a:extLst>
              <a:ext uri="{FF2B5EF4-FFF2-40B4-BE49-F238E27FC236}">
                <a16:creationId xmlns:a16="http://schemas.microsoft.com/office/drawing/2014/main" id="{580D2F6F-269A-42B1-860D-896F38F1AE6F}"/>
              </a:ext>
            </a:extLst>
          </p:cNvPr>
          <p:cNvPicPr>
            <a:picLocks noChangeAspect="1"/>
          </p:cNvPicPr>
          <p:nvPr/>
        </p:nvPicPr>
        <p:blipFill>
          <a:blip r:embed="rId6"/>
          <a:stretch>
            <a:fillRect/>
          </a:stretch>
        </p:blipFill>
        <p:spPr>
          <a:xfrm>
            <a:off x="4141208" y="4914929"/>
            <a:ext cx="914400" cy="485775"/>
          </a:xfrm>
          <a:prstGeom prst="rect">
            <a:avLst/>
          </a:prstGeom>
        </p:spPr>
      </p:pic>
      <p:pic>
        <p:nvPicPr>
          <p:cNvPr id="39" name="Picture 38">
            <a:extLst>
              <a:ext uri="{FF2B5EF4-FFF2-40B4-BE49-F238E27FC236}">
                <a16:creationId xmlns:a16="http://schemas.microsoft.com/office/drawing/2014/main" id="{C2B50A12-2957-44E9-9913-7A59B66300F4}"/>
              </a:ext>
            </a:extLst>
          </p:cNvPr>
          <p:cNvPicPr>
            <a:picLocks noChangeAspect="1"/>
          </p:cNvPicPr>
          <p:nvPr/>
        </p:nvPicPr>
        <p:blipFill>
          <a:blip r:embed="rId7"/>
          <a:stretch>
            <a:fillRect/>
          </a:stretch>
        </p:blipFill>
        <p:spPr>
          <a:xfrm>
            <a:off x="3396543" y="6662824"/>
            <a:ext cx="381000" cy="390525"/>
          </a:xfrm>
          <a:prstGeom prst="rect">
            <a:avLst/>
          </a:prstGeom>
        </p:spPr>
      </p:pic>
      <p:pic>
        <p:nvPicPr>
          <p:cNvPr id="41" name="Picture 40">
            <a:extLst>
              <a:ext uri="{FF2B5EF4-FFF2-40B4-BE49-F238E27FC236}">
                <a16:creationId xmlns:a16="http://schemas.microsoft.com/office/drawing/2014/main" id="{0CEF3DD9-3572-4544-9F06-1D66E1C78D2A}"/>
              </a:ext>
            </a:extLst>
          </p:cNvPr>
          <p:cNvPicPr>
            <a:picLocks noChangeAspect="1"/>
          </p:cNvPicPr>
          <p:nvPr/>
        </p:nvPicPr>
        <p:blipFill>
          <a:blip r:embed="rId8"/>
          <a:stretch>
            <a:fillRect/>
          </a:stretch>
        </p:blipFill>
        <p:spPr>
          <a:xfrm>
            <a:off x="4029504" y="6648920"/>
            <a:ext cx="447675" cy="476250"/>
          </a:xfrm>
          <a:prstGeom prst="rect">
            <a:avLst/>
          </a:prstGeom>
        </p:spPr>
      </p:pic>
      <p:pic>
        <p:nvPicPr>
          <p:cNvPr id="43" name="Picture 42">
            <a:extLst>
              <a:ext uri="{FF2B5EF4-FFF2-40B4-BE49-F238E27FC236}">
                <a16:creationId xmlns:a16="http://schemas.microsoft.com/office/drawing/2014/main" id="{87E4C0D7-4184-4B04-9499-BCA6B7D1B186}"/>
              </a:ext>
            </a:extLst>
          </p:cNvPr>
          <p:cNvPicPr>
            <a:picLocks noChangeAspect="1"/>
          </p:cNvPicPr>
          <p:nvPr/>
        </p:nvPicPr>
        <p:blipFill>
          <a:blip r:embed="rId9"/>
          <a:stretch>
            <a:fillRect/>
          </a:stretch>
        </p:blipFill>
        <p:spPr>
          <a:xfrm>
            <a:off x="4702052" y="6610436"/>
            <a:ext cx="485775" cy="495300"/>
          </a:xfrm>
          <a:prstGeom prst="rect">
            <a:avLst/>
          </a:prstGeom>
        </p:spPr>
      </p:pic>
      <p:pic>
        <p:nvPicPr>
          <p:cNvPr id="45" name="Picture 44">
            <a:extLst>
              <a:ext uri="{FF2B5EF4-FFF2-40B4-BE49-F238E27FC236}">
                <a16:creationId xmlns:a16="http://schemas.microsoft.com/office/drawing/2014/main" id="{343B37CE-7B14-4C60-AD70-01E6D7F5F160}"/>
              </a:ext>
            </a:extLst>
          </p:cNvPr>
          <p:cNvPicPr>
            <a:picLocks noChangeAspect="1"/>
          </p:cNvPicPr>
          <p:nvPr/>
        </p:nvPicPr>
        <p:blipFill>
          <a:blip r:embed="rId10"/>
          <a:stretch>
            <a:fillRect/>
          </a:stretch>
        </p:blipFill>
        <p:spPr>
          <a:xfrm>
            <a:off x="3184396" y="7190082"/>
            <a:ext cx="470631" cy="509850"/>
          </a:xfrm>
          <a:prstGeom prst="rect">
            <a:avLst/>
          </a:prstGeom>
        </p:spPr>
      </p:pic>
      <p:pic>
        <p:nvPicPr>
          <p:cNvPr id="4" name="Picture 3">
            <a:extLst>
              <a:ext uri="{FF2B5EF4-FFF2-40B4-BE49-F238E27FC236}">
                <a16:creationId xmlns:a16="http://schemas.microsoft.com/office/drawing/2014/main" id="{13BD2280-F8F5-433D-A7A1-D2E60599BA45}"/>
              </a:ext>
            </a:extLst>
          </p:cNvPr>
          <p:cNvPicPr>
            <a:picLocks noChangeAspect="1"/>
          </p:cNvPicPr>
          <p:nvPr/>
        </p:nvPicPr>
        <p:blipFill>
          <a:blip r:embed="rId11"/>
          <a:stretch>
            <a:fillRect/>
          </a:stretch>
        </p:blipFill>
        <p:spPr>
          <a:xfrm>
            <a:off x="3905656" y="7240510"/>
            <a:ext cx="1149952" cy="818007"/>
          </a:xfrm>
          <a:prstGeom prst="rect">
            <a:avLst/>
          </a:prstGeom>
        </p:spPr>
      </p:pic>
    </p:spTree>
    <p:extLst>
      <p:ext uri="{BB962C8B-B14F-4D97-AF65-F5344CB8AC3E}">
        <p14:creationId xmlns:p14="http://schemas.microsoft.com/office/powerpoint/2010/main" val="45520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C79A9-87A1-41C4-A989-1C191ECBCDE8}"/>
              </a:ext>
            </a:extLst>
          </p:cNvPr>
          <p:cNvSpPr>
            <a:spLocks noGrp="1"/>
          </p:cNvSpPr>
          <p:nvPr>
            <p:ph idx="1"/>
          </p:nvPr>
        </p:nvSpPr>
        <p:spPr/>
        <p:txBody>
          <a:bodyPr>
            <a:normAutofit lnSpcReduction="10000"/>
          </a:bodyPr>
          <a:lstStyle/>
          <a:p>
            <a:pPr marL="0" indent="0">
              <a:buNone/>
            </a:pPr>
            <a:r>
              <a:rPr lang="en-US" b="1" dirty="0"/>
              <a:t>Data Source</a:t>
            </a:r>
          </a:p>
          <a:p>
            <a:pPr marL="0" indent="0">
              <a:buNone/>
            </a:pPr>
            <a:endParaRPr lang="en-US" b="1" dirty="0"/>
          </a:p>
          <a:p>
            <a:pPr marL="0" indent="0">
              <a:buNone/>
            </a:pPr>
            <a:endParaRPr lang="en-US" b="1" dirty="0"/>
          </a:p>
          <a:p>
            <a:pPr>
              <a:buFont typeface="Wingdings" panose="05000000000000000000" pitchFamily="2" charset="2"/>
              <a:buChar char="v"/>
            </a:pPr>
            <a:r>
              <a:rPr lang="en-US" sz="1200" dirty="0"/>
              <a:t>Hollywood Theatrical Market Synopsis 1995 to 2021 | Kaggle</a:t>
            </a:r>
          </a:p>
          <a:p>
            <a:pPr>
              <a:buFont typeface="Wingdings" panose="05000000000000000000" pitchFamily="2" charset="2"/>
              <a:buChar char="v"/>
            </a:pPr>
            <a:r>
              <a:rPr lang="en-US" sz="1200" dirty="0"/>
              <a:t>IMDB 5000 Movie Dataset | Kaggle</a:t>
            </a:r>
          </a:p>
          <a:p>
            <a:pPr marL="0" indent="0">
              <a:buNone/>
            </a:pPr>
            <a:r>
              <a:rPr lang="en-US" dirty="0"/>
              <a:t>These data sets were chosen as it provides a good summary of key metrics and the second data set has information about Facebook likes for each of the actors, director and the movie.</a:t>
            </a:r>
          </a:p>
          <a:p>
            <a:pPr marL="0" indent="0">
              <a:buNone/>
            </a:pPr>
            <a:r>
              <a:rPr lang="en-US" dirty="0"/>
              <a:t>The Highest Grossers data lists the top grossing movie for each year based on the tickets sold for each movie during the course of that respective year and also its corresponding year 2019 valuation(adjusted for inflation), Only in North America</a:t>
            </a:r>
          </a:p>
          <a:p>
            <a:pPr marL="0" indent="0">
              <a:buNone/>
            </a:pPr>
            <a:r>
              <a:rPr lang="en-US" dirty="0"/>
              <a:t>It also has a unique feature called Facebook poster faces, since we do not have the data for marketing, this can be used as a proxy.</a:t>
            </a:r>
          </a:p>
          <a:p>
            <a:pPr marL="0" indent="0">
              <a:buNone/>
            </a:pPr>
            <a:r>
              <a:rPr lang="en-US" dirty="0"/>
              <a:t>This data set also has features like IMDB score, critical reviews and genres.</a:t>
            </a:r>
          </a:p>
          <a:p>
            <a:pPr marL="0" indent="0">
              <a:buNone/>
            </a:pPr>
            <a:r>
              <a:rPr lang="en-US" dirty="0"/>
              <a:t>These data sets are a good set for HUD-1 to get a feeling of if we are moving in the right direction. </a:t>
            </a:r>
          </a:p>
        </p:txBody>
      </p:sp>
      <p:pic>
        <p:nvPicPr>
          <p:cNvPr id="5" name="Picture 4">
            <a:extLst>
              <a:ext uri="{FF2B5EF4-FFF2-40B4-BE49-F238E27FC236}">
                <a16:creationId xmlns:a16="http://schemas.microsoft.com/office/drawing/2014/main" id="{11390744-72DE-4863-A1E1-2EAFDD97480B}"/>
              </a:ext>
            </a:extLst>
          </p:cNvPr>
          <p:cNvPicPr>
            <a:picLocks noChangeAspect="1"/>
          </p:cNvPicPr>
          <p:nvPr/>
        </p:nvPicPr>
        <p:blipFill>
          <a:blip r:embed="rId2"/>
          <a:stretch>
            <a:fillRect/>
          </a:stretch>
        </p:blipFill>
        <p:spPr>
          <a:xfrm>
            <a:off x="2038350" y="681919"/>
            <a:ext cx="1390650" cy="1390650"/>
          </a:xfrm>
          <a:prstGeom prst="rect">
            <a:avLst/>
          </a:prstGeom>
        </p:spPr>
      </p:pic>
    </p:spTree>
    <p:extLst>
      <p:ext uri="{BB962C8B-B14F-4D97-AF65-F5344CB8AC3E}">
        <p14:creationId xmlns:p14="http://schemas.microsoft.com/office/powerpoint/2010/main" val="297860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576148-748F-4B19-B0C5-7451CE605B41}"/>
              </a:ext>
            </a:extLst>
          </p:cNvPr>
          <p:cNvSpPr>
            <a:spLocks noGrp="1"/>
          </p:cNvSpPr>
          <p:nvPr>
            <p:ph idx="1"/>
          </p:nvPr>
        </p:nvSpPr>
        <p:spPr/>
        <p:txBody>
          <a:bodyPr/>
          <a:lstStyle/>
          <a:p>
            <a:r>
              <a:rPr lang="en-US" dirty="0"/>
              <a:t>CDA has assigned the job to MDB (Movie Data busters) team within the organization who are movie enthusiasts and are experts in the art and science of Data. </a:t>
            </a:r>
          </a:p>
          <a:p>
            <a:r>
              <a:rPr lang="en-US" dirty="0"/>
              <a:t>MDB team using </a:t>
            </a:r>
            <a:r>
              <a:rPr lang="en-US" b="1" dirty="0"/>
              <a:t>Lean</a:t>
            </a:r>
            <a:r>
              <a:rPr lang="en-US" dirty="0"/>
              <a:t> concepts have divided the work in multiple milestones. They are calling it HUD, Hollywood usable deliverables. </a:t>
            </a:r>
          </a:p>
          <a:p>
            <a:endParaRPr lang="en-US" dirty="0"/>
          </a:p>
        </p:txBody>
      </p:sp>
      <p:pic>
        <p:nvPicPr>
          <p:cNvPr id="8" name="Picture 7">
            <a:extLst>
              <a:ext uri="{FF2B5EF4-FFF2-40B4-BE49-F238E27FC236}">
                <a16:creationId xmlns:a16="http://schemas.microsoft.com/office/drawing/2014/main" id="{E9C9907D-608C-4352-87BB-A4EFD2508D12}"/>
              </a:ext>
            </a:extLst>
          </p:cNvPr>
          <p:cNvPicPr>
            <a:picLocks noChangeAspect="1"/>
          </p:cNvPicPr>
          <p:nvPr/>
        </p:nvPicPr>
        <p:blipFill>
          <a:blip r:embed="rId2"/>
          <a:stretch>
            <a:fillRect/>
          </a:stretch>
        </p:blipFill>
        <p:spPr>
          <a:xfrm>
            <a:off x="1476729" y="183125"/>
            <a:ext cx="2395360" cy="2294257"/>
          </a:xfrm>
          <a:prstGeom prst="rect">
            <a:avLst/>
          </a:prstGeom>
        </p:spPr>
      </p:pic>
      <p:sp>
        <p:nvSpPr>
          <p:cNvPr id="5" name="Rectangle 4">
            <a:extLst>
              <a:ext uri="{FF2B5EF4-FFF2-40B4-BE49-F238E27FC236}">
                <a16:creationId xmlns:a16="http://schemas.microsoft.com/office/drawing/2014/main" id="{DF7C3AB9-738C-4B33-B8F5-65E6160C35E6}"/>
              </a:ext>
            </a:extLst>
          </p:cNvPr>
          <p:cNvSpPr/>
          <p:nvPr/>
        </p:nvSpPr>
        <p:spPr>
          <a:xfrm>
            <a:off x="1551164" y="4724361"/>
            <a:ext cx="222391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0C52AC-DC0F-40C5-8F2D-7E8AAC2CC386}"/>
              </a:ext>
            </a:extLst>
          </p:cNvPr>
          <p:cNvSpPr txBox="1"/>
          <p:nvPr/>
        </p:nvSpPr>
        <p:spPr>
          <a:xfrm>
            <a:off x="1852673" y="4916811"/>
            <a:ext cx="1814920" cy="276999"/>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rPr>
              <a:t>Creative Algorithm</a:t>
            </a:r>
          </a:p>
        </p:txBody>
      </p:sp>
      <p:sp>
        <p:nvSpPr>
          <p:cNvPr id="9" name="Rectangle 8">
            <a:extLst>
              <a:ext uri="{FF2B5EF4-FFF2-40B4-BE49-F238E27FC236}">
                <a16:creationId xmlns:a16="http://schemas.microsoft.com/office/drawing/2014/main" id="{DD2F42B1-430D-4F2C-B6F2-C13537512098}"/>
              </a:ext>
            </a:extLst>
          </p:cNvPr>
          <p:cNvSpPr/>
          <p:nvPr/>
        </p:nvSpPr>
        <p:spPr>
          <a:xfrm>
            <a:off x="740717"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ea typeface="Verdana" panose="020B0604030504040204" pitchFamily="34" charset="0"/>
              </a:rPr>
              <a:t>HUD - 1</a:t>
            </a:r>
          </a:p>
          <a:p>
            <a:pPr algn="ctr"/>
            <a:endParaRPr lang="en-US" sz="1200" b="1" dirty="0">
              <a:solidFill>
                <a:schemeClr val="tx1"/>
              </a:solidFill>
              <a:latin typeface="+mj-lt"/>
              <a:ea typeface="Verdana" panose="020B0604030504040204" pitchFamily="34" charset="0"/>
            </a:endParaRPr>
          </a:p>
          <a:p>
            <a:pPr algn="ctr"/>
            <a:r>
              <a:rPr lang="en-US" sz="1200" b="1" dirty="0">
                <a:solidFill>
                  <a:schemeClr val="tx1"/>
                </a:solidFill>
                <a:latin typeface="+mj-lt"/>
                <a:ea typeface="Verdana" panose="020B0604030504040204" pitchFamily="34" charset="0"/>
              </a:rPr>
              <a:t>EDA</a:t>
            </a:r>
          </a:p>
        </p:txBody>
      </p:sp>
      <p:sp>
        <p:nvSpPr>
          <p:cNvPr id="10" name="Rectangle 9">
            <a:extLst>
              <a:ext uri="{FF2B5EF4-FFF2-40B4-BE49-F238E27FC236}">
                <a16:creationId xmlns:a16="http://schemas.microsoft.com/office/drawing/2014/main" id="{82CB8E96-1B51-4B3A-9F7F-659CBA34B6FC}"/>
              </a:ext>
            </a:extLst>
          </p:cNvPr>
          <p:cNvSpPr/>
          <p:nvPr/>
        </p:nvSpPr>
        <p:spPr>
          <a:xfrm>
            <a:off x="2220677"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HUD - 2</a:t>
            </a:r>
          </a:p>
          <a:p>
            <a:pPr algn="ctr"/>
            <a:r>
              <a:rPr lang="en-US" sz="1200" b="1" dirty="0">
                <a:solidFill>
                  <a:schemeClr val="tx1"/>
                </a:solidFill>
              </a:rPr>
              <a:t>Feature Analysis</a:t>
            </a:r>
          </a:p>
        </p:txBody>
      </p:sp>
      <p:sp>
        <p:nvSpPr>
          <p:cNvPr id="11" name="Rectangle 10">
            <a:extLst>
              <a:ext uri="{FF2B5EF4-FFF2-40B4-BE49-F238E27FC236}">
                <a16:creationId xmlns:a16="http://schemas.microsoft.com/office/drawing/2014/main" id="{07F362F5-600B-4310-AAAE-6660EEC57AE4}"/>
              </a:ext>
            </a:extLst>
          </p:cNvPr>
          <p:cNvSpPr/>
          <p:nvPr/>
        </p:nvSpPr>
        <p:spPr>
          <a:xfrm>
            <a:off x="3729863"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ea typeface="Verdana" panose="020B0604030504040204" pitchFamily="34" charset="0"/>
              </a:rPr>
              <a:t>HUD - 3</a:t>
            </a:r>
          </a:p>
          <a:p>
            <a:pPr algn="ctr"/>
            <a:r>
              <a:rPr lang="en-US" sz="1200" b="1" dirty="0">
                <a:solidFill>
                  <a:schemeClr val="tx1"/>
                </a:solidFill>
                <a:latin typeface="+mj-lt"/>
                <a:ea typeface="Verdana" panose="020B0604030504040204" pitchFamily="34" charset="0"/>
              </a:rPr>
              <a:t>CA</a:t>
            </a:r>
          </a:p>
        </p:txBody>
      </p:sp>
      <p:cxnSp>
        <p:nvCxnSpPr>
          <p:cNvPr id="12" name="Connector: Elbow 11">
            <a:extLst>
              <a:ext uri="{FF2B5EF4-FFF2-40B4-BE49-F238E27FC236}">
                <a16:creationId xmlns:a16="http://schemas.microsoft.com/office/drawing/2014/main" id="{855F72FB-0422-4516-951A-C007B7332D3D}"/>
              </a:ext>
            </a:extLst>
          </p:cNvPr>
          <p:cNvCxnSpPr>
            <a:cxnSpLocks/>
          </p:cNvCxnSpPr>
          <p:nvPr/>
        </p:nvCxnSpPr>
        <p:spPr>
          <a:xfrm rot="5400000">
            <a:off x="1538356" y="4939691"/>
            <a:ext cx="672547" cy="15656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BFCF7BA-20F8-4521-97FA-BAFDCD606AFE}"/>
              </a:ext>
            </a:extLst>
          </p:cNvPr>
          <p:cNvCxnSpPr>
            <a:stCxn id="5" idx="2"/>
            <a:endCxn id="10" idx="0"/>
          </p:cNvCxnSpPr>
          <p:nvPr/>
        </p:nvCxnSpPr>
        <p:spPr>
          <a:xfrm rot="16200000" flipH="1">
            <a:off x="2332490" y="5716889"/>
            <a:ext cx="672548" cy="112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BE6912A-DD81-4359-8D77-D48F53E108D0}"/>
              </a:ext>
            </a:extLst>
          </p:cNvPr>
          <p:cNvCxnSpPr>
            <a:stCxn id="5" idx="2"/>
            <a:endCxn id="11" idx="0"/>
          </p:cNvCxnSpPr>
          <p:nvPr/>
        </p:nvCxnSpPr>
        <p:spPr>
          <a:xfrm rot="16200000" flipH="1">
            <a:off x="3087083" y="4962296"/>
            <a:ext cx="672548" cy="15204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34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576148-748F-4B19-B0C5-7451CE605B41}"/>
              </a:ext>
            </a:extLst>
          </p:cNvPr>
          <p:cNvSpPr>
            <a:spLocks noGrp="1"/>
          </p:cNvSpPr>
          <p:nvPr>
            <p:ph idx="1"/>
          </p:nvPr>
        </p:nvSpPr>
        <p:spPr/>
        <p:txBody>
          <a:bodyPr/>
          <a:lstStyle/>
          <a:p>
            <a:r>
              <a:rPr lang="en-US" dirty="0"/>
              <a:t>MDB team is aware that the initial data set may not be good enough to provide the final answer but will direct in the right direction. MDB team will have to eventually scrap more data and do transformations and using machine learning techniques to overcome the obstacles and be the **HERO ** for Harold.</a:t>
            </a:r>
          </a:p>
          <a:p>
            <a:pPr marL="0" indent="0">
              <a:buNone/>
            </a:pPr>
            <a:r>
              <a:rPr lang="en-US" dirty="0"/>
              <a:t>HUD -1 answers the following key questions.</a:t>
            </a:r>
          </a:p>
          <a:p>
            <a:pPr>
              <a:buFont typeface="+mj-lt"/>
              <a:buAutoNum type="arabicPeriod"/>
            </a:pPr>
            <a:r>
              <a:rPr lang="en-US" dirty="0"/>
              <a:t>Compare total box office and total tickets sold compared to average price relationship.</a:t>
            </a:r>
          </a:p>
          <a:p>
            <a:pPr>
              <a:buFont typeface="+mj-lt"/>
              <a:buAutoNum type="arabicPeriod"/>
            </a:pPr>
            <a:r>
              <a:rPr lang="en-US" dirty="0"/>
              <a:t>Which genre grosses the higher for each studio? Show statistics for each studio and genre.</a:t>
            </a:r>
          </a:p>
          <a:p>
            <a:pPr>
              <a:buFont typeface="+mj-lt"/>
              <a:buAutoNum type="arabicPeriod"/>
            </a:pPr>
            <a:r>
              <a:rPr lang="en-US" dirty="0"/>
              <a:t>Top 5 Actors and Directors with highest grossing movies.</a:t>
            </a:r>
          </a:p>
          <a:p>
            <a:pPr>
              <a:buFont typeface="+mj-lt"/>
              <a:buAutoNum type="arabicPeriod"/>
            </a:pPr>
            <a:r>
              <a:rPr lang="en-US" dirty="0"/>
              <a:t>Poster vs grossing revenue </a:t>
            </a:r>
            <a:r>
              <a:rPr lang="en-US"/>
              <a:t>and tickets sold </a:t>
            </a:r>
            <a:r>
              <a:rPr lang="en-US" dirty="0"/>
              <a:t>relationship.</a:t>
            </a:r>
          </a:p>
          <a:p>
            <a:pPr>
              <a:buFont typeface="+mj-lt"/>
              <a:buAutoNum type="arabicPeriod"/>
            </a:pPr>
            <a:r>
              <a:rPr lang="en-US" dirty="0"/>
              <a:t>Generate ROI for the movies?</a:t>
            </a:r>
          </a:p>
          <a:p>
            <a:pPr>
              <a:buFont typeface="+mj-lt"/>
              <a:buAutoNum type="arabicPeriod"/>
            </a:pPr>
            <a:r>
              <a:rPr lang="en-US" dirty="0"/>
              <a:t>Facebook like compared to earnings?</a:t>
            </a:r>
          </a:p>
          <a:p>
            <a:pPr>
              <a:buFont typeface="+mj-lt"/>
              <a:buAutoNum type="arabicPeriod"/>
            </a:pPr>
            <a:r>
              <a:rPr lang="en-US" dirty="0"/>
              <a:t>MPAA Ratings vs Earnings comparison?</a:t>
            </a:r>
          </a:p>
          <a:p>
            <a:pPr>
              <a:buFont typeface="+mj-lt"/>
              <a:buAutoNum type="arabicPeriod"/>
            </a:pPr>
            <a:r>
              <a:rPr lang="en-US" dirty="0"/>
              <a:t>Correlation between IMDB score and Earnings?</a:t>
            </a:r>
          </a:p>
          <a:p>
            <a:endParaRPr lang="en-US" dirty="0"/>
          </a:p>
        </p:txBody>
      </p:sp>
      <p:pic>
        <p:nvPicPr>
          <p:cNvPr id="8" name="Picture 7">
            <a:extLst>
              <a:ext uri="{FF2B5EF4-FFF2-40B4-BE49-F238E27FC236}">
                <a16:creationId xmlns:a16="http://schemas.microsoft.com/office/drawing/2014/main" id="{E9C9907D-608C-4352-87BB-A4EFD2508D12}"/>
              </a:ext>
            </a:extLst>
          </p:cNvPr>
          <p:cNvPicPr>
            <a:picLocks noChangeAspect="1"/>
          </p:cNvPicPr>
          <p:nvPr/>
        </p:nvPicPr>
        <p:blipFill>
          <a:blip r:embed="rId2"/>
          <a:stretch>
            <a:fillRect/>
          </a:stretch>
        </p:blipFill>
        <p:spPr>
          <a:xfrm>
            <a:off x="1476729" y="183125"/>
            <a:ext cx="2395360" cy="2294257"/>
          </a:xfrm>
          <a:prstGeom prst="rect">
            <a:avLst/>
          </a:prstGeom>
        </p:spPr>
      </p:pic>
    </p:spTree>
    <p:extLst>
      <p:ext uri="{BB962C8B-B14F-4D97-AF65-F5344CB8AC3E}">
        <p14:creationId xmlns:p14="http://schemas.microsoft.com/office/powerpoint/2010/main" val="347070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7BAD-6367-E44B-B9E5-4BA01E87AFAB}"/>
              </a:ext>
            </a:extLst>
          </p:cNvPr>
          <p:cNvSpPr>
            <a:spLocks noGrp="1"/>
          </p:cNvSpPr>
          <p:nvPr>
            <p:ph type="title"/>
          </p:nvPr>
        </p:nvSpPr>
        <p:spPr/>
        <p:txBody>
          <a:bodyPr/>
          <a:lstStyle/>
          <a:p>
            <a:r>
              <a:rPr lang="en-US" dirty="0"/>
              <a:t>Compare total box office and total tickets sold compared to average price relationship</a:t>
            </a:r>
          </a:p>
        </p:txBody>
      </p:sp>
      <p:sp>
        <p:nvSpPr>
          <p:cNvPr id="3" name="Content Placeholder 2">
            <a:extLst>
              <a:ext uri="{FF2B5EF4-FFF2-40B4-BE49-F238E27FC236}">
                <a16:creationId xmlns:a16="http://schemas.microsoft.com/office/drawing/2014/main" id="{FF07750D-C0F7-FB42-AE32-08AB3A6B580C}"/>
              </a:ext>
            </a:extLst>
          </p:cNvPr>
          <p:cNvSpPr>
            <a:spLocks noGrp="1"/>
          </p:cNvSpPr>
          <p:nvPr>
            <p:ph idx="1"/>
          </p:nvPr>
        </p:nvSpPr>
        <p:spPr/>
        <p:txBody>
          <a:bodyPr/>
          <a:lstStyle/>
          <a:p>
            <a:r>
              <a:rPr lang="en-US" dirty="0"/>
              <a:t>As you can see average ticket price has a negative correlation with the amount of tickets sold.</a:t>
            </a:r>
          </a:p>
          <a:p>
            <a:r>
              <a:rPr lang="en-US" dirty="0"/>
              <a:t>As ticket prices get higher, less tickets are sold, which will be show below in scatter plot. </a:t>
            </a:r>
          </a:p>
          <a:p>
            <a:r>
              <a:rPr lang="en-US" dirty="0"/>
              <a:t>However, as ticket prices get higher, the total box office</a:t>
            </a:r>
          </a:p>
          <a:p>
            <a:r>
              <a:rPr lang="en-US" dirty="0"/>
              <a:t>Conclusion: Studios would rather have less consumers but have increased prices because the higher ticket price results in more money for the </a:t>
            </a:r>
            <a:r>
              <a:rPr lang="en-US" dirty="0" err="1"/>
              <a:t>studioe</a:t>
            </a:r>
            <a:r>
              <a:rPr lang="en-US" dirty="0"/>
              <a:t> goes up.</a:t>
            </a:r>
          </a:p>
        </p:txBody>
      </p:sp>
    </p:spTree>
    <p:extLst>
      <p:ext uri="{BB962C8B-B14F-4D97-AF65-F5344CB8AC3E}">
        <p14:creationId xmlns:p14="http://schemas.microsoft.com/office/powerpoint/2010/main" val="410079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algn="ctr"/>
            <a:r>
              <a:rPr lang="en-US" sz="2000" b="1" dirty="0"/>
              <a:t>Recommendation </a:t>
            </a:r>
          </a:p>
          <a:p>
            <a:r>
              <a:rPr lang="en-US" sz="1600" dirty="0"/>
              <a:t>Actor </a:t>
            </a:r>
            <a:r>
              <a:rPr lang="en-US" sz="1600" dirty="0" err="1"/>
              <a:t>facebook</a:t>
            </a:r>
            <a:r>
              <a:rPr lang="en-US" sz="1600" dirty="0"/>
              <a:t> likes is not a good indicator for earnings.</a:t>
            </a:r>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8" name="Picture 7">
            <a:extLst>
              <a:ext uri="{FF2B5EF4-FFF2-40B4-BE49-F238E27FC236}">
                <a16:creationId xmlns:a16="http://schemas.microsoft.com/office/drawing/2014/main" id="{866A9C5F-9D71-467C-AD4D-B905FC0FDDC0}"/>
              </a:ext>
            </a:extLst>
          </p:cNvPr>
          <p:cNvPicPr>
            <a:picLocks noChangeAspect="1"/>
          </p:cNvPicPr>
          <p:nvPr/>
        </p:nvPicPr>
        <p:blipFill>
          <a:blip r:embed="rId3"/>
          <a:stretch>
            <a:fillRect/>
          </a:stretch>
        </p:blipFill>
        <p:spPr>
          <a:xfrm>
            <a:off x="510116" y="4161016"/>
            <a:ext cx="4944533" cy="3992679"/>
          </a:xfrm>
          <a:prstGeom prst="rect">
            <a:avLst/>
          </a:prstGeom>
        </p:spPr>
      </p:pic>
    </p:spTree>
    <p:extLst>
      <p:ext uri="{BB962C8B-B14F-4D97-AF65-F5344CB8AC3E}">
        <p14:creationId xmlns:p14="http://schemas.microsoft.com/office/powerpoint/2010/main" val="140213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IMDB score gives some indication but is still not a good feature on its own to help in predicting higher earnings.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3" name="Picture 2">
            <a:extLst>
              <a:ext uri="{FF2B5EF4-FFF2-40B4-BE49-F238E27FC236}">
                <a16:creationId xmlns:a16="http://schemas.microsoft.com/office/drawing/2014/main" id="{61E69105-1564-48F6-8021-AA5F42D80F5E}"/>
              </a:ext>
            </a:extLst>
          </p:cNvPr>
          <p:cNvPicPr>
            <a:picLocks noChangeAspect="1"/>
          </p:cNvPicPr>
          <p:nvPr/>
        </p:nvPicPr>
        <p:blipFill>
          <a:blip r:embed="rId3"/>
          <a:stretch>
            <a:fillRect/>
          </a:stretch>
        </p:blipFill>
        <p:spPr>
          <a:xfrm>
            <a:off x="228599" y="4659356"/>
            <a:ext cx="5217985" cy="3564693"/>
          </a:xfrm>
          <a:prstGeom prst="rect">
            <a:avLst/>
          </a:prstGeom>
        </p:spPr>
      </p:pic>
    </p:spTree>
    <p:extLst>
      <p:ext uri="{BB962C8B-B14F-4D97-AF65-F5344CB8AC3E}">
        <p14:creationId xmlns:p14="http://schemas.microsoft.com/office/powerpoint/2010/main" val="28143133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B9FE9E-4225-43A8-A8C9-61BAE9CED68F}">
  <ds:schemaRefs>
    <ds:schemaRef ds:uri="http://schemas.microsoft.com/sharepoint/v3/contenttype/forms"/>
  </ds:schemaRefs>
</ds:datastoreItem>
</file>

<file path=customXml/itemProps2.xml><?xml version="1.0" encoding="utf-8"?>
<ds:datastoreItem xmlns:ds="http://schemas.openxmlformats.org/officeDocument/2006/customXml" ds:itemID="{BD0E37F7-73A9-4D3D-9C26-F85A847C247A}">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F28CF33A-5C4D-495F-BC38-FDA3553FE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379</TotalTime>
  <Words>1180</Words>
  <Application>Microsoft Macintosh PowerPoint</Application>
  <PresentationFormat>Letter Paper (8.5x11 in)</PresentationFormat>
  <Paragraphs>77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alright_sans</vt:lpstr>
      <vt:lpstr>Arial</vt:lpstr>
      <vt:lpstr>Trebuchet MS</vt:lpstr>
      <vt:lpstr>Verdana</vt:lpstr>
      <vt:lpstr>Wingdings</vt:lpstr>
      <vt:lpstr>Wingdings 3</vt:lpstr>
      <vt:lpstr>Facet</vt:lpstr>
      <vt:lpstr>MovieS</vt:lpstr>
      <vt:lpstr>PowerPoint Presentation</vt:lpstr>
      <vt:lpstr>PowerPoint Presentation</vt:lpstr>
      <vt:lpstr>PowerPoint Presentation</vt:lpstr>
      <vt:lpstr>PowerPoint Presentation</vt:lpstr>
      <vt:lpstr>PowerPoint Presentation</vt:lpstr>
      <vt:lpstr>Compare total box office and total tickets sold compared to average price relationship</vt:lpstr>
      <vt:lpstr>PowerPoint Presentation</vt:lpstr>
      <vt:lpstr>PowerPoint Presentation</vt:lpstr>
      <vt:lpstr>PowerPoint Presentation</vt:lpstr>
      <vt:lpstr>PowerPoint Presentation</vt:lpstr>
      <vt:lpstr>PowerPoint Presentation</vt:lpstr>
      <vt:lpstr>Poster vs grossing revenue relationship and tickets sold for Top Grossing Movies in US </vt:lpstr>
      <vt:lpstr>Poster and imdb score vs grossing revenue relationship and tickets sold for Top Grossing Movies in US</vt:lpstr>
      <vt:lpstr>Poster and imdb score vs grossing revenue relationship and tickets sold for Top Grossing Movies in US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singhg2001</dc:creator>
  <cp:lastModifiedBy>tyler gehbauer</cp:lastModifiedBy>
  <cp:revision>14</cp:revision>
  <dcterms:created xsi:type="dcterms:W3CDTF">2022-01-25T19:28:57Z</dcterms:created>
  <dcterms:modified xsi:type="dcterms:W3CDTF">2022-01-26T22:03:47Z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