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4"/>
  </p:sldMasterIdLst>
  <p:sldIdLst>
    <p:sldId id="257" r:id="rId5"/>
    <p:sldId id="256" r:id="rId6"/>
    <p:sldId id="258" r:id="rId7"/>
    <p:sldId id="261" r:id="rId8"/>
    <p:sldId id="259" r:id="rId9"/>
    <p:sldId id="260" r:id="rId10"/>
    <p:sldId id="262" r:id="rId11"/>
    <p:sldId id="263" r:id="rId12"/>
    <p:sldId id="264" r:id="rId13"/>
    <p:sldId id="265" r:id="rId14"/>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 userDrawn="1">
          <p15:clr>
            <a:srgbClr val="A4A3A4"/>
          </p15:clr>
        </p15:guide>
        <p15:guide id="2" pos="346" userDrawn="1">
          <p15:clr>
            <a:srgbClr val="A4A3A4"/>
          </p15:clr>
        </p15:guide>
        <p15:guide id="3" pos="3974" userDrawn="1">
          <p15:clr>
            <a:srgbClr val="A4A3A4"/>
          </p15:clr>
        </p15:guide>
        <p15:guide id="4" orient="horz" pos="54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345D"/>
    <a:srgbClr val="6086C0"/>
    <a:srgbClr val="62C5EB"/>
    <a:srgbClr val="89CDB6"/>
    <a:srgbClr val="AFCF64"/>
    <a:srgbClr val="F9E865"/>
    <a:srgbClr val="FFB351"/>
    <a:srgbClr val="F96040"/>
    <a:srgbClr val="8CC63E"/>
    <a:srgbClr val="23B5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3000" y="84"/>
      </p:cViewPr>
      <p:guideLst>
        <p:guide orient="horz" pos="340"/>
        <p:guide pos="346"/>
        <p:guide pos="3974"/>
        <p:guide orient="horz" pos="54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6350" y="-11290"/>
            <a:ext cx="6877353" cy="9166580"/>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847947" y="3206046"/>
            <a:ext cx="4370039" cy="2195069"/>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847947" y="5401113"/>
            <a:ext cx="4370039" cy="1462532"/>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2E2C6F-EF9B-4B9B-9664-C8CFFD5D581A}" type="datetimeFigureOut">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3164561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12800"/>
            <a:ext cx="4760786" cy="4538133"/>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5960533"/>
            <a:ext cx="4760786" cy="2094616"/>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E2C6F-EF9B-4B9B-9664-C8CFFD5D581A}" type="datetimeFigureOut">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2996397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64" y="812800"/>
            <a:ext cx="4554137" cy="4030133"/>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25806" y="4842933"/>
            <a:ext cx="4064853" cy="5080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457199" y="5960533"/>
            <a:ext cx="4760786" cy="2094616"/>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E2C6F-EF9B-4B9B-9664-C8CFFD5D581A}" type="datetimeFigureOut">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
        <p:nvSpPr>
          <p:cNvPr id="24" name="TextBox 23"/>
          <p:cNvSpPr txBox="1"/>
          <p:nvPr/>
        </p:nvSpPr>
        <p:spPr>
          <a:xfrm>
            <a:off x="362034" y="1053838"/>
            <a:ext cx="342989" cy="779701"/>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060775" y="3848742"/>
            <a:ext cx="342989" cy="779701"/>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2449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57199" y="2575984"/>
            <a:ext cx="4760786" cy="3460613"/>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457199" y="6036597"/>
            <a:ext cx="4760786" cy="2018552"/>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E2C6F-EF9B-4B9B-9664-C8CFFD5D581A}" type="datetimeFigureOut">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2576072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581164" y="812800"/>
            <a:ext cx="4554137" cy="4030133"/>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457198" y="5350933"/>
            <a:ext cx="4760787" cy="685664"/>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457199" y="6036597"/>
            <a:ext cx="4760786" cy="2018552"/>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E2C6F-EF9B-4B9B-9664-C8CFFD5D581A}" type="datetimeFigureOut">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
        <p:nvSpPr>
          <p:cNvPr id="24" name="TextBox 23"/>
          <p:cNvSpPr txBox="1"/>
          <p:nvPr/>
        </p:nvSpPr>
        <p:spPr>
          <a:xfrm>
            <a:off x="362034" y="1053838"/>
            <a:ext cx="342989" cy="779701"/>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060775" y="3848742"/>
            <a:ext cx="342989" cy="779701"/>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679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461886" y="812800"/>
            <a:ext cx="4756099" cy="4030133"/>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457198" y="5350933"/>
            <a:ext cx="4760787" cy="685664"/>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457199" y="6036597"/>
            <a:ext cx="4760786" cy="2018552"/>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E2C6F-EF9B-4B9B-9664-C8CFFD5D581A}" type="datetimeFigureOut">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2184097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E2C6F-EF9B-4B9B-9664-C8CFFD5D581A}" type="datetimeFigureOut">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1071920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82984" y="812801"/>
            <a:ext cx="734109" cy="7001935"/>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457199" y="812801"/>
            <a:ext cx="3896270" cy="70019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E2C6F-EF9B-4B9B-9664-C8CFFD5D581A}" type="datetimeFigureOut">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1179390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11" name="Picture 10" descr="Colorful movie theater seats.">
            <a:extLst>
              <a:ext uri="{FF2B5EF4-FFF2-40B4-BE49-F238E27FC236}">
                <a16:creationId xmlns:a16="http://schemas.microsoft.com/office/drawing/2014/main" id="{B22F1A4A-12AA-5840-9EED-01DC10F9EFAA}"/>
              </a:ext>
            </a:extLst>
          </p:cNvPr>
          <p:cNvPicPr>
            <a:picLocks noChangeAspect="1"/>
          </p:cNvPicPr>
          <p:nvPr userDrawn="1"/>
        </p:nvPicPr>
        <p:blipFill>
          <a:blip r:embed="rId2"/>
          <a:stretch>
            <a:fillRect/>
          </a:stretch>
        </p:blipFill>
        <p:spPr>
          <a:xfrm>
            <a:off x="0" y="0"/>
            <a:ext cx="6858000" cy="91440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06733" y="2713182"/>
            <a:ext cx="2308412" cy="1179080"/>
          </a:xfrm>
          <a:prstGeom prst="rect">
            <a:avLst/>
          </a:prstGeom>
        </p:spPr>
        <p:txBody>
          <a:bodyPr lIns="0" rIns="0"/>
          <a:lstStyle>
            <a:lvl1pPr marL="0" indent="0" algn="l">
              <a:lnSpc>
                <a:spcPct val="110000"/>
              </a:lnSpc>
              <a:buNone/>
              <a:defRPr sz="1235">
                <a:solidFill>
                  <a:schemeClr val="bg1"/>
                </a:solidFill>
              </a:defRPr>
            </a:lvl1pPr>
            <a:lvl2pPr marL="342894" indent="0" algn="l">
              <a:buNone/>
              <a:defRPr sz="1235">
                <a:solidFill>
                  <a:schemeClr val="bg1"/>
                </a:solidFill>
              </a:defRPr>
            </a:lvl2pPr>
            <a:lvl3pPr marL="685787" indent="0" algn="l">
              <a:buNone/>
              <a:defRPr sz="1235">
                <a:solidFill>
                  <a:schemeClr val="bg1"/>
                </a:solidFill>
              </a:defRPr>
            </a:lvl3pPr>
            <a:lvl4pPr marL="1028680" indent="0" algn="l">
              <a:buNone/>
              <a:defRPr sz="1235">
                <a:solidFill>
                  <a:schemeClr val="bg1"/>
                </a:solidFill>
              </a:defRPr>
            </a:lvl4pPr>
            <a:lvl5pPr marL="1371573" indent="0" algn="l">
              <a:buNone/>
              <a:defRPr sz="1235">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3952019" y="2713182"/>
            <a:ext cx="2308412" cy="1179080"/>
          </a:xfrm>
          <a:prstGeom prst="rect">
            <a:avLst/>
          </a:prstGeom>
        </p:spPr>
        <p:txBody>
          <a:bodyPr lIns="0" rIns="0"/>
          <a:lstStyle>
            <a:lvl1pPr marL="0" indent="0" algn="r">
              <a:lnSpc>
                <a:spcPct val="110000"/>
              </a:lnSpc>
              <a:buNone/>
              <a:defRPr sz="1235">
                <a:solidFill>
                  <a:schemeClr val="bg1"/>
                </a:solidFill>
              </a:defRPr>
            </a:lvl1pPr>
            <a:lvl2pPr marL="342894" indent="0" algn="r">
              <a:buNone/>
              <a:defRPr sz="1235">
                <a:solidFill>
                  <a:schemeClr val="bg1"/>
                </a:solidFill>
              </a:defRPr>
            </a:lvl2pPr>
            <a:lvl3pPr marL="685787" indent="0" algn="r">
              <a:buNone/>
              <a:defRPr sz="1235">
                <a:solidFill>
                  <a:schemeClr val="bg1"/>
                </a:solidFill>
              </a:defRPr>
            </a:lvl3pPr>
            <a:lvl4pPr marL="1028680" indent="0" algn="r">
              <a:buNone/>
              <a:defRPr sz="1235">
                <a:solidFill>
                  <a:schemeClr val="bg1"/>
                </a:solidFill>
              </a:defRPr>
            </a:lvl4pPr>
            <a:lvl5pPr marL="1371573" indent="0" algn="r">
              <a:buNone/>
              <a:defRPr sz="1235">
                <a:solidFill>
                  <a:schemeClr val="bg1"/>
                </a:solidFill>
              </a:defRPr>
            </a:lvl5pPr>
          </a:lstStyle>
          <a:p>
            <a:pPr lvl="0"/>
            <a:r>
              <a:rPr lang="en-US"/>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06735" y="2313423"/>
            <a:ext cx="2308003" cy="360506"/>
          </a:xfrm>
          <a:prstGeom prst="rect">
            <a:avLst/>
          </a:prstGeom>
        </p:spPr>
        <p:txBody>
          <a:bodyPr lIns="0" rIns="0"/>
          <a:lstStyle>
            <a:lvl1pPr marL="0" indent="0">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3951407" y="2313423"/>
            <a:ext cx="2308003" cy="360506"/>
          </a:xfrm>
          <a:prstGeom prst="rect">
            <a:avLst/>
          </a:prstGeom>
        </p:spPr>
        <p:txBody>
          <a:bodyPr lIns="0" rIns="0"/>
          <a:lstStyle>
            <a:lvl1pPr marL="0" indent="0" algn="r">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06734" y="4064805"/>
            <a:ext cx="77317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5486241" y="4056895"/>
            <a:ext cx="77317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599640" y="8658805"/>
            <a:ext cx="3658721" cy="360506"/>
          </a:xfrm>
          <a:prstGeom prst="rect">
            <a:avLst/>
          </a:prstGeom>
        </p:spPr>
        <p:txBody>
          <a:bodyPr anchor="ctr"/>
          <a:lstStyle>
            <a:lvl1pPr marL="0" indent="0" algn="ctr">
              <a:buNone/>
              <a:defRPr sz="1588">
                <a:solidFill>
                  <a:schemeClr val="bg1"/>
                </a:solidFill>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06733" y="460277"/>
            <a:ext cx="5734749" cy="311727"/>
          </a:xfrm>
          <a:prstGeom prst="rect">
            <a:avLst/>
          </a:prstGeom>
        </p:spPr>
        <p:txBody>
          <a:bodyPr lIns="0" rIns="0"/>
          <a:lstStyle>
            <a:lvl1pPr marL="0" indent="0" algn="r">
              <a:buNone/>
              <a:defRPr sz="1588">
                <a:solidFill>
                  <a:schemeClr val="bg1"/>
                </a:solidFill>
              </a:defRPr>
            </a:lvl1pPr>
            <a:lvl2pPr marL="342894" indent="0">
              <a:buNone/>
              <a:defRPr sz="1588">
                <a:solidFill>
                  <a:schemeClr val="bg1"/>
                </a:solidFill>
              </a:defRPr>
            </a:lvl2pPr>
            <a:lvl3pPr marL="685787" indent="0">
              <a:buNone/>
              <a:defRPr sz="1235">
                <a:solidFill>
                  <a:schemeClr val="bg1"/>
                </a:solidFill>
              </a:defRPr>
            </a:lvl3pPr>
            <a:lvl4pPr marL="1028680" indent="0">
              <a:buNone/>
              <a:defRPr sz="1059">
                <a:solidFill>
                  <a:schemeClr val="bg1"/>
                </a:solidFill>
              </a:defRPr>
            </a:lvl4pPr>
            <a:lvl5pPr marL="1371573" indent="0">
              <a:buNone/>
              <a:defRPr sz="1059">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06733" y="875897"/>
            <a:ext cx="5734749" cy="720147"/>
          </a:xfrm>
          <a:prstGeom prst="rect">
            <a:avLst/>
          </a:prstGeom>
        </p:spPr>
        <p:txBody>
          <a:bodyPr lIns="0" rIns="0" anchor="ctr"/>
          <a:lstStyle>
            <a:lvl1pPr>
              <a:defRPr lang="en-US" sz="7764" cap="all" spc="-265" baseline="0">
                <a:solidFill>
                  <a:schemeClr val="accent4"/>
                </a:solidFill>
                <a:ea typeface="+mn-ea"/>
                <a:cs typeface="+mn-cs"/>
              </a:defRPr>
            </a:lvl1pPr>
          </a:lstStyle>
          <a:p>
            <a:pPr marL="0" lvl="0" indent="0">
              <a:spcBef>
                <a:spcPts val="7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209207" y="7445244"/>
            <a:ext cx="1648793" cy="1698756"/>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88" dirty="0"/>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5730892" y="7966364"/>
            <a:ext cx="1143000" cy="1177636"/>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88"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6265337" y="8513778"/>
            <a:ext cx="611689" cy="63022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88" dirty="0">
              <a:solidFill>
                <a:schemeClr val="accent2"/>
              </a:solidFill>
            </a:endParaRPr>
          </a:p>
        </p:txBody>
      </p:sp>
      <p:cxnSp>
        <p:nvCxnSpPr>
          <p:cNvPr id="15" name="Straight Connector 14">
            <a:extLst>
              <a:ext uri="{FF2B5EF4-FFF2-40B4-BE49-F238E27FC236}">
                <a16:creationId xmlns:a16="http://schemas.microsoft.com/office/drawing/2014/main" id="{D4FA5212-DF73-AE46-A95F-80644FFB37C8}"/>
              </a:ext>
            </a:extLst>
          </p:cNvPr>
          <p:cNvCxnSpPr>
            <a:cxnSpLocks/>
          </p:cNvCxnSpPr>
          <p:nvPr userDrawn="1"/>
        </p:nvCxnSpPr>
        <p:spPr>
          <a:xfrm flipH="1">
            <a:off x="602727" y="601051"/>
            <a:ext cx="397898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AD2439-3A94-354F-B070-A9A9967E1C67}"/>
              </a:ext>
            </a:extLst>
          </p:cNvPr>
          <p:cNvCxnSpPr>
            <a:cxnSpLocks/>
          </p:cNvCxnSpPr>
          <p:nvPr userDrawn="1"/>
        </p:nvCxnSpPr>
        <p:spPr>
          <a:xfrm flipH="1">
            <a:off x="602728" y="1831335"/>
            <a:ext cx="565254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504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E2C6F-EF9B-4B9B-9664-C8CFFD5D581A}" type="datetimeFigureOut">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3172857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199" y="3601158"/>
            <a:ext cx="4760786" cy="2435441"/>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457199" y="6036597"/>
            <a:ext cx="4760786" cy="11472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E2C6F-EF9B-4B9B-9664-C8CFFD5D581A}" type="datetimeFigureOut">
              <a:rPr lang="en-US" smtClean="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253960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12800"/>
            <a:ext cx="4760786" cy="17610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2880785"/>
            <a:ext cx="2316082" cy="5174363"/>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901903" y="2880787"/>
            <a:ext cx="2316083" cy="517436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2E2C6F-EF9B-4B9B-9664-C8CFFD5D581A}" type="datetimeFigureOut">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283296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812800"/>
            <a:ext cx="4760785" cy="176106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199" y="2881311"/>
            <a:ext cx="2318004" cy="768349"/>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199" y="3649662"/>
            <a:ext cx="2318004" cy="440548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899980" y="2881311"/>
            <a:ext cx="2318004" cy="768349"/>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2899980" y="3649662"/>
            <a:ext cx="2318004" cy="440548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2E2C6F-EF9B-4B9B-9664-C8CFFD5D581A}" type="datetimeFigureOut">
              <a:rPr lang="en-US" smtClean="0"/>
              <a:t>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3244011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199" y="812800"/>
            <a:ext cx="4760786" cy="17610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2E2C6F-EF9B-4B9B-9664-C8CFFD5D581A}" type="datetimeFigureOut">
              <a:rPr lang="en-US" smtClean="0"/>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3806872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975E58-1529-4942-85D9-4437A17B2BE2}"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E2CA46-ABFB-4E78-8E05-4E1EA2D8FE01}" type="slidenum">
              <a:rPr lang="en-US" smtClean="0"/>
              <a:t>‹#›</a:t>
            </a:fld>
            <a:endParaRPr lang="en-US"/>
          </a:p>
        </p:txBody>
      </p:sp>
    </p:spTree>
    <p:extLst>
      <p:ext uri="{BB962C8B-B14F-4D97-AF65-F5344CB8AC3E}">
        <p14:creationId xmlns:p14="http://schemas.microsoft.com/office/powerpoint/2010/main" val="39183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99" y="1998139"/>
            <a:ext cx="2092637" cy="1704621"/>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2678456" y="686567"/>
            <a:ext cx="2539528" cy="736858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199" y="3702759"/>
            <a:ext cx="2092637" cy="3445932"/>
          </a:xfrm>
        </p:spPr>
        <p:txBody>
          <a:bodyPr>
            <a:normAutofit/>
          </a:bodyPr>
          <a:lstStyle>
            <a:lvl1pPr marL="0" indent="0">
              <a:buNone/>
              <a:defRPr sz="105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p:cNvSpPr>
            <a:spLocks noGrp="1"/>
          </p:cNvSpPr>
          <p:nvPr>
            <p:ph type="dt" sz="half" idx="10"/>
          </p:nvPr>
        </p:nvSpPr>
        <p:spPr/>
        <p:txBody>
          <a:bodyPr/>
          <a:lstStyle/>
          <a:p>
            <a:fld id="{552E2C6F-EF9B-4B9B-9664-C8CFFD5D581A}" type="datetimeFigureOut">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3654597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99" y="6400800"/>
            <a:ext cx="4760786" cy="755651"/>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199" y="812800"/>
            <a:ext cx="4760786" cy="5127624"/>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57199" y="7156451"/>
            <a:ext cx="4760786" cy="898699"/>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52E2C6F-EF9B-4B9B-9664-C8CFFD5D581A}" type="datetimeFigureOut">
              <a:rPr lang="en-US" smtClean="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D5153B-A88B-49C0-9DC6-81302951326B}" type="slidenum">
              <a:rPr lang="en-US" smtClean="0"/>
              <a:t>‹#›</a:t>
            </a:fld>
            <a:endParaRPr lang="en-US" dirty="0"/>
          </a:p>
        </p:txBody>
      </p:sp>
    </p:spTree>
    <p:extLst>
      <p:ext uri="{BB962C8B-B14F-4D97-AF65-F5344CB8AC3E}">
        <p14:creationId xmlns:p14="http://schemas.microsoft.com/office/powerpoint/2010/main" val="4106166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6350" y="-11290"/>
            <a:ext cx="6877354" cy="9166580"/>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457200" y="812800"/>
            <a:ext cx="4760785" cy="176106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457199" y="2880787"/>
            <a:ext cx="4760786" cy="51743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053944" y="8055152"/>
            <a:ext cx="513099"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552E2C6F-EF9B-4B9B-9664-C8CFFD5D581A}" type="datetimeFigureOut">
              <a:rPr lang="en-US" smtClean="0"/>
              <a:t>1/25/2022</a:t>
            </a:fld>
            <a:endParaRPr lang="en-US" dirty="0"/>
          </a:p>
        </p:txBody>
      </p:sp>
      <p:sp>
        <p:nvSpPr>
          <p:cNvPr id="5" name="Footer Placeholder 4"/>
          <p:cNvSpPr>
            <a:spLocks noGrp="1"/>
          </p:cNvSpPr>
          <p:nvPr>
            <p:ph type="ftr" sz="quarter" idx="3"/>
          </p:nvPr>
        </p:nvSpPr>
        <p:spPr>
          <a:xfrm>
            <a:off x="457200" y="8055152"/>
            <a:ext cx="3467230" cy="486833"/>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33507" y="8055152"/>
            <a:ext cx="384479" cy="486833"/>
          </a:xfrm>
          <a:prstGeom prst="rect">
            <a:avLst/>
          </a:prstGeom>
        </p:spPr>
        <p:txBody>
          <a:bodyPr vert="horz" lIns="91440" tIns="45720" rIns="91440" bIns="45720" rtlCol="0" anchor="ctr"/>
          <a:lstStyle>
            <a:lvl1pPr algn="r">
              <a:defRPr sz="675">
                <a:solidFill>
                  <a:schemeClr val="accent1"/>
                </a:solidFill>
              </a:defRPr>
            </a:lvl1pPr>
          </a:lstStyle>
          <a:p>
            <a:fld id="{BCD5153B-A88B-49C0-9DC6-81302951326B}" type="slidenum">
              <a:rPr lang="en-US" smtClean="0"/>
              <a:t>‹#›</a:t>
            </a:fld>
            <a:endParaRPr lang="en-US" dirty="0"/>
          </a:p>
        </p:txBody>
      </p:sp>
    </p:spTree>
    <p:extLst>
      <p:ext uri="{BB962C8B-B14F-4D97-AF65-F5344CB8AC3E}">
        <p14:creationId xmlns:p14="http://schemas.microsoft.com/office/powerpoint/2010/main" val="1817322639"/>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2" r:id="rId17"/>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7D7B05AE-F1D3-F246-917E-3A73DC6FD61B}"/>
              </a:ext>
            </a:extLst>
          </p:cNvPr>
          <p:cNvSpPr>
            <a:spLocks noGrp="1"/>
          </p:cNvSpPr>
          <p:nvPr>
            <p:ph type="body" sz="quarter" idx="10"/>
          </p:nvPr>
        </p:nvSpPr>
        <p:spPr/>
        <p:txBody>
          <a:bodyPr/>
          <a:lstStyle/>
          <a:p>
            <a:r>
              <a:rPr lang="en-US" dirty="0"/>
              <a:t>Current Technology, availability of cloud power and AI now can be used to derive and drive customer engagement and business.</a:t>
            </a:r>
          </a:p>
        </p:txBody>
      </p:sp>
      <p:sp>
        <p:nvSpPr>
          <p:cNvPr id="13" name="Text Placeholder 12">
            <a:extLst>
              <a:ext uri="{FF2B5EF4-FFF2-40B4-BE49-F238E27FC236}">
                <a16:creationId xmlns:a16="http://schemas.microsoft.com/office/drawing/2014/main" id="{44E7CDFD-7790-A640-9ACB-9D9F14E11463}"/>
              </a:ext>
            </a:extLst>
          </p:cNvPr>
          <p:cNvSpPr>
            <a:spLocks noGrp="1"/>
          </p:cNvSpPr>
          <p:nvPr>
            <p:ph type="body" sz="quarter" idx="11"/>
          </p:nvPr>
        </p:nvSpPr>
        <p:spPr/>
        <p:txBody>
          <a:bodyPr>
            <a:normAutofit/>
          </a:bodyPr>
          <a:lstStyle/>
          <a:p>
            <a:pPr algn="l"/>
            <a:r>
              <a:rPr lang="en-US" b="0" i="0" dirty="0">
                <a:effectLst/>
                <a:latin typeface="alright_sans"/>
              </a:rPr>
              <a:t>On the theory that some snowflakes may be alike, the movie industry tries out predictive analytics on creativity.</a:t>
            </a:r>
          </a:p>
          <a:p>
            <a:pPr algn="l"/>
            <a:r>
              <a:rPr lang="en-US" sz="800" dirty="0">
                <a:latin typeface="alright_sans"/>
              </a:rPr>
              <a:t>                                                                            See Reference</a:t>
            </a:r>
            <a:endParaRPr lang="en-US" sz="800" dirty="0"/>
          </a:p>
        </p:txBody>
      </p:sp>
      <p:sp>
        <p:nvSpPr>
          <p:cNvPr id="17" name="Text Placeholder 16">
            <a:extLst>
              <a:ext uri="{FF2B5EF4-FFF2-40B4-BE49-F238E27FC236}">
                <a16:creationId xmlns:a16="http://schemas.microsoft.com/office/drawing/2014/main" id="{8159C9F5-3197-0445-A08E-D2D4FA7B6EEB}"/>
              </a:ext>
            </a:extLst>
          </p:cNvPr>
          <p:cNvSpPr>
            <a:spLocks noGrp="1"/>
          </p:cNvSpPr>
          <p:nvPr>
            <p:ph type="body" sz="quarter" idx="12"/>
          </p:nvPr>
        </p:nvSpPr>
        <p:spPr/>
        <p:txBody>
          <a:bodyPr/>
          <a:lstStyle/>
          <a:p>
            <a:r>
              <a:rPr lang="en-US" dirty="0"/>
              <a:t>Big Data</a:t>
            </a:r>
          </a:p>
        </p:txBody>
      </p:sp>
      <p:sp>
        <p:nvSpPr>
          <p:cNvPr id="18" name="Text Placeholder 17">
            <a:extLst>
              <a:ext uri="{FF2B5EF4-FFF2-40B4-BE49-F238E27FC236}">
                <a16:creationId xmlns:a16="http://schemas.microsoft.com/office/drawing/2014/main" id="{E27F62D6-4966-064C-9DBA-65E5B2A7476D}"/>
              </a:ext>
            </a:extLst>
          </p:cNvPr>
          <p:cNvSpPr>
            <a:spLocks noGrp="1"/>
          </p:cNvSpPr>
          <p:nvPr>
            <p:ph type="body" sz="quarter" idx="13"/>
          </p:nvPr>
        </p:nvSpPr>
        <p:spPr/>
        <p:txBody>
          <a:bodyPr/>
          <a:lstStyle/>
          <a:p>
            <a:r>
              <a:rPr lang="en-US" dirty="0"/>
              <a:t>Challenges</a:t>
            </a:r>
          </a:p>
        </p:txBody>
      </p:sp>
      <p:sp>
        <p:nvSpPr>
          <p:cNvPr id="20" name="Title">
            <a:extLst>
              <a:ext uri="{FF2B5EF4-FFF2-40B4-BE49-F238E27FC236}">
                <a16:creationId xmlns:a16="http://schemas.microsoft.com/office/drawing/2014/main" id="{9171DEF7-A61D-CC4C-A663-F3A746DA9307}"/>
              </a:ext>
            </a:extLst>
          </p:cNvPr>
          <p:cNvSpPr>
            <a:spLocks noGrp="1"/>
          </p:cNvSpPr>
          <p:nvPr>
            <p:ph type="body" sz="quarter" idx="15"/>
          </p:nvPr>
        </p:nvSpPr>
        <p:spPr/>
        <p:txBody>
          <a:bodyPr/>
          <a:lstStyle/>
          <a:p>
            <a:r>
              <a:rPr lang="en-US" dirty="0"/>
              <a:t>MOVIES</a:t>
            </a:r>
          </a:p>
        </p:txBody>
      </p:sp>
      <p:sp>
        <p:nvSpPr>
          <p:cNvPr id="4" name="Text Placeholder 3">
            <a:extLst>
              <a:ext uri="{FF2B5EF4-FFF2-40B4-BE49-F238E27FC236}">
                <a16:creationId xmlns:a16="http://schemas.microsoft.com/office/drawing/2014/main" id="{2A3EF717-1FB0-914E-938F-9A05A994C939}"/>
              </a:ext>
            </a:extLst>
          </p:cNvPr>
          <p:cNvSpPr>
            <a:spLocks noGrp="1"/>
          </p:cNvSpPr>
          <p:nvPr>
            <p:ph type="body" sz="quarter" idx="16"/>
          </p:nvPr>
        </p:nvSpPr>
        <p:spPr/>
        <p:txBody>
          <a:bodyPr>
            <a:normAutofit lnSpcReduction="10000"/>
          </a:bodyPr>
          <a:lstStyle/>
          <a:p>
            <a:r>
              <a:rPr lang="en-US" dirty="0"/>
              <a:t>Data Science</a:t>
            </a:r>
          </a:p>
        </p:txBody>
      </p:sp>
      <p:sp>
        <p:nvSpPr>
          <p:cNvPr id="22" name="Title 21">
            <a:extLst>
              <a:ext uri="{FF2B5EF4-FFF2-40B4-BE49-F238E27FC236}">
                <a16:creationId xmlns:a16="http://schemas.microsoft.com/office/drawing/2014/main" id="{63144A03-4F69-4BAE-B210-2CAB9F69C35D}"/>
              </a:ext>
            </a:extLst>
          </p:cNvPr>
          <p:cNvSpPr>
            <a:spLocks noGrp="1"/>
          </p:cNvSpPr>
          <p:nvPr>
            <p:ph type="title"/>
          </p:nvPr>
        </p:nvSpPr>
        <p:spPr/>
        <p:txBody>
          <a:bodyPr>
            <a:normAutofit fontScale="90000"/>
          </a:bodyPr>
          <a:lstStyle/>
          <a:p>
            <a:r>
              <a:rPr lang="en-US" dirty="0"/>
              <a:t>MovieS</a:t>
            </a:r>
          </a:p>
        </p:txBody>
      </p:sp>
    </p:spTree>
    <p:extLst>
      <p:ext uri="{BB962C8B-B14F-4D97-AF65-F5344CB8AC3E}">
        <p14:creationId xmlns:p14="http://schemas.microsoft.com/office/powerpoint/2010/main" val="3934170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2213E38-3358-4888-93EA-37BCC5581424}"/>
              </a:ext>
            </a:extLst>
          </p:cNvPr>
          <p:cNvSpPr>
            <a:spLocks noGrp="1"/>
          </p:cNvSpPr>
          <p:nvPr>
            <p:ph idx="1"/>
          </p:nvPr>
        </p:nvSpPr>
        <p:spPr/>
        <p:txBody>
          <a:bodyPr>
            <a:normAutofit/>
          </a:bodyPr>
          <a:lstStyle/>
          <a:p>
            <a:pPr marL="0" indent="0" algn="ctr">
              <a:buNone/>
            </a:pPr>
            <a:r>
              <a:rPr lang="en-US" sz="2000" b="1" dirty="0"/>
              <a:t>Dashboard </a:t>
            </a:r>
          </a:p>
          <a:p>
            <a:r>
              <a:rPr lang="en-US" sz="1600" dirty="0"/>
              <a:t>Powered by D-Tale. Use </a:t>
            </a:r>
            <a:r>
              <a:rPr lang="en-US" sz="1600" dirty="0" err="1"/>
              <a:t>imdb_data_copy</a:t>
            </a:r>
            <a:r>
              <a:rPr lang="en-US" sz="1600" dirty="0"/>
              <a:t> for overall drill down and </a:t>
            </a:r>
            <a:r>
              <a:rPr lang="en-US" sz="1600" dirty="0" err="1"/>
              <a:t>profilic_actors</a:t>
            </a:r>
            <a:r>
              <a:rPr lang="en-US" sz="1600" dirty="0"/>
              <a:t> to dive into highly active actors.</a:t>
            </a:r>
          </a:p>
        </p:txBody>
      </p:sp>
      <p:pic>
        <p:nvPicPr>
          <p:cNvPr id="5" name="Picture 4">
            <a:extLst>
              <a:ext uri="{FF2B5EF4-FFF2-40B4-BE49-F238E27FC236}">
                <a16:creationId xmlns:a16="http://schemas.microsoft.com/office/drawing/2014/main" id="{3EC995FC-D8A5-479F-9350-98B8681C9A71}"/>
              </a:ext>
            </a:extLst>
          </p:cNvPr>
          <p:cNvPicPr>
            <a:picLocks noChangeAspect="1"/>
          </p:cNvPicPr>
          <p:nvPr/>
        </p:nvPicPr>
        <p:blipFill>
          <a:blip r:embed="rId2"/>
          <a:stretch>
            <a:fillRect/>
          </a:stretch>
        </p:blipFill>
        <p:spPr>
          <a:xfrm>
            <a:off x="101600" y="4176742"/>
            <a:ext cx="6592711" cy="4515702"/>
          </a:xfrm>
          <a:prstGeom prst="rect">
            <a:avLst/>
          </a:prstGeom>
        </p:spPr>
      </p:pic>
      <p:pic>
        <p:nvPicPr>
          <p:cNvPr id="11" name="Picture 10">
            <a:extLst>
              <a:ext uri="{FF2B5EF4-FFF2-40B4-BE49-F238E27FC236}">
                <a16:creationId xmlns:a16="http://schemas.microsoft.com/office/drawing/2014/main" id="{6CB79658-5AF5-49B4-83D2-112C1265695D}"/>
              </a:ext>
            </a:extLst>
          </p:cNvPr>
          <p:cNvPicPr>
            <a:picLocks noChangeAspect="1"/>
          </p:cNvPicPr>
          <p:nvPr/>
        </p:nvPicPr>
        <p:blipFill>
          <a:blip r:embed="rId3"/>
          <a:stretch>
            <a:fillRect/>
          </a:stretch>
        </p:blipFill>
        <p:spPr>
          <a:xfrm>
            <a:off x="2209447" y="1182544"/>
            <a:ext cx="1581150" cy="1038225"/>
          </a:xfrm>
          <a:prstGeom prst="rect">
            <a:avLst/>
          </a:prstGeom>
        </p:spPr>
      </p:pic>
    </p:spTree>
    <p:extLst>
      <p:ext uri="{BB962C8B-B14F-4D97-AF65-F5344CB8AC3E}">
        <p14:creationId xmlns:p14="http://schemas.microsoft.com/office/powerpoint/2010/main" val="675693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E96921-1F53-4607-AD57-429CBDEFEA70}"/>
              </a:ext>
            </a:extLst>
          </p:cNvPr>
          <p:cNvSpPr txBox="1"/>
          <p:nvPr/>
        </p:nvSpPr>
        <p:spPr>
          <a:xfrm>
            <a:off x="3840702" y="6611163"/>
            <a:ext cx="3481499" cy="200952"/>
          </a:xfrm>
          <a:prstGeom prst="rect">
            <a:avLst/>
          </a:prstGeom>
          <a:noFill/>
        </p:spPr>
        <p:txBody>
          <a:bodyPr wrap="square" rtlCol="0">
            <a:spAutoFit/>
          </a:bodyPr>
          <a:lstStyle/>
          <a:p>
            <a:r>
              <a:rPr lang="en-US" sz="706"/>
              <a:t>https://jenniferhaskin.files.wordpress.com/2019/02/herosjourney.jpg</a:t>
            </a:r>
            <a:endParaRPr lang="en-US" sz="706" dirty="0"/>
          </a:p>
        </p:txBody>
      </p:sp>
      <p:sp>
        <p:nvSpPr>
          <p:cNvPr id="7" name="TextBox 6">
            <a:extLst>
              <a:ext uri="{FF2B5EF4-FFF2-40B4-BE49-F238E27FC236}">
                <a16:creationId xmlns:a16="http://schemas.microsoft.com/office/drawing/2014/main" id="{DFEB49F0-BC26-41D4-8228-F8B457938FCB}"/>
              </a:ext>
            </a:extLst>
          </p:cNvPr>
          <p:cNvSpPr txBox="1"/>
          <p:nvPr/>
        </p:nvSpPr>
        <p:spPr>
          <a:xfrm>
            <a:off x="56444" y="1236110"/>
            <a:ext cx="5057423" cy="584775"/>
          </a:xfrm>
          <a:prstGeom prst="rect">
            <a:avLst/>
          </a:prstGeom>
          <a:noFill/>
        </p:spPr>
        <p:txBody>
          <a:bodyPr wrap="square" rtlCol="0">
            <a:spAutoFit/>
          </a:bodyPr>
          <a:lstStyle/>
          <a:p>
            <a:r>
              <a:rPr lang="en-US" sz="1600" b="1" dirty="0">
                <a:solidFill>
                  <a:schemeClr val="accent2">
                    <a:lumMod val="75000"/>
                  </a:schemeClr>
                </a:solidFill>
              </a:rPr>
              <a:t>MDB uses art and science of data for movie earning recommendations</a:t>
            </a:r>
            <a:r>
              <a:rPr lang="en-US" sz="1600" dirty="0">
                <a:solidFill>
                  <a:schemeClr val="accent2">
                    <a:lumMod val="75000"/>
                  </a:schemeClr>
                </a:solidFill>
              </a:rPr>
              <a:t>.</a:t>
            </a:r>
          </a:p>
        </p:txBody>
      </p:sp>
      <p:sp>
        <p:nvSpPr>
          <p:cNvPr id="8" name="TextBox 7">
            <a:extLst>
              <a:ext uri="{FF2B5EF4-FFF2-40B4-BE49-F238E27FC236}">
                <a16:creationId xmlns:a16="http://schemas.microsoft.com/office/drawing/2014/main" id="{86620EF5-695D-4CF2-9E54-4E0D9B453544}"/>
              </a:ext>
            </a:extLst>
          </p:cNvPr>
          <p:cNvSpPr txBox="1"/>
          <p:nvPr/>
        </p:nvSpPr>
        <p:spPr>
          <a:xfrm>
            <a:off x="1406415" y="6461610"/>
            <a:ext cx="2022585" cy="1721240"/>
          </a:xfrm>
          <a:prstGeom prst="rect">
            <a:avLst/>
          </a:prstGeom>
          <a:noFill/>
        </p:spPr>
        <p:txBody>
          <a:bodyPr wrap="square" rtlCol="0">
            <a:spAutoFit/>
          </a:bodyPr>
          <a:lstStyle/>
          <a:p>
            <a:r>
              <a:rPr lang="en-US" sz="882" dirty="0"/>
              <a:t>Since the foraying of Netflix, Amazon and other Tech giants into movie content creation and the ease of watching the movie from the comfort of home, traditional studios bottom line is getting impacted. Studios and distributors have heard about data science and AI and are wondering if technology can help them in to understand the dynamics of movie numbers. They have hired a new Data Science CEO, Harold.</a:t>
            </a:r>
          </a:p>
        </p:txBody>
      </p:sp>
      <p:pic>
        <p:nvPicPr>
          <p:cNvPr id="4" name="Picture 3">
            <a:extLst>
              <a:ext uri="{FF2B5EF4-FFF2-40B4-BE49-F238E27FC236}">
                <a16:creationId xmlns:a16="http://schemas.microsoft.com/office/drawing/2014/main" id="{4AF47364-1E8E-49FA-AFEA-4F9F50C82B92}"/>
              </a:ext>
            </a:extLst>
          </p:cNvPr>
          <p:cNvPicPr>
            <a:picLocks noChangeAspect="1"/>
          </p:cNvPicPr>
          <p:nvPr/>
        </p:nvPicPr>
        <p:blipFill>
          <a:blip r:embed="rId2"/>
          <a:stretch>
            <a:fillRect/>
          </a:stretch>
        </p:blipFill>
        <p:spPr>
          <a:xfrm>
            <a:off x="56444" y="2055556"/>
            <a:ext cx="6756400" cy="4331244"/>
          </a:xfrm>
          <a:prstGeom prst="rect">
            <a:avLst/>
          </a:prstGeom>
        </p:spPr>
      </p:pic>
    </p:spTree>
    <p:extLst>
      <p:ext uri="{BB962C8B-B14F-4D97-AF65-F5344CB8AC3E}">
        <p14:creationId xmlns:p14="http://schemas.microsoft.com/office/powerpoint/2010/main" val="3857338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8CDD83B-80AE-43EC-9335-4760D72EE52E}"/>
              </a:ext>
            </a:extLst>
          </p:cNvPr>
          <p:cNvSpPr/>
          <p:nvPr/>
        </p:nvSpPr>
        <p:spPr>
          <a:xfrm>
            <a:off x="581976" y="4631828"/>
            <a:ext cx="2318004" cy="34831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5C382E6-4160-4F24-8628-A558C796A00C}"/>
              </a:ext>
            </a:extLst>
          </p:cNvPr>
          <p:cNvSpPr>
            <a:spLocks noGrp="1"/>
          </p:cNvSpPr>
          <p:nvPr>
            <p:ph type="body" idx="1"/>
          </p:nvPr>
        </p:nvSpPr>
        <p:spPr>
          <a:xfrm>
            <a:off x="457199" y="2881311"/>
            <a:ext cx="2318004" cy="1690689"/>
          </a:xfrm>
        </p:spPr>
        <p:txBody>
          <a:bodyPr anchor="t"/>
          <a:lstStyle/>
          <a:p>
            <a:r>
              <a:rPr lang="en-US" sz="900" dirty="0"/>
              <a:t>Harold, who is representing the Movie Studio and Distributors has approached CDA (Central Data Agency) to help them out to do analysis on what factors are more likely to contribute to the success of a movie. Success of movie is defined as having earnings higher than the budget.</a:t>
            </a:r>
          </a:p>
        </p:txBody>
      </p:sp>
      <p:pic>
        <p:nvPicPr>
          <p:cNvPr id="11" name="Content Placeholder 10" descr="Bored Bee">
            <a:extLst>
              <a:ext uri="{FF2B5EF4-FFF2-40B4-BE49-F238E27FC236}">
                <a16:creationId xmlns:a16="http://schemas.microsoft.com/office/drawing/2014/main" id="{9986E721-6006-4733-BA49-BD1EAD6564AC}"/>
              </a:ext>
            </a:extLst>
          </p:cNvPr>
          <p:cNvPicPr>
            <a:picLocks noGrp="1" noChangeAspect="1"/>
          </p:cNvPicPr>
          <p:nvPr>
            <p:ph sz="half" idx="2"/>
          </p:nvPr>
        </p:nvPicPr>
        <p:blipFill>
          <a:blip r:embed="rId2"/>
          <a:stretch>
            <a:fillRect/>
          </a:stretch>
        </p:blipFill>
        <p:spPr>
          <a:xfrm>
            <a:off x="686507" y="5068711"/>
            <a:ext cx="2111274" cy="2121371"/>
          </a:xfrm>
          <a:ln w="3175">
            <a:solidFill>
              <a:schemeClr val="tx1"/>
            </a:solidFill>
          </a:ln>
        </p:spPr>
      </p:pic>
      <p:sp>
        <p:nvSpPr>
          <p:cNvPr id="5" name="Text Placeholder 4">
            <a:extLst>
              <a:ext uri="{FF2B5EF4-FFF2-40B4-BE49-F238E27FC236}">
                <a16:creationId xmlns:a16="http://schemas.microsoft.com/office/drawing/2014/main" id="{25C82235-835C-41AB-A4C0-C956DF6A3CFF}"/>
              </a:ext>
            </a:extLst>
          </p:cNvPr>
          <p:cNvSpPr>
            <a:spLocks noGrp="1"/>
          </p:cNvSpPr>
          <p:nvPr>
            <p:ph type="body" sz="quarter" idx="3"/>
          </p:nvPr>
        </p:nvSpPr>
        <p:spPr>
          <a:xfrm>
            <a:off x="2899980" y="2881310"/>
            <a:ext cx="2318004" cy="1690690"/>
          </a:xfrm>
        </p:spPr>
        <p:txBody>
          <a:bodyPr anchor="t"/>
          <a:lstStyle/>
          <a:p>
            <a:r>
              <a:rPr lang="en-US" sz="900" dirty="0"/>
              <a:t>CDA has assigned the job to MDB (Movie Data busters) team who are movie enthusiasts and are experts in the art and science of Data. MDB team using Lean concepts have divided the work in multiple milestones. They are calling it HUD, Hollywood usable deliverables. MDB team shall be using various libraries of Python to do the EDA work and present initial recommendations.</a:t>
            </a:r>
          </a:p>
        </p:txBody>
      </p:sp>
      <p:pic>
        <p:nvPicPr>
          <p:cNvPr id="9" name="Picture 8">
            <a:extLst>
              <a:ext uri="{FF2B5EF4-FFF2-40B4-BE49-F238E27FC236}">
                <a16:creationId xmlns:a16="http://schemas.microsoft.com/office/drawing/2014/main" id="{C61E6004-12B1-4319-9B2C-5DDDA4F30013}"/>
              </a:ext>
            </a:extLst>
          </p:cNvPr>
          <p:cNvPicPr>
            <a:picLocks noChangeAspect="1"/>
          </p:cNvPicPr>
          <p:nvPr/>
        </p:nvPicPr>
        <p:blipFill>
          <a:blip r:embed="rId3"/>
          <a:stretch>
            <a:fillRect/>
          </a:stretch>
        </p:blipFill>
        <p:spPr>
          <a:xfrm>
            <a:off x="146756" y="805155"/>
            <a:ext cx="4076701" cy="1965442"/>
          </a:xfrm>
          <a:prstGeom prst="rect">
            <a:avLst/>
          </a:prstGeom>
        </p:spPr>
      </p:pic>
      <p:sp>
        <p:nvSpPr>
          <p:cNvPr id="30" name="Rectangle 29">
            <a:extLst>
              <a:ext uri="{FF2B5EF4-FFF2-40B4-BE49-F238E27FC236}">
                <a16:creationId xmlns:a16="http://schemas.microsoft.com/office/drawing/2014/main" id="{CC5502DC-0211-4551-8CDC-8C1FC54D062C}"/>
              </a:ext>
            </a:extLst>
          </p:cNvPr>
          <p:cNvSpPr/>
          <p:nvPr/>
        </p:nvSpPr>
        <p:spPr>
          <a:xfrm>
            <a:off x="3144582" y="4651022"/>
            <a:ext cx="2318004" cy="34831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52F97E2C-108C-44ED-B898-568D41333DD3}"/>
              </a:ext>
            </a:extLst>
          </p:cNvPr>
          <p:cNvPicPr>
            <a:picLocks noChangeAspect="1"/>
          </p:cNvPicPr>
          <p:nvPr/>
        </p:nvPicPr>
        <p:blipFill>
          <a:blip r:embed="rId4"/>
          <a:stretch>
            <a:fillRect/>
          </a:stretch>
        </p:blipFill>
        <p:spPr>
          <a:xfrm>
            <a:off x="3277481" y="4810125"/>
            <a:ext cx="619125" cy="742950"/>
          </a:xfrm>
          <a:prstGeom prst="rect">
            <a:avLst/>
          </a:prstGeom>
        </p:spPr>
      </p:pic>
      <p:pic>
        <p:nvPicPr>
          <p:cNvPr id="35" name="Picture 34">
            <a:extLst>
              <a:ext uri="{FF2B5EF4-FFF2-40B4-BE49-F238E27FC236}">
                <a16:creationId xmlns:a16="http://schemas.microsoft.com/office/drawing/2014/main" id="{55DD8D93-BA07-40A3-A1D9-41A828E5D25C}"/>
              </a:ext>
            </a:extLst>
          </p:cNvPr>
          <p:cNvPicPr>
            <a:picLocks noChangeAspect="1"/>
          </p:cNvPicPr>
          <p:nvPr/>
        </p:nvPicPr>
        <p:blipFill>
          <a:blip r:embed="rId5"/>
          <a:stretch>
            <a:fillRect/>
          </a:stretch>
        </p:blipFill>
        <p:spPr>
          <a:xfrm>
            <a:off x="3184396" y="5734108"/>
            <a:ext cx="2238375" cy="790575"/>
          </a:xfrm>
          <a:prstGeom prst="rect">
            <a:avLst/>
          </a:prstGeom>
        </p:spPr>
      </p:pic>
      <p:pic>
        <p:nvPicPr>
          <p:cNvPr id="37" name="Picture 36">
            <a:extLst>
              <a:ext uri="{FF2B5EF4-FFF2-40B4-BE49-F238E27FC236}">
                <a16:creationId xmlns:a16="http://schemas.microsoft.com/office/drawing/2014/main" id="{580D2F6F-269A-42B1-860D-896F38F1AE6F}"/>
              </a:ext>
            </a:extLst>
          </p:cNvPr>
          <p:cNvPicPr>
            <a:picLocks noChangeAspect="1"/>
          </p:cNvPicPr>
          <p:nvPr/>
        </p:nvPicPr>
        <p:blipFill>
          <a:blip r:embed="rId6"/>
          <a:stretch>
            <a:fillRect/>
          </a:stretch>
        </p:blipFill>
        <p:spPr>
          <a:xfrm>
            <a:off x="4141208" y="4914929"/>
            <a:ext cx="914400" cy="485775"/>
          </a:xfrm>
          <a:prstGeom prst="rect">
            <a:avLst/>
          </a:prstGeom>
        </p:spPr>
      </p:pic>
      <p:pic>
        <p:nvPicPr>
          <p:cNvPr id="39" name="Picture 38">
            <a:extLst>
              <a:ext uri="{FF2B5EF4-FFF2-40B4-BE49-F238E27FC236}">
                <a16:creationId xmlns:a16="http://schemas.microsoft.com/office/drawing/2014/main" id="{C2B50A12-2957-44E9-9913-7A59B66300F4}"/>
              </a:ext>
            </a:extLst>
          </p:cNvPr>
          <p:cNvPicPr>
            <a:picLocks noChangeAspect="1"/>
          </p:cNvPicPr>
          <p:nvPr/>
        </p:nvPicPr>
        <p:blipFill>
          <a:blip r:embed="rId7"/>
          <a:stretch>
            <a:fillRect/>
          </a:stretch>
        </p:blipFill>
        <p:spPr>
          <a:xfrm>
            <a:off x="3396543" y="6662824"/>
            <a:ext cx="381000" cy="390525"/>
          </a:xfrm>
          <a:prstGeom prst="rect">
            <a:avLst/>
          </a:prstGeom>
        </p:spPr>
      </p:pic>
      <p:pic>
        <p:nvPicPr>
          <p:cNvPr id="41" name="Picture 40">
            <a:extLst>
              <a:ext uri="{FF2B5EF4-FFF2-40B4-BE49-F238E27FC236}">
                <a16:creationId xmlns:a16="http://schemas.microsoft.com/office/drawing/2014/main" id="{0CEF3DD9-3572-4544-9F06-1D66E1C78D2A}"/>
              </a:ext>
            </a:extLst>
          </p:cNvPr>
          <p:cNvPicPr>
            <a:picLocks noChangeAspect="1"/>
          </p:cNvPicPr>
          <p:nvPr/>
        </p:nvPicPr>
        <p:blipFill>
          <a:blip r:embed="rId8"/>
          <a:stretch>
            <a:fillRect/>
          </a:stretch>
        </p:blipFill>
        <p:spPr>
          <a:xfrm>
            <a:off x="4029504" y="6648920"/>
            <a:ext cx="447675" cy="476250"/>
          </a:xfrm>
          <a:prstGeom prst="rect">
            <a:avLst/>
          </a:prstGeom>
        </p:spPr>
      </p:pic>
      <p:pic>
        <p:nvPicPr>
          <p:cNvPr id="43" name="Picture 42">
            <a:extLst>
              <a:ext uri="{FF2B5EF4-FFF2-40B4-BE49-F238E27FC236}">
                <a16:creationId xmlns:a16="http://schemas.microsoft.com/office/drawing/2014/main" id="{87E4C0D7-4184-4B04-9499-BCA6B7D1B186}"/>
              </a:ext>
            </a:extLst>
          </p:cNvPr>
          <p:cNvPicPr>
            <a:picLocks noChangeAspect="1"/>
          </p:cNvPicPr>
          <p:nvPr/>
        </p:nvPicPr>
        <p:blipFill>
          <a:blip r:embed="rId9"/>
          <a:stretch>
            <a:fillRect/>
          </a:stretch>
        </p:blipFill>
        <p:spPr>
          <a:xfrm>
            <a:off x="4303583" y="7360119"/>
            <a:ext cx="485775" cy="495300"/>
          </a:xfrm>
          <a:prstGeom prst="rect">
            <a:avLst/>
          </a:prstGeom>
        </p:spPr>
      </p:pic>
      <p:pic>
        <p:nvPicPr>
          <p:cNvPr id="45" name="Picture 44">
            <a:extLst>
              <a:ext uri="{FF2B5EF4-FFF2-40B4-BE49-F238E27FC236}">
                <a16:creationId xmlns:a16="http://schemas.microsoft.com/office/drawing/2014/main" id="{343B37CE-7B14-4C60-AD70-01E6D7F5F160}"/>
              </a:ext>
            </a:extLst>
          </p:cNvPr>
          <p:cNvPicPr>
            <a:picLocks noChangeAspect="1"/>
          </p:cNvPicPr>
          <p:nvPr/>
        </p:nvPicPr>
        <p:blipFill>
          <a:blip r:embed="rId10"/>
          <a:stretch>
            <a:fillRect/>
          </a:stretch>
        </p:blipFill>
        <p:spPr>
          <a:xfrm>
            <a:off x="3424926" y="7221228"/>
            <a:ext cx="685800" cy="742950"/>
          </a:xfrm>
          <a:prstGeom prst="rect">
            <a:avLst/>
          </a:prstGeom>
        </p:spPr>
      </p:pic>
    </p:spTree>
    <p:extLst>
      <p:ext uri="{BB962C8B-B14F-4D97-AF65-F5344CB8AC3E}">
        <p14:creationId xmlns:p14="http://schemas.microsoft.com/office/powerpoint/2010/main" val="455208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FC79A9-87A1-41C4-A989-1C191ECBCDE8}"/>
              </a:ext>
            </a:extLst>
          </p:cNvPr>
          <p:cNvSpPr>
            <a:spLocks noGrp="1"/>
          </p:cNvSpPr>
          <p:nvPr>
            <p:ph idx="1"/>
          </p:nvPr>
        </p:nvSpPr>
        <p:spPr/>
        <p:txBody>
          <a:bodyPr/>
          <a:lstStyle/>
          <a:p>
            <a:pPr marL="0" indent="0">
              <a:buNone/>
            </a:pPr>
            <a:r>
              <a:rPr lang="en-US" b="1" dirty="0"/>
              <a:t>Data Source</a:t>
            </a:r>
          </a:p>
          <a:p>
            <a:pPr>
              <a:buFont typeface="Wingdings" panose="05000000000000000000" pitchFamily="2" charset="2"/>
              <a:buChar char="v"/>
            </a:pPr>
            <a:r>
              <a:rPr lang="en-US" sz="1200" dirty="0"/>
              <a:t>Hollywood Theatrical Market Synopsis 1995 to 2021 | Kaggle</a:t>
            </a:r>
          </a:p>
          <a:p>
            <a:pPr>
              <a:buFont typeface="Wingdings" panose="05000000000000000000" pitchFamily="2" charset="2"/>
              <a:buChar char="v"/>
            </a:pPr>
            <a:r>
              <a:rPr lang="en-US" sz="1200" dirty="0"/>
              <a:t>IMDB 5000 Movie Dataset | Kaggle</a:t>
            </a:r>
          </a:p>
          <a:p>
            <a:pPr marL="0" indent="0">
              <a:buNone/>
            </a:pPr>
            <a:r>
              <a:rPr lang="en-US" dirty="0"/>
              <a:t>This data set was chosen as it provides a good summary of key metrics and the second data set has information about </a:t>
            </a:r>
            <a:r>
              <a:rPr lang="en-US" dirty="0" err="1"/>
              <a:t>facebook</a:t>
            </a:r>
            <a:r>
              <a:rPr lang="en-US" dirty="0"/>
              <a:t> likes for each of the actors, director and the movie.</a:t>
            </a:r>
          </a:p>
          <a:p>
            <a:pPr marL="0" indent="0">
              <a:buNone/>
            </a:pPr>
            <a:r>
              <a:rPr lang="en-US" dirty="0"/>
              <a:t>It also has a unique feature called </a:t>
            </a:r>
            <a:r>
              <a:rPr lang="en-US" dirty="0" err="1"/>
              <a:t>facebook</a:t>
            </a:r>
            <a:r>
              <a:rPr lang="en-US" dirty="0"/>
              <a:t> poster faces, since we do not have the data for marketing, this can be used as a proxy.</a:t>
            </a:r>
          </a:p>
          <a:p>
            <a:pPr marL="0" indent="0">
              <a:buNone/>
            </a:pPr>
            <a:r>
              <a:rPr lang="en-US" dirty="0"/>
              <a:t>This data set also has features like IMDB score, critical reviews and genres.</a:t>
            </a:r>
          </a:p>
          <a:p>
            <a:pPr marL="0" indent="0">
              <a:buNone/>
            </a:pPr>
            <a:r>
              <a:rPr lang="en-US" dirty="0"/>
              <a:t>These data sets are a good set for HUD-1 to get a feeling of if we are moving in the right direction. </a:t>
            </a:r>
          </a:p>
        </p:txBody>
      </p:sp>
      <p:pic>
        <p:nvPicPr>
          <p:cNvPr id="5" name="Picture 4">
            <a:extLst>
              <a:ext uri="{FF2B5EF4-FFF2-40B4-BE49-F238E27FC236}">
                <a16:creationId xmlns:a16="http://schemas.microsoft.com/office/drawing/2014/main" id="{11390744-72DE-4863-A1E1-2EAFDD97480B}"/>
              </a:ext>
            </a:extLst>
          </p:cNvPr>
          <p:cNvPicPr>
            <a:picLocks noChangeAspect="1"/>
          </p:cNvPicPr>
          <p:nvPr/>
        </p:nvPicPr>
        <p:blipFill>
          <a:blip r:embed="rId2"/>
          <a:stretch>
            <a:fillRect/>
          </a:stretch>
        </p:blipFill>
        <p:spPr>
          <a:xfrm>
            <a:off x="2038350" y="681919"/>
            <a:ext cx="1390650" cy="1390650"/>
          </a:xfrm>
          <a:prstGeom prst="rect">
            <a:avLst/>
          </a:prstGeom>
        </p:spPr>
      </p:pic>
    </p:spTree>
    <p:extLst>
      <p:ext uri="{BB962C8B-B14F-4D97-AF65-F5344CB8AC3E}">
        <p14:creationId xmlns:p14="http://schemas.microsoft.com/office/powerpoint/2010/main" val="2978606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5576148-748F-4B19-B0C5-7451CE605B41}"/>
              </a:ext>
            </a:extLst>
          </p:cNvPr>
          <p:cNvSpPr>
            <a:spLocks noGrp="1"/>
          </p:cNvSpPr>
          <p:nvPr>
            <p:ph idx="1"/>
          </p:nvPr>
        </p:nvSpPr>
        <p:spPr/>
        <p:txBody>
          <a:bodyPr/>
          <a:lstStyle/>
          <a:p>
            <a:r>
              <a:rPr lang="en-US" dirty="0"/>
              <a:t>MDB team is aware that the initial data set may not be good enough to provide the final answer but will direct in the right direction. MDB team will have to eventually scrap more data and do transformations and using machine learning techniques to overcome the obstacles and be the **HERO ** for Harold.</a:t>
            </a:r>
          </a:p>
          <a:p>
            <a:r>
              <a:rPr lang="en-US" dirty="0"/>
              <a:t>HUD -1 answers the following key questions.</a:t>
            </a:r>
          </a:p>
          <a:p>
            <a:pPr>
              <a:buFont typeface="+mj-lt"/>
              <a:buAutoNum type="arabicPeriod"/>
            </a:pPr>
            <a:r>
              <a:rPr lang="en-US" dirty="0"/>
              <a:t>Compare total box office compared to average price relationship.</a:t>
            </a:r>
          </a:p>
          <a:p>
            <a:pPr>
              <a:buFont typeface="+mj-lt"/>
              <a:buAutoNum type="arabicPeriod"/>
            </a:pPr>
            <a:r>
              <a:rPr lang="en-US" dirty="0"/>
              <a:t>Which genre grosses the higher for each studio? Show statistics for each studio and genre.</a:t>
            </a:r>
          </a:p>
          <a:p>
            <a:pPr>
              <a:buFont typeface="+mj-lt"/>
              <a:buAutoNum type="arabicPeriod"/>
            </a:pPr>
            <a:r>
              <a:rPr lang="en-US" dirty="0"/>
              <a:t>Top 5 Actors and Directors with highest grossing movies.</a:t>
            </a:r>
          </a:p>
          <a:p>
            <a:pPr>
              <a:buFont typeface="+mj-lt"/>
              <a:buAutoNum type="arabicPeriod"/>
            </a:pPr>
            <a:r>
              <a:rPr lang="en-US" dirty="0"/>
              <a:t>Poster vs grossing revenue relationship.</a:t>
            </a:r>
          </a:p>
          <a:p>
            <a:pPr>
              <a:buFont typeface="+mj-lt"/>
              <a:buAutoNum type="arabicPeriod"/>
            </a:pPr>
            <a:r>
              <a:rPr lang="en-US" dirty="0"/>
              <a:t>Generate ROI for the movies?</a:t>
            </a:r>
          </a:p>
          <a:p>
            <a:pPr>
              <a:buFont typeface="+mj-lt"/>
              <a:buAutoNum type="arabicPeriod"/>
            </a:pPr>
            <a:r>
              <a:rPr lang="en-US" dirty="0"/>
              <a:t>Facebook like compared to earnings?</a:t>
            </a:r>
          </a:p>
          <a:p>
            <a:pPr>
              <a:buFont typeface="+mj-lt"/>
              <a:buAutoNum type="arabicPeriod"/>
            </a:pPr>
            <a:r>
              <a:rPr lang="en-US" dirty="0"/>
              <a:t>MPAA Ratings vs Earnings comparison?</a:t>
            </a:r>
          </a:p>
          <a:p>
            <a:pPr>
              <a:buFont typeface="+mj-lt"/>
              <a:buAutoNum type="arabicPeriod"/>
            </a:pPr>
            <a:r>
              <a:rPr lang="en-US" dirty="0"/>
              <a:t>Correlation between IMDB score and Earnings?</a:t>
            </a:r>
          </a:p>
          <a:p>
            <a:endParaRPr lang="en-US" dirty="0"/>
          </a:p>
        </p:txBody>
      </p:sp>
      <p:pic>
        <p:nvPicPr>
          <p:cNvPr id="8" name="Picture 7">
            <a:extLst>
              <a:ext uri="{FF2B5EF4-FFF2-40B4-BE49-F238E27FC236}">
                <a16:creationId xmlns:a16="http://schemas.microsoft.com/office/drawing/2014/main" id="{E9C9907D-608C-4352-87BB-A4EFD2508D12}"/>
              </a:ext>
            </a:extLst>
          </p:cNvPr>
          <p:cNvPicPr>
            <a:picLocks noChangeAspect="1"/>
          </p:cNvPicPr>
          <p:nvPr/>
        </p:nvPicPr>
        <p:blipFill>
          <a:blip r:embed="rId2"/>
          <a:stretch>
            <a:fillRect/>
          </a:stretch>
        </p:blipFill>
        <p:spPr>
          <a:xfrm>
            <a:off x="1476729" y="183125"/>
            <a:ext cx="2395360" cy="2294257"/>
          </a:xfrm>
          <a:prstGeom prst="rect">
            <a:avLst/>
          </a:prstGeom>
        </p:spPr>
      </p:pic>
    </p:spTree>
    <p:extLst>
      <p:ext uri="{BB962C8B-B14F-4D97-AF65-F5344CB8AC3E}">
        <p14:creationId xmlns:p14="http://schemas.microsoft.com/office/powerpoint/2010/main" val="4271347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2213E38-3358-4888-93EA-37BCC5581424}"/>
              </a:ext>
            </a:extLst>
          </p:cNvPr>
          <p:cNvSpPr>
            <a:spLocks noGrp="1"/>
          </p:cNvSpPr>
          <p:nvPr>
            <p:ph idx="1"/>
          </p:nvPr>
        </p:nvSpPr>
        <p:spPr/>
        <p:txBody>
          <a:bodyPr>
            <a:normAutofit/>
          </a:bodyPr>
          <a:lstStyle/>
          <a:p>
            <a:pPr algn="ctr"/>
            <a:r>
              <a:rPr lang="en-US" sz="2000" b="1" dirty="0"/>
              <a:t>Recommendation </a:t>
            </a:r>
          </a:p>
          <a:p>
            <a:r>
              <a:rPr lang="en-US" sz="1600" dirty="0"/>
              <a:t>Actor </a:t>
            </a:r>
            <a:r>
              <a:rPr lang="en-US" sz="1600" dirty="0" err="1"/>
              <a:t>facebook</a:t>
            </a:r>
            <a:r>
              <a:rPr lang="en-US" sz="1600" dirty="0"/>
              <a:t> likes is not a good indicator for earnings.</a:t>
            </a:r>
          </a:p>
          <a:p>
            <a:endParaRPr lang="en-US" sz="1600" dirty="0"/>
          </a:p>
        </p:txBody>
      </p:sp>
      <p:pic>
        <p:nvPicPr>
          <p:cNvPr id="6" name="Picture 5">
            <a:extLst>
              <a:ext uri="{FF2B5EF4-FFF2-40B4-BE49-F238E27FC236}">
                <a16:creationId xmlns:a16="http://schemas.microsoft.com/office/drawing/2014/main" id="{898AECE2-4D37-4E85-9B16-8434E6D7A0B2}"/>
              </a:ext>
            </a:extLst>
          </p:cNvPr>
          <p:cNvPicPr>
            <a:picLocks noChangeAspect="1"/>
          </p:cNvPicPr>
          <p:nvPr/>
        </p:nvPicPr>
        <p:blipFill>
          <a:blip r:embed="rId2"/>
          <a:stretch>
            <a:fillRect/>
          </a:stretch>
        </p:blipFill>
        <p:spPr>
          <a:xfrm>
            <a:off x="1036461" y="182033"/>
            <a:ext cx="2933700" cy="1600200"/>
          </a:xfrm>
          <a:prstGeom prst="rect">
            <a:avLst/>
          </a:prstGeom>
        </p:spPr>
      </p:pic>
      <p:pic>
        <p:nvPicPr>
          <p:cNvPr id="8" name="Picture 7">
            <a:extLst>
              <a:ext uri="{FF2B5EF4-FFF2-40B4-BE49-F238E27FC236}">
                <a16:creationId xmlns:a16="http://schemas.microsoft.com/office/drawing/2014/main" id="{866A9C5F-9D71-467C-AD4D-B905FC0FDDC0}"/>
              </a:ext>
            </a:extLst>
          </p:cNvPr>
          <p:cNvPicPr>
            <a:picLocks noChangeAspect="1"/>
          </p:cNvPicPr>
          <p:nvPr/>
        </p:nvPicPr>
        <p:blipFill>
          <a:blip r:embed="rId3"/>
          <a:stretch>
            <a:fillRect/>
          </a:stretch>
        </p:blipFill>
        <p:spPr>
          <a:xfrm>
            <a:off x="510116" y="4161016"/>
            <a:ext cx="4944533" cy="3992679"/>
          </a:xfrm>
          <a:prstGeom prst="rect">
            <a:avLst/>
          </a:prstGeom>
        </p:spPr>
      </p:pic>
    </p:spTree>
    <p:extLst>
      <p:ext uri="{BB962C8B-B14F-4D97-AF65-F5344CB8AC3E}">
        <p14:creationId xmlns:p14="http://schemas.microsoft.com/office/powerpoint/2010/main" val="1402133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2213E38-3358-4888-93EA-37BCC5581424}"/>
              </a:ext>
            </a:extLst>
          </p:cNvPr>
          <p:cNvSpPr>
            <a:spLocks noGrp="1"/>
          </p:cNvSpPr>
          <p:nvPr>
            <p:ph idx="1"/>
          </p:nvPr>
        </p:nvSpPr>
        <p:spPr/>
        <p:txBody>
          <a:bodyPr>
            <a:normAutofit/>
          </a:bodyPr>
          <a:lstStyle/>
          <a:p>
            <a:pPr marL="0" indent="0" algn="ctr">
              <a:buNone/>
            </a:pPr>
            <a:r>
              <a:rPr lang="en-US" sz="2000" b="1" dirty="0"/>
              <a:t>Recommendation </a:t>
            </a:r>
          </a:p>
          <a:p>
            <a:pPr>
              <a:buFont typeface="Wingdings" panose="05000000000000000000" pitchFamily="2" charset="2"/>
              <a:buChar char="v"/>
            </a:pPr>
            <a:r>
              <a:rPr lang="en-US" sz="1600" dirty="0"/>
              <a:t>IMDB score gives some indication but is still not a good feature on its own to help in predicting higher earnings. </a:t>
            </a:r>
          </a:p>
          <a:p>
            <a:endParaRPr lang="en-US" sz="1600" dirty="0"/>
          </a:p>
          <a:p>
            <a:endParaRPr lang="en-US" sz="1600" dirty="0"/>
          </a:p>
        </p:txBody>
      </p:sp>
      <p:pic>
        <p:nvPicPr>
          <p:cNvPr id="6" name="Picture 5">
            <a:extLst>
              <a:ext uri="{FF2B5EF4-FFF2-40B4-BE49-F238E27FC236}">
                <a16:creationId xmlns:a16="http://schemas.microsoft.com/office/drawing/2014/main" id="{898AECE2-4D37-4E85-9B16-8434E6D7A0B2}"/>
              </a:ext>
            </a:extLst>
          </p:cNvPr>
          <p:cNvPicPr>
            <a:picLocks noChangeAspect="1"/>
          </p:cNvPicPr>
          <p:nvPr/>
        </p:nvPicPr>
        <p:blipFill>
          <a:blip r:embed="rId2"/>
          <a:stretch>
            <a:fillRect/>
          </a:stretch>
        </p:blipFill>
        <p:spPr>
          <a:xfrm>
            <a:off x="1036461" y="182033"/>
            <a:ext cx="2933700" cy="1600200"/>
          </a:xfrm>
          <a:prstGeom prst="rect">
            <a:avLst/>
          </a:prstGeom>
        </p:spPr>
      </p:pic>
      <p:pic>
        <p:nvPicPr>
          <p:cNvPr id="3" name="Picture 2">
            <a:extLst>
              <a:ext uri="{FF2B5EF4-FFF2-40B4-BE49-F238E27FC236}">
                <a16:creationId xmlns:a16="http://schemas.microsoft.com/office/drawing/2014/main" id="{61E69105-1564-48F6-8021-AA5F42D80F5E}"/>
              </a:ext>
            </a:extLst>
          </p:cNvPr>
          <p:cNvPicPr>
            <a:picLocks noChangeAspect="1"/>
          </p:cNvPicPr>
          <p:nvPr/>
        </p:nvPicPr>
        <p:blipFill>
          <a:blip r:embed="rId3"/>
          <a:stretch>
            <a:fillRect/>
          </a:stretch>
        </p:blipFill>
        <p:spPr>
          <a:xfrm>
            <a:off x="228599" y="4659356"/>
            <a:ext cx="5217985" cy="3564693"/>
          </a:xfrm>
          <a:prstGeom prst="rect">
            <a:avLst/>
          </a:prstGeom>
        </p:spPr>
      </p:pic>
    </p:spTree>
    <p:extLst>
      <p:ext uri="{BB962C8B-B14F-4D97-AF65-F5344CB8AC3E}">
        <p14:creationId xmlns:p14="http://schemas.microsoft.com/office/powerpoint/2010/main" val="2814313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2213E38-3358-4888-93EA-37BCC5581424}"/>
              </a:ext>
            </a:extLst>
          </p:cNvPr>
          <p:cNvSpPr>
            <a:spLocks noGrp="1"/>
          </p:cNvSpPr>
          <p:nvPr>
            <p:ph idx="1"/>
          </p:nvPr>
        </p:nvSpPr>
        <p:spPr/>
        <p:txBody>
          <a:bodyPr>
            <a:normAutofit/>
          </a:bodyPr>
          <a:lstStyle/>
          <a:p>
            <a:pPr marL="0" indent="0" algn="ctr">
              <a:buNone/>
            </a:pPr>
            <a:r>
              <a:rPr lang="en-US" sz="2000" b="1" dirty="0"/>
              <a:t>Recommendation </a:t>
            </a:r>
          </a:p>
          <a:p>
            <a:pPr>
              <a:buFont typeface="Wingdings" panose="05000000000000000000" pitchFamily="2" charset="2"/>
              <a:buChar char="v"/>
            </a:pPr>
            <a:r>
              <a:rPr lang="en-US" sz="1600" dirty="0"/>
              <a:t>Actor/Actress do provide some lead into the earnings.</a:t>
            </a:r>
          </a:p>
          <a:p>
            <a:pPr>
              <a:buFont typeface="Wingdings" panose="05000000000000000000" pitchFamily="2" charset="2"/>
              <a:buChar char="v"/>
            </a:pPr>
            <a:r>
              <a:rPr lang="en-US" sz="1600" dirty="0"/>
              <a:t>Critical finding is that women actors can lead to higher earnings.</a:t>
            </a:r>
          </a:p>
          <a:p>
            <a:pPr marL="0" indent="0">
              <a:buNone/>
            </a:pPr>
            <a:r>
              <a:rPr lang="en-US" sz="1600" dirty="0"/>
              <a:t> </a:t>
            </a:r>
          </a:p>
          <a:p>
            <a:endParaRPr lang="en-US" sz="1600" dirty="0"/>
          </a:p>
          <a:p>
            <a:endParaRPr lang="en-US" sz="1600" dirty="0"/>
          </a:p>
        </p:txBody>
      </p:sp>
      <p:pic>
        <p:nvPicPr>
          <p:cNvPr id="6" name="Picture 5">
            <a:extLst>
              <a:ext uri="{FF2B5EF4-FFF2-40B4-BE49-F238E27FC236}">
                <a16:creationId xmlns:a16="http://schemas.microsoft.com/office/drawing/2014/main" id="{898AECE2-4D37-4E85-9B16-8434E6D7A0B2}"/>
              </a:ext>
            </a:extLst>
          </p:cNvPr>
          <p:cNvPicPr>
            <a:picLocks noChangeAspect="1"/>
          </p:cNvPicPr>
          <p:nvPr/>
        </p:nvPicPr>
        <p:blipFill>
          <a:blip r:embed="rId2"/>
          <a:stretch>
            <a:fillRect/>
          </a:stretch>
        </p:blipFill>
        <p:spPr>
          <a:xfrm>
            <a:off x="1036461" y="182033"/>
            <a:ext cx="2933700" cy="1600200"/>
          </a:xfrm>
          <a:prstGeom prst="rect">
            <a:avLst/>
          </a:prstGeom>
        </p:spPr>
      </p:pic>
      <p:pic>
        <p:nvPicPr>
          <p:cNvPr id="5" name="Picture 4">
            <a:extLst>
              <a:ext uri="{FF2B5EF4-FFF2-40B4-BE49-F238E27FC236}">
                <a16:creationId xmlns:a16="http://schemas.microsoft.com/office/drawing/2014/main" id="{1C940EDD-9443-480A-AF9B-B54E4E99F212}"/>
              </a:ext>
            </a:extLst>
          </p:cNvPr>
          <p:cNvPicPr>
            <a:picLocks noChangeAspect="1"/>
          </p:cNvPicPr>
          <p:nvPr/>
        </p:nvPicPr>
        <p:blipFill>
          <a:blip r:embed="rId3"/>
          <a:stretch>
            <a:fillRect/>
          </a:stretch>
        </p:blipFill>
        <p:spPr>
          <a:xfrm>
            <a:off x="307318" y="4572000"/>
            <a:ext cx="4910667" cy="4412964"/>
          </a:xfrm>
          <a:prstGeom prst="rect">
            <a:avLst/>
          </a:prstGeom>
        </p:spPr>
      </p:pic>
    </p:spTree>
    <p:extLst>
      <p:ext uri="{BB962C8B-B14F-4D97-AF65-F5344CB8AC3E}">
        <p14:creationId xmlns:p14="http://schemas.microsoft.com/office/powerpoint/2010/main" val="2415652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2213E38-3358-4888-93EA-37BCC5581424}"/>
              </a:ext>
            </a:extLst>
          </p:cNvPr>
          <p:cNvSpPr>
            <a:spLocks noGrp="1"/>
          </p:cNvSpPr>
          <p:nvPr>
            <p:ph idx="1"/>
          </p:nvPr>
        </p:nvSpPr>
        <p:spPr/>
        <p:txBody>
          <a:bodyPr>
            <a:normAutofit/>
          </a:bodyPr>
          <a:lstStyle/>
          <a:p>
            <a:pPr marL="0" indent="0" algn="ctr">
              <a:buNone/>
            </a:pPr>
            <a:r>
              <a:rPr lang="en-US" sz="2000" b="1" dirty="0"/>
              <a:t>Recommendation </a:t>
            </a:r>
          </a:p>
          <a:p>
            <a:pPr>
              <a:buFont typeface="Wingdings" panose="05000000000000000000" pitchFamily="2" charset="2"/>
              <a:buChar char="v"/>
            </a:pPr>
            <a:r>
              <a:rPr lang="en-US" sz="1600" dirty="0"/>
              <a:t>Actor who is part of most of the movies in high earning movies but may not be lead actor. Tom hanks seems to be most dependable actor followed by Jennifer, confirming women power.</a:t>
            </a:r>
          </a:p>
          <a:p>
            <a:pPr>
              <a:buFont typeface="Wingdings" panose="05000000000000000000" pitchFamily="2" charset="2"/>
              <a:buChar char="v"/>
            </a:pPr>
            <a:endParaRPr lang="en-US" sz="1600" dirty="0"/>
          </a:p>
          <a:p>
            <a:pPr marL="0" indent="0">
              <a:buNone/>
            </a:pPr>
            <a:r>
              <a:rPr lang="en-US" sz="1600" dirty="0"/>
              <a:t> </a:t>
            </a:r>
          </a:p>
          <a:p>
            <a:endParaRPr lang="en-US" sz="1600" dirty="0"/>
          </a:p>
          <a:p>
            <a:endParaRPr lang="en-US" sz="1600" dirty="0"/>
          </a:p>
        </p:txBody>
      </p:sp>
      <p:pic>
        <p:nvPicPr>
          <p:cNvPr id="6" name="Picture 5">
            <a:extLst>
              <a:ext uri="{FF2B5EF4-FFF2-40B4-BE49-F238E27FC236}">
                <a16:creationId xmlns:a16="http://schemas.microsoft.com/office/drawing/2014/main" id="{898AECE2-4D37-4E85-9B16-8434E6D7A0B2}"/>
              </a:ext>
            </a:extLst>
          </p:cNvPr>
          <p:cNvPicPr>
            <a:picLocks noChangeAspect="1"/>
          </p:cNvPicPr>
          <p:nvPr/>
        </p:nvPicPr>
        <p:blipFill>
          <a:blip r:embed="rId2"/>
          <a:stretch>
            <a:fillRect/>
          </a:stretch>
        </p:blipFill>
        <p:spPr>
          <a:xfrm>
            <a:off x="1036461" y="182033"/>
            <a:ext cx="2933700" cy="1600200"/>
          </a:xfrm>
          <a:prstGeom prst="rect">
            <a:avLst/>
          </a:prstGeom>
        </p:spPr>
      </p:pic>
      <p:pic>
        <p:nvPicPr>
          <p:cNvPr id="3" name="Picture 2">
            <a:extLst>
              <a:ext uri="{FF2B5EF4-FFF2-40B4-BE49-F238E27FC236}">
                <a16:creationId xmlns:a16="http://schemas.microsoft.com/office/drawing/2014/main" id="{AC3C19C6-3550-4292-9CC8-6C7EB6050C40}"/>
              </a:ext>
            </a:extLst>
          </p:cNvPr>
          <p:cNvPicPr>
            <a:picLocks noChangeAspect="1"/>
          </p:cNvPicPr>
          <p:nvPr/>
        </p:nvPicPr>
        <p:blipFill>
          <a:blip r:embed="rId3"/>
          <a:stretch>
            <a:fillRect/>
          </a:stretch>
        </p:blipFill>
        <p:spPr>
          <a:xfrm>
            <a:off x="564268" y="4572000"/>
            <a:ext cx="5236785" cy="4220461"/>
          </a:xfrm>
          <a:prstGeom prst="rect">
            <a:avLst/>
          </a:prstGeom>
        </p:spPr>
      </p:pic>
    </p:spTree>
    <p:extLst>
      <p:ext uri="{BB962C8B-B14F-4D97-AF65-F5344CB8AC3E}">
        <p14:creationId xmlns:p14="http://schemas.microsoft.com/office/powerpoint/2010/main" val="14887325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B9FE9E-4225-43A8-A8C9-61BAE9CED68F}">
  <ds:schemaRefs>
    <ds:schemaRef ds:uri="http://schemas.microsoft.com/sharepoint/v3/contenttype/forms"/>
  </ds:schemaRefs>
</ds:datastoreItem>
</file>

<file path=customXml/itemProps2.xml><?xml version="1.0" encoding="utf-8"?>
<ds:datastoreItem xmlns:ds="http://schemas.openxmlformats.org/officeDocument/2006/customXml" ds:itemID="{BD0E37F7-73A9-4D3D-9C26-F85A847C247A}">
  <ds:schemaRefs>
    <ds:schemaRef ds:uri="http://schemas.microsoft.com/office/2006/metadata/properties"/>
    <ds:schemaRef ds:uri="http://schemas.microsoft.com/office/infopath/2007/PartnerControls"/>
    <ds:schemaRef ds:uri="ef88797d-310b-4d46-ad9c-0c23fa0c8d45"/>
  </ds:schemaRefs>
</ds:datastoreItem>
</file>

<file path=customXml/itemProps3.xml><?xml version="1.0" encoding="utf-8"?>
<ds:datastoreItem xmlns:ds="http://schemas.openxmlformats.org/officeDocument/2006/customXml" ds:itemID="{F28CF33A-5C4D-495F-BC38-FDA3553FE5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352</TotalTime>
  <Words>653</Words>
  <Application>Microsoft Office PowerPoint</Application>
  <PresentationFormat>Letter Paper (8.5x11 in)</PresentationFormat>
  <Paragraphs>44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alright_sans</vt:lpstr>
      <vt:lpstr>Arial</vt:lpstr>
      <vt:lpstr>Trebuchet MS</vt:lpstr>
      <vt:lpstr>Wingdings</vt:lpstr>
      <vt:lpstr>Wingdings 3</vt:lpstr>
      <vt:lpstr>Facet</vt:lpstr>
      <vt:lpstr>MovieS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dc:title>
  <dc:creator>singhg2001</dc:creator>
  <cp:lastModifiedBy>singhg2001</cp:lastModifiedBy>
  <cp:revision>8</cp:revision>
  <dcterms:created xsi:type="dcterms:W3CDTF">2022-01-25T19:28:57Z</dcterms:created>
  <dcterms:modified xsi:type="dcterms:W3CDTF">2022-01-26T01:36:05Z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