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DEB2832-731F-4DDC-8F3D-777AC8B1304C}">
  <a:tblStyle styleId="{9DEB2832-731F-4DDC-8F3D-777AC8B1304C}"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5ab9c7a67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5ab9c7a67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85ab9c7a67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5ab9c7a67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seperate population trees, one starting with humans the other with prophets but introduced later. Simulated multiple bottlenecks as shown in the figure with the </a:t>
            </a:r>
            <a:r>
              <a:rPr lang="en"/>
              <a:t>horizontal</a:t>
            </a:r>
            <a:r>
              <a:rPr lang="en"/>
              <a:t> lines such as the “extreme decrease in human population” labeled one.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85ab9c7a67_2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5ab9c7a67_2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Total genome length: 850’000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Genes had different recombination rates. Tried to model them of the existing genes that researchers have found - length and introns &amp; exons.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had different mutations for each section of the genome to better control which species did ‘better’ in them. An example of this would be Spartans, Elites and Brutes having every mutation that </a:t>
            </a:r>
            <a:r>
              <a:rPr lang="en"/>
              <a:t>appears</a:t>
            </a:r>
            <a:r>
              <a:rPr lang="en"/>
              <a:t> be better than the standard for others. We did this using the fitness function.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5ab9c7a6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5ab9c7a6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Pi is calculated by finding the average number of nucleotide differences between DNA sequences for all possible pairs. In other words, it is a measure of genetic variation. Through the SLiM program, we were able to look at how many individuals contained a certain gene and then multiplied that number by how many people didn’t have that gene. We continued to do this all the way to the end, and then divided the whole number by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(N 2). Later on, we split these into windows through the MatplotLib package in python and were able to arrive with Figures 1-7. Looking at Figures 1-7, there are two clear patterns that the Pi figures show. In Group 1, a pattern appears between prophets, humans and Spartans while in Group 2, a different pattern appears between brutes, elites,  jackals, and grunts. The common feature in Group 1 is that the data is unimodal and skewed to the right. This indicates that a selective sweep may have wiped out the genes with the exception of the gene in the beginning. A sweep is basically when a beneficial mutation increases in frequency and becomes fixed. This then leads to a lower genetic variation which is what the graph is showing.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5ab9c7a67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5ab9c7a6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In Group 2, the blue bars(the bars that are significantly different from the rest) are much more widespread and vary in length. Interestingly, looking at the number of grey bars and the range, the Brutes and Elites have the highest Pi and range in Group 2, and then follows Jackals, and lastly Grunts. From this order, we can draw that Brutes and Elites first arrived in the timeline, then Jackals, and finally Grunts in the overall time period. Also with these two groups, we know that the group’s population arrived from a common ancestor and are thus similar in many ways. Especially looking at Humans and Spartans, the Pi plots look exactly the same but the Human Pi plot has a larger range compared to the Spartans and so we can assume that humans came first and then Spartans followed.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5ab9c7a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5ab9c7a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5ab9c7a6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5ab9c7a6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5ab9c7a6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5ab9c7a6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5ab9c7a6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5ab9c7a6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 name="Google Shape;52;p13"/>
          <p:cNvGrpSpPr/>
          <p:nvPr/>
        </p:nvGrpSpPr>
        <p:grpSpPr>
          <a:xfrm>
            <a:off x="2" y="4713898"/>
            <a:ext cx="3047923" cy="429600"/>
            <a:chOff x="-73" y="4713898"/>
            <a:chExt cx="3047923" cy="429600"/>
          </a:xfrm>
        </p:grpSpPr>
        <p:sp>
          <p:nvSpPr>
            <p:cNvPr id="53" name="Google Shape;53;p13"/>
            <p:cNvSpPr/>
            <p:nvPr/>
          </p:nvSpPr>
          <p:spPr>
            <a:xfrm rot="-5400000">
              <a:off x="2452050" y="4547698"/>
              <a:ext cx="429600" cy="762000"/>
            </a:xfrm>
            <a:prstGeom prst="rtTriangle">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rot="-5400000">
              <a:off x="928119" y="4547698"/>
              <a:ext cx="4296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flipH="1" rot="5400000">
              <a:off x="1689952" y="4547698"/>
              <a:ext cx="4296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flipH="1" rot="5400000">
              <a:off x="166127" y="4547698"/>
              <a:ext cx="4296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13"/>
          <p:cNvSpPr/>
          <p:nvPr/>
        </p:nvSpPr>
        <p:spPr>
          <a:xfrm>
            <a:off x="3047650" y="0"/>
            <a:ext cx="6096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txBox="1"/>
          <p:nvPr>
            <p:ph type="title"/>
          </p:nvPr>
        </p:nvSpPr>
        <p:spPr>
          <a:xfrm>
            <a:off x="185350" y="352000"/>
            <a:ext cx="2683200" cy="40788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None/>
              <a:defRPr b="1" sz="3000">
                <a:solidFill>
                  <a:srgbClr val="212121"/>
                </a:solidFill>
              </a:defRPr>
            </a:lvl1pPr>
            <a:lvl2pPr lvl="1" algn="l">
              <a:lnSpc>
                <a:spcPct val="100000"/>
              </a:lnSpc>
              <a:spcBef>
                <a:spcPts val="0"/>
              </a:spcBef>
              <a:spcAft>
                <a:spcPts val="0"/>
              </a:spcAft>
              <a:buNone/>
              <a:defRPr b="1" sz="3000">
                <a:solidFill>
                  <a:srgbClr val="212121"/>
                </a:solidFill>
              </a:defRPr>
            </a:lvl2pPr>
            <a:lvl3pPr lvl="2" algn="l">
              <a:lnSpc>
                <a:spcPct val="100000"/>
              </a:lnSpc>
              <a:spcBef>
                <a:spcPts val="0"/>
              </a:spcBef>
              <a:spcAft>
                <a:spcPts val="0"/>
              </a:spcAft>
              <a:buNone/>
              <a:defRPr b="1" sz="3000">
                <a:solidFill>
                  <a:srgbClr val="212121"/>
                </a:solidFill>
              </a:defRPr>
            </a:lvl3pPr>
            <a:lvl4pPr lvl="3" algn="l">
              <a:lnSpc>
                <a:spcPct val="100000"/>
              </a:lnSpc>
              <a:spcBef>
                <a:spcPts val="0"/>
              </a:spcBef>
              <a:spcAft>
                <a:spcPts val="0"/>
              </a:spcAft>
              <a:buNone/>
              <a:defRPr b="1" sz="3000">
                <a:solidFill>
                  <a:srgbClr val="212121"/>
                </a:solidFill>
              </a:defRPr>
            </a:lvl4pPr>
            <a:lvl5pPr lvl="4" algn="l">
              <a:lnSpc>
                <a:spcPct val="100000"/>
              </a:lnSpc>
              <a:spcBef>
                <a:spcPts val="0"/>
              </a:spcBef>
              <a:spcAft>
                <a:spcPts val="0"/>
              </a:spcAft>
              <a:buNone/>
              <a:defRPr b="1" sz="3000">
                <a:solidFill>
                  <a:srgbClr val="212121"/>
                </a:solidFill>
              </a:defRPr>
            </a:lvl5pPr>
            <a:lvl6pPr lvl="5" algn="l">
              <a:lnSpc>
                <a:spcPct val="100000"/>
              </a:lnSpc>
              <a:spcBef>
                <a:spcPts val="0"/>
              </a:spcBef>
              <a:spcAft>
                <a:spcPts val="0"/>
              </a:spcAft>
              <a:buNone/>
              <a:defRPr b="1" sz="3000">
                <a:solidFill>
                  <a:srgbClr val="212121"/>
                </a:solidFill>
              </a:defRPr>
            </a:lvl6pPr>
            <a:lvl7pPr lvl="6" algn="l">
              <a:lnSpc>
                <a:spcPct val="100000"/>
              </a:lnSpc>
              <a:spcBef>
                <a:spcPts val="0"/>
              </a:spcBef>
              <a:spcAft>
                <a:spcPts val="0"/>
              </a:spcAft>
              <a:buNone/>
              <a:defRPr b="1" sz="3000">
                <a:solidFill>
                  <a:srgbClr val="212121"/>
                </a:solidFill>
              </a:defRPr>
            </a:lvl7pPr>
            <a:lvl8pPr lvl="7" algn="l">
              <a:lnSpc>
                <a:spcPct val="100000"/>
              </a:lnSpc>
              <a:spcBef>
                <a:spcPts val="0"/>
              </a:spcBef>
              <a:spcAft>
                <a:spcPts val="0"/>
              </a:spcAft>
              <a:buNone/>
              <a:defRPr b="1" sz="3000">
                <a:solidFill>
                  <a:srgbClr val="212121"/>
                </a:solidFill>
              </a:defRPr>
            </a:lvl8pPr>
            <a:lvl9pPr lvl="8" algn="l">
              <a:lnSpc>
                <a:spcPct val="100000"/>
              </a:lnSpc>
              <a:spcBef>
                <a:spcPts val="0"/>
              </a:spcBef>
              <a:spcAft>
                <a:spcPts val="0"/>
              </a:spcAft>
              <a:buNone/>
              <a:defRPr b="1" sz="3000">
                <a:solidFill>
                  <a:srgbClr val="212121"/>
                </a:solidFill>
              </a:defRPr>
            </a:lvl9pPr>
          </a:lstStyle>
          <a:p/>
        </p:txBody>
      </p:sp>
      <p:sp>
        <p:nvSpPr>
          <p:cNvPr id="59" name="Google Shape;59;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AUTOLAYOUT_1">
    <p:spTree>
      <p:nvGrpSpPr>
        <p:cNvPr id="60" name="Shape 60"/>
        <p:cNvGrpSpPr/>
        <p:nvPr/>
      </p:nvGrpSpPr>
      <p:grpSpPr>
        <a:xfrm>
          <a:off x="0" y="0"/>
          <a:ext cx="0" cy="0"/>
          <a:chOff x="0" y="0"/>
          <a:chExt cx="0" cy="0"/>
        </a:xfrm>
      </p:grpSpPr>
      <p:sp>
        <p:nvSpPr>
          <p:cNvPr id="61" name="Google Shape;61;p14"/>
          <p:cNvSpPr/>
          <p:nvPr/>
        </p:nvSpPr>
        <p:spPr>
          <a:xfrm>
            <a:off x="0" y="0"/>
            <a:ext cx="9144000" cy="51435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25" y="0"/>
            <a:ext cx="9143982" cy="3277800"/>
          </a:xfrm>
          <a:prstGeom prst="flowChartDocumen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ph type="ctrTitle"/>
          </p:nvPr>
        </p:nvSpPr>
        <p:spPr>
          <a:xfrm>
            <a:off x="311700" y="3537800"/>
            <a:ext cx="8097600" cy="10059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p:txBody>
      </p:sp>
      <p:sp>
        <p:nvSpPr>
          <p:cNvPr id="64" name="Google Shape;64;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HALO Simulation</a:t>
            </a:r>
            <a:endParaRPr/>
          </a:p>
        </p:txBody>
      </p:sp>
      <p:sp>
        <p:nvSpPr>
          <p:cNvPr id="70" name="Google Shape;70;p1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Keith Condray-Raderstorf, Srikar Namburi, Heinrich Maertens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pic>
        <p:nvPicPr>
          <p:cNvPr id="75" name="Google Shape;75;p16"/>
          <p:cNvPicPr preferRelativeResize="0"/>
          <p:nvPr/>
        </p:nvPicPr>
        <p:blipFill rotWithShape="1">
          <a:blip r:embed="rId3">
            <a:alphaModFix/>
          </a:blip>
          <a:srcRect b="-11898" l="-1224" r="0" t="-1531"/>
          <a:stretch/>
        </p:blipFill>
        <p:spPr>
          <a:xfrm>
            <a:off x="2868550" y="0"/>
            <a:ext cx="6275449" cy="5023732"/>
          </a:xfrm>
          <a:prstGeom prst="rect">
            <a:avLst/>
          </a:prstGeom>
          <a:noFill/>
          <a:ln>
            <a:noFill/>
          </a:ln>
        </p:spPr>
      </p:pic>
      <p:sp>
        <p:nvSpPr>
          <p:cNvPr id="76" name="Google Shape;76;p16"/>
          <p:cNvSpPr txBox="1"/>
          <p:nvPr>
            <p:ph type="title"/>
          </p:nvPr>
        </p:nvSpPr>
        <p:spPr>
          <a:xfrm>
            <a:off x="185350" y="352000"/>
            <a:ext cx="2683200" cy="407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Our Timeline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ctrTitle"/>
          </p:nvPr>
        </p:nvSpPr>
        <p:spPr>
          <a:xfrm>
            <a:off x="311700" y="3537800"/>
            <a:ext cx="8097600" cy="100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Genome</a:t>
            </a:r>
            <a:r>
              <a:rPr lang="en">
                <a:solidFill>
                  <a:schemeClr val="dk2"/>
                </a:solidFill>
              </a:rPr>
              <a:t> Sections</a:t>
            </a:r>
            <a:endParaRPr>
              <a:solidFill>
                <a:schemeClr val="dk2"/>
              </a:solidFill>
            </a:endParaRPr>
          </a:p>
        </p:txBody>
      </p:sp>
      <p:pic>
        <p:nvPicPr>
          <p:cNvPr id="82" name="Google Shape;82;p17"/>
          <p:cNvPicPr preferRelativeResize="0"/>
          <p:nvPr/>
        </p:nvPicPr>
        <p:blipFill>
          <a:blip r:embed="rId3">
            <a:alphaModFix/>
          </a:blip>
          <a:stretch>
            <a:fillRect/>
          </a:stretch>
        </p:blipFill>
        <p:spPr>
          <a:xfrm>
            <a:off x="0" y="304800"/>
            <a:ext cx="9143998" cy="722400"/>
          </a:xfrm>
          <a:prstGeom prst="rect">
            <a:avLst/>
          </a:prstGeom>
          <a:noFill/>
          <a:ln>
            <a:noFill/>
          </a:ln>
        </p:spPr>
      </p:pic>
      <p:sp>
        <p:nvSpPr>
          <p:cNvPr id="83" name="Google Shape;83;p17"/>
          <p:cNvSpPr txBox="1"/>
          <p:nvPr/>
        </p:nvSpPr>
        <p:spPr>
          <a:xfrm>
            <a:off x="-34650" y="1312350"/>
            <a:ext cx="831300" cy="4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ACTG1</a:t>
            </a:r>
            <a:endParaRPr/>
          </a:p>
          <a:p>
            <a:pPr indent="0" lvl="0" marL="0" rtl="0" algn="l">
              <a:spcBef>
                <a:spcPts val="0"/>
              </a:spcBef>
              <a:spcAft>
                <a:spcPts val="0"/>
              </a:spcAft>
              <a:buNone/>
            </a:pPr>
            <a:r>
              <a:rPr lang="en" sz="1000"/>
              <a:t>Strength</a:t>
            </a:r>
            <a:endParaRPr sz="1000"/>
          </a:p>
        </p:txBody>
      </p:sp>
      <p:sp>
        <p:nvSpPr>
          <p:cNvPr id="84" name="Google Shape;84;p17"/>
          <p:cNvSpPr txBox="1"/>
          <p:nvPr/>
        </p:nvSpPr>
        <p:spPr>
          <a:xfrm>
            <a:off x="381000" y="1962150"/>
            <a:ext cx="11472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DLG3</a:t>
            </a:r>
            <a:endParaRPr/>
          </a:p>
          <a:p>
            <a:pPr indent="0" lvl="0" marL="0" rtl="0" algn="l">
              <a:spcBef>
                <a:spcPts val="0"/>
              </a:spcBef>
              <a:spcAft>
                <a:spcPts val="0"/>
              </a:spcAft>
              <a:buNone/>
            </a:pPr>
            <a:r>
              <a:rPr lang="en" sz="1000"/>
              <a:t>Memory Recall</a:t>
            </a:r>
            <a:endParaRPr sz="1000"/>
          </a:p>
        </p:txBody>
      </p:sp>
      <p:sp>
        <p:nvSpPr>
          <p:cNvPr id="85" name="Google Shape;85;p17"/>
          <p:cNvSpPr txBox="1"/>
          <p:nvPr/>
        </p:nvSpPr>
        <p:spPr>
          <a:xfrm>
            <a:off x="1420250" y="2266950"/>
            <a:ext cx="7707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LHX2</a:t>
            </a:r>
            <a:endParaRPr/>
          </a:p>
          <a:p>
            <a:pPr indent="0" lvl="0" marL="0" rtl="0" algn="l">
              <a:spcBef>
                <a:spcPts val="0"/>
              </a:spcBef>
              <a:spcAft>
                <a:spcPts val="0"/>
              </a:spcAft>
              <a:buNone/>
            </a:pPr>
            <a:r>
              <a:rPr lang="en" sz="1000"/>
              <a:t>Fur</a:t>
            </a:r>
            <a:endParaRPr sz="1000"/>
          </a:p>
        </p:txBody>
      </p:sp>
      <p:sp>
        <p:nvSpPr>
          <p:cNvPr id="86" name="Google Shape;86;p17"/>
          <p:cNvSpPr txBox="1"/>
          <p:nvPr/>
        </p:nvSpPr>
        <p:spPr>
          <a:xfrm>
            <a:off x="4186650" y="1220925"/>
            <a:ext cx="12411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GRM5</a:t>
            </a:r>
            <a:endParaRPr/>
          </a:p>
          <a:p>
            <a:pPr indent="0" lvl="0" marL="0" rtl="0" algn="l">
              <a:spcBef>
                <a:spcPts val="0"/>
              </a:spcBef>
              <a:spcAft>
                <a:spcPts val="0"/>
              </a:spcAft>
              <a:buNone/>
            </a:pPr>
            <a:r>
              <a:rPr lang="en" sz="1000"/>
              <a:t>Endurance</a:t>
            </a:r>
            <a:endParaRPr sz="1000"/>
          </a:p>
        </p:txBody>
      </p:sp>
      <p:sp>
        <p:nvSpPr>
          <p:cNvPr id="87" name="Google Shape;87;p17"/>
          <p:cNvSpPr txBox="1"/>
          <p:nvPr/>
        </p:nvSpPr>
        <p:spPr>
          <a:xfrm>
            <a:off x="7262100" y="1220925"/>
            <a:ext cx="11472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MC4R</a:t>
            </a:r>
            <a:endParaRPr/>
          </a:p>
          <a:p>
            <a:pPr indent="0" lvl="0" marL="0" rtl="0" algn="l">
              <a:spcBef>
                <a:spcPts val="0"/>
              </a:spcBef>
              <a:spcAft>
                <a:spcPts val="0"/>
              </a:spcAft>
              <a:buNone/>
            </a:pPr>
            <a:r>
              <a:rPr lang="en" sz="1000"/>
              <a:t>Mobility</a:t>
            </a:r>
            <a:endParaRPr sz="1000"/>
          </a:p>
        </p:txBody>
      </p:sp>
      <p:sp>
        <p:nvSpPr>
          <p:cNvPr id="88" name="Google Shape;88;p17"/>
          <p:cNvSpPr txBox="1"/>
          <p:nvPr/>
        </p:nvSpPr>
        <p:spPr>
          <a:xfrm>
            <a:off x="8312700" y="1580900"/>
            <a:ext cx="7707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Opsin</a:t>
            </a:r>
            <a:endParaRPr/>
          </a:p>
          <a:p>
            <a:pPr indent="0" lvl="0" marL="0" rtl="0" algn="l">
              <a:spcBef>
                <a:spcPts val="0"/>
              </a:spcBef>
              <a:spcAft>
                <a:spcPts val="0"/>
              </a:spcAft>
              <a:buNone/>
            </a:pPr>
            <a:r>
              <a:rPr lang="en" sz="1000"/>
              <a:t>Accuracy</a:t>
            </a:r>
            <a:endParaRPr sz="1000"/>
          </a:p>
        </p:txBody>
      </p:sp>
      <p:cxnSp>
        <p:nvCxnSpPr>
          <p:cNvPr id="89" name="Google Shape;89;p17"/>
          <p:cNvCxnSpPr>
            <a:stCxn id="83" idx="0"/>
          </p:cNvCxnSpPr>
          <p:nvPr/>
        </p:nvCxnSpPr>
        <p:spPr>
          <a:xfrm rot="10800000">
            <a:off x="242400" y="554250"/>
            <a:ext cx="138600" cy="758100"/>
          </a:xfrm>
          <a:prstGeom prst="straightConnector1">
            <a:avLst/>
          </a:prstGeom>
          <a:noFill/>
          <a:ln cap="flat" cmpd="sng" w="28575">
            <a:solidFill>
              <a:srgbClr val="434343"/>
            </a:solidFill>
            <a:prstDash val="solid"/>
            <a:round/>
            <a:headEnd len="med" w="med" type="none"/>
            <a:tailEnd len="med" w="med" type="triangle"/>
          </a:ln>
        </p:spPr>
      </p:cxnSp>
      <p:cxnSp>
        <p:nvCxnSpPr>
          <p:cNvPr id="90" name="Google Shape;90;p17"/>
          <p:cNvCxnSpPr>
            <a:stCxn id="84" idx="0"/>
          </p:cNvCxnSpPr>
          <p:nvPr/>
        </p:nvCxnSpPr>
        <p:spPr>
          <a:xfrm rot="10800000">
            <a:off x="941400" y="602550"/>
            <a:ext cx="13200" cy="1359600"/>
          </a:xfrm>
          <a:prstGeom prst="straightConnector1">
            <a:avLst/>
          </a:prstGeom>
          <a:noFill/>
          <a:ln cap="flat" cmpd="sng" w="28575">
            <a:solidFill>
              <a:srgbClr val="434343"/>
            </a:solidFill>
            <a:prstDash val="solid"/>
            <a:round/>
            <a:headEnd len="med" w="med" type="none"/>
            <a:tailEnd len="med" w="med" type="triangle"/>
          </a:ln>
        </p:spPr>
      </p:cxnSp>
      <p:cxnSp>
        <p:nvCxnSpPr>
          <p:cNvPr id="91" name="Google Shape;91;p17"/>
          <p:cNvCxnSpPr>
            <a:stCxn id="85" idx="0"/>
          </p:cNvCxnSpPr>
          <p:nvPr/>
        </p:nvCxnSpPr>
        <p:spPr>
          <a:xfrm rot="10800000">
            <a:off x="1420100" y="562650"/>
            <a:ext cx="385500" cy="1704300"/>
          </a:xfrm>
          <a:prstGeom prst="straightConnector1">
            <a:avLst/>
          </a:prstGeom>
          <a:noFill/>
          <a:ln cap="flat" cmpd="sng" w="28575">
            <a:solidFill>
              <a:srgbClr val="434343"/>
            </a:solidFill>
            <a:prstDash val="solid"/>
            <a:round/>
            <a:headEnd len="med" w="med" type="none"/>
            <a:tailEnd len="med" w="med" type="triangle"/>
          </a:ln>
        </p:spPr>
      </p:cxnSp>
      <p:cxnSp>
        <p:nvCxnSpPr>
          <p:cNvPr id="92" name="Google Shape;92;p17"/>
          <p:cNvCxnSpPr>
            <a:stCxn id="86" idx="0"/>
          </p:cNvCxnSpPr>
          <p:nvPr/>
        </p:nvCxnSpPr>
        <p:spPr>
          <a:xfrm flipH="1" rot="10800000">
            <a:off x="4807200" y="528225"/>
            <a:ext cx="207900" cy="692700"/>
          </a:xfrm>
          <a:prstGeom prst="straightConnector1">
            <a:avLst/>
          </a:prstGeom>
          <a:noFill/>
          <a:ln cap="flat" cmpd="sng" w="28575">
            <a:solidFill>
              <a:srgbClr val="434343"/>
            </a:solidFill>
            <a:prstDash val="solid"/>
            <a:round/>
            <a:headEnd len="med" w="med" type="none"/>
            <a:tailEnd len="med" w="med" type="triangle"/>
          </a:ln>
        </p:spPr>
      </p:cxnSp>
      <p:cxnSp>
        <p:nvCxnSpPr>
          <p:cNvPr id="93" name="Google Shape;93;p17"/>
          <p:cNvCxnSpPr>
            <a:stCxn id="87" idx="0"/>
          </p:cNvCxnSpPr>
          <p:nvPr/>
        </p:nvCxnSpPr>
        <p:spPr>
          <a:xfrm flipH="1" rot="10800000">
            <a:off x="7835700" y="501225"/>
            <a:ext cx="330300" cy="719700"/>
          </a:xfrm>
          <a:prstGeom prst="straightConnector1">
            <a:avLst/>
          </a:prstGeom>
          <a:noFill/>
          <a:ln cap="flat" cmpd="sng" w="28575">
            <a:solidFill>
              <a:srgbClr val="434343"/>
            </a:solidFill>
            <a:prstDash val="solid"/>
            <a:round/>
            <a:headEnd len="med" w="med" type="none"/>
            <a:tailEnd len="med" w="med" type="triangle"/>
          </a:ln>
        </p:spPr>
      </p:cxnSp>
      <p:cxnSp>
        <p:nvCxnSpPr>
          <p:cNvPr id="94" name="Google Shape;94;p17"/>
          <p:cNvCxnSpPr>
            <a:stCxn id="88" idx="0"/>
          </p:cNvCxnSpPr>
          <p:nvPr/>
        </p:nvCxnSpPr>
        <p:spPr>
          <a:xfrm rot="10800000">
            <a:off x="8494650" y="519500"/>
            <a:ext cx="203400" cy="1061400"/>
          </a:xfrm>
          <a:prstGeom prst="straightConnector1">
            <a:avLst/>
          </a:prstGeom>
          <a:noFill/>
          <a:ln cap="flat" cmpd="sng" w="28575">
            <a:solidFill>
              <a:srgbClr val="434343"/>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 Plots</a:t>
            </a:r>
            <a:endParaRPr/>
          </a:p>
        </p:txBody>
      </p:sp>
      <p:pic>
        <p:nvPicPr>
          <p:cNvPr id="100" name="Google Shape;100;p18"/>
          <p:cNvPicPr preferRelativeResize="0"/>
          <p:nvPr/>
        </p:nvPicPr>
        <p:blipFill>
          <a:blip r:embed="rId3">
            <a:alphaModFix/>
          </a:blip>
          <a:stretch>
            <a:fillRect/>
          </a:stretch>
        </p:blipFill>
        <p:spPr>
          <a:xfrm>
            <a:off x="93850" y="1078900"/>
            <a:ext cx="3105850" cy="2320550"/>
          </a:xfrm>
          <a:prstGeom prst="rect">
            <a:avLst/>
          </a:prstGeom>
          <a:noFill/>
          <a:ln>
            <a:noFill/>
          </a:ln>
        </p:spPr>
      </p:pic>
      <p:pic>
        <p:nvPicPr>
          <p:cNvPr id="101" name="Google Shape;101;p18"/>
          <p:cNvPicPr preferRelativeResize="0"/>
          <p:nvPr/>
        </p:nvPicPr>
        <p:blipFill>
          <a:blip r:embed="rId4">
            <a:alphaModFix/>
          </a:blip>
          <a:stretch>
            <a:fillRect/>
          </a:stretch>
        </p:blipFill>
        <p:spPr>
          <a:xfrm>
            <a:off x="3199700" y="1120899"/>
            <a:ext cx="3053825" cy="2278552"/>
          </a:xfrm>
          <a:prstGeom prst="rect">
            <a:avLst/>
          </a:prstGeom>
          <a:noFill/>
          <a:ln>
            <a:noFill/>
          </a:ln>
        </p:spPr>
      </p:pic>
      <p:pic>
        <p:nvPicPr>
          <p:cNvPr id="102" name="Google Shape;102;p18"/>
          <p:cNvPicPr preferRelativeResize="0"/>
          <p:nvPr/>
        </p:nvPicPr>
        <p:blipFill>
          <a:blip r:embed="rId5">
            <a:alphaModFix/>
          </a:blip>
          <a:stretch>
            <a:fillRect/>
          </a:stretch>
        </p:blipFill>
        <p:spPr>
          <a:xfrm>
            <a:off x="6253525" y="1219725"/>
            <a:ext cx="2739175" cy="2038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pic>
        <p:nvPicPr>
          <p:cNvPr id="107" name="Google Shape;107;p19"/>
          <p:cNvPicPr preferRelativeResize="0"/>
          <p:nvPr/>
        </p:nvPicPr>
        <p:blipFill>
          <a:blip r:embed="rId3">
            <a:alphaModFix/>
          </a:blip>
          <a:stretch>
            <a:fillRect/>
          </a:stretch>
        </p:blipFill>
        <p:spPr>
          <a:xfrm>
            <a:off x="1171175" y="93063"/>
            <a:ext cx="3219925" cy="2405925"/>
          </a:xfrm>
          <a:prstGeom prst="rect">
            <a:avLst/>
          </a:prstGeom>
          <a:noFill/>
          <a:ln>
            <a:noFill/>
          </a:ln>
        </p:spPr>
      </p:pic>
      <p:pic>
        <p:nvPicPr>
          <p:cNvPr id="108" name="Google Shape;108;p19"/>
          <p:cNvPicPr preferRelativeResize="0"/>
          <p:nvPr/>
        </p:nvPicPr>
        <p:blipFill>
          <a:blip r:embed="rId4">
            <a:alphaModFix/>
          </a:blip>
          <a:stretch>
            <a:fillRect/>
          </a:stretch>
        </p:blipFill>
        <p:spPr>
          <a:xfrm>
            <a:off x="4752900" y="93600"/>
            <a:ext cx="3219925" cy="2404850"/>
          </a:xfrm>
          <a:prstGeom prst="rect">
            <a:avLst/>
          </a:prstGeom>
          <a:noFill/>
          <a:ln>
            <a:noFill/>
          </a:ln>
        </p:spPr>
      </p:pic>
      <p:pic>
        <p:nvPicPr>
          <p:cNvPr id="109" name="Google Shape;109;p19"/>
          <p:cNvPicPr preferRelativeResize="0"/>
          <p:nvPr/>
        </p:nvPicPr>
        <p:blipFill>
          <a:blip r:embed="rId5">
            <a:alphaModFix/>
          </a:blip>
          <a:stretch>
            <a:fillRect/>
          </a:stretch>
        </p:blipFill>
        <p:spPr>
          <a:xfrm>
            <a:off x="1171175" y="2595775"/>
            <a:ext cx="3287350" cy="2454650"/>
          </a:xfrm>
          <a:prstGeom prst="rect">
            <a:avLst/>
          </a:prstGeom>
          <a:noFill/>
          <a:ln>
            <a:noFill/>
          </a:ln>
        </p:spPr>
      </p:pic>
      <p:pic>
        <p:nvPicPr>
          <p:cNvPr id="110" name="Google Shape;110;p19"/>
          <p:cNvPicPr preferRelativeResize="0"/>
          <p:nvPr/>
        </p:nvPicPr>
        <p:blipFill>
          <a:blip r:embed="rId6">
            <a:alphaModFix/>
          </a:blip>
          <a:stretch>
            <a:fillRect/>
          </a:stretch>
        </p:blipFill>
        <p:spPr>
          <a:xfrm>
            <a:off x="4677825" y="2499525"/>
            <a:ext cx="3287350" cy="2453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Structure Data: Full Simulation</a:t>
            </a:r>
            <a:endParaRPr/>
          </a:p>
        </p:txBody>
      </p:sp>
      <p:pic>
        <p:nvPicPr>
          <p:cNvPr id="116" name="Google Shape;116;p20"/>
          <p:cNvPicPr preferRelativeResize="0"/>
          <p:nvPr/>
        </p:nvPicPr>
        <p:blipFill>
          <a:blip r:embed="rId3">
            <a:alphaModFix/>
          </a:blip>
          <a:stretch>
            <a:fillRect/>
          </a:stretch>
        </p:blipFill>
        <p:spPr>
          <a:xfrm>
            <a:off x="151717" y="1152475"/>
            <a:ext cx="8854370" cy="1419275"/>
          </a:xfrm>
          <a:prstGeom prst="rect">
            <a:avLst/>
          </a:prstGeom>
          <a:noFill/>
          <a:ln>
            <a:noFill/>
          </a:ln>
        </p:spPr>
      </p:pic>
      <p:pic>
        <p:nvPicPr>
          <p:cNvPr id="117" name="Google Shape;117;p20"/>
          <p:cNvPicPr preferRelativeResize="0"/>
          <p:nvPr/>
        </p:nvPicPr>
        <p:blipFill>
          <a:blip r:embed="rId4">
            <a:alphaModFix/>
          </a:blip>
          <a:stretch>
            <a:fillRect/>
          </a:stretch>
        </p:blipFill>
        <p:spPr>
          <a:xfrm>
            <a:off x="1616625" y="2940384"/>
            <a:ext cx="5924550" cy="1485900"/>
          </a:xfrm>
          <a:prstGeom prst="rect">
            <a:avLst/>
          </a:prstGeom>
          <a:noFill/>
          <a:ln>
            <a:noFill/>
          </a:ln>
        </p:spPr>
      </p:pic>
      <p:sp>
        <p:nvSpPr>
          <p:cNvPr id="118" name="Google Shape;118;p20"/>
          <p:cNvSpPr txBox="1"/>
          <p:nvPr/>
        </p:nvSpPr>
        <p:spPr>
          <a:xfrm>
            <a:off x="3011850" y="4341825"/>
            <a:ext cx="3134100" cy="39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K=7</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Structure Data: Grunts</a:t>
            </a:r>
            <a:endParaRPr/>
          </a:p>
        </p:txBody>
      </p:sp>
      <p:pic>
        <p:nvPicPr>
          <p:cNvPr id="124" name="Google Shape;124;p21"/>
          <p:cNvPicPr preferRelativeResize="0"/>
          <p:nvPr/>
        </p:nvPicPr>
        <p:blipFill>
          <a:blip r:embed="rId3">
            <a:alphaModFix/>
          </a:blip>
          <a:stretch>
            <a:fillRect/>
          </a:stretch>
        </p:blipFill>
        <p:spPr>
          <a:xfrm>
            <a:off x="152400" y="1162075"/>
            <a:ext cx="8839198" cy="1409669"/>
          </a:xfrm>
          <a:prstGeom prst="rect">
            <a:avLst/>
          </a:prstGeom>
          <a:noFill/>
          <a:ln>
            <a:noFill/>
          </a:ln>
        </p:spPr>
      </p:pic>
      <p:pic>
        <p:nvPicPr>
          <p:cNvPr id="125" name="Google Shape;125;p21"/>
          <p:cNvPicPr preferRelativeResize="0"/>
          <p:nvPr/>
        </p:nvPicPr>
        <p:blipFill>
          <a:blip r:embed="rId4">
            <a:alphaModFix/>
          </a:blip>
          <a:stretch>
            <a:fillRect/>
          </a:stretch>
        </p:blipFill>
        <p:spPr>
          <a:xfrm>
            <a:off x="1309675" y="2782369"/>
            <a:ext cx="6524625" cy="1485900"/>
          </a:xfrm>
          <a:prstGeom prst="rect">
            <a:avLst/>
          </a:prstGeom>
          <a:noFill/>
          <a:ln>
            <a:noFill/>
          </a:ln>
        </p:spPr>
      </p:pic>
      <p:sp>
        <p:nvSpPr>
          <p:cNvPr id="126" name="Google Shape;126;p21"/>
          <p:cNvSpPr txBox="1"/>
          <p:nvPr/>
        </p:nvSpPr>
        <p:spPr>
          <a:xfrm>
            <a:off x="3072000" y="4268275"/>
            <a:ext cx="3000000" cy="38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K=3</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Structure Data: Spartans</a:t>
            </a:r>
            <a:endParaRPr/>
          </a:p>
        </p:txBody>
      </p:sp>
      <p:sp>
        <p:nvSpPr>
          <p:cNvPr id="132" name="Google Shape;132;p22"/>
          <p:cNvSpPr txBox="1"/>
          <p:nvPr/>
        </p:nvSpPr>
        <p:spPr>
          <a:xfrm>
            <a:off x="3072000" y="4268275"/>
            <a:ext cx="3000000" cy="38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K=7</a:t>
            </a:r>
            <a:endParaRPr>
              <a:solidFill>
                <a:schemeClr val="dk1"/>
              </a:solidFill>
            </a:endParaRPr>
          </a:p>
        </p:txBody>
      </p:sp>
      <p:pic>
        <p:nvPicPr>
          <p:cNvPr id="133" name="Google Shape;133;p22"/>
          <p:cNvPicPr preferRelativeResize="0"/>
          <p:nvPr/>
        </p:nvPicPr>
        <p:blipFill>
          <a:blip r:embed="rId3">
            <a:alphaModFix/>
          </a:blip>
          <a:stretch>
            <a:fillRect/>
          </a:stretch>
        </p:blipFill>
        <p:spPr>
          <a:xfrm>
            <a:off x="152400" y="1170125"/>
            <a:ext cx="8839202" cy="1436101"/>
          </a:xfrm>
          <a:prstGeom prst="rect">
            <a:avLst/>
          </a:prstGeom>
          <a:noFill/>
          <a:ln>
            <a:noFill/>
          </a:ln>
        </p:spPr>
      </p:pic>
      <p:pic>
        <p:nvPicPr>
          <p:cNvPr id="134" name="Google Shape;134;p22"/>
          <p:cNvPicPr preferRelativeResize="0"/>
          <p:nvPr/>
        </p:nvPicPr>
        <p:blipFill>
          <a:blip r:embed="rId4">
            <a:alphaModFix/>
          </a:blip>
          <a:stretch>
            <a:fillRect/>
          </a:stretch>
        </p:blipFill>
        <p:spPr>
          <a:xfrm>
            <a:off x="1544625" y="2911026"/>
            <a:ext cx="6054741" cy="13572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Population Sizes</a:t>
            </a:r>
            <a:endParaRPr/>
          </a:p>
        </p:txBody>
      </p:sp>
      <p:graphicFrame>
        <p:nvGraphicFramePr>
          <p:cNvPr id="140" name="Google Shape;140;p23"/>
          <p:cNvGraphicFramePr/>
          <p:nvPr/>
        </p:nvGraphicFramePr>
        <p:xfrm>
          <a:off x="1946350" y="1125260"/>
          <a:ext cx="3000000" cy="3000000"/>
        </p:xfrm>
        <a:graphic>
          <a:graphicData uri="http://schemas.openxmlformats.org/drawingml/2006/table">
            <a:tbl>
              <a:tblPr>
                <a:noFill/>
                <a:tableStyleId>{9DEB2832-731F-4DDC-8F3D-777AC8B1304C}</a:tableStyleId>
              </a:tblPr>
              <a:tblGrid>
                <a:gridCol w="1754175"/>
                <a:gridCol w="1754175"/>
                <a:gridCol w="1742925"/>
              </a:tblGrid>
              <a:tr h="464125">
                <a:tc>
                  <a:txBody>
                    <a:bodyPr/>
                    <a:lstStyle/>
                    <a:p>
                      <a:pPr indent="0" lvl="0" marL="0" rtl="0" algn="l">
                        <a:spcBef>
                          <a:spcPts val="0"/>
                        </a:spcBef>
                        <a:spcAft>
                          <a:spcPts val="0"/>
                        </a:spcAft>
                        <a:buNone/>
                      </a:pPr>
                      <a:r>
                        <a:rPr b="1" lang="en" sz="1100"/>
                        <a:t>Pop Name</a:t>
                      </a:r>
                      <a:endParaRPr b="1" sz="1100"/>
                    </a:p>
                  </a:txBody>
                  <a:tcPr marT="63500" marB="63500" marR="63500" marL="63500"/>
                </a:tc>
                <a:tc>
                  <a:txBody>
                    <a:bodyPr/>
                    <a:lstStyle/>
                    <a:p>
                      <a:pPr indent="0" lvl="0" marL="0" rtl="0" algn="l">
                        <a:spcBef>
                          <a:spcPts val="0"/>
                        </a:spcBef>
                        <a:spcAft>
                          <a:spcPts val="0"/>
                        </a:spcAft>
                        <a:buNone/>
                      </a:pPr>
                      <a:r>
                        <a:rPr b="1" lang="en" sz="1100"/>
                        <a:t>Ne</a:t>
                      </a:r>
                      <a:endParaRPr b="1" sz="1100"/>
                    </a:p>
                  </a:txBody>
                  <a:tcPr marT="63500" marB="63500" marR="63500" marL="63500"/>
                </a:tc>
                <a:tc>
                  <a:txBody>
                    <a:bodyPr/>
                    <a:lstStyle/>
                    <a:p>
                      <a:pPr indent="0" lvl="0" marL="0" rtl="0" algn="l">
                        <a:spcBef>
                          <a:spcPts val="0"/>
                        </a:spcBef>
                        <a:spcAft>
                          <a:spcPts val="0"/>
                        </a:spcAft>
                        <a:buNone/>
                      </a:pPr>
                      <a:r>
                        <a:rPr b="1" lang="en" sz="1100"/>
                        <a:t>End </a:t>
                      </a:r>
                      <a:r>
                        <a:rPr b="1" lang="en" sz="1100"/>
                        <a:t>N</a:t>
                      </a:r>
                      <a:endParaRPr b="1" sz="1100"/>
                    </a:p>
                  </a:txBody>
                  <a:tcPr marT="91425" marB="91425" marR="91425" marL="91425"/>
                </a:tc>
              </a:tr>
              <a:tr h="464125">
                <a:tc>
                  <a:txBody>
                    <a:bodyPr/>
                    <a:lstStyle/>
                    <a:p>
                      <a:pPr indent="0" lvl="0" marL="0" rtl="0" algn="l">
                        <a:spcBef>
                          <a:spcPts val="0"/>
                        </a:spcBef>
                        <a:spcAft>
                          <a:spcPts val="0"/>
                        </a:spcAft>
                        <a:buNone/>
                      </a:pPr>
                      <a:r>
                        <a:rPr b="1" lang="en" sz="1100"/>
                        <a:t>Brutes</a:t>
                      </a:r>
                      <a:endParaRPr b="1" sz="1100"/>
                    </a:p>
                  </a:txBody>
                  <a:tcPr marT="63500" marB="63500" marR="63500" marL="63500"/>
                </a:tc>
                <a:tc>
                  <a:txBody>
                    <a:bodyPr/>
                    <a:lstStyle/>
                    <a:p>
                      <a:pPr indent="0" lvl="0" marL="0" rtl="0" algn="l">
                        <a:lnSpc>
                          <a:spcPct val="115000"/>
                        </a:lnSpc>
                        <a:spcBef>
                          <a:spcPts val="0"/>
                        </a:spcBef>
                        <a:spcAft>
                          <a:spcPts val="0"/>
                        </a:spcAft>
                        <a:buNone/>
                      </a:pPr>
                      <a:r>
                        <a:rPr lang="en" sz="1100"/>
                        <a:t>285</a:t>
                      </a:r>
                      <a:endParaRPr sz="1100"/>
                    </a:p>
                  </a:txBody>
                  <a:tcPr marT="63500" marB="63500" marR="63500" marL="63500"/>
                </a:tc>
                <a:tc>
                  <a:txBody>
                    <a:bodyPr/>
                    <a:lstStyle/>
                    <a:p>
                      <a:pPr indent="0" lvl="0" marL="0" rtl="0" algn="l">
                        <a:spcBef>
                          <a:spcPts val="0"/>
                        </a:spcBef>
                        <a:spcAft>
                          <a:spcPts val="0"/>
                        </a:spcAft>
                        <a:buNone/>
                      </a:pPr>
                      <a:r>
                        <a:rPr lang="en" sz="1100"/>
                        <a:t>170</a:t>
                      </a:r>
                      <a:endParaRPr sz="1100"/>
                    </a:p>
                  </a:txBody>
                  <a:tcPr marT="91425" marB="91425" marR="91425" marL="91425"/>
                </a:tc>
              </a:tr>
              <a:tr h="464125">
                <a:tc>
                  <a:txBody>
                    <a:bodyPr/>
                    <a:lstStyle/>
                    <a:p>
                      <a:pPr indent="0" lvl="0" marL="0" rtl="0" algn="l">
                        <a:spcBef>
                          <a:spcPts val="0"/>
                        </a:spcBef>
                        <a:spcAft>
                          <a:spcPts val="0"/>
                        </a:spcAft>
                        <a:buNone/>
                      </a:pPr>
                      <a:r>
                        <a:rPr b="1" lang="en" sz="1100"/>
                        <a:t>Elites</a:t>
                      </a:r>
                      <a:endParaRPr b="1" sz="1100"/>
                    </a:p>
                  </a:txBody>
                  <a:tcPr marT="63500" marB="63500" marR="63500" marL="63500"/>
                </a:tc>
                <a:tc>
                  <a:txBody>
                    <a:bodyPr/>
                    <a:lstStyle/>
                    <a:p>
                      <a:pPr indent="0" lvl="0" marL="0" rtl="0" algn="l">
                        <a:lnSpc>
                          <a:spcPct val="115000"/>
                        </a:lnSpc>
                        <a:spcBef>
                          <a:spcPts val="0"/>
                        </a:spcBef>
                        <a:spcAft>
                          <a:spcPts val="0"/>
                        </a:spcAft>
                        <a:buNone/>
                      </a:pPr>
                      <a:r>
                        <a:rPr lang="en" sz="1100"/>
                        <a:t>223</a:t>
                      </a:r>
                      <a:endParaRPr sz="1100"/>
                    </a:p>
                  </a:txBody>
                  <a:tcPr marT="63500" marB="63500" marR="63500" marL="63500"/>
                </a:tc>
                <a:tc>
                  <a:txBody>
                    <a:bodyPr/>
                    <a:lstStyle/>
                    <a:p>
                      <a:pPr indent="0" lvl="0" marL="0" rtl="0" algn="l">
                        <a:spcBef>
                          <a:spcPts val="0"/>
                        </a:spcBef>
                        <a:spcAft>
                          <a:spcPts val="0"/>
                        </a:spcAft>
                        <a:buNone/>
                      </a:pPr>
                      <a:r>
                        <a:rPr lang="en" sz="1100"/>
                        <a:t>180</a:t>
                      </a:r>
                      <a:endParaRPr sz="1100"/>
                    </a:p>
                  </a:txBody>
                  <a:tcPr marT="91425" marB="91425" marR="91425" marL="91425"/>
                </a:tc>
              </a:tr>
              <a:tr h="422475">
                <a:tc>
                  <a:txBody>
                    <a:bodyPr/>
                    <a:lstStyle/>
                    <a:p>
                      <a:pPr indent="0" lvl="0" marL="0" rtl="0" algn="l">
                        <a:spcBef>
                          <a:spcPts val="0"/>
                        </a:spcBef>
                        <a:spcAft>
                          <a:spcPts val="0"/>
                        </a:spcAft>
                        <a:buNone/>
                      </a:pPr>
                      <a:r>
                        <a:rPr b="1" lang="en" sz="1100"/>
                        <a:t>Grunts</a:t>
                      </a:r>
                      <a:endParaRPr b="1" sz="1100"/>
                    </a:p>
                  </a:txBody>
                  <a:tcPr marT="63500" marB="63500" marR="63500" marL="63500"/>
                </a:tc>
                <a:tc>
                  <a:txBody>
                    <a:bodyPr/>
                    <a:lstStyle/>
                    <a:p>
                      <a:pPr indent="0" lvl="0" marL="0" rtl="0" algn="l">
                        <a:lnSpc>
                          <a:spcPct val="115000"/>
                        </a:lnSpc>
                        <a:spcBef>
                          <a:spcPts val="0"/>
                        </a:spcBef>
                        <a:spcAft>
                          <a:spcPts val="0"/>
                        </a:spcAft>
                        <a:buNone/>
                      </a:pPr>
                      <a:r>
                        <a:rPr lang="en" sz="1100"/>
                        <a:t>66</a:t>
                      </a:r>
                      <a:endParaRPr sz="1100"/>
                    </a:p>
                  </a:txBody>
                  <a:tcPr marT="63500" marB="63500" marR="63500" marL="63500"/>
                </a:tc>
                <a:tc>
                  <a:txBody>
                    <a:bodyPr/>
                    <a:lstStyle/>
                    <a:p>
                      <a:pPr indent="0" lvl="0" marL="0" rtl="0" algn="l">
                        <a:spcBef>
                          <a:spcPts val="0"/>
                        </a:spcBef>
                        <a:spcAft>
                          <a:spcPts val="0"/>
                        </a:spcAft>
                        <a:buNone/>
                      </a:pPr>
                      <a:r>
                        <a:rPr lang="en" sz="1100"/>
                        <a:t>130</a:t>
                      </a:r>
                      <a:endParaRPr sz="1100"/>
                    </a:p>
                  </a:txBody>
                  <a:tcPr marT="91425" marB="91425" marR="91425" marL="91425"/>
                </a:tc>
              </a:tr>
              <a:tr h="422475">
                <a:tc>
                  <a:txBody>
                    <a:bodyPr/>
                    <a:lstStyle/>
                    <a:p>
                      <a:pPr indent="0" lvl="0" marL="0" rtl="0" algn="l">
                        <a:spcBef>
                          <a:spcPts val="0"/>
                        </a:spcBef>
                        <a:spcAft>
                          <a:spcPts val="0"/>
                        </a:spcAft>
                        <a:buNone/>
                      </a:pPr>
                      <a:r>
                        <a:rPr b="1" lang="en" sz="1100"/>
                        <a:t>Humans</a:t>
                      </a:r>
                      <a:endParaRPr b="1" sz="1100"/>
                    </a:p>
                  </a:txBody>
                  <a:tcPr marT="63500" marB="63500" marR="63500" marL="63500"/>
                </a:tc>
                <a:tc>
                  <a:txBody>
                    <a:bodyPr/>
                    <a:lstStyle/>
                    <a:p>
                      <a:pPr indent="0" lvl="0" marL="0" rtl="0" algn="l">
                        <a:lnSpc>
                          <a:spcPct val="115000"/>
                        </a:lnSpc>
                        <a:spcBef>
                          <a:spcPts val="0"/>
                        </a:spcBef>
                        <a:spcAft>
                          <a:spcPts val="0"/>
                        </a:spcAft>
                        <a:buNone/>
                      </a:pPr>
                      <a:r>
                        <a:rPr lang="en" sz="1100"/>
                        <a:t>216</a:t>
                      </a:r>
                      <a:endParaRPr sz="1100"/>
                    </a:p>
                  </a:txBody>
                  <a:tcPr marT="63500" marB="63500" marR="63500" marL="63500"/>
                </a:tc>
                <a:tc>
                  <a:txBody>
                    <a:bodyPr/>
                    <a:lstStyle/>
                    <a:p>
                      <a:pPr indent="0" lvl="0" marL="0" rtl="0" algn="l">
                        <a:spcBef>
                          <a:spcPts val="0"/>
                        </a:spcBef>
                        <a:spcAft>
                          <a:spcPts val="0"/>
                        </a:spcAft>
                        <a:buNone/>
                      </a:pPr>
                      <a:r>
                        <a:rPr lang="en" sz="1100"/>
                        <a:t>700</a:t>
                      </a:r>
                      <a:endParaRPr sz="1100"/>
                    </a:p>
                  </a:txBody>
                  <a:tcPr marT="91425" marB="91425" marR="91425" marL="91425"/>
                </a:tc>
              </a:tr>
              <a:tr h="422475">
                <a:tc>
                  <a:txBody>
                    <a:bodyPr/>
                    <a:lstStyle/>
                    <a:p>
                      <a:pPr indent="0" lvl="0" marL="0" rtl="0" algn="l">
                        <a:spcBef>
                          <a:spcPts val="0"/>
                        </a:spcBef>
                        <a:spcAft>
                          <a:spcPts val="0"/>
                        </a:spcAft>
                        <a:buNone/>
                      </a:pPr>
                      <a:r>
                        <a:rPr b="1" lang="en" sz="1100"/>
                        <a:t>Jackals</a:t>
                      </a:r>
                      <a:endParaRPr b="1" sz="1100"/>
                    </a:p>
                  </a:txBody>
                  <a:tcPr marT="63500" marB="63500" marR="63500" marL="63500"/>
                </a:tc>
                <a:tc>
                  <a:txBody>
                    <a:bodyPr/>
                    <a:lstStyle/>
                    <a:p>
                      <a:pPr indent="0" lvl="0" marL="0" rtl="0" algn="l">
                        <a:lnSpc>
                          <a:spcPct val="115000"/>
                        </a:lnSpc>
                        <a:spcBef>
                          <a:spcPts val="0"/>
                        </a:spcBef>
                        <a:spcAft>
                          <a:spcPts val="0"/>
                        </a:spcAft>
                        <a:buNone/>
                      </a:pPr>
                      <a:r>
                        <a:rPr lang="en" sz="1100"/>
                        <a:t>222</a:t>
                      </a:r>
                      <a:endParaRPr sz="1100"/>
                    </a:p>
                  </a:txBody>
                  <a:tcPr marT="63500" marB="63500" marR="63500" marL="63500"/>
                </a:tc>
                <a:tc>
                  <a:txBody>
                    <a:bodyPr/>
                    <a:lstStyle/>
                    <a:p>
                      <a:pPr indent="0" lvl="0" marL="0" rtl="0" algn="l">
                        <a:spcBef>
                          <a:spcPts val="0"/>
                        </a:spcBef>
                        <a:spcAft>
                          <a:spcPts val="0"/>
                        </a:spcAft>
                        <a:buNone/>
                      </a:pPr>
                      <a:r>
                        <a:rPr lang="en" sz="1100"/>
                        <a:t>140</a:t>
                      </a:r>
                      <a:endParaRPr sz="1100"/>
                    </a:p>
                  </a:txBody>
                  <a:tcPr marT="91425" marB="91425" marR="91425" marL="91425"/>
                </a:tc>
              </a:tr>
              <a:tr h="422475">
                <a:tc>
                  <a:txBody>
                    <a:bodyPr/>
                    <a:lstStyle/>
                    <a:p>
                      <a:pPr indent="0" lvl="0" marL="0" rtl="0" algn="l">
                        <a:spcBef>
                          <a:spcPts val="0"/>
                        </a:spcBef>
                        <a:spcAft>
                          <a:spcPts val="0"/>
                        </a:spcAft>
                        <a:buNone/>
                      </a:pPr>
                      <a:r>
                        <a:rPr b="1" lang="en" sz="1100"/>
                        <a:t>Prophets</a:t>
                      </a:r>
                      <a:endParaRPr b="1" sz="1100"/>
                    </a:p>
                  </a:txBody>
                  <a:tcPr marT="63500" marB="63500" marR="63500" marL="63500"/>
                </a:tc>
                <a:tc>
                  <a:txBody>
                    <a:bodyPr/>
                    <a:lstStyle/>
                    <a:p>
                      <a:pPr indent="0" lvl="0" marL="0" rtl="0" algn="l">
                        <a:lnSpc>
                          <a:spcPct val="115000"/>
                        </a:lnSpc>
                        <a:spcBef>
                          <a:spcPts val="0"/>
                        </a:spcBef>
                        <a:spcAft>
                          <a:spcPts val="0"/>
                        </a:spcAft>
                        <a:buNone/>
                      </a:pPr>
                      <a:r>
                        <a:rPr lang="en" sz="1100"/>
                        <a:t>91</a:t>
                      </a:r>
                      <a:endParaRPr sz="1100"/>
                    </a:p>
                  </a:txBody>
                  <a:tcPr marT="63500" marB="63500" marR="63500" marL="63500"/>
                </a:tc>
                <a:tc>
                  <a:txBody>
                    <a:bodyPr/>
                    <a:lstStyle/>
                    <a:p>
                      <a:pPr indent="0" lvl="0" marL="0" rtl="0" algn="l">
                        <a:spcBef>
                          <a:spcPts val="0"/>
                        </a:spcBef>
                        <a:spcAft>
                          <a:spcPts val="0"/>
                        </a:spcAft>
                        <a:buNone/>
                      </a:pPr>
                      <a:r>
                        <a:rPr lang="en" sz="1100"/>
                        <a:t>190</a:t>
                      </a:r>
                      <a:endParaRPr sz="1100"/>
                    </a:p>
                  </a:txBody>
                  <a:tcPr marT="91425" marB="91425" marR="91425" marL="91425"/>
                </a:tc>
              </a:tr>
              <a:tr h="422475">
                <a:tc>
                  <a:txBody>
                    <a:bodyPr/>
                    <a:lstStyle/>
                    <a:p>
                      <a:pPr indent="0" lvl="0" marL="0" rtl="0" algn="l">
                        <a:spcBef>
                          <a:spcPts val="0"/>
                        </a:spcBef>
                        <a:spcAft>
                          <a:spcPts val="0"/>
                        </a:spcAft>
                        <a:buNone/>
                      </a:pPr>
                      <a:r>
                        <a:rPr b="1" lang="en" sz="1100"/>
                        <a:t>Spartans</a:t>
                      </a:r>
                      <a:endParaRPr b="1" sz="1100"/>
                    </a:p>
                  </a:txBody>
                  <a:tcPr marT="63500" marB="63500" marR="63500" marL="63500"/>
                </a:tc>
                <a:tc>
                  <a:txBody>
                    <a:bodyPr/>
                    <a:lstStyle/>
                    <a:p>
                      <a:pPr indent="0" lvl="0" marL="0" rtl="0" algn="l">
                        <a:lnSpc>
                          <a:spcPct val="115000"/>
                        </a:lnSpc>
                        <a:spcBef>
                          <a:spcPts val="0"/>
                        </a:spcBef>
                        <a:spcAft>
                          <a:spcPts val="0"/>
                        </a:spcAft>
                        <a:buNone/>
                      </a:pPr>
                      <a:r>
                        <a:rPr lang="en" sz="1100"/>
                        <a:t>139</a:t>
                      </a:r>
                      <a:endParaRPr sz="1100"/>
                    </a:p>
                  </a:txBody>
                  <a:tcPr marT="63500" marB="63500" marR="63500" marL="63500"/>
                </a:tc>
                <a:tc>
                  <a:txBody>
                    <a:bodyPr/>
                    <a:lstStyle/>
                    <a:p>
                      <a:pPr indent="0" lvl="0" marL="0" rtl="0" algn="l">
                        <a:spcBef>
                          <a:spcPts val="0"/>
                        </a:spcBef>
                        <a:spcAft>
                          <a:spcPts val="0"/>
                        </a:spcAft>
                        <a:buNone/>
                      </a:pPr>
                      <a:r>
                        <a:rPr lang="en" sz="1100"/>
                        <a:t>10</a:t>
                      </a:r>
                      <a:endParaRPr sz="1100"/>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