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19ca784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19ca784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the same graph so must be a very recent split.. Probably the blue chunk in the Structure plot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19ca7845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19ca7845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5a64b191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5a64b191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5a64b1914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5a64b1914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similar spikes probably indicate that these three populations all all shared a common ancestor at some point as it is unlikely that they </a:t>
            </a:r>
            <a:r>
              <a:rPr lang="en"/>
              <a:t>independently</a:t>
            </a:r>
            <a:r>
              <a:rPr lang="en"/>
              <a:t> developed these non-</a:t>
            </a:r>
            <a:r>
              <a:rPr lang="en"/>
              <a:t>synonymous</a:t>
            </a:r>
            <a:r>
              <a:rPr lang="en"/>
              <a:t> mutation at the same spot on their own. Due to this we think that the Ewoks which also also share a lot of commonalities with Group A - where they are placed - where the ancestor of all populations that were formed in Group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seems most probable that the Wookies were the </a:t>
            </a:r>
            <a:r>
              <a:rPr lang="en"/>
              <a:t>direct</a:t>
            </a:r>
            <a:r>
              <a:rPr lang="en"/>
              <a:t> </a:t>
            </a:r>
            <a:r>
              <a:rPr lang="en"/>
              <a:t>descendant</a:t>
            </a:r>
            <a:r>
              <a:rPr lang="en"/>
              <a:t> of the Ewoks as they are the closed match to them. A difference between the Ewoks and the Intwookie population that seems to further </a:t>
            </a:r>
            <a:r>
              <a:rPr lang="en"/>
              <a:t>separate</a:t>
            </a:r>
            <a:r>
              <a:rPr lang="en"/>
              <a:t> them is the different mutation group from 10k - 20k bp where they have three spikes with gaps and the wookies and ewok have a more narrow spike that is not seperated by any gaps.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5a64b191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5a64b191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croi populations are very similar to the inthum population and this can be show through the Pi and DnDs plots. In the Pi Plot, they have a widespread of significant bars and that the Pi ranges are also in the same range. In the Dn/Ds plot, the significant bars are quite few and that the two populations have about the same but the ranges are different from each other. The Dn/Ds plot has the same plot pattern and the ragne is about the same as well. Based on the Pi plot and the Dn/Ds plot, we can assume that these two populations are quite similar and are either </a:t>
            </a:r>
            <a:r>
              <a:rPr lang="en"/>
              <a:t>descendants</a:t>
            </a:r>
            <a:r>
              <a:rPr lang="en"/>
              <a:t> from a common ancestor or that one population is a descendant of the other.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5a64b1914_5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5a64b1914_5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5a64b1914_5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a64b1914_5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719ca78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719ca78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719ca78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19ca78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719ca784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719ca784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5a64b1914_5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a64b1914_5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19ca78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19ca78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the rest of the populations, the wookie population has the smallest number of bars and overall has the lowest Pi(Pi lower by a factor of 10). (Pi value of 4.06e-05) A lot of different theories could be arised, but the most likely would be that a recent sweep has occurred . The other theory was that it was due to the Wookies being a new population, but with a lot of blue bars compared to grey bars this isn’t what a new population would have. Also the CLR graph, supported our results since there are no significant bars and that the CLR also decreases between 20000 and 40000 bp.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719ca784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19ca784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Ewoks, Subhumans, and Twilikes have a kind of cluster of significant bars and grey bars towards the lower base pairs. But as you go through more and more base pairs, the value of the grey bars decreases largely. A reason for this again, is a sweep that changes genes to be synonymous with the exception of a gene between 500 and 40,000 bp. The subhuman population and twilikes are representative of this data as well. So a possibility could be that these three populations share a gene and may potentially be related to each other.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5a64b1914_5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5a64b1914_5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10350" y="10500"/>
            <a:ext cx="9123300" cy="5122500"/>
            <a:chOff x="10350" y="10500"/>
            <a:chExt cx="9123300" cy="5122500"/>
          </a:xfrm>
        </p:grpSpPr>
        <p:sp>
          <p:nvSpPr>
            <p:cNvPr id="53" name="Google Shape;53;p13"/>
            <p:cNvSpPr/>
            <p:nvPr/>
          </p:nvSpPr>
          <p:spPr>
            <a:xfrm>
              <a:off x="10350" y="10500"/>
              <a:ext cx="9123300" cy="5122500"/>
            </a:xfrm>
            <a:prstGeom prst="rect">
              <a:avLst/>
            </a:prstGeom>
            <a:solidFill>
              <a:schemeClr val="lt1"/>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13"/>
          <p:cNvSpPr txBox="1"/>
          <p:nvPr>
            <p:ph type="title"/>
          </p:nvPr>
        </p:nvSpPr>
        <p:spPr>
          <a:xfrm>
            <a:off x="811650" y="645325"/>
            <a:ext cx="5482500" cy="16563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4800"/>
              <a:buNone/>
              <a:defRPr sz="4800">
                <a:solidFill>
                  <a:schemeClr val="lt1"/>
                </a:solidFill>
              </a:defRPr>
            </a:lvl1pPr>
            <a:lvl2pPr lvl="1" rtl="0" algn="l">
              <a:lnSpc>
                <a:spcPct val="100000"/>
              </a:lnSpc>
              <a:spcBef>
                <a:spcPts val="0"/>
              </a:spcBef>
              <a:spcAft>
                <a:spcPts val="0"/>
              </a:spcAft>
              <a:buClr>
                <a:schemeClr val="dk1"/>
              </a:buClr>
              <a:buSzPts val="4800"/>
              <a:buNone/>
              <a:defRPr sz="4800">
                <a:solidFill>
                  <a:schemeClr val="lt1"/>
                </a:solidFill>
              </a:defRPr>
            </a:lvl2pPr>
            <a:lvl3pPr lvl="2" rtl="0" algn="l">
              <a:lnSpc>
                <a:spcPct val="100000"/>
              </a:lnSpc>
              <a:spcBef>
                <a:spcPts val="0"/>
              </a:spcBef>
              <a:spcAft>
                <a:spcPts val="0"/>
              </a:spcAft>
              <a:buClr>
                <a:schemeClr val="dk1"/>
              </a:buClr>
              <a:buSzPts val="4800"/>
              <a:buNone/>
              <a:defRPr sz="4800">
                <a:solidFill>
                  <a:schemeClr val="lt1"/>
                </a:solidFill>
              </a:defRPr>
            </a:lvl3pPr>
            <a:lvl4pPr lvl="3" rtl="0" algn="l">
              <a:lnSpc>
                <a:spcPct val="100000"/>
              </a:lnSpc>
              <a:spcBef>
                <a:spcPts val="0"/>
              </a:spcBef>
              <a:spcAft>
                <a:spcPts val="0"/>
              </a:spcAft>
              <a:buClr>
                <a:schemeClr val="dk1"/>
              </a:buClr>
              <a:buSzPts val="4800"/>
              <a:buNone/>
              <a:defRPr sz="4800">
                <a:solidFill>
                  <a:schemeClr val="lt1"/>
                </a:solidFill>
              </a:defRPr>
            </a:lvl4pPr>
            <a:lvl5pPr lvl="4" rtl="0" algn="l">
              <a:lnSpc>
                <a:spcPct val="100000"/>
              </a:lnSpc>
              <a:spcBef>
                <a:spcPts val="0"/>
              </a:spcBef>
              <a:spcAft>
                <a:spcPts val="0"/>
              </a:spcAft>
              <a:buClr>
                <a:schemeClr val="dk1"/>
              </a:buClr>
              <a:buSzPts val="4800"/>
              <a:buNone/>
              <a:defRPr sz="4800">
                <a:solidFill>
                  <a:schemeClr val="lt1"/>
                </a:solidFill>
              </a:defRPr>
            </a:lvl5pPr>
            <a:lvl6pPr lvl="5" rtl="0" algn="l">
              <a:lnSpc>
                <a:spcPct val="100000"/>
              </a:lnSpc>
              <a:spcBef>
                <a:spcPts val="0"/>
              </a:spcBef>
              <a:spcAft>
                <a:spcPts val="0"/>
              </a:spcAft>
              <a:buClr>
                <a:schemeClr val="dk1"/>
              </a:buClr>
              <a:buSzPts val="4800"/>
              <a:buNone/>
              <a:defRPr sz="4800">
                <a:solidFill>
                  <a:schemeClr val="lt1"/>
                </a:solidFill>
              </a:defRPr>
            </a:lvl6pPr>
            <a:lvl7pPr lvl="6" rtl="0" algn="l">
              <a:lnSpc>
                <a:spcPct val="100000"/>
              </a:lnSpc>
              <a:spcBef>
                <a:spcPts val="0"/>
              </a:spcBef>
              <a:spcAft>
                <a:spcPts val="0"/>
              </a:spcAft>
              <a:buClr>
                <a:schemeClr val="dk1"/>
              </a:buClr>
              <a:buSzPts val="4800"/>
              <a:buNone/>
              <a:defRPr sz="4800">
                <a:solidFill>
                  <a:schemeClr val="lt1"/>
                </a:solidFill>
              </a:defRPr>
            </a:lvl7pPr>
            <a:lvl8pPr lvl="7" rtl="0" algn="l">
              <a:lnSpc>
                <a:spcPct val="100000"/>
              </a:lnSpc>
              <a:spcBef>
                <a:spcPts val="0"/>
              </a:spcBef>
              <a:spcAft>
                <a:spcPts val="0"/>
              </a:spcAft>
              <a:buClr>
                <a:schemeClr val="dk1"/>
              </a:buClr>
              <a:buSzPts val="4800"/>
              <a:buNone/>
              <a:defRPr sz="4800">
                <a:solidFill>
                  <a:schemeClr val="lt1"/>
                </a:solidFill>
              </a:defRPr>
            </a:lvl8pPr>
            <a:lvl9pPr lvl="8" rtl="0" algn="l">
              <a:lnSpc>
                <a:spcPct val="100000"/>
              </a:lnSpc>
              <a:spcBef>
                <a:spcPts val="0"/>
              </a:spcBef>
              <a:spcAft>
                <a:spcPts val="0"/>
              </a:spcAft>
              <a:buClr>
                <a:schemeClr val="dk1"/>
              </a:buClr>
              <a:buSzPts val="4800"/>
              <a:buNone/>
              <a:defRPr sz="4800">
                <a:solidFill>
                  <a:schemeClr val="lt1"/>
                </a:solidFill>
              </a:defRPr>
            </a:lvl9pPr>
          </a:lstStyle>
          <a:p/>
        </p:txBody>
      </p:sp>
      <p:sp>
        <p:nvSpPr>
          <p:cNvPr id="56" name="Google Shape;56;p13"/>
          <p:cNvSpPr txBox="1"/>
          <p:nvPr>
            <p:ph idx="1" type="body"/>
          </p:nvPr>
        </p:nvSpPr>
        <p:spPr>
          <a:xfrm>
            <a:off x="811650" y="2530150"/>
            <a:ext cx="2465100" cy="19302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7" name="Google Shape;57;p13"/>
          <p:cNvSpPr txBox="1"/>
          <p:nvPr>
            <p:ph idx="2" type="body"/>
          </p:nvPr>
        </p:nvSpPr>
        <p:spPr>
          <a:xfrm>
            <a:off x="3346263" y="2530150"/>
            <a:ext cx="2465100" cy="19302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8" name="Google Shape;58;p13"/>
          <p:cNvSpPr txBox="1"/>
          <p:nvPr>
            <p:ph idx="3" type="body"/>
          </p:nvPr>
        </p:nvSpPr>
        <p:spPr>
          <a:xfrm>
            <a:off x="5880875" y="2530813"/>
            <a:ext cx="2465100" cy="19302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1600"/>
              </a:spcBef>
              <a:spcAft>
                <a:spcPts val="0"/>
              </a:spcAft>
              <a:buClr>
                <a:schemeClr val="dk2"/>
              </a:buClr>
              <a:buSzPts val="1200"/>
              <a:buChar char="○"/>
              <a:defRPr sz="1200">
                <a:solidFill>
                  <a:schemeClr val="dk2"/>
                </a:solidFill>
              </a:defRPr>
            </a:lvl2pPr>
            <a:lvl3pPr indent="-304800" lvl="2" marL="1371600" rtl="0" algn="l">
              <a:lnSpc>
                <a:spcPct val="115000"/>
              </a:lnSpc>
              <a:spcBef>
                <a:spcPts val="1600"/>
              </a:spcBef>
              <a:spcAft>
                <a:spcPts val="0"/>
              </a:spcAft>
              <a:buClr>
                <a:schemeClr val="dk2"/>
              </a:buClr>
              <a:buSzPts val="1200"/>
              <a:buChar char="■"/>
              <a:defRPr sz="1200">
                <a:solidFill>
                  <a:schemeClr val="dk2"/>
                </a:solidFill>
              </a:defRPr>
            </a:lvl3pPr>
            <a:lvl4pPr indent="-304800" lvl="3" marL="1828800" rtl="0" algn="l">
              <a:lnSpc>
                <a:spcPct val="115000"/>
              </a:lnSpc>
              <a:spcBef>
                <a:spcPts val="1600"/>
              </a:spcBef>
              <a:spcAft>
                <a:spcPts val="0"/>
              </a:spcAft>
              <a:buClr>
                <a:schemeClr val="dk2"/>
              </a:buClr>
              <a:buSzPts val="1200"/>
              <a:buChar char="●"/>
              <a:defRPr sz="1200">
                <a:solidFill>
                  <a:schemeClr val="dk2"/>
                </a:solidFill>
              </a:defRPr>
            </a:lvl4pPr>
            <a:lvl5pPr indent="-304800" lvl="4" marL="2286000" rtl="0" algn="l">
              <a:lnSpc>
                <a:spcPct val="115000"/>
              </a:lnSpc>
              <a:spcBef>
                <a:spcPts val="1600"/>
              </a:spcBef>
              <a:spcAft>
                <a:spcPts val="0"/>
              </a:spcAft>
              <a:buClr>
                <a:schemeClr val="dk2"/>
              </a:buClr>
              <a:buSzPts val="1200"/>
              <a:buChar char="○"/>
              <a:defRPr sz="1200">
                <a:solidFill>
                  <a:schemeClr val="dk2"/>
                </a:solidFill>
              </a:defRPr>
            </a:lvl5pPr>
            <a:lvl6pPr indent="-304800" lvl="5" marL="2743200" rtl="0" algn="l">
              <a:lnSpc>
                <a:spcPct val="115000"/>
              </a:lnSpc>
              <a:spcBef>
                <a:spcPts val="1600"/>
              </a:spcBef>
              <a:spcAft>
                <a:spcPts val="0"/>
              </a:spcAft>
              <a:buClr>
                <a:schemeClr val="dk2"/>
              </a:buClr>
              <a:buSzPts val="1200"/>
              <a:buChar char="■"/>
              <a:defRPr sz="1200">
                <a:solidFill>
                  <a:schemeClr val="dk2"/>
                </a:solidFill>
              </a:defRPr>
            </a:lvl6pPr>
            <a:lvl7pPr indent="-304800" lvl="6" marL="3200400" rtl="0" algn="l">
              <a:lnSpc>
                <a:spcPct val="115000"/>
              </a:lnSpc>
              <a:spcBef>
                <a:spcPts val="1600"/>
              </a:spcBef>
              <a:spcAft>
                <a:spcPts val="0"/>
              </a:spcAft>
              <a:buClr>
                <a:schemeClr val="dk2"/>
              </a:buClr>
              <a:buSzPts val="1200"/>
              <a:buChar char="●"/>
              <a:defRPr sz="1200">
                <a:solidFill>
                  <a:schemeClr val="dk2"/>
                </a:solidFill>
              </a:defRPr>
            </a:lvl7pPr>
            <a:lvl8pPr indent="-304800" lvl="7" marL="3657600" rtl="0" algn="l">
              <a:lnSpc>
                <a:spcPct val="115000"/>
              </a:lnSpc>
              <a:spcBef>
                <a:spcPts val="1600"/>
              </a:spcBef>
              <a:spcAft>
                <a:spcPts val="0"/>
              </a:spcAft>
              <a:buClr>
                <a:schemeClr val="dk2"/>
              </a:buClr>
              <a:buSzPts val="1200"/>
              <a:buChar char="○"/>
              <a:defRPr sz="1200">
                <a:solidFill>
                  <a:schemeClr val="dk2"/>
                </a:solidFill>
              </a:defRPr>
            </a:lvl8pPr>
            <a:lvl9pPr indent="-304800" lvl="8" marL="4114800" rtl="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307825"/>
            <a:ext cx="4779300" cy="14181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chemeClr val="lt1"/>
                </a:solidFill>
              </a:defRPr>
            </a:lvl1pPr>
            <a:lvl2pPr lvl="1" algn="l">
              <a:lnSpc>
                <a:spcPct val="100000"/>
              </a:lnSpc>
              <a:spcBef>
                <a:spcPts val="0"/>
              </a:spcBef>
              <a:spcAft>
                <a:spcPts val="0"/>
              </a:spcAft>
              <a:buClr>
                <a:schemeClr val="dk1"/>
              </a:buClr>
              <a:buSzPts val="3000"/>
              <a:buNone/>
              <a:defRPr sz="3000">
                <a:solidFill>
                  <a:schemeClr val="lt1"/>
                </a:solidFill>
              </a:defRPr>
            </a:lvl2pPr>
            <a:lvl3pPr lvl="2" algn="l">
              <a:lnSpc>
                <a:spcPct val="100000"/>
              </a:lnSpc>
              <a:spcBef>
                <a:spcPts val="0"/>
              </a:spcBef>
              <a:spcAft>
                <a:spcPts val="0"/>
              </a:spcAft>
              <a:buClr>
                <a:schemeClr val="dk1"/>
              </a:buClr>
              <a:buSzPts val="3000"/>
              <a:buNone/>
              <a:defRPr sz="3000">
                <a:solidFill>
                  <a:schemeClr val="lt1"/>
                </a:solidFill>
              </a:defRPr>
            </a:lvl3pPr>
            <a:lvl4pPr lvl="3" algn="l">
              <a:lnSpc>
                <a:spcPct val="100000"/>
              </a:lnSpc>
              <a:spcBef>
                <a:spcPts val="0"/>
              </a:spcBef>
              <a:spcAft>
                <a:spcPts val="0"/>
              </a:spcAft>
              <a:buClr>
                <a:schemeClr val="dk1"/>
              </a:buClr>
              <a:buSzPts val="3000"/>
              <a:buNone/>
              <a:defRPr sz="3000">
                <a:solidFill>
                  <a:schemeClr val="lt1"/>
                </a:solidFill>
              </a:defRPr>
            </a:lvl4pPr>
            <a:lvl5pPr lvl="4" algn="l">
              <a:lnSpc>
                <a:spcPct val="100000"/>
              </a:lnSpc>
              <a:spcBef>
                <a:spcPts val="0"/>
              </a:spcBef>
              <a:spcAft>
                <a:spcPts val="0"/>
              </a:spcAft>
              <a:buClr>
                <a:schemeClr val="dk1"/>
              </a:buClr>
              <a:buSzPts val="3000"/>
              <a:buNone/>
              <a:defRPr sz="3000">
                <a:solidFill>
                  <a:schemeClr val="lt1"/>
                </a:solidFill>
              </a:defRPr>
            </a:lvl5pPr>
            <a:lvl6pPr lvl="5" algn="l">
              <a:lnSpc>
                <a:spcPct val="100000"/>
              </a:lnSpc>
              <a:spcBef>
                <a:spcPts val="0"/>
              </a:spcBef>
              <a:spcAft>
                <a:spcPts val="0"/>
              </a:spcAft>
              <a:buClr>
                <a:schemeClr val="dk1"/>
              </a:buClr>
              <a:buSzPts val="3000"/>
              <a:buNone/>
              <a:defRPr sz="3000">
                <a:solidFill>
                  <a:schemeClr val="lt1"/>
                </a:solidFill>
              </a:defRPr>
            </a:lvl6pPr>
            <a:lvl7pPr lvl="6" algn="l">
              <a:lnSpc>
                <a:spcPct val="100000"/>
              </a:lnSpc>
              <a:spcBef>
                <a:spcPts val="0"/>
              </a:spcBef>
              <a:spcAft>
                <a:spcPts val="0"/>
              </a:spcAft>
              <a:buClr>
                <a:schemeClr val="dk1"/>
              </a:buClr>
              <a:buSzPts val="3000"/>
              <a:buNone/>
              <a:defRPr sz="3000">
                <a:solidFill>
                  <a:schemeClr val="lt1"/>
                </a:solidFill>
              </a:defRPr>
            </a:lvl7pPr>
            <a:lvl8pPr lvl="7" algn="l">
              <a:lnSpc>
                <a:spcPct val="100000"/>
              </a:lnSpc>
              <a:spcBef>
                <a:spcPts val="0"/>
              </a:spcBef>
              <a:spcAft>
                <a:spcPts val="0"/>
              </a:spcAft>
              <a:buClr>
                <a:schemeClr val="dk1"/>
              </a:buClr>
              <a:buSzPts val="3000"/>
              <a:buNone/>
              <a:defRPr sz="3000">
                <a:solidFill>
                  <a:schemeClr val="lt1"/>
                </a:solidFill>
              </a:defRPr>
            </a:lvl8pPr>
            <a:lvl9pPr lvl="8" algn="l">
              <a:lnSpc>
                <a:spcPct val="100000"/>
              </a:lnSpc>
              <a:spcBef>
                <a:spcPts val="0"/>
              </a:spcBef>
              <a:spcAft>
                <a:spcPts val="0"/>
              </a:spcAft>
              <a:buClr>
                <a:schemeClr val="dk1"/>
              </a:buClr>
              <a:buSzPts val="3000"/>
              <a:buNone/>
              <a:defRPr sz="3000">
                <a:solidFill>
                  <a:schemeClr val="lt1"/>
                </a:solidFill>
              </a:defRPr>
            </a:lvl9pPr>
          </a:lstStyle>
          <a:p/>
        </p:txBody>
      </p:sp>
      <p:sp>
        <p:nvSpPr>
          <p:cNvPr id="63" name="Google Shape;63;p14"/>
          <p:cNvSpPr txBox="1"/>
          <p:nvPr>
            <p:ph idx="1" type="body"/>
          </p:nvPr>
        </p:nvSpPr>
        <p:spPr>
          <a:xfrm>
            <a:off x="317475" y="1808125"/>
            <a:ext cx="2350500" cy="27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4" name="Google Shape;64;p14"/>
          <p:cNvSpPr txBox="1"/>
          <p:nvPr>
            <p:ph idx="2" type="body"/>
          </p:nvPr>
        </p:nvSpPr>
        <p:spPr>
          <a:xfrm>
            <a:off x="2746355" y="1808125"/>
            <a:ext cx="2350500" cy="27687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23.png"/><Relationship Id="rId8"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6.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 Wars Genetic Analysis</a:t>
            </a:r>
            <a:endParaRPr/>
          </a:p>
        </p:txBody>
      </p:sp>
      <p:sp>
        <p:nvSpPr>
          <p:cNvPr id="71" name="Google Shape;7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Keith Condray-Raderstorf, Srikar Namburi, Heinrich Martens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7427" l="1858" r="3318" t="2213"/>
          <a:stretch/>
        </p:blipFill>
        <p:spPr>
          <a:xfrm>
            <a:off x="52" y="2571763"/>
            <a:ext cx="3442030" cy="2571738"/>
          </a:xfrm>
          <a:prstGeom prst="rect">
            <a:avLst/>
          </a:prstGeom>
          <a:noFill/>
          <a:ln>
            <a:noFill/>
          </a:ln>
        </p:spPr>
      </p:pic>
      <p:pic>
        <p:nvPicPr>
          <p:cNvPr id="136" name="Google Shape;136;p24"/>
          <p:cNvPicPr preferRelativeResize="0"/>
          <p:nvPr/>
        </p:nvPicPr>
        <p:blipFill rotWithShape="1">
          <a:blip r:embed="rId4">
            <a:alphaModFix/>
          </a:blip>
          <a:srcRect b="7427" l="1858" r="3318" t="2213"/>
          <a:stretch/>
        </p:blipFill>
        <p:spPr>
          <a:xfrm>
            <a:off x="52" y="25"/>
            <a:ext cx="3442030" cy="2571738"/>
          </a:xfrm>
          <a:prstGeom prst="rect">
            <a:avLst/>
          </a:prstGeom>
          <a:noFill/>
          <a:ln>
            <a:noFill/>
          </a:ln>
        </p:spPr>
      </p:pic>
      <p:pic>
        <p:nvPicPr>
          <p:cNvPr id="137" name="Google Shape;137;p24"/>
          <p:cNvPicPr preferRelativeResize="0"/>
          <p:nvPr/>
        </p:nvPicPr>
        <p:blipFill rotWithShape="1">
          <a:blip r:embed="rId5">
            <a:alphaModFix/>
          </a:blip>
          <a:srcRect b="0" l="1735" r="4972" t="0"/>
          <a:stretch/>
        </p:blipFill>
        <p:spPr>
          <a:xfrm>
            <a:off x="3442083" y="2571763"/>
            <a:ext cx="2894412" cy="2571762"/>
          </a:xfrm>
          <a:prstGeom prst="rect">
            <a:avLst/>
          </a:prstGeom>
          <a:noFill/>
          <a:ln>
            <a:noFill/>
          </a:ln>
        </p:spPr>
      </p:pic>
      <p:pic>
        <p:nvPicPr>
          <p:cNvPr id="138" name="Google Shape;138;p24"/>
          <p:cNvPicPr preferRelativeResize="0"/>
          <p:nvPr/>
        </p:nvPicPr>
        <p:blipFill rotWithShape="1">
          <a:blip r:embed="rId6">
            <a:alphaModFix/>
          </a:blip>
          <a:srcRect b="0" l="1735" r="4972" t="0"/>
          <a:stretch/>
        </p:blipFill>
        <p:spPr>
          <a:xfrm>
            <a:off x="3442083" y="25"/>
            <a:ext cx="2894412" cy="2571738"/>
          </a:xfrm>
          <a:prstGeom prst="rect">
            <a:avLst/>
          </a:prstGeom>
          <a:noFill/>
          <a:ln>
            <a:noFill/>
          </a:ln>
        </p:spPr>
      </p:pic>
      <p:pic>
        <p:nvPicPr>
          <p:cNvPr id="139" name="Google Shape;139;p24"/>
          <p:cNvPicPr preferRelativeResize="0"/>
          <p:nvPr/>
        </p:nvPicPr>
        <p:blipFill rotWithShape="1">
          <a:blip r:embed="rId7">
            <a:alphaModFix/>
          </a:blip>
          <a:srcRect b="0" l="1636" r="15279" t="0"/>
          <a:stretch/>
        </p:blipFill>
        <p:spPr>
          <a:xfrm>
            <a:off x="6336492" y="2571775"/>
            <a:ext cx="2807510" cy="2571738"/>
          </a:xfrm>
          <a:prstGeom prst="rect">
            <a:avLst/>
          </a:prstGeom>
          <a:noFill/>
          <a:ln>
            <a:noFill/>
          </a:ln>
        </p:spPr>
      </p:pic>
      <p:pic>
        <p:nvPicPr>
          <p:cNvPr id="140" name="Google Shape;140;p24"/>
          <p:cNvPicPr preferRelativeResize="0"/>
          <p:nvPr/>
        </p:nvPicPr>
        <p:blipFill rotWithShape="1">
          <a:blip r:embed="rId8">
            <a:alphaModFix/>
          </a:blip>
          <a:srcRect b="0" l="1636" r="15279" t="0"/>
          <a:stretch/>
        </p:blipFill>
        <p:spPr>
          <a:xfrm>
            <a:off x="6336492" y="25"/>
            <a:ext cx="2807510" cy="25717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highly similar populations</a:t>
            </a:r>
            <a:endParaRPr/>
          </a:p>
        </p:txBody>
      </p:sp>
      <p:sp>
        <p:nvSpPr>
          <p:cNvPr id="146" name="Google Shape;146;p25"/>
          <p:cNvSpPr txBox="1"/>
          <p:nvPr>
            <p:ph idx="1" type="body"/>
          </p:nvPr>
        </p:nvSpPr>
        <p:spPr>
          <a:xfrm>
            <a:off x="311700" y="2364625"/>
            <a:ext cx="3861000" cy="13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was to a lower extent than the previous example but still strong evidence they share a recent ancestor. </a:t>
            </a:r>
            <a:endParaRPr/>
          </a:p>
        </p:txBody>
      </p:sp>
      <p:pic>
        <p:nvPicPr>
          <p:cNvPr id="147" name="Google Shape;147;p25"/>
          <p:cNvPicPr preferRelativeResize="0"/>
          <p:nvPr/>
        </p:nvPicPr>
        <p:blipFill>
          <a:blip r:embed="rId3">
            <a:alphaModFix/>
          </a:blip>
          <a:stretch>
            <a:fillRect/>
          </a:stretch>
        </p:blipFill>
        <p:spPr>
          <a:xfrm>
            <a:off x="6953593" y="3277500"/>
            <a:ext cx="2004373" cy="1495326"/>
          </a:xfrm>
          <a:prstGeom prst="rect">
            <a:avLst/>
          </a:prstGeom>
          <a:noFill/>
          <a:ln>
            <a:noFill/>
          </a:ln>
        </p:spPr>
      </p:pic>
      <p:pic>
        <p:nvPicPr>
          <p:cNvPr id="148" name="Google Shape;148;p25"/>
          <p:cNvPicPr preferRelativeResize="0"/>
          <p:nvPr/>
        </p:nvPicPr>
        <p:blipFill>
          <a:blip r:embed="rId4">
            <a:alphaModFix/>
          </a:blip>
          <a:stretch>
            <a:fillRect/>
          </a:stretch>
        </p:blipFill>
        <p:spPr>
          <a:xfrm>
            <a:off x="6953601" y="1782188"/>
            <a:ext cx="2004373" cy="1495312"/>
          </a:xfrm>
          <a:prstGeom prst="rect">
            <a:avLst/>
          </a:prstGeom>
          <a:noFill/>
          <a:ln>
            <a:noFill/>
          </a:ln>
        </p:spPr>
      </p:pic>
      <p:pic>
        <p:nvPicPr>
          <p:cNvPr id="149" name="Google Shape;149;p25"/>
          <p:cNvPicPr preferRelativeResize="0"/>
          <p:nvPr/>
        </p:nvPicPr>
        <p:blipFill>
          <a:blip r:embed="rId5">
            <a:alphaModFix/>
          </a:blip>
          <a:stretch>
            <a:fillRect/>
          </a:stretch>
        </p:blipFill>
        <p:spPr>
          <a:xfrm>
            <a:off x="4259080" y="1782200"/>
            <a:ext cx="2251245" cy="1495326"/>
          </a:xfrm>
          <a:prstGeom prst="rect">
            <a:avLst/>
          </a:prstGeom>
          <a:noFill/>
          <a:ln>
            <a:noFill/>
          </a:ln>
        </p:spPr>
      </p:pic>
      <p:pic>
        <p:nvPicPr>
          <p:cNvPr id="150" name="Google Shape;150;p25"/>
          <p:cNvPicPr preferRelativeResize="0"/>
          <p:nvPr/>
        </p:nvPicPr>
        <p:blipFill>
          <a:blip r:embed="rId6">
            <a:alphaModFix/>
          </a:blip>
          <a:stretch>
            <a:fillRect/>
          </a:stretch>
        </p:blipFill>
        <p:spPr>
          <a:xfrm>
            <a:off x="4259075" y="3277499"/>
            <a:ext cx="2251250" cy="1495326"/>
          </a:xfrm>
          <a:prstGeom prst="rect">
            <a:avLst/>
          </a:prstGeom>
          <a:noFill/>
          <a:ln>
            <a:noFill/>
          </a:ln>
        </p:spPr>
      </p:pic>
      <p:sp>
        <p:nvSpPr>
          <p:cNvPr id="151" name="Google Shape;151;p25"/>
          <p:cNvSpPr txBox="1"/>
          <p:nvPr/>
        </p:nvSpPr>
        <p:spPr>
          <a:xfrm>
            <a:off x="381000" y="1066800"/>
            <a:ext cx="7280700" cy="8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P2 &amp; P3 as well as P8 &amp; P9 of the data set also shared lots of similarities.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811650" y="645325"/>
            <a:ext cx="7059600" cy="8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Population Groupings</a:t>
            </a:r>
            <a:endParaRPr>
              <a:solidFill>
                <a:schemeClr val="dk1"/>
              </a:solidFill>
            </a:endParaRPr>
          </a:p>
        </p:txBody>
      </p:sp>
      <p:sp>
        <p:nvSpPr>
          <p:cNvPr id="157" name="Google Shape;157;p26"/>
          <p:cNvSpPr txBox="1"/>
          <p:nvPr>
            <p:ph idx="1" type="body"/>
          </p:nvPr>
        </p:nvSpPr>
        <p:spPr>
          <a:xfrm>
            <a:off x="811650" y="1645225"/>
            <a:ext cx="2465100" cy="2815200"/>
          </a:xfrm>
          <a:prstGeom prst="rect">
            <a:avLst/>
          </a:prstGeom>
          <a:solidFill>
            <a:srgbClr val="20124D"/>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Group A</a:t>
            </a:r>
            <a:endParaRPr b="1" sz="1800">
              <a:solidFill>
                <a:schemeClr val="dk1"/>
              </a:solidFill>
            </a:endParaRPr>
          </a:p>
          <a:p>
            <a:pPr indent="0" lvl="0" marL="0" rtl="0" algn="ctr">
              <a:spcBef>
                <a:spcPts val="1600"/>
              </a:spcBef>
              <a:spcAft>
                <a:spcPts val="0"/>
              </a:spcAft>
              <a:buNone/>
            </a:pPr>
            <a:r>
              <a:rPr b="1" lang="en">
                <a:solidFill>
                  <a:schemeClr val="dk1"/>
                </a:solidFill>
              </a:rPr>
              <a:t>Humans</a:t>
            </a:r>
            <a:endParaRPr b="1">
              <a:solidFill>
                <a:schemeClr val="dk1"/>
              </a:solidFill>
            </a:endParaRPr>
          </a:p>
          <a:p>
            <a:pPr indent="0" lvl="0" marL="0" rtl="0" algn="ctr">
              <a:spcBef>
                <a:spcPts val="1600"/>
              </a:spcBef>
              <a:spcAft>
                <a:spcPts val="0"/>
              </a:spcAft>
              <a:buNone/>
            </a:pPr>
            <a:r>
              <a:rPr lang="en">
                <a:solidFill>
                  <a:schemeClr val="dk1"/>
                </a:solidFill>
              </a:rPr>
              <a:t>SubHumans</a:t>
            </a:r>
            <a:endParaRPr>
              <a:solidFill>
                <a:schemeClr val="dk1"/>
              </a:solidFill>
            </a:endParaRPr>
          </a:p>
          <a:p>
            <a:pPr indent="0" lvl="0" marL="0" rtl="0" algn="ctr">
              <a:spcBef>
                <a:spcPts val="1600"/>
              </a:spcBef>
              <a:spcAft>
                <a:spcPts val="0"/>
              </a:spcAft>
              <a:buNone/>
            </a:pPr>
            <a:r>
              <a:rPr lang="en">
                <a:solidFill>
                  <a:schemeClr val="dk1"/>
                </a:solidFill>
              </a:rPr>
              <a:t>IntHumans</a:t>
            </a:r>
            <a:endParaRPr>
              <a:solidFill>
                <a:schemeClr val="dk1"/>
              </a:solidFill>
            </a:endParaRPr>
          </a:p>
          <a:p>
            <a:pPr indent="0" lvl="0" marL="0" rtl="0" algn="ctr">
              <a:spcBef>
                <a:spcPts val="1600"/>
              </a:spcBef>
              <a:spcAft>
                <a:spcPts val="0"/>
              </a:spcAft>
              <a:buNone/>
            </a:pPr>
            <a:r>
              <a:rPr lang="en">
                <a:solidFill>
                  <a:schemeClr val="dk1"/>
                </a:solidFill>
              </a:rPr>
              <a:t>Twi’lek</a:t>
            </a:r>
            <a:endParaRPr>
              <a:solidFill>
                <a:schemeClr val="dk1"/>
              </a:solidFill>
            </a:endParaRPr>
          </a:p>
          <a:p>
            <a:pPr indent="0" lvl="0" marL="0" rtl="0" algn="ctr">
              <a:spcBef>
                <a:spcPts val="1600"/>
              </a:spcBef>
              <a:spcAft>
                <a:spcPts val="1600"/>
              </a:spcAft>
              <a:buNone/>
            </a:pPr>
            <a:r>
              <a:rPr lang="en">
                <a:solidFill>
                  <a:schemeClr val="dk1"/>
                </a:solidFill>
              </a:rPr>
              <a:t>Ewok</a:t>
            </a:r>
            <a:endParaRPr>
              <a:solidFill>
                <a:schemeClr val="dk1"/>
              </a:solidFill>
            </a:endParaRPr>
          </a:p>
        </p:txBody>
      </p:sp>
      <p:sp>
        <p:nvSpPr>
          <p:cNvPr id="158" name="Google Shape;158;p26"/>
          <p:cNvSpPr txBox="1"/>
          <p:nvPr>
            <p:ph idx="2" type="body"/>
          </p:nvPr>
        </p:nvSpPr>
        <p:spPr>
          <a:xfrm>
            <a:off x="5867250" y="1645225"/>
            <a:ext cx="2465100" cy="2815200"/>
          </a:xfrm>
          <a:prstGeom prst="rect">
            <a:avLst/>
          </a:prstGeom>
          <a:solidFill>
            <a:srgbClr val="073763"/>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Group C</a:t>
            </a:r>
            <a:endParaRPr b="1" sz="1800">
              <a:solidFill>
                <a:schemeClr val="dk1"/>
              </a:solidFill>
            </a:endParaRPr>
          </a:p>
          <a:p>
            <a:pPr indent="0" lvl="0" marL="0" rtl="0" algn="ctr">
              <a:spcBef>
                <a:spcPts val="1600"/>
              </a:spcBef>
              <a:spcAft>
                <a:spcPts val="0"/>
              </a:spcAft>
              <a:buNone/>
            </a:pPr>
            <a:r>
              <a:rPr b="1" lang="en">
                <a:solidFill>
                  <a:schemeClr val="dk1"/>
                </a:solidFill>
              </a:rPr>
              <a:t>Wookies</a:t>
            </a:r>
            <a:endParaRPr b="1">
              <a:solidFill>
                <a:schemeClr val="dk1"/>
              </a:solidFill>
            </a:endParaRPr>
          </a:p>
          <a:p>
            <a:pPr indent="0" lvl="0" marL="0" rtl="0" algn="ctr">
              <a:spcBef>
                <a:spcPts val="1600"/>
              </a:spcBef>
              <a:spcAft>
                <a:spcPts val="1600"/>
              </a:spcAft>
              <a:buNone/>
            </a:pPr>
            <a:r>
              <a:rPr lang="en">
                <a:solidFill>
                  <a:schemeClr val="dk1"/>
                </a:solidFill>
              </a:rPr>
              <a:t>IntWookie</a:t>
            </a:r>
            <a:endParaRPr>
              <a:solidFill>
                <a:schemeClr val="dk1"/>
              </a:solidFill>
            </a:endParaRPr>
          </a:p>
        </p:txBody>
      </p:sp>
      <p:sp>
        <p:nvSpPr>
          <p:cNvPr id="159" name="Google Shape;159;p26"/>
          <p:cNvSpPr txBox="1"/>
          <p:nvPr>
            <p:ph idx="3" type="body"/>
          </p:nvPr>
        </p:nvSpPr>
        <p:spPr>
          <a:xfrm>
            <a:off x="3339450" y="1645230"/>
            <a:ext cx="2465100" cy="2815200"/>
          </a:xfrm>
          <a:prstGeom prst="rect">
            <a:avLst/>
          </a:prstGeom>
          <a:solidFill>
            <a:srgbClr val="7F6000"/>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Group B</a:t>
            </a:r>
            <a:endParaRPr b="1" sz="1800">
              <a:solidFill>
                <a:schemeClr val="dk1"/>
              </a:solidFill>
            </a:endParaRPr>
          </a:p>
          <a:p>
            <a:pPr indent="0" lvl="0" marL="0" rtl="0" algn="ctr">
              <a:spcBef>
                <a:spcPts val="1600"/>
              </a:spcBef>
              <a:spcAft>
                <a:spcPts val="0"/>
              </a:spcAft>
              <a:buNone/>
            </a:pPr>
            <a:r>
              <a:rPr b="1" lang="en">
                <a:solidFill>
                  <a:schemeClr val="dk1"/>
                </a:solidFill>
              </a:rPr>
              <a:t>Crolutes</a:t>
            </a:r>
            <a:endParaRPr b="1">
              <a:solidFill>
                <a:schemeClr val="dk1"/>
              </a:solidFill>
            </a:endParaRPr>
          </a:p>
          <a:p>
            <a:pPr indent="0" lvl="0" marL="0" rtl="0" algn="ctr">
              <a:spcBef>
                <a:spcPts val="1600"/>
              </a:spcBef>
              <a:spcAft>
                <a:spcPts val="0"/>
              </a:spcAft>
              <a:buNone/>
            </a:pPr>
            <a:r>
              <a:rPr lang="en">
                <a:solidFill>
                  <a:schemeClr val="dk1"/>
                </a:solidFill>
              </a:rPr>
              <a:t>Gungans</a:t>
            </a:r>
            <a:endParaRPr>
              <a:solidFill>
                <a:schemeClr val="dk1"/>
              </a:solidFill>
            </a:endParaRPr>
          </a:p>
          <a:p>
            <a:pPr indent="0" lvl="0" marL="0" rtl="0" algn="ctr">
              <a:spcBef>
                <a:spcPts val="1600"/>
              </a:spcBef>
              <a:spcAft>
                <a:spcPts val="0"/>
              </a:spcAft>
              <a:buNone/>
            </a:pPr>
            <a:r>
              <a:rPr lang="en">
                <a:solidFill>
                  <a:schemeClr val="dk1"/>
                </a:solidFill>
              </a:rPr>
              <a:t>Mon Calamari</a:t>
            </a:r>
            <a:endParaRPr>
              <a:solidFill>
                <a:schemeClr val="dk1"/>
              </a:solidFill>
            </a:endParaRPr>
          </a:p>
          <a:p>
            <a:pPr indent="0" lvl="0" marL="0" rtl="0" algn="ctr">
              <a:spcBef>
                <a:spcPts val="1600"/>
              </a:spcBef>
              <a:spcAft>
                <a:spcPts val="1600"/>
              </a:spcAft>
              <a:buNone/>
            </a:pPr>
            <a:r>
              <a:rPr lang="en">
                <a:solidFill>
                  <a:schemeClr val="dk1"/>
                </a:solidFill>
              </a:rPr>
              <a:t>Abednedo</a:t>
            </a:r>
            <a:endParaRPr b="1">
              <a:solidFill>
                <a:schemeClr val="dk1"/>
              </a:solidFill>
            </a:endParaRPr>
          </a:p>
        </p:txBody>
      </p:sp>
      <p:cxnSp>
        <p:nvCxnSpPr>
          <p:cNvPr id="160" name="Google Shape;160;p26"/>
          <p:cNvCxnSpPr/>
          <p:nvPr/>
        </p:nvCxnSpPr>
        <p:spPr>
          <a:xfrm flipH="1" rot="10800000">
            <a:off x="2571750" y="2398450"/>
            <a:ext cx="1541400" cy="848700"/>
          </a:xfrm>
          <a:prstGeom prst="straightConnector1">
            <a:avLst/>
          </a:prstGeom>
          <a:noFill/>
          <a:ln cap="flat" cmpd="sng" w="28575">
            <a:solidFill>
              <a:srgbClr val="FFFFFF"/>
            </a:solidFill>
            <a:prstDash val="solid"/>
            <a:round/>
            <a:headEnd len="med" w="med" type="none"/>
            <a:tailEnd len="med" w="med" type="triangle"/>
          </a:ln>
        </p:spPr>
      </p:cxnSp>
      <p:sp>
        <p:nvSpPr>
          <p:cNvPr id="161" name="Google Shape;161;p26"/>
          <p:cNvSpPr/>
          <p:nvPr/>
        </p:nvSpPr>
        <p:spPr>
          <a:xfrm>
            <a:off x="2459175" y="2329300"/>
            <a:ext cx="4199675" cy="1913600"/>
          </a:xfrm>
          <a:custGeom>
            <a:rect b="b" l="l" r="r" t="t"/>
            <a:pathLst>
              <a:path extrusionOk="0" h="76544" w="167987">
                <a:moveTo>
                  <a:pt x="167987" y="0"/>
                </a:moveTo>
                <a:cubicBezTo>
                  <a:pt x="161607" y="14348"/>
                  <a:pt x="153448" y="28116"/>
                  <a:pt x="143395" y="40178"/>
                </a:cubicBezTo>
                <a:cubicBezTo>
                  <a:pt x="132980" y="52674"/>
                  <a:pt x="117265" y="59968"/>
                  <a:pt x="102524" y="66848"/>
                </a:cubicBezTo>
                <a:cubicBezTo>
                  <a:pt x="82564" y="76163"/>
                  <a:pt x="59087" y="75853"/>
                  <a:pt x="37061" y="75853"/>
                </a:cubicBezTo>
                <a:cubicBezTo>
                  <a:pt x="24673" y="75853"/>
                  <a:pt x="11083" y="78617"/>
                  <a:pt x="0" y="73083"/>
                </a:cubicBezTo>
              </a:path>
            </a:pathLst>
          </a:custGeom>
          <a:noFill/>
          <a:ln cap="flat" cmpd="sng" w="28575">
            <a:solidFill>
              <a:srgbClr val="FFFFFF"/>
            </a:solidFill>
            <a:prstDash val="solid"/>
            <a:round/>
            <a:headEnd len="med" w="med" type="stealth"/>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Connections between Groups A and C</a:t>
            </a:r>
            <a:endParaRPr>
              <a:solidFill>
                <a:schemeClr val="dk1"/>
              </a:solidFill>
            </a:endParaRPr>
          </a:p>
        </p:txBody>
      </p:sp>
      <p:sp>
        <p:nvSpPr>
          <p:cNvPr id="167" name="Google Shape;167;p27"/>
          <p:cNvSpPr txBox="1"/>
          <p:nvPr>
            <p:ph idx="1" type="body"/>
          </p:nvPr>
        </p:nvSpPr>
        <p:spPr>
          <a:xfrm>
            <a:off x="317475" y="1808125"/>
            <a:ext cx="2350500" cy="93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rPr>
              <a:t>In the Dn/Ds plots it is fairly clear that these populations are similar.</a:t>
            </a:r>
            <a:endParaRPr sz="1600">
              <a:solidFill>
                <a:schemeClr val="dk1"/>
              </a:solidFill>
            </a:endParaRPr>
          </a:p>
        </p:txBody>
      </p:sp>
      <p:pic>
        <p:nvPicPr>
          <p:cNvPr id="168" name="Google Shape;168;p27"/>
          <p:cNvPicPr preferRelativeResize="0"/>
          <p:nvPr/>
        </p:nvPicPr>
        <p:blipFill>
          <a:blip r:embed="rId3">
            <a:alphaModFix/>
          </a:blip>
          <a:stretch>
            <a:fillRect/>
          </a:stretch>
        </p:blipFill>
        <p:spPr>
          <a:xfrm>
            <a:off x="317474" y="2920223"/>
            <a:ext cx="2687698" cy="2005076"/>
          </a:xfrm>
          <a:prstGeom prst="rect">
            <a:avLst/>
          </a:prstGeom>
          <a:noFill/>
          <a:ln>
            <a:noFill/>
          </a:ln>
        </p:spPr>
      </p:pic>
      <p:pic>
        <p:nvPicPr>
          <p:cNvPr id="169" name="Google Shape;169;p27"/>
          <p:cNvPicPr preferRelativeResize="0"/>
          <p:nvPr/>
        </p:nvPicPr>
        <p:blipFill>
          <a:blip r:embed="rId4">
            <a:alphaModFix/>
          </a:blip>
          <a:stretch>
            <a:fillRect/>
          </a:stretch>
        </p:blipFill>
        <p:spPr>
          <a:xfrm>
            <a:off x="6002480" y="2651109"/>
            <a:ext cx="2737996" cy="2121793"/>
          </a:xfrm>
          <a:prstGeom prst="rect">
            <a:avLst/>
          </a:prstGeom>
          <a:noFill/>
          <a:ln>
            <a:noFill/>
          </a:ln>
        </p:spPr>
      </p:pic>
      <p:pic>
        <p:nvPicPr>
          <p:cNvPr id="170" name="Google Shape;170;p27"/>
          <p:cNvPicPr preferRelativeResize="0"/>
          <p:nvPr/>
        </p:nvPicPr>
        <p:blipFill>
          <a:blip r:embed="rId5">
            <a:alphaModFix/>
          </a:blip>
          <a:stretch>
            <a:fillRect/>
          </a:stretch>
        </p:blipFill>
        <p:spPr>
          <a:xfrm>
            <a:off x="6002475" y="330625"/>
            <a:ext cx="2737996" cy="2121761"/>
          </a:xfrm>
          <a:prstGeom prst="rect">
            <a:avLst/>
          </a:prstGeom>
          <a:noFill/>
          <a:ln>
            <a:noFill/>
          </a:ln>
        </p:spPr>
      </p:pic>
      <p:sp>
        <p:nvSpPr>
          <p:cNvPr id="171" name="Google Shape;171;p27"/>
          <p:cNvSpPr txBox="1"/>
          <p:nvPr/>
        </p:nvSpPr>
        <p:spPr>
          <a:xfrm>
            <a:off x="1905000" y="3195225"/>
            <a:ext cx="987000" cy="389700"/>
          </a:xfrm>
          <a:prstGeom prst="rect">
            <a:avLst/>
          </a:prstGeom>
          <a:solidFill>
            <a:srgbClr val="20124D"/>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rPr>
              <a:t>Group A</a:t>
            </a:r>
            <a:endParaRPr/>
          </a:p>
        </p:txBody>
      </p:sp>
      <p:sp>
        <p:nvSpPr>
          <p:cNvPr id="172" name="Google Shape;172;p27"/>
          <p:cNvSpPr txBox="1"/>
          <p:nvPr/>
        </p:nvSpPr>
        <p:spPr>
          <a:xfrm>
            <a:off x="6002475" y="2300700"/>
            <a:ext cx="987000" cy="389700"/>
          </a:xfrm>
          <a:prstGeom prst="rect">
            <a:avLst/>
          </a:prstGeom>
          <a:solidFill>
            <a:srgbClr val="07376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rPr>
              <a:t>Group C</a:t>
            </a:r>
            <a:endParaRPr/>
          </a:p>
        </p:txBody>
      </p:sp>
      <p:cxnSp>
        <p:nvCxnSpPr>
          <p:cNvPr id="173" name="Google Shape;173;p27"/>
          <p:cNvCxnSpPr>
            <a:stCxn id="171" idx="3"/>
            <a:endCxn id="172" idx="1"/>
          </p:cNvCxnSpPr>
          <p:nvPr/>
        </p:nvCxnSpPr>
        <p:spPr>
          <a:xfrm flipH="1" rot="10800000">
            <a:off x="2892000" y="2495475"/>
            <a:ext cx="3110400" cy="894600"/>
          </a:xfrm>
          <a:prstGeom prst="straightConnector1">
            <a:avLst/>
          </a:prstGeom>
          <a:noFill/>
          <a:ln cap="flat" cmpd="sng" w="28575">
            <a:solidFill>
              <a:srgbClr val="FFFFFF"/>
            </a:solidFill>
            <a:prstDash val="lgDash"/>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213725" y="2053825"/>
            <a:ext cx="3777401" cy="2818051"/>
          </a:xfrm>
          <a:prstGeom prst="rect">
            <a:avLst/>
          </a:prstGeom>
          <a:noFill/>
          <a:ln>
            <a:noFill/>
          </a:ln>
        </p:spPr>
      </p:pic>
      <p:pic>
        <p:nvPicPr>
          <p:cNvPr id="179" name="Google Shape;179;p28"/>
          <p:cNvPicPr preferRelativeResize="0"/>
          <p:nvPr/>
        </p:nvPicPr>
        <p:blipFill>
          <a:blip r:embed="rId4">
            <a:alphaModFix/>
          </a:blip>
          <a:stretch>
            <a:fillRect/>
          </a:stretch>
        </p:blipFill>
        <p:spPr>
          <a:xfrm>
            <a:off x="4381250" y="2053824"/>
            <a:ext cx="3777401" cy="2818058"/>
          </a:xfrm>
          <a:prstGeom prst="rect">
            <a:avLst/>
          </a:prstGeom>
          <a:noFill/>
          <a:ln>
            <a:noFill/>
          </a:ln>
        </p:spPr>
      </p:pic>
      <p:sp>
        <p:nvSpPr>
          <p:cNvPr id="180" name="Google Shape;180;p28"/>
          <p:cNvSpPr txBox="1"/>
          <p:nvPr>
            <p:ph type="title"/>
          </p:nvPr>
        </p:nvSpPr>
        <p:spPr>
          <a:xfrm>
            <a:off x="136450" y="204975"/>
            <a:ext cx="2302800" cy="14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rPr>
              <a:t>Connection between Group B and C</a:t>
            </a:r>
            <a:endParaRPr sz="2400">
              <a:solidFill>
                <a:schemeClr val="dk1"/>
              </a:solidFill>
            </a:endParaRPr>
          </a:p>
        </p:txBody>
      </p:sp>
      <p:pic>
        <p:nvPicPr>
          <p:cNvPr id="181" name="Google Shape;181;p28"/>
          <p:cNvPicPr preferRelativeResize="0"/>
          <p:nvPr/>
        </p:nvPicPr>
        <p:blipFill>
          <a:blip r:embed="rId5">
            <a:alphaModFix/>
          </a:blip>
          <a:stretch>
            <a:fillRect/>
          </a:stretch>
        </p:blipFill>
        <p:spPr>
          <a:xfrm>
            <a:off x="2591650" y="152400"/>
            <a:ext cx="2344436" cy="1749024"/>
          </a:xfrm>
          <a:prstGeom prst="rect">
            <a:avLst/>
          </a:prstGeom>
          <a:noFill/>
          <a:ln>
            <a:noFill/>
          </a:ln>
        </p:spPr>
      </p:pic>
      <p:pic>
        <p:nvPicPr>
          <p:cNvPr id="182" name="Google Shape;182;p28"/>
          <p:cNvPicPr preferRelativeResize="0"/>
          <p:nvPr/>
        </p:nvPicPr>
        <p:blipFill>
          <a:blip r:embed="rId6">
            <a:alphaModFix/>
          </a:blip>
          <a:stretch>
            <a:fillRect/>
          </a:stretch>
        </p:blipFill>
        <p:spPr>
          <a:xfrm>
            <a:off x="5088486" y="152400"/>
            <a:ext cx="2344436" cy="1749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Structure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Data and Migration Rates</a:t>
            </a:r>
            <a:endParaRPr/>
          </a:p>
        </p:txBody>
      </p:sp>
      <p:pic>
        <p:nvPicPr>
          <p:cNvPr id="82" name="Google Shape;82;p17"/>
          <p:cNvPicPr preferRelativeResize="0"/>
          <p:nvPr/>
        </p:nvPicPr>
        <p:blipFill>
          <a:blip r:embed="rId3">
            <a:alphaModFix/>
          </a:blip>
          <a:stretch>
            <a:fillRect/>
          </a:stretch>
        </p:blipFill>
        <p:spPr>
          <a:xfrm>
            <a:off x="447925" y="2358725"/>
            <a:ext cx="8248125" cy="2593750"/>
          </a:xfrm>
          <a:prstGeom prst="rect">
            <a:avLst/>
          </a:prstGeom>
          <a:noFill/>
          <a:ln>
            <a:noFill/>
          </a:ln>
        </p:spPr>
      </p:pic>
      <p:sp>
        <p:nvSpPr>
          <p:cNvPr id="83" name="Google Shape;83;p17"/>
          <p:cNvSpPr txBox="1"/>
          <p:nvPr/>
        </p:nvSpPr>
        <p:spPr>
          <a:xfrm>
            <a:off x="311725" y="1146150"/>
            <a:ext cx="8520600" cy="100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lang="en">
                <a:solidFill>
                  <a:schemeClr val="lt2"/>
                </a:solidFill>
              </a:rPr>
              <a:t>K=13 has the highest negative Ln P(D), indicating this is the most likely K</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actual K is 12, which has the 3rd highest Ln P(D)</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K=15 has the second highest Ln P(D), but there is a much smaller gap between the Ln P(D) of 12 and 15 than 13 and 15</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248025" y="785325"/>
            <a:ext cx="3445200" cy="40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K=12, 2 groups (each consisting of three populations) seem to have high migration rates, Populations 6, 10 and 12 and Populations 7, 8, and 9</a:t>
            </a:r>
            <a:endParaRPr/>
          </a:p>
          <a:p>
            <a:pPr indent="-342900" lvl="0" marL="457200" rtl="0" algn="l">
              <a:spcBef>
                <a:spcPts val="0"/>
              </a:spcBef>
              <a:spcAft>
                <a:spcPts val="0"/>
              </a:spcAft>
              <a:buSzPts val="1800"/>
              <a:buChar char="●"/>
            </a:pPr>
            <a:r>
              <a:rPr lang="en"/>
              <a:t>For K=13, 3 groups (each consisting of 2 </a:t>
            </a:r>
            <a:r>
              <a:rPr lang="en"/>
              <a:t>populations</a:t>
            </a:r>
            <a:r>
              <a:rPr lang="en"/>
              <a:t>) seems to have high migration rates, Populations 2 and 4, Populations 3 and 5, and Populations 6 and 12</a:t>
            </a:r>
            <a:endParaRPr/>
          </a:p>
        </p:txBody>
      </p:sp>
      <p:pic>
        <p:nvPicPr>
          <p:cNvPr id="89" name="Google Shape;89;p18"/>
          <p:cNvPicPr preferRelativeResize="0"/>
          <p:nvPr/>
        </p:nvPicPr>
        <p:blipFill>
          <a:blip r:embed="rId3">
            <a:alphaModFix/>
          </a:blip>
          <a:stretch>
            <a:fillRect/>
          </a:stretch>
        </p:blipFill>
        <p:spPr>
          <a:xfrm>
            <a:off x="3755173" y="771475"/>
            <a:ext cx="5299917" cy="1231302"/>
          </a:xfrm>
          <a:prstGeom prst="rect">
            <a:avLst/>
          </a:prstGeom>
          <a:noFill/>
          <a:ln>
            <a:noFill/>
          </a:ln>
        </p:spPr>
      </p:pic>
      <p:pic>
        <p:nvPicPr>
          <p:cNvPr id="90" name="Google Shape;90;p18"/>
          <p:cNvPicPr preferRelativeResize="0"/>
          <p:nvPr/>
        </p:nvPicPr>
        <p:blipFill>
          <a:blip r:embed="rId4">
            <a:alphaModFix/>
          </a:blip>
          <a:stretch>
            <a:fillRect/>
          </a:stretch>
        </p:blipFill>
        <p:spPr>
          <a:xfrm>
            <a:off x="3755173" y="2541349"/>
            <a:ext cx="5276079" cy="1207774"/>
          </a:xfrm>
          <a:prstGeom prst="rect">
            <a:avLst/>
          </a:prstGeom>
          <a:noFill/>
          <a:ln>
            <a:noFill/>
          </a:ln>
        </p:spPr>
      </p:pic>
      <p:sp>
        <p:nvSpPr>
          <p:cNvPr id="91" name="Google Shape;91;p18"/>
          <p:cNvSpPr txBox="1"/>
          <p:nvPr/>
        </p:nvSpPr>
        <p:spPr>
          <a:xfrm>
            <a:off x="3771388" y="2002777"/>
            <a:ext cx="53058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K=12</a:t>
            </a:r>
            <a:endParaRPr>
              <a:solidFill>
                <a:srgbClr val="FFFFFF"/>
              </a:solidFill>
            </a:endParaRPr>
          </a:p>
        </p:txBody>
      </p:sp>
      <p:sp>
        <p:nvSpPr>
          <p:cNvPr id="92" name="Google Shape;92;p18"/>
          <p:cNvSpPr txBox="1"/>
          <p:nvPr/>
        </p:nvSpPr>
        <p:spPr>
          <a:xfrm>
            <a:off x="3755173" y="3749123"/>
            <a:ext cx="52761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K=13</a:t>
            </a:r>
            <a:endParaRPr>
              <a:solidFill>
                <a:srgbClr val="FFFFFF"/>
              </a:solidFill>
            </a:endParaRPr>
          </a:p>
        </p:txBody>
      </p:sp>
      <p:sp>
        <p:nvSpPr>
          <p:cNvPr id="93" name="Google Shape;93;p18"/>
          <p:cNvSpPr txBox="1"/>
          <p:nvPr/>
        </p:nvSpPr>
        <p:spPr>
          <a:xfrm>
            <a:off x="248025" y="99050"/>
            <a:ext cx="85206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Inconsistencies Between K=12 and K=13</a:t>
            </a:r>
            <a:endParaRPr sz="2800">
              <a:solidFill>
                <a:schemeClr val="dk1"/>
              </a:solidFill>
            </a:endParaRPr>
          </a:p>
        </p:txBody>
      </p:sp>
      <p:sp>
        <p:nvSpPr>
          <p:cNvPr id="94" name="Google Shape;94;p18"/>
          <p:cNvSpPr txBox="1"/>
          <p:nvPr/>
        </p:nvSpPr>
        <p:spPr>
          <a:xfrm>
            <a:off x="3771400" y="3993325"/>
            <a:ext cx="5276100" cy="10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Based on these two different K’s, the only solid conclusion is that Populations 6 and 12 definitely share high migration rates.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248025" y="785325"/>
            <a:ext cx="3445200" cy="328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is unclear why we would get results of high migration between different populations depending on K, especially when K is so close. Looking at the structure results of different data with different K’s, we don’t see this trend</a:t>
            </a:r>
            <a:endParaRPr/>
          </a:p>
        </p:txBody>
      </p:sp>
      <p:sp>
        <p:nvSpPr>
          <p:cNvPr id="100" name="Google Shape;100;p19"/>
          <p:cNvSpPr txBox="1"/>
          <p:nvPr/>
        </p:nvSpPr>
        <p:spPr>
          <a:xfrm>
            <a:off x="3771388" y="2078977"/>
            <a:ext cx="53058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K=7</a:t>
            </a:r>
            <a:endParaRPr>
              <a:solidFill>
                <a:srgbClr val="FFFFFF"/>
              </a:solidFill>
            </a:endParaRPr>
          </a:p>
        </p:txBody>
      </p:sp>
      <p:sp>
        <p:nvSpPr>
          <p:cNvPr id="101" name="Google Shape;101;p19"/>
          <p:cNvSpPr txBox="1"/>
          <p:nvPr/>
        </p:nvSpPr>
        <p:spPr>
          <a:xfrm>
            <a:off x="3755173" y="3749123"/>
            <a:ext cx="52761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K=8</a:t>
            </a:r>
            <a:endParaRPr>
              <a:solidFill>
                <a:srgbClr val="FFFFFF"/>
              </a:solidFill>
            </a:endParaRPr>
          </a:p>
        </p:txBody>
      </p:sp>
      <p:sp>
        <p:nvSpPr>
          <p:cNvPr id="102" name="Google Shape;102;p19"/>
          <p:cNvSpPr txBox="1"/>
          <p:nvPr/>
        </p:nvSpPr>
        <p:spPr>
          <a:xfrm>
            <a:off x="248025" y="99050"/>
            <a:ext cx="85206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Looking at different K’s for other data</a:t>
            </a:r>
            <a:endParaRPr sz="2800">
              <a:solidFill>
                <a:schemeClr val="dk1"/>
              </a:solidFill>
            </a:endParaRPr>
          </a:p>
        </p:txBody>
      </p:sp>
      <p:pic>
        <p:nvPicPr>
          <p:cNvPr id="103" name="Google Shape;103;p19"/>
          <p:cNvPicPr preferRelativeResize="0"/>
          <p:nvPr/>
        </p:nvPicPr>
        <p:blipFill>
          <a:blip r:embed="rId3">
            <a:alphaModFix/>
          </a:blip>
          <a:stretch>
            <a:fillRect/>
          </a:stretch>
        </p:blipFill>
        <p:spPr>
          <a:xfrm>
            <a:off x="3755175" y="847675"/>
            <a:ext cx="4909413" cy="1231300"/>
          </a:xfrm>
          <a:prstGeom prst="rect">
            <a:avLst/>
          </a:prstGeom>
          <a:noFill/>
          <a:ln>
            <a:noFill/>
          </a:ln>
        </p:spPr>
      </p:pic>
      <p:pic>
        <p:nvPicPr>
          <p:cNvPr id="104" name="Google Shape;104;p19"/>
          <p:cNvPicPr preferRelativeResize="0"/>
          <p:nvPr/>
        </p:nvPicPr>
        <p:blipFill>
          <a:blip r:embed="rId4">
            <a:alphaModFix/>
          </a:blip>
          <a:stretch>
            <a:fillRect/>
          </a:stretch>
        </p:blipFill>
        <p:spPr>
          <a:xfrm>
            <a:off x="3751238" y="2529588"/>
            <a:ext cx="4917300" cy="1231300"/>
          </a:xfrm>
          <a:prstGeom prst="rect">
            <a:avLst/>
          </a:prstGeom>
          <a:noFill/>
          <a:ln>
            <a:noFill/>
          </a:ln>
        </p:spPr>
      </p:pic>
      <p:sp>
        <p:nvSpPr>
          <p:cNvPr id="105" name="Google Shape;105;p19"/>
          <p:cNvSpPr txBox="1"/>
          <p:nvPr/>
        </p:nvSpPr>
        <p:spPr>
          <a:xfrm>
            <a:off x="212250" y="4069425"/>
            <a:ext cx="8520600" cy="10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In both of these graphs for the different K’s, we can clearly see that there are high migration rates between Populations 2 and 3 and Populations 6 and 7. There is no difference in which populations the graphs indicate have high migration rates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Interesting Pi Plots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b="7373" l="0" r="0" t="0"/>
          <a:stretch/>
        </p:blipFill>
        <p:spPr>
          <a:xfrm>
            <a:off x="0" y="0"/>
            <a:ext cx="3824476" cy="2642876"/>
          </a:xfrm>
          <a:prstGeom prst="rect">
            <a:avLst/>
          </a:prstGeom>
          <a:noFill/>
          <a:ln>
            <a:noFill/>
          </a:ln>
        </p:spPr>
      </p:pic>
      <p:pic>
        <p:nvPicPr>
          <p:cNvPr id="116" name="Google Shape;116;p21"/>
          <p:cNvPicPr preferRelativeResize="0"/>
          <p:nvPr/>
        </p:nvPicPr>
        <p:blipFill>
          <a:blip r:embed="rId4">
            <a:alphaModFix/>
          </a:blip>
          <a:stretch>
            <a:fillRect/>
          </a:stretch>
        </p:blipFill>
        <p:spPr>
          <a:xfrm>
            <a:off x="3985425" y="593650"/>
            <a:ext cx="5123799" cy="3824473"/>
          </a:xfrm>
          <a:prstGeom prst="rect">
            <a:avLst/>
          </a:prstGeom>
          <a:noFill/>
          <a:ln>
            <a:noFill/>
          </a:ln>
        </p:spPr>
      </p:pic>
      <p:pic>
        <p:nvPicPr>
          <p:cNvPr id="117" name="Google Shape;117;p21"/>
          <p:cNvPicPr preferRelativeResize="0"/>
          <p:nvPr/>
        </p:nvPicPr>
        <p:blipFill rotWithShape="1">
          <a:blip r:embed="rId5">
            <a:alphaModFix/>
          </a:blip>
          <a:srcRect b="12717" l="0" r="0" t="0"/>
          <a:stretch/>
        </p:blipFill>
        <p:spPr>
          <a:xfrm>
            <a:off x="0" y="2653025"/>
            <a:ext cx="3824476" cy="2490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524650" y="152400"/>
            <a:ext cx="3303975" cy="2464874"/>
          </a:xfrm>
          <a:prstGeom prst="rect">
            <a:avLst/>
          </a:prstGeom>
          <a:noFill/>
          <a:ln>
            <a:noFill/>
          </a:ln>
        </p:spPr>
      </p:pic>
      <p:pic>
        <p:nvPicPr>
          <p:cNvPr id="123" name="Google Shape;123;p22"/>
          <p:cNvPicPr preferRelativeResize="0"/>
          <p:nvPr/>
        </p:nvPicPr>
        <p:blipFill>
          <a:blip r:embed="rId4">
            <a:alphaModFix/>
          </a:blip>
          <a:stretch>
            <a:fillRect/>
          </a:stretch>
        </p:blipFill>
        <p:spPr>
          <a:xfrm>
            <a:off x="4715275" y="152400"/>
            <a:ext cx="3303975" cy="2464849"/>
          </a:xfrm>
          <a:prstGeom prst="rect">
            <a:avLst/>
          </a:prstGeom>
          <a:noFill/>
          <a:ln cap="flat" cmpd="sng" w="9525">
            <a:solidFill>
              <a:schemeClr val="lt1"/>
            </a:solidFill>
            <a:prstDash val="solid"/>
            <a:round/>
            <a:headEnd len="sm" w="sm" type="none"/>
            <a:tailEnd len="sm" w="sm" type="none"/>
          </a:ln>
        </p:spPr>
      </p:pic>
      <p:cxnSp>
        <p:nvCxnSpPr>
          <p:cNvPr id="124" name="Google Shape;124;p22"/>
          <p:cNvCxnSpPr/>
          <p:nvPr/>
        </p:nvCxnSpPr>
        <p:spPr>
          <a:xfrm>
            <a:off x="5925769" y="493433"/>
            <a:ext cx="493200" cy="159000"/>
          </a:xfrm>
          <a:prstGeom prst="straightConnector1">
            <a:avLst/>
          </a:prstGeom>
          <a:noFill/>
          <a:ln cap="flat" cmpd="sng" w="28575">
            <a:solidFill>
              <a:schemeClr val="dk2"/>
            </a:solidFill>
            <a:prstDash val="solid"/>
            <a:round/>
            <a:headEnd len="med" w="med" type="none"/>
            <a:tailEnd len="med" w="med" type="triangle"/>
          </a:ln>
        </p:spPr>
      </p:cxnSp>
      <p:pic>
        <p:nvPicPr>
          <p:cNvPr id="125" name="Google Shape;125;p22"/>
          <p:cNvPicPr preferRelativeResize="0"/>
          <p:nvPr/>
        </p:nvPicPr>
        <p:blipFill>
          <a:blip r:embed="rId5">
            <a:alphaModFix/>
          </a:blip>
          <a:stretch>
            <a:fillRect/>
          </a:stretch>
        </p:blipFill>
        <p:spPr>
          <a:xfrm>
            <a:off x="2777818" y="2785926"/>
            <a:ext cx="3089144" cy="2304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imilarities between Populations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