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44"/>
  </p:notesMasterIdLst>
  <p:handoutMasterIdLst>
    <p:handoutMasterId r:id="rId45"/>
  </p:handoutMasterIdLst>
  <p:sldIdLst>
    <p:sldId id="256" r:id="rId2"/>
    <p:sldId id="269" r:id="rId3"/>
    <p:sldId id="265" r:id="rId4"/>
    <p:sldId id="266" r:id="rId5"/>
    <p:sldId id="268" r:id="rId6"/>
    <p:sldId id="270" r:id="rId7"/>
    <p:sldId id="271" r:id="rId8"/>
    <p:sldId id="272" r:id="rId9"/>
    <p:sldId id="273" r:id="rId10"/>
    <p:sldId id="259" r:id="rId11"/>
    <p:sldId id="261" r:id="rId12"/>
    <p:sldId id="257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260" r:id="rId40"/>
    <p:sldId id="263" r:id="rId41"/>
    <p:sldId id="264" r:id="rId42"/>
    <p:sldId id="258" r:id="rId4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49" autoAdjust="0"/>
    <p:restoredTop sz="68467" autoAdjust="0"/>
  </p:normalViewPr>
  <p:slideViewPr>
    <p:cSldViewPr snapToObjects="1">
      <p:cViewPr varScale="1">
        <p:scale>
          <a:sx n="91" d="100"/>
          <a:sy n="91" d="100"/>
        </p:scale>
        <p:origin x="1805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3/7/2018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Bring hard copy of code from 2DArraysAndMapsS</a:t>
            </a:r>
            <a:r>
              <a:rPr lang="en-US" baseline="0" dirty="0" smtClean="0"/>
              <a:t>olution.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/>
              <a:t>Bring copies of 2DArraysAndMapsSamples from Instructor Resources.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D2F29-D266-4A73-9105-1080FD86BA46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1225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good measure, I will start this one from scratch just so they</a:t>
            </a:r>
            <a:r>
              <a:rPr lang="en-US" baseline="0" dirty="0" smtClean="0"/>
              <a:t> will see it from the ground up (I like them to see it from scratch sometimes, but it appears in </a:t>
            </a:r>
            <a:r>
              <a:rPr lang="en-US" baseline="0" smtClean="0"/>
              <a:t>the solution set).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1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groups are finished, ask them to work on the array problems from SVN</a:t>
            </a:r>
          </a:p>
          <a:p>
            <a:r>
              <a:rPr lang="en-US" dirty="0" smtClean="0"/>
              <a:t>Once</a:t>
            </a:r>
            <a:r>
              <a:rPr lang="en-US" baseline="0" dirty="0" smtClean="0"/>
              <a:t> enough groups are finished, review the quiz questions and pint class to the cheat 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4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time will be spent on the last two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24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individual assignment, pair programming</a:t>
            </a:r>
            <a:r>
              <a:rPr lang="en-US" baseline="0" dirty="0" smtClean="0"/>
              <a:t> is not allowed!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7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vague than top OK</a:t>
            </a:r>
          </a:p>
          <a:p>
            <a:endParaRPr lang="en-US" dirty="0" smtClean="0"/>
          </a:p>
          <a:p>
            <a:r>
              <a:rPr lang="en-US" dirty="0" smtClean="0"/>
              <a:t>Less vague than bottom, NOT OK!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05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Exam, just immediately F</a:t>
            </a:r>
          </a:p>
          <a:p>
            <a:r>
              <a:rPr lang="en-US" dirty="0" smtClean="0"/>
              <a:t>Worse</a:t>
            </a:r>
            <a:r>
              <a:rPr lang="en-US" baseline="0" dirty="0" smtClean="0"/>
              <a:t> than a 0% actually negative 100%</a:t>
            </a:r>
          </a:p>
          <a:p>
            <a:r>
              <a:rPr lang="en-US" baseline="0" dirty="0" smtClean="0"/>
              <a:t>1 or 2 lines from </a:t>
            </a:r>
            <a:r>
              <a:rPr lang="en-US" baseline="0" dirty="0" err="1" smtClean="0"/>
              <a:t>stackoverflow</a:t>
            </a:r>
            <a:r>
              <a:rPr lang="en-US" baseline="0" dirty="0" smtClean="0"/>
              <a:t> is ok, but not 8-10</a:t>
            </a:r>
          </a:p>
          <a:p>
            <a:r>
              <a:rPr lang="en-US" baseline="0" dirty="0" smtClean="0"/>
              <a:t>Its ok to ask for help when you have one small thing.</a:t>
            </a:r>
          </a:p>
          <a:p>
            <a:r>
              <a:rPr lang="en-US" baseline="0" dirty="0" smtClean="0"/>
              <a:t>Unlimited help with Eclipse SVN tools </a:t>
            </a:r>
            <a:r>
              <a:rPr lang="en-US" baseline="0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6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Call-outs animated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Like python’s “for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nums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:”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Convenient when we just need to iterate over the objects.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The two limitations: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We CAN’T USE the indices.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We CAN’T MODIFY the element and stick it back in the array</a:t>
            </a:r>
            <a:r>
              <a:rPr sz="1200" dirty="0" smtClean="0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  CONCURRENT</a:t>
            </a:r>
            <a:r>
              <a:rPr lang="en-US" sz="1200" baseline="0" dirty="0" smtClean="0">
                <a:latin typeface="Calibri"/>
                <a:ea typeface="Calibri"/>
                <a:cs typeface="Calibri"/>
                <a:sym typeface="Calibri"/>
              </a:rPr>
              <a:t> MODIFICATION EXCEPTION!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9462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groups are finished, ask them to work on the array problems from SVN</a:t>
            </a:r>
          </a:p>
          <a:p>
            <a:r>
              <a:rPr lang="en-US" dirty="0" smtClean="0"/>
              <a:t>Once</a:t>
            </a:r>
            <a:r>
              <a:rPr lang="en-US" baseline="0" dirty="0" smtClean="0"/>
              <a:t> enough groups are finished, review the quiz questions and refer students to the cheat 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4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  counting the words in constitution,</a:t>
            </a:r>
            <a:r>
              <a:rPr lang="en-US" baseline="0" dirty="0" smtClean="0"/>
              <a:t> keep track of the occurrences of each word in the document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Each String should map to some integer!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14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table on the board showing username to students and attempt to look a student up by their username… if we had 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ArrayList</a:t>
            </a:r>
            <a:r>
              <a:rPr lang="en-US" baseline="0" dirty="0" smtClean="0"/>
              <a:t> of students we’d have to loop through each and compare the username to find the student we wanted, but if we have them in a </a:t>
            </a:r>
            <a:r>
              <a:rPr lang="en-US" baseline="0" dirty="0" err="1" smtClean="0"/>
              <a:t>HashMap</a:t>
            </a:r>
            <a:r>
              <a:rPr lang="en-US" baseline="0" dirty="0" smtClean="0"/>
              <a:t>, we just have to look them up by their username. Makes the code simpler and </a:t>
            </a:r>
            <a:r>
              <a:rPr lang="en-US" baseline="0" dirty="0" smtClean="0"/>
              <a:t>faster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Angle brackets similar to?? </a:t>
            </a:r>
            <a:r>
              <a:rPr lang="en-US" baseline="0" dirty="0" err="1" smtClean="0"/>
              <a:t>ArrayList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HashMap</a:t>
            </a:r>
            <a:r>
              <a:rPr lang="en-US" baseline="0" dirty="0" smtClean="0"/>
              <a:t> very common.  Has TWO TYPES? Why?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8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Wednesday, March 7,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Wednesday, March 7,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Wednesday, March 7,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Wednesday, March 7,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Wednesday, March 7,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Wednesday, March 7,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Wednesday, March 7,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Wednesday, March 7,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Wednesday, March 7,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Wednesday, March 7,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Wednesday, March 7,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Wednesday, March 7,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CSSE 220</a:t>
            </a:r>
            <a:endParaRPr lang="en-US" dirty="0"/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2D Arrays and Maps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6096000"/>
            <a:ext cx="85344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 out </a:t>
            </a:r>
            <a:r>
              <a:rPr lang="en-US" sz="2400" dirty="0" smtClean="0"/>
              <a:t>2DArraysAndMapsInClass from </a:t>
            </a:r>
            <a:r>
              <a:rPr lang="en-US" sz="2400" dirty="0"/>
              <a:t>SVN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2D Arrays – What, When, Why,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What:</a:t>
            </a:r>
          </a:p>
          <a:p>
            <a:r>
              <a:rPr lang="en-US" dirty="0" smtClean="0"/>
              <a:t>Think of them as an array of arrays</a:t>
            </a:r>
          </a:p>
          <a:p>
            <a:r>
              <a:rPr lang="is-IS" dirty="0" smtClean="0"/>
              <a:t>… or</a:t>
            </a:r>
            <a:r>
              <a:rPr lang="en-US" dirty="0" smtClean="0"/>
              <a:t> as a grid with rows &amp; columns</a:t>
            </a:r>
          </a:p>
          <a:p>
            <a:pPr marL="0" indent="0">
              <a:buNone/>
            </a:pPr>
            <a:r>
              <a:rPr lang="en-US" dirty="0"/>
              <a:t>When:</a:t>
            </a:r>
          </a:p>
          <a:p>
            <a:pPr lvl="1"/>
            <a:r>
              <a:rPr lang="en-US" dirty="0" smtClean="0"/>
              <a:t>Represent </a:t>
            </a:r>
            <a:r>
              <a:rPr lang="en-US" dirty="0"/>
              <a:t>2 dimensional </a:t>
            </a:r>
            <a:r>
              <a:rPr lang="en-US" dirty="0" smtClean="0"/>
              <a:t>data</a:t>
            </a:r>
            <a:endParaRPr lang="en-US" dirty="0"/>
          </a:p>
          <a:p>
            <a:pPr lvl="2"/>
            <a:r>
              <a:rPr lang="en-US" dirty="0"/>
              <a:t>Game Boards</a:t>
            </a:r>
          </a:p>
          <a:p>
            <a:pPr lvl="2"/>
            <a:r>
              <a:rPr lang="en-US" dirty="0" smtClean="0"/>
              <a:t>Tables</a:t>
            </a:r>
          </a:p>
          <a:p>
            <a:pPr lvl="2"/>
            <a:r>
              <a:rPr lang="en-US" dirty="0" smtClean="0"/>
              <a:t>Multiple </a:t>
            </a:r>
            <a:r>
              <a:rPr lang="en-US" dirty="0"/>
              <a:t>lists of </a:t>
            </a:r>
            <a:r>
              <a:rPr lang="en-US" dirty="0" smtClean="0"/>
              <a:t>items</a:t>
            </a:r>
          </a:p>
          <a:p>
            <a:pPr lvl="2"/>
            <a:r>
              <a:rPr lang="en-US" dirty="0" smtClean="0"/>
              <a:t>Etc.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727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2D Arrays – What, When, Why,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Why:</a:t>
            </a:r>
          </a:p>
          <a:p>
            <a:r>
              <a:rPr lang="en-US" dirty="0" smtClean="0"/>
              <a:t>Match your data representation as closely as possible to the real-world</a:t>
            </a:r>
          </a:p>
          <a:p>
            <a:pPr marL="0" indent="0">
              <a:buNone/>
            </a:pPr>
            <a:r>
              <a:rPr lang="en-US" dirty="0" smtClean="0"/>
              <a:t>How:</a:t>
            </a:r>
          </a:p>
          <a:p>
            <a:r>
              <a:rPr lang="en-US" dirty="0" smtClean="0"/>
              <a:t>char[][] </a:t>
            </a:r>
            <a:r>
              <a:rPr lang="en-US" dirty="0" err="1" smtClean="0"/>
              <a:t>ticTacToe</a:t>
            </a:r>
            <a:r>
              <a:rPr lang="en-US" dirty="0" smtClean="0"/>
              <a:t> = new char[3][3];</a:t>
            </a:r>
          </a:p>
          <a:p>
            <a:r>
              <a:rPr lang="en-US" dirty="0" smtClean="0"/>
              <a:t>Retrieving data</a:t>
            </a:r>
          </a:p>
          <a:p>
            <a:pPr lvl="1"/>
            <a:r>
              <a:rPr lang="en-US" dirty="0" err="1" smtClean="0"/>
              <a:t>ticTacToe</a:t>
            </a:r>
            <a:r>
              <a:rPr lang="en-US" dirty="0" smtClean="0"/>
              <a:t>[0]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Gets the first char[] </a:t>
            </a:r>
          </a:p>
          <a:p>
            <a:pPr lvl="1"/>
            <a:r>
              <a:rPr lang="en-US" dirty="0" err="1" smtClean="0"/>
              <a:t>ticTacToe</a:t>
            </a:r>
            <a:r>
              <a:rPr lang="en-US" dirty="0" smtClean="0"/>
              <a:t>[1][2] </a:t>
            </a:r>
            <a:r>
              <a:rPr lang="en-US" dirty="0" smtClean="0">
                <a:sym typeface="Wingdings" panose="05000000000000000000" pitchFamily="2" charset="2"/>
              </a:rPr>
              <a:t>Gets the second array’s third item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536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groups of two (no more than 3, no one can work alone)</a:t>
            </a:r>
          </a:p>
          <a:p>
            <a:r>
              <a:rPr lang="en-US" dirty="0" smtClean="0"/>
              <a:t>Read through the 3 2D Array sample problems with your partner and make sure you both understand how they work</a:t>
            </a:r>
          </a:p>
          <a:p>
            <a:r>
              <a:rPr lang="en-US" dirty="0" smtClean="0"/>
              <a:t>Then use the code as an example to answer the 2D Array quiz questions</a:t>
            </a:r>
          </a:p>
          <a:p>
            <a:r>
              <a:rPr lang="en-US" dirty="0" smtClean="0"/>
              <a:t>Then do the 2d sample problems</a:t>
            </a:r>
          </a:p>
          <a:p>
            <a:r>
              <a:rPr lang="en-US" dirty="0" smtClean="0"/>
              <a:t>Call me over when you’re finished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9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2D char array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17" y="1417638"/>
            <a:ext cx="7515225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209800"/>
            <a:ext cx="5632498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7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2D char array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17" y="1417638"/>
            <a:ext cx="7515225" cy="809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4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2D char array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17" y="1417638"/>
            <a:ext cx="7515225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196503"/>
            <a:ext cx="5638800" cy="453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7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2D char array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96503"/>
            <a:ext cx="5638800" cy="45389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7800" y="1417638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ticTacToe</a:t>
            </a:r>
            <a:r>
              <a:rPr lang="en-US" dirty="0" smtClean="0"/>
              <a:t>[ </a:t>
            </a:r>
            <a:r>
              <a:rPr lang="en-US" dirty="0" smtClean="0">
                <a:solidFill>
                  <a:srgbClr val="FF0000"/>
                </a:solidFill>
              </a:rPr>
              <a:t>row</a:t>
            </a:r>
            <a:r>
              <a:rPr lang="en-US" dirty="0" smtClean="0"/>
              <a:t> ] [  </a:t>
            </a:r>
            <a:r>
              <a:rPr lang="en-US" dirty="0" smtClean="0">
                <a:solidFill>
                  <a:srgbClr val="00B0F0"/>
                </a:solidFill>
              </a:rPr>
              <a:t>column</a:t>
            </a:r>
            <a:r>
              <a:rPr lang="en-US" dirty="0" smtClean="0"/>
              <a:t> ]   -&gt; refers to individual 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38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2D char array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</a:rPr>
              <a:t>ticTacToe</a:t>
            </a:r>
            <a:r>
              <a:rPr lang="en-US" sz="2800" dirty="0" smtClean="0">
                <a:latin typeface="Consolas" panose="020B0609020204030204" pitchFamily="49" charset="0"/>
              </a:rPr>
              <a:t>[ 1 ][  1 ] = ‘X’;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74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2D char array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</a:rPr>
              <a:t>ticTacToe</a:t>
            </a:r>
            <a:r>
              <a:rPr lang="en-US" sz="2800" dirty="0" smtClean="0">
                <a:latin typeface="Consolas" panose="020B0609020204030204" pitchFamily="49" charset="0"/>
              </a:rPr>
              <a:t>[ 1 ][  1 ] = ‘X’;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X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03764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2D char array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</a:rPr>
              <a:t>ticTacToe</a:t>
            </a:r>
            <a:r>
              <a:rPr lang="en-US" sz="2800" dirty="0" smtClean="0">
                <a:latin typeface="Consolas" panose="020B0609020204030204" pitchFamily="49" charset="0"/>
              </a:rPr>
              <a:t>[ 0 ][  1 ] = ‘O’;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X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89089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Academic Honesty</a:t>
            </a:r>
          </a:p>
          <a:p>
            <a:r>
              <a:rPr lang="en-US" dirty="0" smtClean="0"/>
              <a:t>Quizzes</a:t>
            </a:r>
          </a:p>
          <a:p>
            <a:r>
              <a:rPr lang="en-US" dirty="0" smtClean="0"/>
              <a:t>Coding </a:t>
            </a:r>
            <a:r>
              <a:rPr lang="en-US" dirty="0" err="1" smtClean="0"/>
              <a:t>Gotchas</a:t>
            </a:r>
            <a:endParaRPr lang="en-US" dirty="0" smtClean="0"/>
          </a:p>
          <a:p>
            <a:r>
              <a:rPr lang="en-US" dirty="0" smtClean="0"/>
              <a:t>Enhanced for loops</a:t>
            </a:r>
          </a:p>
          <a:p>
            <a:r>
              <a:rPr lang="en-US" dirty="0" smtClean="0"/>
              <a:t>2D Arrays</a:t>
            </a:r>
          </a:p>
          <a:p>
            <a:r>
              <a:rPr lang="en-US" dirty="0" smtClean="0"/>
              <a:t>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1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2D char array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</a:rPr>
              <a:t>ticTacToe</a:t>
            </a:r>
            <a:r>
              <a:rPr lang="en-US" sz="2800" dirty="0" smtClean="0">
                <a:latin typeface="Consolas" panose="020B0609020204030204" pitchFamily="49" charset="0"/>
              </a:rPr>
              <a:t>[ 0 ][  1 ] = ‘O’;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X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183252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2D char array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</a:rPr>
              <a:t>ticTacToe</a:t>
            </a:r>
            <a:r>
              <a:rPr lang="en-US" sz="2800" dirty="0" smtClean="0">
                <a:latin typeface="Consolas" panose="020B0609020204030204" pitchFamily="49" charset="0"/>
              </a:rPr>
              <a:t>[ 2 ][  2 ] = ‘X’;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X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109014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2D char array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</a:rPr>
              <a:t>ticTacToe</a:t>
            </a:r>
            <a:r>
              <a:rPr lang="en-US" sz="2800" dirty="0" smtClean="0">
                <a:latin typeface="Consolas" panose="020B0609020204030204" pitchFamily="49" charset="0"/>
              </a:rPr>
              <a:t>[ 2 ][  2 ] = ‘X’;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X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X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23799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2D char array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</a:rPr>
              <a:t>ticTacToe</a:t>
            </a:r>
            <a:r>
              <a:rPr lang="en-US" sz="2800" dirty="0" smtClean="0">
                <a:latin typeface="Consolas" panose="020B0609020204030204" pitchFamily="49" charset="0"/>
              </a:rPr>
              <a:t>[ 0 ][  0 ] = ‘O’;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X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X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71878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2D char array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</a:rPr>
              <a:t>ticTacToe</a:t>
            </a:r>
            <a:r>
              <a:rPr lang="en-US" sz="2800" dirty="0" smtClean="0">
                <a:latin typeface="Consolas" panose="020B0609020204030204" pitchFamily="49" charset="0"/>
              </a:rPr>
              <a:t>[ 0 ][  0 ] = ‘O’;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X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X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668435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2D char array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</a:rPr>
              <a:t>ticTacToe</a:t>
            </a:r>
            <a:r>
              <a:rPr lang="en-US" sz="2800" dirty="0" smtClean="0">
                <a:latin typeface="Consolas" panose="020B0609020204030204" pitchFamily="49" charset="0"/>
              </a:rPr>
              <a:t>[ 2 ][  0 ] = ‘X’;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X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X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355760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2D char array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</a:rPr>
              <a:t>ticTacToe</a:t>
            </a:r>
            <a:r>
              <a:rPr lang="en-US" sz="2800" dirty="0" smtClean="0">
                <a:latin typeface="Consolas" panose="020B0609020204030204" pitchFamily="49" charset="0"/>
              </a:rPr>
              <a:t>[ 2 ][  0 ] = ‘X’;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X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X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X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5826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2D char array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</a:rPr>
              <a:t>ticTacToe</a:t>
            </a:r>
            <a:r>
              <a:rPr lang="en-US" sz="2800" dirty="0" smtClean="0">
                <a:latin typeface="Consolas" panose="020B0609020204030204" pitchFamily="49" charset="0"/>
              </a:rPr>
              <a:t>[ 2 ][  1 ] = ‘O’;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X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X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X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53083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2D char array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</a:rPr>
              <a:t>ticTacToe</a:t>
            </a:r>
            <a:r>
              <a:rPr lang="en-US" sz="2800" dirty="0" smtClean="0">
                <a:latin typeface="Consolas" panose="020B0609020204030204" pitchFamily="49" charset="0"/>
              </a:rPr>
              <a:t>[ 2 ][  1 ] = ‘O’;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X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X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X</a:t>
            </a:r>
            <a:endParaRPr lang="en-US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74443" y="5632645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582998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2D char array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</a:rPr>
              <a:t>ticTacToe</a:t>
            </a:r>
            <a:r>
              <a:rPr lang="en-US" sz="2800" dirty="0" smtClean="0">
                <a:latin typeface="Consolas" panose="020B0609020204030204" pitchFamily="49" charset="0"/>
              </a:rPr>
              <a:t>[ 0 ][  2 ] = ‘X’;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X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X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X</a:t>
            </a:r>
            <a:endParaRPr lang="en-US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74443" y="5632645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124989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aside: academic honesty in 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 smtClean="0"/>
              <a:t>Please do not collaborate on homework assignments beyond what is allowed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4702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Definitely not OK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2280" y="3505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Looking at someone else’s solution, “just for a reference” as you write your own code</a:t>
            </a:r>
          </a:p>
          <a:p>
            <a:pPr fontAlgn="auto">
              <a:spcAft>
                <a:spcPts val="0"/>
              </a:spcAft>
            </a:pPr>
            <a:r>
              <a:rPr lang="en-US" dirty="0" smtClean="0"/>
              <a:t>Pair programming on an individual assignment</a:t>
            </a:r>
          </a:p>
          <a:p>
            <a:pPr fontAlgn="auto">
              <a:spcAft>
                <a:spcPts val="0"/>
              </a:spcAft>
            </a:pPr>
            <a:r>
              <a:rPr lang="en-US" dirty="0" smtClean="0"/>
              <a:t>Sitting next to someone as you both work on the assignment, working through any problems you have as a group</a:t>
            </a:r>
          </a:p>
        </p:txBody>
      </p:sp>
    </p:spTree>
    <p:extLst>
      <p:ext uri="{BB962C8B-B14F-4D97-AF65-F5344CB8AC3E}">
        <p14:creationId xmlns:p14="http://schemas.microsoft.com/office/powerpoint/2010/main" val="360841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2D char array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</a:rPr>
              <a:t>ticTacToe</a:t>
            </a:r>
            <a:r>
              <a:rPr lang="en-US" sz="2800" dirty="0" smtClean="0">
                <a:latin typeface="Consolas" panose="020B0609020204030204" pitchFamily="49" charset="0"/>
              </a:rPr>
              <a:t>[ 0 ][  2 ] = ‘X’;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X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X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X</a:t>
            </a:r>
            <a:endParaRPr lang="en-US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74443" y="5632645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65908" y="3230598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X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05992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[][] </a:t>
            </a:r>
            <a:r>
              <a:rPr lang="en-US" dirty="0" err="1" smtClean="0"/>
              <a:t>numArray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[2][4];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rows = </a:t>
            </a:r>
            <a:r>
              <a:rPr lang="en-US" dirty="0" err="1" smtClean="0"/>
              <a:t>numArray.length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cols = </a:t>
            </a:r>
            <a:r>
              <a:rPr lang="en-US" dirty="0" err="1" smtClean="0"/>
              <a:t>numArray</a:t>
            </a:r>
            <a:r>
              <a:rPr lang="en-US" dirty="0" smtClean="0"/>
              <a:t>[0].length;</a:t>
            </a:r>
          </a:p>
        </p:txBody>
      </p:sp>
    </p:spTree>
    <p:extLst>
      <p:ext uri="{BB962C8B-B14F-4D97-AF65-F5344CB8AC3E}">
        <p14:creationId xmlns:p14="http://schemas.microsoft.com/office/powerpoint/2010/main" val="27809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 dimensions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636" y="1411346"/>
            <a:ext cx="6287164" cy="48795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3276600"/>
            <a:ext cx="19424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 rows</a:t>
            </a:r>
          </a:p>
          <a:p>
            <a:r>
              <a:rPr lang="en-US" sz="2800" dirty="0" smtClean="0"/>
              <a:t>4 columns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678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Iterate through 2D array?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[][] </a:t>
            </a:r>
            <a:r>
              <a:rPr lang="en-US" dirty="0" err="1" smtClean="0"/>
              <a:t>numArray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[2][4];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rows = </a:t>
            </a:r>
            <a:r>
              <a:rPr lang="en-US" dirty="0" err="1" smtClean="0"/>
              <a:t>numArray.length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cols = </a:t>
            </a:r>
            <a:r>
              <a:rPr lang="en-US" dirty="0" err="1" smtClean="0"/>
              <a:t>numArray</a:t>
            </a:r>
            <a:r>
              <a:rPr lang="en-US" dirty="0" smtClean="0"/>
              <a:t>[0].length;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count = 0;</a:t>
            </a:r>
          </a:p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r=0; r &lt; rows; r ++ ) {</a:t>
            </a:r>
          </a:p>
          <a:p>
            <a:pPr marL="0" indent="0">
              <a:buNone/>
            </a:pPr>
            <a:r>
              <a:rPr lang="en-US" dirty="0" smtClean="0"/>
              <a:t>	for (</a:t>
            </a:r>
            <a:r>
              <a:rPr lang="en-US" dirty="0" err="1" smtClean="0"/>
              <a:t>int</a:t>
            </a:r>
            <a:r>
              <a:rPr lang="en-US" dirty="0" smtClean="0"/>
              <a:t> c=0; c&lt; cols; </a:t>
            </a:r>
            <a:r>
              <a:rPr lang="en-US" dirty="0" err="1" smtClean="0"/>
              <a:t>c++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ticTacToe</a:t>
            </a:r>
            <a:r>
              <a:rPr lang="en-US" dirty="0" smtClean="0"/>
              <a:t>[r][c] = count;</a:t>
            </a:r>
          </a:p>
          <a:p>
            <a:pPr marL="0" indent="0">
              <a:buNone/>
            </a:pPr>
            <a:r>
              <a:rPr lang="en-US" dirty="0" smtClean="0"/>
              <a:t>		count ++;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6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Order of iteration?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30643"/>
            <a:ext cx="4191000" cy="30479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[][] </a:t>
            </a:r>
            <a:r>
              <a:rPr lang="en-US" dirty="0" err="1" smtClean="0"/>
              <a:t>numArray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[2][4];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rows = </a:t>
            </a:r>
            <a:r>
              <a:rPr lang="en-US" dirty="0" err="1" smtClean="0"/>
              <a:t>numArray.length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cols = </a:t>
            </a:r>
            <a:r>
              <a:rPr lang="en-US" dirty="0" err="1" smtClean="0"/>
              <a:t>numArray</a:t>
            </a:r>
            <a:r>
              <a:rPr lang="en-US" dirty="0" smtClean="0"/>
              <a:t>[0].length;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count = 0;</a:t>
            </a:r>
          </a:p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r=0; r &lt; rows; r ++ ) {</a:t>
            </a:r>
          </a:p>
          <a:p>
            <a:pPr marL="0" indent="0">
              <a:buNone/>
            </a:pPr>
            <a:r>
              <a:rPr lang="en-US" dirty="0" smtClean="0"/>
              <a:t>	for (</a:t>
            </a:r>
            <a:r>
              <a:rPr lang="en-US" dirty="0" err="1" smtClean="0"/>
              <a:t>int</a:t>
            </a:r>
            <a:r>
              <a:rPr lang="en-US" dirty="0" smtClean="0"/>
              <a:t> c=0; c&lt; cols; </a:t>
            </a:r>
            <a:r>
              <a:rPr lang="en-US" dirty="0" err="1" smtClean="0"/>
              <a:t>c++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ticTacToe</a:t>
            </a:r>
            <a:r>
              <a:rPr lang="en-US" dirty="0" smtClean="0"/>
              <a:t>[r][c] = count;</a:t>
            </a:r>
          </a:p>
          <a:p>
            <a:pPr marL="0" indent="0">
              <a:buNone/>
            </a:pPr>
            <a:r>
              <a:rPr lang="en-US" dirty="0" smtClean="0"/>
              <a:t>		count ++;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743200"/>
            <a:ext cx="5105402" cy="396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1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Order of iteration?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30643"/>
            <a:ext cx="4191000" cy="30479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[][] </a:t>
            </a:r>
            <a:r>
              <a:rPr lang="en-US" dirty="0" err="1"/>
              <a:t>numArray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[2][4];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rows = </a:t>
            </a:r>
            <a:r>
              <a:rPr lang="en-US" dirty="0" err="1"/>
              <a:t>numArray.length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cols = </a:t>
            </a:r>
            <a:r>
              <a:rPr lang="en-US" dirty="0" err="1"/>
              <a:t>numArray</a:t>
            </a:r>
            <a:r>
              <a:rPr lang="en-US" dirty="0"/>
              <a:t>[0].length;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count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r=0; r &lt; rows; r ++ ) {</a:t>
            </a:r>
          </a:p>
          <a:p>
            <a:pPr marL="0" indent="0">
              <a:buNone/>
            </a:pPr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c=0; c&lt; cols; </a:t>
            </a:r>
            <a:r>
              <a:rPr lang="en-US" dirty="0" err="1"/>
              <a:t>c++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ticTacToe</a:t>
            </a:r>
            <a:r>
              <a:rPr lang="en-US" dirty="0"/>
              <a:t>[r][c] = count;</a:t>
            </a:r>
          </a:p>
          <a:p>
            <a:pPr marL="0" indent="0">
              <a:buNone/>
            </a:pPr>
            <a:r>
              <a:rPr lang="en-US" dirty="0"/>
              <a:t>		count ++;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743200"/>
            <a:ext cx="5105402" cy="39624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5547" y="403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62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Order of iteration?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30643"/>
            <a:ext cx="4191000" cy="30479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[][] </a:t>
            </a:r>
            <a:r>
              <a:rPr lang="en-US" dirty="0" err="1"/>
              <a:t>numArray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[2][4];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rows = </a:t>
            </a:r>
            <a:r>
              <a:rPr lang="en-US" dirty="0" err="1"/>
              <a:t>numArray.length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cols = </a:t>
            </a:r>
            <a:r>
              <a:rPr lang="en-US" dirty="0" err="1"/>
              <a:t>numArray</a:t>
            </a:r>
            <a:r>
              <a:rPr lang="en-US" dirty="0"/>
              <a:t>[0].length;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count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r=0; r &lt; rows; r ++ ) {</a:t>
            </a:r>
          </a:p>
          <a:p>
            <a:pPr marL="0" indent="0">
              <a:buNone/>
            </a:pPr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c=0; c&lt; cols; </a:t>
            </a:r>
            <a:r>
              <a:rPr lang="en-US" dirty="0" err="1"/>
              <a:t>c++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ticTacToe</a:t>
            </a:r>
            <a:r>
              <a:rPr lang="en-US" dirty="0"/>
              <a:t>[r][c] = count;</a:t>
            </a:r>
          </a:p>
          <a:p>
            <a:pPr marL="0" indent="0">
              <a:buNone/>
            </a:pPr>
            <a:r>
              <a:rPr lang="en-US" dirty="0"/>
              <a:t>		count ++;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743200"/>
            <a:ext cx="5105402" cy="39624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5547" y="403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85033" y="403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18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Order of iteration?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30643"/>
            <a:ext cx="4191000" cy="30479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[][] </a:t>
            </a:r>
            <a:r>
              <a:rPr lang="en-US" dirty="0" err="1"/>
              <a:t>numArray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[2][4];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rows = </a:t>
            </a:r>
            <a:r>
              <a:rPr lang="en-US" dirty="0" err="1"/>
              <a:t>numArray.length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cols = </a:t>
            </a:r>
            <a:r>
              <a:rPr lang="en-US" dirty="0" err="1"/>
              <a:t>numArray</a:t>
            </a:r>
            <a:r>
              <a:rPr lang="en-US" dirty="0"/>
              <a:t>[0].length;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count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r=0; r &lt; rows; r ++ ) {</a:t>
            </a:r>
          </a:p>
          <a:p>
            <a:pPr marL="0" indent="0">
              <a:buNone/>
            </a:pPr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c=0; c&lt; cols; </a:t>
            </a:r>
            <a:r>
              <a:rPr lang="en-US" dirty="0" err="1"/>
              <a:t>c++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ticTacToe</a:t>
            </a:r>
            <a:r>
              <a:rPr lang="en-US" dirty="0"/>
              <a:t>[r][c] = count;</a:t>
            </a:r>
          </a:p>
          <a:p>
            <a:pPr marL="0" indent="0">
              <a:buNone/>
            </a:pPr>
            <a:r>
              <a:rPr lang="en-US" dirty="0"/>
              <a:t>		count ++;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743200"/>
            <a:ext cx="5105402" cy="39624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5547" y="403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85033" y="403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40170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64914" y="40170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31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Order of iteration?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30643"/>
            <a:ext cx="4191000" cy="30479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[][] </a:t>
            </a:r>
            <a:r>
              <a:rPr lang="en-US" dirty="0" err="1"/>
              <a:t>numArray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[2][4];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rows = </a:t>
            </a:r>
            <a:r>
              <a:rPr lang="en-US" dirty="0" err="1"/>
              <a:t>numArray.length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cols = </a:t>
            </a:r>
            <a:r>
              <a:rPr lang="en-US" dirty="0" err="1"/>
              <a:t>numArray</a:t>
            </a:r>
            <a:r>
              <a:rPr lang="en-US" dirty="0"/>
              <a:t>[0].length;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count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r=0; r &lt; rows; r ++ ) {</a:t>
            </a:r>
          </a:p>
          <a:p>
            <a:pPr marL="0" indent="0">
              <a:buNone/>
            </a:pPr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c=0; c&lt; cols; </a:t>
            </a:r>
            <a:r>
              <a:rPr lang="en-US" dirty="0" err="1"/>
              <a:t>c++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ticTacToe</a:t>
            </a:r>
            <a:r>
              <a:rPr lang="en-US" dirty="0"/>
              <a:t>[r][c] = count;</a:t>
            </a:r>
          </a:p>
          <a:p>
            <a:pPr marL="0" indent="0">
              <a:buNone/>
            </a:pPr>
            <a:r>
              <a:rPr lang="en-US" dirty="0"/>
              <a:t>		count ++;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743200"/>
            <a:ext cx="5105402" cy="39624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5547" y="403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85033" y="403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40170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64914" y="40170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11494" y="510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11180" y="5100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40061" y="50880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7555" y="510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5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– </a:t>
            </a:r>
            <a:r>
              <a:rPr lang="en-US" dirty="0"/>
              <a:t>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What:</a:t>
            </a:r>
          </a:p>
          <a:p>
            <a:r>
              <a:rPr lang="en-US" dirty="0" smtClean="0"/>
              <a:t>Collection of key-value pairs</a:t>
            </a:r>
          </a:p>
          <a:p>
            <a:pPr lvl="1"/>
            <a:r>
              <a:rPr lang="en-US" dirty="0" smtClean="0"/>
              <a:t>Key is the identifier </a:t>
            </a:r>
          </a:p>
          <a:p>
            <a:pPr lvl="2"/>
            <a:r>
              <a:rPr lang="en-US" dirty="0" smtClean="0"/>
              <a:t>i.e. A word in a dictionary, or a student ID number, something that uniquely identifies an item</a:t>
            </a:r>
          </a:p>
          <a:p>
            <a:pPr lvl="1"/>
            <a:r>
              <a:rPr lang="en-US" dirty="0" smtClean="0"/>
              <a:t>Value is the data for that identifier</a:t>
            </a:r>
          </a:p>
          <a:p>
            <a:pPr lvl="2"/>
            <a:r>
              <a:rPr lang="en-US" dirty="0" smtClean="0"/>
              <a:t>i.e. The definition of a word in a dictionary, a Student object for an ID, the value associated with an unique ID</a:t>
            </a:r>
          </a:p>
          <a:p>
            <a:r>
              <a:rPr lang="en-US" dirty="0" smtClean="0"/>
              <a:t>Think of this like a dictionary (in some programming languages they’re even called dictionaries)</a:t>
            </a:r>
          </a:p>
          <a:p>
            <a:pPr lvl="1"/>
            <a:r>
              <a:rPr lang="en-US" dirty="0" smtClean="0"/>
              <a:t>Key: word</a:t>
            </a:r>
          </a:p>
          <a:p>
            <a:pPr lvl="1"/>
            <a:r>
              <a:rPr lang="en-US" dirty="0" smtClean="0"/>
              <a:t>Value: definition</a:t>
            </a:r>
          </a:p>
        </p:txBody>
      </p:sp>
    </p:spTree>
    <p:extLst>
      <p:ext uri="{BB962C8B-B14F-4D97-AF65-F5344CB8AC3E}">
        <p14:creationId xmlns:p14="http://schemas.microsoft.com/office/powerpoint/2010/main" val="29894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 dirty="0" smtClean="0"/>
              <a:t>How much help is too much help?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1"/>
            <a:ext cx="5943600" cy="2514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“So you loop across the array elements, getting each element and seeing if it’s in the </a:t>
            </a:r>
            <a:r>
              <a:rPr lang="en-US" dirty="0" err="1" smtClean="0"/>
              <a:t>hashtable</a:t>
            </a:r>
            <a:r>
              <a:rPr lang="en-US" dirty="0" smtClean="0"/>
              <a:t>.  If it is, you get the value and increment it…”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3505200"/>
            <a:ext cx="5943600" cy="350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buFont typeface="Arial"/>
              <a:buNone/>
            </a:pPr>
            <a:r>
              <a:rPr lang="en-US" dirty="0" smtClean="0"/>
              <a:t>“So you write a for loop, 1 to array length.  Your key variable is </a:t>
            </a:r>
            <a:r>
              <a:rPr lang="en-US" dirty="0" err="1" smtClean="0"/>
              <a:t>gonna</a:t>
            </a:r>
            <a:r>
              <a:rPr lang="en-US" dirty="0" smtClean="0"/>
              <a:t> be array[</a:t>
            </a:r>
            <a:r>
              <a:rPr lang="en-US" dirty="0" err="1" smtClean="0"/>
              <a:t>i</a:t>
            </a:r>
            <a:r>
              <a:rPr lang="en-US" dirty="0" smtClean="0"/>
              <a:t>].  You check if </a:t>
            </a:r>
            <a:r>
              <a:rPr lang="en-US" dirty="0" err="1" smtClean="0"/>
              <a:t>hashMap.get</a:t>
            </a:r>
            <a:r>
              <a:rPr lang="en-US" dirty="0" smtClean="0"/>
              <a:t>(key) is null, if not,  you get the value with get, then </a:t>
            </a:r>
            <a:r>
              <a:rPr lang="en-US" dirty="0" err="1" smtClean="0"/>
              <a:t>hashMap.put</a:t>
            </a:r>
            <a:r>
              <a:rPr lang="en-US" dirty="0" smtClean="0"/>
              <a:t>(key, </a:t>
            </a:r>
            <a:r>
              <a:rPr lang="en-US" dirty="0" err="1" smtClean="0"/>
              <a:t>oldValue</a:t>
            </a:r>
            <a:r>
              <a:rPr lang="en-US" dirty="0" smtClean="0"/>
              <a:t> + 1)…”</a:t>
            </a:r>
            <a:endParaRPr lang="en-US" dirty="0"/>
          </a:p>
        </p:txBody>
      </p:sp>
      <p:sp>
        <p:nvSpPr>
          <p:cNvPr id="6" name="Left Arrow Callout 5"/>
          <p:cNvSpPr/>
          <p:nvPr/>
        </p:nvSpPr>
        <p:spPr>
          <a:xfrm>
            <a:off x="6172200" y="1407096"/>
            <a:ext cx="2514600" cy="107721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Borderline but OK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Left Arrow Callout 6"/>
          <p:cNvSpPr/>
          <p:nvPr/>
        </p:nvSpPr>
        <p:spPr>
          <a:xfrm>
            <a:off x="6172200" y="4472971"/>
            <a:ext cx="2743200" cy="156965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Giving away the answer.  Cheating.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765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– </a:t>
            </a:r>
            <a:r>
              <a:rPr lang="en-US" dirty="0"/>
              <a:t>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When:</a:t>
            </a:r>
          </a:p>
          <a:p>
            <a:r>
              <a:rPr lang="en-US" dirty="0" smtClean="0"/>
              <a:t>We use maps when a unique piece of data is used to retrieve additional information</a:t>
            </a:r>
          </a:p>
          <a:p>
            <a:pPr marL="0" indent="0">
              <a:buNone/>
            </a:pPr>
            <a:r>
              <a:rPr lang="en-US" dirty="0" smtClean="0"/>
              <a:t>Why:</a:t>
            </a:r>
          </a:p>
          <a:p>
            <a:r>
              <a:rPr lang="en-US" dirty="0" smtClean="0"/>
              <a:t>Fast access to information based on a unique key</a:t>
            </a:r>
          </a:p>
          <a:p>
            <a:pPr marL="0" indent="0">
              <a:buNone/>
            </a:pPr>
            <a:r>
              <a:rPr lang="en-US" dirty="0" smtClean="0"/>
              <a:t>How:</a:t>
            </a:r>
          </a:p>
          <a:p>
            <a:pPr marL="0" indent="0">
              <a:buNone/>
            </a:pP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&lt;String, Student&gt;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usernameToStudent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&lt;String, Student&gt;();</a:t>
            </a:r>
          </a:p>
        </p:txBody>
      </p:sp>
    </p:spTree>
    <p:extLst>
      <p:ext uri="{BB962C8B-B14F-4D97-AF65-F5344CB8AC3E}">
        <p14:creationId xmlns:p14="http://schemas.microsoft.com/office/powerpoint/2010/main" val="5934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Sometimes, it’s difficult to fully understand maps.</a:t>
            </a:r>
          </a:p>
          <a:p>
            <a:r>
              <a:rPr lang="en-US" dirty="0" smtClean="0"/>
              <a:t>Let’s do an example together:</a:t>
            </a:r>
          </a:p>
          <a:p>
            <a:pPr lvl="1"/>
            <a:r>
              <a:rPr lang="en-US" dirty="0" smtClean="0"/>
              <a:t>Implement an </a:t>
            </a:r>
            <a:r>
              <a:rPr lang="en-US" dirty="0" err="1" smtClean="0"/>
              <a:t>int</a:t>
            </a:r>
            <a:r>
              <a:rPr lang="en-US" dirty="0" smtClean="0"/>
              <a:t> array using a map.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14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Make </a:t>
            </a:r>
            <a:r>
              <a:rPr lang="en-US" dirty="0"/>
              <a:t>groups of two (no more than 3, no one can work alone)</a:t>
            </a:r>
          </a:p>
          <a:p>
            <a:r>
              <a:rPr lang="en-US" dirty="0" smtClean="0"/>
              <a:t>Read through the 3 Map sample problems with your partner and make sure you both understand how they work</a:t>
            </a:r>
          </a:p>
          <a:p>
            <a:r>
              <a:rPr lang="en-US" dirty="0" smtClean="0"/>
              <a:t>Then use the code as an example to answer the Map quiz questions</a:t>
            </a:r>
          </a:p>
          <a:p>
            <a:r>
              <a:rPr lang="en-US" dirty="0" smtClean="0"/>
              <a:t>Then solve the map problems in today’s code</a:t>
            </a:r>
          </a:p>
          <a:p>
            <a:r>
              <a:rPr lang="en-US" dirty="0" smtClean="0"/>
              <a:t>Call me over when you’re finished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7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 dirty="0" smtClean="0"/>
              <a:t>Penalties – they are severe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139" y="1000540"/>
            <a:ext cx="8229600" cy="5705060"/>
          </a:xfrm>
        </p:spPr>
        <p:txBody>
          <a:bodyPr/>
          <a:lstStyle/>
          <a:p>
            <a:r>
              <a:rPr lang="en-US" dirty="0" smtClean="0"/>
              <a:t>Automatic F in the course</a:t>
            </a:r>
          </a:p>
          <a:p>
            <a:r>
              <a:rPr lang="en-US" dirty="0" smtClean="0"/>
              <a:t>Drop 1 letter grade</a:t>
            </a:r>
          </a:p>
          <a:p>
            <a:r>
              <a:rPr lang="en-US" dirty="0" smtClean="0"/>
              <a:t>-100% score on assignment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Yes, you can get an automatic F for cheating on one assignment one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should always credit anyone you get help from on an assignment.  If you do, it lets me assign one of the weaker penalties.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1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Gotchas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[] numbers = { 2, 4, 8, 16};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numbersCount</a:t>
            </a:r>
            <a:r>
              <a:rPr lang="en-US" dirty="0" smtClean="0"/>
              <a:t> = </a:t>
            </a:r>
            <a:r>
              <a:rPr lang="en-US" dirty="0" err="1" smtClean="0"/>
              <a:t>numbers.length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ArrayList</a:t>
            </a:r>
            <a:r>
              <a:rPr lang="en-US" dirty="0" smtClean="0"/>
              <a:t>&lt;String&gt; words = new </a:t>
            </a:r>
            <a:r>
              <a:rPr lang="en-US" dirty="0" err="1" smtClean="0"/>
              <a:t>ArrayList</a:t>
            </a:r>
            <a:r>
              <a:rPr lang="en-US" dirty="0" smtClean="0"/>
              <a:t>&lt;String&gt;();</a:t>
            </a:r>
          </a:p>
          <a:p>
            <a:pPr marL="0" indent="0">
              <a:buNone/>
            </a:pPr>
            <a:r>
              <a:rPr lang="en-US" dirty="0" err="1" smtClean="0"/>
              <a:t>words.add</a:t>
            </a:r>
            <a:r>
              <a:rPr lang="en-US" dirty="0" smtClean="0"/>
              <a:t>( “Hello!”);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wordsCount</a:t>
            </a:r>
            <a:r>
              <a:rPr lang="en-US" dirty="0" smtClean="0"/>
              <a:t> = </a:t>
            </a:r>
            <a:r>
              <a:rPr lang="en-US" dirty="0" err="1" smtClean="0"/>
              <a:t>words.size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String word = “Hello”;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characterCount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word.length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Convenient Syntax</a:t>
            </a:r>
          </a:p>
          <a:p>
            <a:r>
              <a:rPr lang="en-US" dirty="0" smtClean="0"/>
              <a:t>for iterating through collections</a:t>
            </a:r>
          </a:p>
          <a:p>
            <a:r>
              <a:rPr lang="en-US" dirty="0" smtClean="0"/>
              <a:t>More readable</a:t>
            </a:r>
          </a:p>
          <a:p>
            <a:r>
              <a:rPr lang="en-US" dirty="0" smtClean="0"/>
              <a:t>Less Typing</a:t>
            </a:r>
          </a:p>
          <a:p>
            <a:r>
              <a:rPr lang="en-US" dirty="0" smtClean="0"/>
              <a:t>Less Error Prone</a:t>
            </a:r>
          </a:p>
          <a:p>
            <a:r>
              <a:rPr lang="en-US" dirty="0" smtClean="0"/>
              <a:t>Works for Arrays, </a:t>
            </a:r>
            <a:r>
              <a:rPr lang="en-US" dirty="0" err="1" smtClean="0"/>
              <a:t>ArrayList</a:t>
            </a:r>
            <a:r>
              <a:rPr lang="en-US" dirty="0" smtClean="0"/>
              <a:t>, Map (later)</a:t>
            </a:r>
          </a:p>
          <a:p>
            <a:r>
              <a:rPr lang="en-US" dirty="0" smtClean="0"/>
              <a:t>Similar to Python: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nsolas" panose="020B0609020204030204" pitchFamily="49" charset="0"/>
              </a:rPr>
              <a:t>for </a:t>
            </a:r>
            <a:r>
              <a:rPr lang="en-US" dirty="0" err="1" smtClean="0">
                <a:latin typeface="Consolas" panose="020B0609020204030204" pitchFamily="49" charset="0"/>
              </a:rPr>
              <a:t>num</a:t>
            </a:r>
            <a:r>
              <a:rPr lang="en-US" dirty="0" smtClean="0">
                <a:latin typeface="Consolas" panose="020B0609020204030204" pitchFamily="49" charset="0"/>
              </a:rPr>
              <a:t> in </a:t>
            </a:r>
            <a:r>
              <a:rPr lang="en-US" dirty="0" err="1" smtClean="0">
                <a:latin typeface="Consolas" panose="020B0609020204030204" pitchFamily="49" charset="0"/>
              </a:rPr>
              <a:t>nums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20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Enhanced For Loop and Arrays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57200" y="1481137"/>
            <a:ext cx="8001000" cy="4525964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 dirty="0"/>
              <a:t>Old school</a:t>
            </a:r>
            <a:br>
              <a:rPr sz="3200" dirty="0"/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double scores[] = …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double sum = 0.0;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=0; 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scores.length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	sum += scores[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 dirty="0"/>
              <a:t>New, whiz-bang, enhanced for loop</a:t>
            </a:r>
            <a:br>
              <a:rPr sz="3200" dirty="0"/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sz="2400" b="1" dirty="0">
                <a:solidFill>
                  <a:srgbClr val="C3D69B"/>
                </a:solidFill>
                <a:latin typeface="Consolas"/>
                <a:ea typeface="Consolas"/>
                <a:cs typeface="Consolas"/>
                <a:sym typeface="Consolas"/>
              </a:rPr>
              <a:t>scores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[] = …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double sum = 0.0;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for (double </a:t>
            </a:r>
            <a:r>
              <a:rPr sz="2400" b="1" dirty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score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sz="2400" b="1" dirty="0">
                <a:solidFill>
                  <a:srgbClr val="C3D69B"/>
                </a:solidFill>
                <a:latin typeface="Consolas"/>
                <a:ea typeface="Consolas"/>
                <a:cs typeface="Consolas"/>
                <a:sym typeface="Consolas"/>
              </a:rPr>
              <a:t>scores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	sum += </a:t>
            </a:r>
            <a:r>
              <a:rPr sz="2400" b="1" dirty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score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grpSp>
        <p:nvGrpSpPr>
          <p:cNvPr id="163" name="Group 163"/>
          <p:cNvGrpSpPr/>
          <p:nvPr/>
        </p:nvGrpSpPr>
        <p:grpSpPr>
          <a:xfrm>
            <a:off x="6400800" y="4191000"/>
            <a:ext cx="2590800" cy="2286000"/>
            <a:chOff x="0" y="0"/>
            <a:chExt cx="2590800" cy="2286000"/>
          </a:xfrm>
        </p:grpSpPr>
        <p:sp>
          <p:nvSpPr>
            <p:cNvPr id="161" name="Shape 161"/>
            <p:cNvSpPr/>
            <p:nvPr/>
          </p:nvSpPr>
          <p:spPr>
            <a:xfrm>
              <a:off x="0" y="0"/>
              <a:ext cx="2590800" cy="22860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0" y="161175"/>
              <a:ext cx="2590800" cy="19636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marL="508000" lvl="0" indent="-508000">
                <a:buSzPct val="100000"/>
                <a:buFont typeface="Wingdings"/>
                <a:buChar char="➢"/>
              </a:pPr>
              <a:r>
                <a:rPr sz="2000" dirty="0">
                  <a:solidFill>
                    <a:srgbClr val="FFFFFF"/>
                  </a:solidFill>
                </a:rPr>
                <a:t>No index variable </a:t>
              </a:r>
              <a:r>
                <a:rPr sz="2000" b="1" dirty="0">
                  <a:solidFill>
                    <a:srgbClr val="FFFFFF"/>
                  </a:solidFill>
                </a:rPr>
                <a:t>(easy, but limited in 2 respects)</a:t>
              </a:r>
            </a:p>
            <a:p>
              <a:pPr marL="508000" lvl="0" indent="-508000">
                <a:buSzPct val="100000"/>
                <a:buFont typeface="Wingdings"/>
                <a:buChar char="➢"/>
              </a:pPr>
              <a:r>
                <a:rPr sz="2000" dirty="0">
                  <a:solidFill>
                    <a:srgbClr val="FFFFFF"/>
                  </a:solidFill>
                </a:rPr>
                <a:t>Gives a name (</a:t>
              </a:r>
              <a:r>
                <a:rPr sz="2000" b="1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score</a:t>
              </a:r>
              <a:r>
                <a:rPr sz="2000" dirty="0">
                  <a:solidFill>
                    <a:srgbClr val="FFFFFF"/>
                  </a:solidFill>
                </a:rPr>
                <a:t> here) to each element</a:t>
              </a:r>
            </a:p>
          </p:txBody>
        </p:sp>
      </p:grpSp>
      <p:grpSp>
        <p:nvGrpSpPr>
          <p:cNvPr id="167" name="Group 167"/>
          <p:cNvGrpSpPr/>
          <p:nvPr/>
        </p:nvGrpSpPr>
        <p:grpSpPr>
          <a:xfrm>
            <a:off x="3922210" y="5127654"/>
            <a:ext cx="1945190" cy="1188171"/>
            <a:chOff x="0" y="0"/>
            <a:chExt cx="1945189" cy="1188170"/>
          </a:xfrm>
        </p:grpSpPr>
        <p:sp>
          <p:nvSpPr>
            <p:cNvPr id="164" name="Shape 164"/>
            <p:cNvSpPr/>
            <p:nvPr/>
          </p:nvSpPr>
          <p:spPr>
            <a:xfrm>
              <a:off x="573589" y="718270"/>
              <a:ext cx="1371601" cy="4699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0"/>
              <a:ext cx="459295" cy="80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224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573589" y="723350"/>
              <a:ext cx="137160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Say “in”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404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 advAuto="0"/>
      <p:bldP spid="167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/>
              <a:t>Enhanced For and </a:t>
            </a:r>
            <a:r>
              <a:rPr sz="4400" dirty="0" err="1"/>
              <a:t>ArrayList’s</a:t>
            </a:r>
            <a:endParaRPr sz="4400" dirty="0"/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152400" y="1481137"/>
            <a:ext cx="8991600" cy="4525964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9BBB59"/>
              </a:buClr>
              <a:buFont typeface="Wingdings 3"/>
              <a:buChar char=""/>
              <a:defRPr sz="1800"/>
            </a:pP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ArrayList&lt;State&gt; states = …</a:t>
            </a:r>
            <a:b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int total = 0;</a:t>
            </a:r>
            <a:b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for (State state : states) {</a:t>
            </a:r>
          </a:p>
          <a:p>
            <a:pPr lvl="0">
              <a:buSzTx/>
              <a:buNone/>
              <a:defRPr sz="1800"/>
            </a:pP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sz="28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total += state.getElectoralVotes();</a:t>
            </a:r>
            <a:br>
              <a:rPr sz="28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853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12077</TotalTime>
  <Words>1732</Words>
  <Application>Microsoft Office PowerPoint</Application>
  <PresentationFormat>On-screen Show (4:3)</PresentationFormat>
  <Paragraphs>321</Paragraphs>
  <Slides>42</Slides>
  <Notes>11</Notes>
  <HiddenSlides>15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Courier New</vt:lpstr>
      <vt:lpstr>Wingdings</vt:lpstr>
      <vt:lpstr>Wingdings 3</vt:lpstr>
      <vt:lpstr>Office Theme</vt:lpstr>
      <vt:lpstr>CSSE 220</vt:lpstr>
      <vt:lpstr>Today’s Agenda</vt:lpstr>
      <vt:lpstr>An aside: academic honesty in CS</vt:lpstr>
      <vt:lpstr>How much help is too much help?</vt:lpstr>
      <vt:lpstr>Penalties – they are severe</vt:lpstr>
      <vt:lpstr>Coding Gotchas</vt:lpstr>
      <vt:lpstr>Enhanced For Loops</vt:lpstr>
      <vt:lpstr>Enhanced For Loop and Arrays</vt:lpstr>
      <vt:lpstr>Enhanced For and ArrayList’s</vt:lpstr>
      <vt:lpstr>2D Arrays – What, When, Why, How?</vt:lpstr>
      <vt:lpstr>2D Arrays – What, When, Why, How?</vt:lpstr>
      <vt:lpstr>2D Arrays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2D array dimensions</vt:lpstr>
      <vt:lpstr>2D array dimensions</vt:lpstr>
      <vt:lpstr>Iterate through 2D array?</vt:lpstr>
      <vt:lpstr>Order of iteration?</vt:lpstr>
      <vt:lpstr>Order of iteration?</vt:lpstr>
      <vt:lpstr>Order of iteration?</vt:lpstr>
      <vt:lpstr>Order of iteration?</vt:lpstr>
      <vt:lpstr>Order of iteration?</vt:lpstr>
      <vt:lpstr>Maps – What, When, Why, How?</vt:lpstr>
      <vt:lpstr>Maps – What, When, Why, How?</vt:lpstr>
      <vt:lpstr>Maps</vt:lpstr>
      <vt:lpstr>Maps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 A</cp:lastModifiedBy>
  <cp:revision>235</cp:revision>
  <cp:lastPrinted>2012-11-29T20:56:52Z</cp:lastPrinted>
  <dcterms:created xsi:type="dcterms:W3CDTF">2007-11-19T15:20:41Z</dcterms:created>
  <dcterms:modified xsi:type="dcterms:W3CDTF">2018-03-07T15:48:36Z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