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84" r:id="rId2"/>
    <p:sldId id="298" r:id="rId3"/>
    <p:sldId id="299" r:id="rId4"/>
    <p:sldId id="345" r:id="rId5"/>
    <p:sldId id="300" r:id="rId6"/>
    <p:sldId id="301" r:id="rId7"/>
    <p:sldId id="302" r:id="rId8"/>
    <p:sldId id="303" r:id="rId9"/>
    <p:sldId id="304" r:id="rId10"/>
    <p:sldId id="305" r:id="rId11"/>
    <p:sldId id="307" r:id="rId12"/>
    <p:sldId id="309" r:id="rId13"/>
    <p:sldId id="349" r:id="rId14"/>
    <p:sldId id="362" r:id="rId15"/>
    <p:sldId id="363" r:id="rId16"/>
    <p:sldId id="350" r:id="rId17"/>
    <p:sldId id="351" r:id="rId18"/>
    <p:sldId id="352" r:id="rId19"/>
    <p:sldId id="353" r:id="rId20"/>
    <p:sldId id="354" r:id="rId21"/>
    <p:sldId id="330" r:id="rId22"/>
    <p:sldId id="364" r:id="rId23"/>
    <p:sldId id="332" r:id="rId24"/>
    <p:sldId id="333" r:id="rId25"/>
    <p:sldId id="311" r:id="rId26"/>
    <p:sldId id="312" r:id="rId27"/>
    <p:sldId id="310" r:id="rId28"/>
    <p:sldId id="313" r:id="rId29"/>
    <p:sldId id="366" r:id="rId30"/>
    <p:sldId id="314" r:id="rId31"/>
    <p:sldId id="320" r:id="rId32"/>
    <p:sldId id="322" r:id="rId33"/>
    <p:sldId id="344" r:id="rId34"/>
    <p:sldId id="323" r:id="rId35"/>
    <p:sldId id="324" r:id="rId36"/>
    <p:sldId id="315" r:id="rId37"/>
    <p:sldId id="285" r:id="rId38"/>
    <p:sldId id="267" r:id="rId39"/>
    <p:sldId id="269" r:id="rId40"/>
    <p:sldId id="367" r:id="rId41"/>
    <p:sldId id="271" r:id="rId42"/>
    <p:sldId id="270" r:id="rId43"/>
    <p:sldId id="272" r:id="rId44"/>
    <p:sldId id="282" r:id="rId45"/>
    <p:sldId id="368" r:id="rId46"/>
    <p:sldId id="273" r:id="rId47"/>
    <p:sldId id="274" r:id="rId48"/>
    <p:sldId id="357" r:id="rId49"/>
    <p:sldId id="361" r:id="rId50"/>
    <p:sldId id="356" r:id="rId51"/>
    <p:sldId id="360" r:id="rId52"/>
    <p:sldId id="358" r:id="rId53"/>
    <p:sldId id="359" r:id="rId54"/>
    <p:sldId id="275" r:id="rId55"/>
    <p:sldId id="297" r:id="rId56"/>
    <p:sldId id="369" r:id="rId57"/>
    <p:sldId id="370" r:id="rId58"/>
    <p:sldId id="276" r:id="rId59"/>
    <p:sldId id="278" r:id="rId60"/>
    <p:sldId id="279" r:id="rId61"/>
    <p:sldId id="293" r:id="rId62"/>
    <p:sldId id="35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7" autoAdjust="0"/>
    <p:restoredTop sz="81134" autoAdjust="0"/>
  </p:normalViewPr>
  <p:slideViewPr>
    <p:cSldViewPr>
      <p:cViewPr varScale="1">
        <p:scale>
          <a:sx n="90" d="100"/>
          <a:sy n="90" d="100"/>
        </p:scale>
        <p:origin x="18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9/26/2018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421171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26</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r>
              <a:rPr lang="en-US" baseline="0" dirty="0"/>
              <a:t>FIX HANDOUT</a:t>
            </a:r>
          </a:p>
          <a:p>
            <a:endParaRPr lang="en-US" baseline="0" dirty="0"/>
          </a:p>
          <a:p>
            <a:r>
              <a:rPr lang="en-US" baseline="0" dirty="0"/>
              <a:t>TELL DON’T ASK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38</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42</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45</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47</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cohesion low</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48</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cohesion </a:t>
            </a:r>
            <a:r>
              <a:rPr lang="en-US" dirty="0"/>
              <a:t>still 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 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a:t>
            </a:r>
            <a:r>
              <a:rPr lang="en-US" dirty="0" err="1"/>
              <a:t>prev</a:t>
            </a:r>
            <a:endParaRPr lang="en-US" dirty="0"/>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58</a:t>
            </a:fld>
            <a:endParaRPr lang="en-US">
              <a:latin typeface="Calibri" pitchFamily="34" charset="0"/>
            </a:endParaRPr>
          </a:p>
        </p:txBody>
      </p:sp>
    </p:spTree>
    <p:extLst>
      <p:ext uri="{BB962C8B-B14F-4D97-AF65-F5344CB8AC3E}">
        <p14:creationId xmlns:p14="http://schemas.microsoft.com/office/powerpoint/2010/main" val="3036732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r>
              <a:rPr lang="en-US" dirty="0" err="1"/>
              <a:t>this.temp</a:t>
            </a:r>
            <a:r>
              <a:rPr lang="en-US" dirty="0"/>
              <a:t> = temp; line is animated</a:t>
            </a:r>
          </a:p>
          <a:p>
            <a:pPr>
              <a:buFontTx/>
              <a:buChar char="-"/>
            </a:pPr>
            <a:r>
              <a:rPr lang="en-US" dirty="0"/>
              <a:t>The scope of </a:t>
            </a:r>
            <a:r>
              <a:rPr lang="en-US" dirty="0" err="1"/>
              <a:t>this.temp</a:t>
            </a:r>
            <a:r>
              <a:rPr lang="en-US" dirty="0"/>
              <a:t>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60</a:t>
            </a:fld>
            <a:endParaRPr lang="en-US">
              <a:latin typeface="Calibri" pitchFamily="34" charset="0"/>
            </a:endParaRPr>
          </a:p>
        </p:txBody>
      </p:sp>
    </p:spTree>
    <p:extLst>
      <p:ext uri="{BB962C8B-B14F-4D97-AF65-F5344CB8AC3E}">
        <p14:creationId xmlns:p14="http://schemas.microsoft.com/office/powerpoint/2010/main" val="615341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F40EB9-23B9-4493-982B-C964CDB367DE}" type="slidenum">
              <a:rPr lang="en-US" smtClean="0"/>
              <a:pPr/>
              <a:t>61</a:t>
            </a:fld>
            <a:endParaRPr lang="en-US"/>
          </a:p>
        </p:txBody>
      </p:sp>
    </p:spTree>
    <p:extLst>
      <p:ext uri="{BB962C8B-B14F-4D97-AF65-F5344CB8AC3E}">
        <p14:creationId xmlns:p14="http://schemas.microsoft.com/office/powerpoint/2010/main" val="1510813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62</a:t>
            </a:fld>
            <a:endParaRPr lang="en-US"/>
          </a:p>
        </p:txBody>
      </p:sp>
    </p:spTree>
    <p:extLst>
      <p:ext uri="{BB962C8B-B14F-4D97-AF65-F5344CB8AC3E}">
        <p14:creationId xmlns:p14="http://schemas.microsoft.com/office/powerpoint/2010/main" val="281749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18797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62500" lnSpcReduction="20000"/>
          </a:bodyPr>
          <a:lstStyle/>
          <a:p>
            <a:pPr marR="0" eaLnBrk="1" hangingPunct="1">
              <a:lnSpc>
                <a:spcPct val="90000"/>
              </a:lnSpc>
            </a:pPr>
            <a:endParaRPr lang="en-US" sz="6000" dirty="0"/>
          </a:p>
          <a:p>
            <a:pPr marR="0" eaLnBrk="1" hangingPunct="1">
              <a:lnSpc>
                <a:spcPct val="90000"/>
              </a:lnSpc>
            </a:pPr>
            <a:r>
              <a:rPr lang="en-US" sz="6000" dirty="0"/>
              <a:t>Coupling and Cohesion</a:t>
            </a:r>
          </a:p>
          <a:p>
            <a:pPr>
              <a:lnSpc>
                <a:spcPct val="90000"/>
              </a:lnSpc>
            </a:pPr>
            <a:r>
              <a:rPr lang="en-US" sz="6000" dirty="0"/>
              <a:t>Scoping</a:t>
            </a:r>
            <a:br>
              <a:rPr lang="en-US" sz="2500" dirty="0"/>
            </a:br>
            <a:endParaRPr lang="en-US" sz="2500" dirty="0"/>
          </a:p>
        </p:txBody>
      </p:sp>
      <p:sp>
        <p:nvSpPr>
          <p:cNvPr id="3" name="TextBox 2"/>
          <p:cNvSpPr txBox="1"/>
          <p:nvPr/>
        </p:nvSpPr>
        <p:spPr>
          <a:xfrm>
            <a:off x="1219200" y="4267200"/>
            <a:ext cx="7010400" cy="523220"/>
          </a:xfrm>
          <a:prstGeom prst="rect">
            <a:avLst/>
          </a:prstGeom>
          <a:noFill/>
        </p:spPr>
        <p:txBody>
          <a:bodyPr wrap="square" rtlCol="0">
            <a:spAutoFit/>
          </a:bodyPr>
          <a:lstStyle/>
          <a:p>
            <a:r>
              <a:rPr lang="en-US" sz="2800" dirty="0">
                <a:solidFill>
                  <a:srgbClr val="FF0000"/>
                </a:solidFill>
              </a:rPr>
              <a:t>Please turn in your assignment in the back</a:t>
            </a:r>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tell?</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31242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lnSpcReduction="10000"/>
          </a:bodyPr>
          <a:lstStyle/>
          <a:p>
            <a:pPr marL="0" indent="0">
              <a:buNone/>
            </a:pPr>
            <a:r>
              <a:rPr lang="en-US" dirty="0"/>
              <a:t>In your </a:t>
            </a:r>
            <a:r>
              <a:rPr lang="en-US" dirty="0" err="1"/>
              <a:t>TeamGradebook</a:t>
            </a:r>
            <a:r>
              <a:rPr lang="en-US" dirty="0"/>
              <a:t> classes, you need to calculate a student’s average grade.  This could be accomplished by:</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04800" y="44577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Design Problems</a:t>
            </a:r>
          </a:p>
        </p:txBody>
      </p:sp>
      <p:sp>
        <p:nvSpPr>
          <p:cNvPr id="3" name="Content Placeholder 2"/>
          <p:cNvSpPr>
            <a:spLocks noGrp="1"/>
          </p:cNvSpPr>
          <p:nvPr>
            <p:ph idx="1"/>
          </p:nvPr>
        </p:nvSpPr>
        <p:spPr/>
        <p:txBody>
          <a:bodyPr/>
          <a:lstStyle/>
          <a:p>
            <a:r>
              <a:rPr lang="en-US" dirty="0"/>
              <a:t>Turn in your homework before we go over solution</a:t>
            </a:r>
          </a:p>
        </p:txBody>
      </p:sp>
    </p:spTree>
    <p:extLst>
      <p:ext uri="{BB962C8B-B14F-4D97-AF65-F5344CB8AC3E}">
        <p14:creationId xmlns:p14="http://schemas.microsoft.com/office/powerpoint/2010/main" val="301267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sp>
        <p:nvSpPr>
          <p:cNvPr id="3" name="Content Placeholder 2"/>
          <p:cNvSpPr>
            <a:spLocks noGrp="1"/>
          </p:cNvSpPr>
          <p:nvPr>
            <p:ph idx="1"/>
          </p:nvPr>
        </p:nvSpPr>
        <p:spPr>
          <a:xfrm>
            <a:off x="457200" y="1219200"/>
            <a:ext cx="8229600" cy="2209800"/>
          </a:xfrm>
        </p:spPr>
        <p:txBody>
          <a:bodyPr>
            <a:normAutofit/>
          </a:bodyPr>
          <a:lstStyle/>
          <a:p>
            <a:pPr marL="0" indent="0">
              <a:buNone/>
            </a:pP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4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0F41E4-817D-4670-B4E9-446B3383BDE9}"/>
              </a:ext>
            </a:extLst>
          </p:cNvPr>
          <p:cNvPicPr>
            <a:picLocks noGrp="1" noChangeAspect="1"/>
          </p:cNvPicPr>
          <p:nvPr>
            <p:ph idx="1"/>
          </p:nvPr>
        </p:nvPicPr>
        <p:blipFill>
          <a:blip r:embed="rId5"/>
          <a:stretch>
            <a:fillRect/>
          </a:stretch>
        </p:blipFill>
        <p:spPr>
          <a:xfrm>
            <a:off x="609600" y="1676400"/>
            <a:ext cx="4219575" cy="2000250"/>
          </a:xfrm>
          <a:prstGeom prst="rect">
            <a:avLst/>
          </a:prstGeom>
        </p:spPr>
      </p:pic>
    </p:spTree>
    <p:extLst>
      <p:ext uri="{BB962C8B-B14F-4D97-AF65-F5344CB8AC3E}">
        <p14:creationId xmlns:p14="http://schemas.microsoft.com/office/powerpoint/2010/main" val="207794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#2</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marL="0" indent="0">
              <a:buNone/>
            </a:pPr>
            <a:endParaRPr lang="en-US" dirty="0"/>
          </a:p>
        </p:txBody>
      </p:sp>
    </p:spTree>
    <p:extLst>
      <p:ext uri="{BB962C8B-B14F-4D97-AF65-F5344CB8AC3E}">
        <p14:creationId xmlns:p14="http://schemas.microsoft.com/office/powerpoint/2010/main" val="410372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err="1"/>
              <a:t>Jframe</a:t>
            </a:r>
            <a:r>
              <a:rPr lang="en-US" sz="2800" dirty="0"/>
              <a:t>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fontScale="90000"/>
          </a:bodyPr>
          <a:lstStyle/>
          <a:p>
            <a:r>
              <a:rPr lang="en-US" dirty="0"/>
              <a:t>Solar System Problem</a:t>
            </a:r>
            <a:br>
              <a:rPr lang="en-US" dirty="0"/>
            </a:br>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a:bodyPr>
          <a:lstStyle/>
          <a:p>
            <a:pPr marL="0" indent="0">
              <a:buNone/>
            </a:pPr>
            <a:r>
              <a:rPr lang="en-US" sz="2400" dirty="0"/>
              <a:t>A java program draws a minute by 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499"/>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lnSpcReduction="10000"/>
          </a:bodyPr>
          <a:lstStyle/>
          <a:p>
            <a:r>
              <a:rPr lang="en-US" dirty="0"/>
              <a:t>What is wrong here?</a:t>
            </a:r>
          </a:p>
          <a:p>
            <a:pPr marL="0" indent="0">
              <a:buNone/>
            </a:pPr>
            <a:r>
              <a:rPr lang="en-US" dirty="0"/>
              <a:t>4b. </a:t>
            </a:r>
            <a:r>
              <a:rPr lang="en-US" dirty="0" err="1"/>
              <a:t>methodChain</a:t>
            </a:r>
            <a:r>
              <a:rPr lang="en-US" dirty="0"/>
              <a:t> to update moon</a:t>
            </a:r>
          </a:p>
          <a:p>
            <a:pPr marL="0" indent="0">
              <a:buNone/>
            </a:pPr>
            <a:endParaRPr lang="en-US" dirty="0"/>
          </a:p>
          <a:p>
            <a:pPr marL="0" indent="0">
              <a:buNone/>
            </a:pPr>
            <a:r>
              <a:rPr lang="en-US" dirty="0"/>
              <a:t> </a:t>
            </a:r>
            <a:r>
              <a:rPr lang="en-US" sz="2000" dirty="0" err="1">
                <a:highlight>
                  <a:srgbClr val="FFFF00"/>
                </a:highlight>
                <a:latin typeface="Consolas" panose="020B0609020204030204" pitchFamily="49" charset="0"/>
              </a:rPr>
              <a:t>ss.getPlanets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getMoons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setColor</a:t>
            </a:r>
            <a:r>
              <a:rPr lang="en-US" sz="2000" dirty="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84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a:t>
            </a:r>
          </a:p>
        </p:txBody>
      </p:sp>
      <p:sp>
        <p:nvSpPr>
          <p:cNvPr id="3" name="Content Placeholder 2"/>
          <p:cNvSpPr>
            <a:spLocks noGrp="1"/>
          </p:cNvSpPr>
          <p:nvPr>
            <p:ph idx="1"/>
          </p:nvPr>
        </p:nvSpPr>
        <p:spPr/>
        <p:txBody>
          <a:bodyPr/>
          <a:lstStyle/>
          <a:p>
            <a:r>
              <a:rPr lang="en-US" dirty="0"/>
              <a:t>Learn 3 essential object oriented design terms:</a:t>
            </a:r>
          </a:p>
          <a:p>
            <a:pPr lvl="1"/>
            <a:r>
              <a:rPr lang="en-US" dirty="0"/>
              <a:t>Encapsulation  (done- yesterday)</a:t>
            </a:r>
          </a:p>
          <a:p>
            <a:pPr lvl="1"/>
            <a:r>
              <a:rPr lang="en-US" dirty="0"/>
              <a:t>Coupling</a:t>
            </a:r>
          </a:p>
          <a:p>
            <a:pPr lvl="1"/>
            <a:r>
              <a:rPr lang="en-US" dirty="0"/>
              <a:t>Cohesion</a:t>
            </a:r>
          </a:p>
          <a:p>
            <a:r>
              <a:rPr lang="en-US" dirty="0"/>
              <a:t>Scope (if we have time)</a:t>
            </a:r>
          </a:p>
        </p:txBody>
      </p:sp>
    </p:spTree>
    <p:extLst>
      <p:ext uri="{BB962C8B-B14F-4D97-AF65-F5344CB8AC3E}">
        <p14:creationId xmlns:p14="http://schemas.microsoft.com/office/powerpoint/2010/main" val="47584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solidFill>
                  <a:srgbClr val="FF0000"/>
                </a:solidFill>
              </a:rPr>
              <a:t>Minimize dependencies</a:t>
            </a:r>
            <a:r>
              <a:rPr lang="en-US" sz="2400" dirty="0">
                <a:solidFill>
                  <a:srgbClr val="FF0000"/>
                </a:solidFill>
              </a:rPr>
              <a:t> between objects when it does not disrupt usability or </a:t>
            </a:r>
            <a:r>
              <a:rPr lang="en-US" sz="2400" dirty="0" err="1">
                <a:solidFill>
                  <a:srgbClr val="FF0000"/>
                </a:solidFill>
              </a:rPr>
              <a:t>extendability</a:t>
            </a:r>
            <a:endParaRPr lang="en-US" sz="2400" dirty="0">
              <a:solidFill>
                <a:srgbClr val="FF0000"/>
              </a:solidFill>
            </a:endParaRPr>
          </a:p>
          <a:p>
            <a:pPr lvl="1" fontAlgn="base"/>
            <a:r>
              <a:rPr lang="en-US" dirty="0">
                <a:solidFill>
                  <a:srgbClr val="FF0000"/>
                </a:solidFill>
              </a:rPr>
              <a:t>Tell don't ask</a:t>
            </a:r>
          </a:p>
          <a:p>
            <a:pPr lvl="1" fontAlgn="base"/>
            <a:r>
              <a:rPr lang="en-US" dirty="0">
                <a:solidFill>
                  <a:srgbClr val="FF0000"/>
                </a:solidFill>
              </a:rPr>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193360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i="1" dirty="0"/>
              <a:t>high cohesion</a:t>
            </a:r>
            <a:r>
              <a:rPr lang="en-US" dirty="0"/>
              <a:t>)</a:t>
            </a:r>
          </a:p>
          <a:p>
            <a:r>
              <a:rPr lang="en-US" dirty="0"/>
              <a:t>Our classes will only need to depend on each other in specific, highly limited  essential ways (i.e. they will have </a:t>
            </a:r>
            <a:r>
              <a:rPr lang="en-US" i="1" dirty="0"/>
              <a:t>low coupling</a:t>
            </a:r>
            <a:r>
              <a:rPr lang="en-US" dirty="0"/>
              <a:t>).  </a:t>
            </a:r>
          </a:p>
          <a:p>
            <a:r>
              <a:rPr lang="en-US" dirty="0"/>
              <a:t>Many classes won’t even be “know” of most of the other classes in the system</a:t>
            </a:r>
          </a:p>
        </p:txBody>
      </p:sp>
    </p:spTree>
    <p:extLst>
      <p:ext uri="{BB962C8B-B14F-4D97-AF65-F5344CB8AC3E}">
        <p14:creationId xmlns:p14="http://schemas.microsoft.com/office/powerpoint/2010/main" val="226669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
        <p:nvSpPr>
          <p:cNvPr id="4" name="Title 1">
            <a:extLst>
              <a:ext uri="{FF2B5EF4-FFF2-40B4-BE49-F238E27FC236}">
                <a16:creationId xmlns:a16="http://schemas.microsoft.com/office/drawing/2014/main" id="{997D82B6-CE1F-409B-8157-933E5E91186A}"/>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80220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983F299-B56C-459B-A5B5-24493AF7D845}"/>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115065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F7F1764-5D32-4B33-A779-1C8C97AA91DC}"/>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316066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031325"/>
          </a:xfrm>
          <a:prstGeom prst="rect">
            <a:avLst/>
          </a:prstGeom>
        </p:spPr>
        <p:txBody>
          <a:bodyPr wrap="square">
            <a:spAutoFit/>
          </a:bodyPr>
          <a:lstStyle/>
          <a:p>
            <a:r>
              <a:rPr lang="en-US" dirty="0">
                <a:solidFill>
                  <a:srgbClr val="000000"/>
                </a:solidFill>
                <a:latin typeface="Arial" panose="020B0604020202020204" pitchFamily="34" charset="0"/>
              </a:rPr>
              <a:t>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00891"/>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F5C4DA5-EDF6-4C34-9805-6F622C4A79FA}"/>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1505024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959B7E9-88EA-422E-8154-EC8A36ABB264}"/>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01811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D12A13B-70D7-4A06-9A3C-A88E94C11EAA}"/>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507247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4762DED-4ECB-48FB-A141-BB4B2415C192}"/>
              </a:ext>
            </a:extLst>
          </p:cNvPr>
          <p:cNvSpPr txBox="1">
            <a:spLocks noGrp="1"/>
          </p:cNvSpPr>
          <p:nvPr>
            <p:ph idx="1"/>
          </p:nvPr>
        </p:nvSpPr>
        <p:spPr>
          <a:xfrm rot="19195729">
            <a:off x="457200" y="1600200"/>
            <a:ext cx="8229600" cy="45259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507408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a:t>
            </a:r>
            <a:r>
              <a:rPr lang="en-US" dirty="0" err="1"/>
              <a:t>globals</a:t>
            </a:r>
            <a:endParaRPr lang="en-US" dirty="0"/>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3696196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a:t>
            </a:r>
            <a:r>
              <a:rPr lang="en-US" dirty="0" err="1"/>
              <a:t>globals</a:t>
            </a:r>
            <a:endParaRPr lang="en-US" dirty="0"/>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243921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 Here Today</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321453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10000"/>
          </a:bodyPr>
          <a:lstStyle/>
          <a:p>
            <a:pPr marL="109537" indent="0">
              <a:buNone/>
              <a:defRPr/>
            </a:pPr>
            <a:r>
              <a:rPr lang="en-US" b="1" i="1" u="sng" dirty="0">
                <a:solidFill>
                  <a:srgbClr val="C00000"/>
                </a:solidFill>
              </a:rPr>
              <a:t>Scope</a:t>
            </a:r>
            <a:r>
              <a:rPr lang="en-US" b="1" dirty="0">
                <a:solidFill>
                  <a:srgbClr val="C00000"/>
                </a:solidFill>
              </a:rPr>
              <a:t>  is the region of a program in </a:t>
            </a:r>
            <a:br>
              <a:rPr lang="en-US" b="1" dirty="0">
                <a:solidFill>
                  <a:srgbClr val="C00000"/>
                </a:solidFill>
              </a:rPr>
            </a:br>
            <a:r>
              <a:rPr lang="en-US" b="1" dirty="0">
                <a:solidFill>
                  <a:srgbClr val="C00000"/>
                </a:solidFill>
              </a:rPr>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chemeClr val="accent4"/>
                </a:solidFill>
              </a:rPr>
              <a:t>Parameter scope</a:t>
            </a:r>
            <a:r>
              <a:rPr lang="en-US" sz="2400" i="1" dirty="0"/>
              <a:t>:</a:t>
            </a:r>
            <a:r>
              <a:rPr lang="en-US" sz="2400" dirty="0"/>
              <a:t>  the whole method body</a:t>
            </a:r>
            <a:br>
              <a:rPr lang="en-US" sz="2400" dirty="0"/>
            </a:br>
            <a:endParaRPr lang="en-US" sz="1600" dirty="0"/>
          </a:p>
          <a:p>
            <a:pPr>
              <a:defRPr/>
            </a:pPr>
            <a:r>
              <a:rPr lang="en-US" sz="2400" b="1" i="1" dirty="0">
                <a:solidFill>
                  <a:schemeClr val="accent4"/>
                </a:solidFill>
              </a:rPr>
              <a:t>Local variable scope</a:t>
            </a:r>
            <a:r>
              <a:rPr lang="en-US" sz="2400" i="1" dirty="0"/>
              <a:t>: </a:t>
            </a:r>
            <a:r>
              <a:rPr lang="en-US" sz="2400" dirty="0"/>
              <a:t> from declaration to block end</a:t>
            </a:r>
            <a:br>
              <a:rPr lang="en-US" sz="2400" dirty="0"/>
            </a:br>
            <a:endParaRPr lang="en-US" sz="2400" dirty="0"/>
          </a:p>
          <a:p>
            <a:pPr marL="630238" lvl="2" indent="0">
              <a:buNone/>
              <a:tabLst>
                <a:tab pos="1146175" algn="l"/>
                <a:tab pos="1425575" algn="l"/>
                <a:tab pos="2463800" algn="l"/>
              </a:tabLst>
              <a:defRPr/>
            </a:pPr>
            <a:r>
              <a:rPr lang="en-US" sz="2000" b="1" dirty="0">
                <a:solidFill>
                  <a:srgbClr val="0070C0"/>
                </a:solidFill>
                <a:latin typeface="Consolas" pitchFamily="49" charset="0"/>
              </a:rPr>
              <a:t>public double </a:t>
            </a:r>
            <a:r>
              <a:rPr lang="en-US" sz="2000" b="1" dirty="0" err="1">
                <a:solidFill>
                  <a:srgbClr val="0070C0"/>
                </a:solidFill>
                <a:latin typeface="Consolas" pitchFamily="49" charset="0"/>
              </a:rPr>
              <a:t>myMethod</a:t>
            </a: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double </a:t>
            </a:r>
            <a:r>
              <a:rPr lang="en-US" sz="2000" b="1" dirty="0">
                <a:solidFill>
                  <a:srgbClr val="C00000"/>
                </a:solidFill>
                <a:latin typeface="Consolas" pitchFamily="49" charset="0"/>
              </a:rPr>
              <a:t>sum</a:t>
            </a:r>
            <a:r>
              <a:rPr lang="en-US" sz="2000" b="1" dirty="0">
                <a:solidFill>
                  <a:srgbClr val="0070C0"/>
                </a:solidFill>
                <a:latin typeface="Consolas" pitchFamily="49" charset="0"/>
              </a:rPr>
              <a:t> = 0.0;</a:t>
            </a:r>
            <a:br>
              <a:rPr lang="en-US" sz="2000" b="1" dirty="0">
                <a:solidFill>
                  <a:srgbClr val="0070C0"/>
                </a:solidFill>
                <a:latin typeface="Consolas" pitchFamily="49" charset="0"/>
              </a:rPr>
            </a:br>
            <a:r>
              <a:rPr lang="en-US" sz="2000" b="1" dirty="0">
                <a:solidFill>
                  <a:srgbClr val="0070C0"/>
                </a:solidFill>
                <a:latin typeface="Consolas" pitchFamily="49" charset="0"/>
              </a:rPr>
              <a:t>	Point2D </a:t>
            </a:r>
            <a:r>
              <a:rPr lang="en-US" sz="2000" b="1" dirty="0" err="1">
                <a:solidFill>
                  <a:srgbClr val="C00000"/>
                </a:solidFill>
                <a:latin typeface="Consolas" pitchFamily="49" charset="0"/>
              </a:rPr>
              <a:t>prev</a:t>
            </a:r>
            <a:r>
              <a:rPr lang="en-US" sz="2000" b="1" dirty="0">
                <a:solidFill>
                  <a:srgbClr val="C00000"/>
                </a:solidFill>
                <a:latin typeface="Consolas" pitchFamily="49" charset="0"/>
              </a:rPr>
              <a:t> </a:t>
            </a:r>
            <a:r>
              <a:rPr lang="en-US" sz="2000" b="1" dirty="0">
                <a:solidFill>
                  <a:srgbClr val="0070C0"/>
                </a:solidFill>
                <a:latin typeface="Consolas" pitchFamily="49" charset="0"/>
              </a:rPr>
              <a:t>= </a:t>
            </a:r>
            <a:r>
              <a:rPr lang="en-US" sz="2000" b="1" dirty="0" err="1">
                <a:solidFill>
                  <a:srgbClr val="0070C0"/>
                </a:solidFill>
                <a:latin typeface="Consolas" pitchFamily="49" charset="0"/>
              </a:rPr>
              <a:t>this.pts.get</a:t>
            </a:r>
            <a:r>
              <a:rPr lang="en-US" sz="2000" b="1" dirty="0">
                <a:solidFill>
                  <a:srgbClr val="0070C0"/>
                </a:solidFill>
                <a:latin typeface="Consolas" pitchFamily="49" charset="0"/>
              </a:rPr>
              <a:t>(</a:t>
            </a:r>
            <a:r>
              <a:rPr lang="en-US" sz="2000" b="1" dirty="0" err="1">
                <a:solidFill>
                  <a:srgbClr val="0070C0"/>
                </a:solidFill>
                <a:latin typeface="Consolas" pitchFamily="49" charset="0"/>
              </a:rPr>
              <a:t>this.pts.size</a:t>
            </a:r>
            <a:r>
              <a:rPr lang="en-US" sz="2000" b="1" dirty="0">
                <a:solidFill>
                  <a:srgbClr val="0070C0"/>
                </a:solidFill>
                <a:latin typeface="Consolas" pitchFamily="49" charset="0"/>
              </a:rPr>
              <a:t>() - 1);</a:t>
            </a:r>
            <a:br>
              <a:rPr lang="en-US" sz="2000" b="1" dirty="0">
                <a:solidFill>
                  <a:srgbClr val="0070C0"/>
                </a:solidFill>
                <a:latin typeface="Consolas" pitchFamily="49" charset="0"/>
              </a:rPr>
            </a:br>
            <a:r>
              <a:rPr lang="en-US" sz="2000" b="1" dirty="0">
                <a:solidFill>
                  <a:srgbClr val="0070C0"/>
                </a:solidFill>
                <a:latin typeface="Consolas" pitchFamily="49" charset="0"/>
              </a:rPr>
              <a:t>	for (Point2D </a:t>
            </a:r>
            <a:r>
              <a:rPr lang="en-US" sz="2000" b="1" dirty="0">
                <a:solidFill>
                  <a:srgbClr val="C00000"/>
                </a:solidFill>
                <a:latin typeface="Consolas" pitchFamily="49" charset="0"/>
              </a:rPr>
              <a:t>p</a:t>
            </a:r>
            <a:r>
              <a:rPr lang="en-US" sz="2000" b="1" dirty="0">
                <a:solidFill>
                  <a:srgbClr val="0070C0"/>
                </a:solidFill>
                <a:latin typeface="Consolas" pitchFamily="49" charset="0"/>
              </a:rPr>
              <a:t> : this.pts) {</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prev.getX</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p.getY</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prev.getY</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p.getX</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a:t>
            </a:r>
            <a:r>
              <a:rPr lang="en-US" sz="2000" b="1" dirty="0" err="1">
                <a:solidFill>
                  <a:srgbClr val="0070C0"/>
                </a:solidFill>
                <a:latin typeface="Consolas" pitchFamily="49" charset="0"/>
              </a:rPr>
              <a:t>prev</a:t>
            </a:r>
            <a:r>
              <a:rPr lang="en-US" sz="2000" b="1" dirty="0">
                <a:solidFill>
                  <a:srgbClr val="0070C0"/>
                </a:solidFill>
                <a:latin typeface="Consolas" pitchFamily="49" charset="0"/>
              </a:rPr>
              <a:t> = p;</a:t>
            </a:r>
            <a:br>
              <a:rPr lang="en-US" sz="2000" b="1" dirty="0">
                <a:solidFill>
                  <a:srgbClr val="0070C0"/>
                </a:solidFill>
                <a:latin typeface="Consolas" pitchFamily="49" charset="0"/>
              </a:rPr>
            </a:b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return Math.abs(sum / 2.0);</a:t>
            </a:r>
            <a:br>
              <a:rPr lang="en-US" sz="2000" b="1" dirty="0">
                <a:solidFill>
                  <a:srgbClr val="0070C0"/>
                </a:solidFill>
                <a:latin typeface="Consolas" pitchFamily="49" charset="0"/>
              </a:rPr>
            </a:br>
            <a:r>
              <a:rPr lang="en-US" sz="2000" b="1" dirty="0">
                <a:solidFill>
                  <a:srgbClr val="0070C0"/>
                </a:solidFill>
                <a:latin typeface="Consolas" pitchFamily="49" charset="0"/>
              </a:rPr>
              <a:t>}</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Tree>
    <p:extLst>
      <p:ext uri="{BB962C8B-B14F-4D97-AF65-F5344CB8AC3E}">
        <p14:creationId xmlns:p14="http://schemas.microsoft.com/office/powerpoint/2010/main" val="3527712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80"/>
            <a:ext cx="4114800" cy="3581400"/>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Member scope</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Lets methods call other methods later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with “class qualified names”</a:t>
            </a:r>
          </a:p>
          <a:p>
            <a:pPr lvl="1">
              <a:defRPr/>
            </a:pPr>
            <a:r>
              <a:rPr lang="en-US" sz="2000" b="1" dirty="0" err="1">
                <a:solidFill>
                  <a:srgbClr val="0070C0"/>
                </a:solidFill>
                <a:latin typeface="Consolas" pitchFamily="49" charset="0"/>
              </a:rPr>
              <a:t>Math.sqrt</a:t>
            </a:r>
            <a:r>
              <a:rPr lang="en-US" sz="2000" b="1" dirty="0">
                <a:solidFill>
                  <a:srgbClr val="0070C0"/>
                </a:solidFill>
                <a:latin typeface="Consolas" pitchFamily="49" charset="0"/>
              </a:rPr>
              <a:t>()</a:t>
            </a:r>
          </a:p>
          <a:p>
            <a:pPr lvl="1">
              <a:defRPr/>
            </a:pPr>
            <a:r>
              <a:rPr lang="en-US" sz="2000" b="1" dirty="0" err="1">
                <a:solidFill>
                  <a:srgbClr val="0070C0"/>
                </a:solidFill>
                <a:latin typeface="Consolas" pitchFamily="49" charset="0"/>
              </a:rPr>
              <a:t>System.in</a:t>
            </a:r>
            <a:endParaRPr lang="en-US" sz="2000" b="1" dirty="0">
              <a:solidFill>
                <a:srgbClr val="0070C0"/>
              </a:solidFill>
              <a:latin typeface="Consolas" pitchFamily="49" charset="0"/>
            </a:endParaRP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922560"/>
            <a:ext cx="3919746" cy="210664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87617" y="3733800"/>
            <a:ext cx="3703983" cy="80486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2"/>
          </p:nvPr>
        </p:nvSpPr>
        <p:spPr>
          <a:xfrm>
            <a:off x="4648200" y="1510976"/>
            <a:ext cx="4495800" cy="4919472"/>
          </a:xfrm>
        </p:spPr>
        <p:txBody>
          <a:bodyPr>
            <a:normAutofit lnSpcReduction="10000"/>
          </a:bodyPr>
          <a:lstStyle/>
          <a:p>
            <a:pPr marL="109537" indent="0">
              <a:buNone/>
            </a:pPr>
            <a:r>
              <a:rPr lang="en-US" sz="1600" dirty="0">
                <a:latin typeface="Consolas"/>
                <a:cs typeface="Consolas"/>
              </a:rPr>
              <a:t>Class </a:t>
            </a:r>
            <a:r>
              <a:rPr lang="en-US" sz="1600" dirty="0" err="1">
                <a:latin typeface="Consolas"/>
                <a:cs typeface="Consolas"/>
              </a:rPr>
              <a:t>MyClass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t>
            </a:r>
            <a:r>
              <a:rPr lang="en-US" sz="1600" dirty="0" err="1">
                <a:latin typeface="Consolas"/>
                <a:cs typeface="Consolas"/>
              </a:rPr>
              <a:t>aMethod</a:t>
            </a:r>
            <a:r>
              <a:rPr lang="en-US" sz="1600" dirty="0">
                <a:latin typeface="Consolas"/>
                <a:cs typeface="Consolas"/>
              </a:rPr>
              <a:t>(</a:t>
            </a:r>
            <a:r>
              <a:rPr lang="en-US" sz="1600" dirty="0" err="1">
                <a:latin typeface="Consolas"/>
                <a:cs typeface="Consolas"/>
              </a:rPr>
              <a:t>params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10; </a:t>
            </a:r>
            <a:r>
              <a:rPr lang="en-US" sz="1600" dirty="0" err="1">
                <a:latin typeface="Consolas"/>
                <a:cs typeface="Consolas"/>
              </a:rPr>
              <a:t>i</a:t>
            </a:r>
            <a:r>
              <a:rPr lang="en-US" sz="1600" dirty="0">
                <a:latin typeface="Consolas"/>
                <a:cs typeface="Consolas"/>
              </a:rPr>
              <a:t>++) </a:t>
            </a: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63943"/>
              <a:gd name="adj6" fmla="val -10753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71961"/>
              <a:gd name="adj6" fmla="val -8267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21582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less dependencies,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less dependencies solution is also simpler.  Employee fully “owns” all it’s own data.  In more dependencies,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09776"/>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49" y="45720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583668"/>
            <a:ext cx="2950488" cy="369332"/>
          </a:xfrm>
          <a:prstGeom prst="rect">
            <a:avLst/>
          </a:prstGeom>
          <a:noFill/>
        </p:spPr>
        <p:txBody>
          <a:bodyPr wrap="none" rtlCol="0">
            <a:spAutoFit/>
          </a:bodyPr>
          <a:lstStyle/>
          <a:p>
            <a:r>
              <a:rPr lang="en-US" b="1" dirty="0"/>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76200" y="1845431"/>
            <a:ext cx="8839200" cy="255184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7208839" y="4362271"/>
            <a:ext cx="2329164" cy="1200329"/>
          </a:xfrm>
          <a:prstGeom prst="rect">
            <a:avLst/>
          </a:prstGeom>
          <a:noFill/>
        </p:spPr>
        <p:txBody>
          <a:bodyPr wrap="none" rtlCol="0">
            <a:spAutoFit/>
          </a:bodyPr>
          <a:lstStyle/>
          <a:p>
            <a:r>
              <a:rPr lang="en-US" dirty="0" err="1"/>
              <a:t>HourTrackerMain</a:t>
            </a:r>
            <a:r>
              <a:rPr lang="en-US" dirty="0"/>
              <a:t> </a:t>
            </a:r>
          </a:p>
          <a:p>
            <a:r>
              <a:rPr lang="en-US" dirty="0"/>
              <a:t>“knows” about </a:t>
            </a:r>
          </a:p>
          <a:p>
            <a:r>
              <a:rPr lang="en-US" dirty="0" err="1"/>
              <a:t>WorkLog</a:t>
            </a:r>
            <a:r>
              <a:rPr lang="en-US" dirty="0"/>
              <a:t>, creates one, </a:t>
            </a:r>
          </a:p>
          <a:p>
            <a:r>
              <a:rPr lang="en-US" dirty="0"/>
              <a:t>then calls </a:t>
            </a:r>
            <a:r>
              <a:rPr lang="en-US" dirty="0" err="1"/>
              <a:t>addWorkLog</a:t>
            </a:r>
            <a:endParaRPr lang="en-US" dirty="0"/>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52900" y="6123978"/>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solidFill>
                  <a:srgbClr val="0070C0"/>
                </a:solidFill>
                <a:latin typeface="Consolas" pitchFamily="49" charset="0"/>
              </a:rPr>
              <a:t>public class </a:t>
            </a:r>
            <a:r>
              <a:rPr lang="en-US" sz="2400" b="1" dirty="0" err="1">
                <a:solidFill>
                  <a:srgbClr val="0070C0"/>
                </a:solidFill>
                <a:latin typeface="Consolas" pitchFamily="49" charset="0"/>
              </a:rPr>
              <a:t>TempReading</a:t>
            </a: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private double temp;</a:t>
            </a:r>
          </a:p>
          <a:p>
            <a:pPr>
              <a:defRPr/>
            </a:pP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public void </a:t>
            </a:r>
            <a:r>
              <a:rPr lang="en-US" sz="2400" b="1" dirty="0" err="1">
                <a:solidFill>
                  <a:srgbClr val="0070C0"/>
                </a:solidFill>
                <a:latin typeface="Consolas" pitchFamily="49" charset="0"/>
              </a:rPr>
              <a:t>setTemp</a:t>
            </a:r>
            <a:r>
              <a:rPr lang="en-US" sz="2400" b="1" dirty="0">
                <a:solidFill>
                  <a:srgbClr val="0070C0"/>
                </a:solidFill>
                <a:latin typeface="Consolas" pitchFamily="49" charset="0"/>
              </a:rPr>
              <a:t>(double temp) {</a:t>
            </a:r>
          </a:p>
          <a:p>
            <a:pPr>
              <a:defRPr/>
            </a:pPr>
            <a:r>
              <a:rPr lang="en-US" sz="2400" b="1" dirty="0">
                <a:solidFill>
                  <a:srgbClr val="0070C0"/>
                </a:solidFill>
                <a:latin typeface="Consolas" pitchFamily="49" charset="0"/>
              </a:rPr>
              <a:t>		   …  temp …</a:t>
            </a:r>
          </a:p>
          <a:p>
            <a:pPr>
              <a:defRPr/>
            </a:pPr>
            <a:br>
              <a:rPr lang="en-US" sz="2400" b="1" dirty="0">
                <a:solidFill>
                  <a:srgbClr val="0070C0"/>
                </a:solidFill>
                <a:latin typeface="Consolas" pitchFamily="49" charset="0"/>
              </a:rPr>
            </a:b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 …</a:t>
            </a:r>
          </a:p>
          <a:p>
            <a:pPr>
              <a:defRPr/>
            </a:pPr>
            <a:r>
              <a:rPr lang="en-US" sz="2400" b="1" dirty="0">
                <a:solidFill>
                  <a:srgbClr val="0070C0"/>
                </a:solidFill>
                <a:latin typeface="Consolas"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b="1" dirty="0" err="1">
                <a:solidFill>
                  <a:srgbClr val="0070C0"/>
                </a:solidFill>
                <a:latin typeface="Consolas" pitchFamily="49" charset="0"/>
              </a:rPr>
              <a:t>this.temp</a:t>
            </a:r>
            <a:r>
              <a:rPr lang="en-US" sz="2400" b="1" dirty="0">
                <a:solidFill>
                  <a:srgbClr val="0070C0"/>
                </a:solidFill>
                <a:latin typeface="Consolas" pitchFamily="49" charset="0"/>
              </a:rPr>
              <a:t> = temp;</a:t>
            </a:r>
          </a:p>
        </p:txBody>
      </p:sp>
      <p:sp>
        <p:nvSpPr>
          <p:cNvPr id="6" name="Line Callout 2 5"/>
          <p:cNvSpPr/>
          <p:nvPr/>
        </p:nvSpPr>
        <p:spPr>
          <a:xfrm>
            <a:off x="6019800" y="3733800"/>
            <a:ext cx="2362200" cy="1525588"/>
          </a:xfrm>
          <a:prstGeom prst="borderCallout2">
            <a:avLst>
              <a:gd name="adj1" fmla="val 18750"/>
              <a:gd name="adj2" fmla="val -8333"/>
              <a:gd name="adj3" fmla="val 18750"/>
              <a:gd name="adj4" fmla="val -16667"/>
              <a:gd name="adj5" fmla="val -38925"/>
              <a:gd name="adj6" fmla="val -6635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What does this “temp” refer to?</a:t>
            </a:r>
          </a:p>
        </p:txBody>
      </p:sp>
      <p:sp>
        <p:nvSpPr>
          <p:cNvPr id="8" name="Rounded Rectangle 7"/>
          <p:cNvSpPr/>
          <p:nvPr/>
        </p:nvSpPr>
        <p:spPr>
          <a:xfrm>
            <a:off x="304800" y="5245100"/>
            <a:ext cx="5181600" cy="1536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chemeClr val="accent3"/>
                </a:solidFill>
                <a:latin typeface="Consolas" pitchFamily="49" charset="0"/>
              </a:rPr>
              <a:t>this</a:t>
            </a:r>
            <a:r>
              <a:rPr lang="en-US" sz="2400" dirty="0"/>
              <a:t>.  It prevents accidental shadowing.</a:t>
            </a:r>
          </a:p>
        </p:txBody>
      </p:sp>
    </p:spTree>
    <p:extLst>
      <p:ext uri="{BB962C8B-B14F-4D97-AF65-F5344CB8AC3E}">
        <p14:creationId xmlns:p14="http://schemas.microsoft.com/office/powerpoint/2010/main" val="256288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1481138"/>
            <a:ext cx="8229600" cy="4995862"/>
          </a:xfrm>
        </p:spPr>
        <p:txBody>
          <a:bodyPr/>
          <a:lstStyle/>
          <a:p>
            <a:r>
              <a:rPr lang="en-US" sz="2400" dirty="0"/>
              <a:t>ImplementingDesign2 – see due date on schedule page</a:t>
            </a:r>
            <a:endParaRPr lang="en-US" sz="1800" dirty="0"/>
          </a:p>
          <a:p>
            <a:r>
              <a:rPr lang="en-US" sz="2400" dirty="0"/>
              <a:t>ImplementingDesign1 </a:t>
            </a:r>
          </a:p>
          <a:p>
            <a:endParaRPr lang="en-US" sz="2400" b="1" dirty="0">
              <a:solidFill>
                <a:srgbClr val="FF0000"/>
              </a:solidFill>
            </a:endParaRPr>
          </a:p>
        </p:txBody>
      </p:sp>
      <p:sp>
        <p:nvSpPr>
          <p:cNvPr id="3" name="Title 2"/>
          <p:cNvSpPr>
            <a:spLocks noGrp="1"/>
          </p:cNvSpPr>
          <p:nvPr>
            <p:ph type="title"/>
          </p:nvPr>
        </p:nvSpPr>
        <p:spPr/>
        <p:txBody>
          <a:bodyPr/>
          <a:lstStyle/>
          <a:p>
            <a:pPr>
              <a:defRPr/>
            </a:pPr>
            <a:r>
              <a:rPr lang="en-US" dirty="0">
                <a:ea typeface="+mj-ea"/>
              </a:rPr>
              <a:t>Work Time</a:t>
            </a:r>
          </a:p>
        </p:txBody>
      </p:sp>
    </p:spTree>
    <p:extLst>
      <p:ext uri="{BB962C8B-B14F-4D97-AF65-F5344CB8AC3E}">
        <p14:creationId xmlns:p14="http://schemas.microsoft.com/office/powerpoint/2010/main" val="1026789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ImplementingDesign2</a:t>
            </a:r>
            <a:br>
              <a:rPr lang="en-US" dirty="0"/>
            </a:br>
            <a:r>
              <a:rPr lang="en-US" dirty="0"/>
              <a:t>Notes:</a:t>
            </a:r>
          </a:p>
        </p:txBody>
      </p:sp>
      <p:sp>
        <p:nvSpPr>
          <p:cNvPr id="3" name="Content Placeholder 2"/>
          <p:cNvSpPr>
            <a:spLocks noGrp="1"/>
          </p:cNvSpPr>
          <p:nvPr>
            <p:ph idx="1"/>
          </p:nvPr>
        </p:nvSpPr>
        <p:spPr/>
        <p:txBody>
          <a:bodyPr>
            <a:normAutofit fontScale="92500"/>
          </a:bodyPr>
          <a:lstStyle/>
          <a:p>
            <a:r>
              <a:rPr lang="en-US" dirty="0"/>
              <a:t>You will be given a starter </a:t>
            </a:r>
            <a:r>
              <a:rPr lang="en-US" dirty="0" err="1"/>
              <a:t>uml</a:t>
            </a:r>
            <a:r>
              <a:rPr lang="en-US" dirty="0"/>
              <a:t> file for </a:t>
            </a:r>
            <a:r>
              <a:rPr lang="en-US" dirty="0" err="1"/>
              <a:t>plantuml</a:t>
            </a:r>
            <a:endParaRPr lang="en-US" dirty="0"/>
          </a:p>
          <a:p>
            <a:r>
              <a:rPr lang="en-US" dirty="0"/>
              <a:t>You must pass the unit tests, but don’t approach this by trying to a pass one test at a time</a:t>
            </a:r>
          </a:p>
          <a:p>
            <a:r>
              <a:rPr lang="en-US" dirty="0"/>
              <a:t>Instead test functionality as you go by running commands</a:t>
            </a:r>
          </a:p>
          <a:p>
            <a:pPr lvl="1"/>
            <a:r>
              <a:rPr lang="en-US" dirty="0"/>
              <a:t>Make a UML DESIGN BEFORE you code</a:t>
            </a:r>
          </a:p>
          <a:p>
            <a:pPr lvl="1"/>
            <a:r>
              <a:rPr lang="en-US" dirty="0"/>
              <a:t>It is </a:t>
            </a:r>
            <a:r>
              <a:rPr lang="en-US" u="sng" dirty="0"/>
              <a:t>required</a:t>
            </a:r>
            <a:r>
              <a:rPr lang="en-US" dirty="0"/>
              <a:t> that you submit a first draft</a:t>
            </a:r>
          </a:p>
          <a:p>
            <a:pPr lvl="1"/>
            <a:r>
              <a:rPr lang="en-US" dirty="0"/>
              <a:t>(It does not have to be perfect, we expect you to have to change)</a:t>
            </a:r>
          </a:p>
        </p:txBody>
      </p:sp>
    </p:spTree>
    <p:extLst>
      <p:ext uri="{BB962C8B-B14F-4D97-AF65-F5344CB8AC3E}">
        <p14:creationId xmlns:p14="http://schemas.microsoft.com/office/powerpoint/2010/main" val="234578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dirty="0"/>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7772400" cy="18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#1</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10931</TotalTime>
  <Words>4391</Words>
  <Application>Microsoft Office PowerPoint</Application>
  <PresentationFormat>On-screen Show (4:3)</PresentationFormat>
  <Paragraphs>860</Paragraphs>
  <Slides>62</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Consolas</vt:lpstr>
      <vt:lpstr>Courier New</vt:lpstr>
      <vt:lpstr>Wingdings</vt:lpstr>
      <vt:lpstr>Office Theme</vt:lpstr>
      <vt:lpstr>CSSE 220</vt:lpstr>
      <vt:lpstr>Review of Design Problems</vt:lpstr>
      <vt:lpstr>Today’s topic</vt:lpstr>
      <vt:lpstr>Principles of Design (for CSSE220)</vt:lpstr>
      <vt:lpstr>PowerPoint Presentation</vt:lpstr>
      <vt:lpstr>PowerPoint Presentation</vt:lpstr>
      <vt:lpstr>PowerPoint Presentation</vt:lpstr>
      <vt:lpstr>Today’s topic - #1</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Employee Salary Problem In-Class Quiz Questions #1 &amp; #2</vt:lpstr>
      <vt:lpstr>Employee Salary Problem In-Class Quiz Questions #1 &amp; #2</vt:lpstr>
      <vt:lpstr>Better Solution</vt:lpstr>
      <vt:lpstr>Eliminate manager salary field!</vt:lpstr>
      <vt:lpstr>Today’s topic - #2</vt:lpstr>
      <vt:lpstr>UML Interlude: Dependency Relationship</vt:lpstr>
      <vt:lpstr>Message Chain – Don’t Have Them</vt:lpstr>
      <vt:lpstr>Message Chain  Rewritten using variables</vt:lpstr>
      <vt:lpstr>Message Chain  Rewritten using variables</vt:lpstr>
      <vt:lpstr>Message Chain: Solution</vt:lpstr>
      <vt:lpstr>Solar System Problem In-Class Quiz Questions #4 &amp; #5</vt:lpstr>
      <vt:lpstr>PowerPoint Presentation</vt:lpstr>
      <vt:lpstr>PowerPoint Presentation</vt:lpstr>
      <vt:lpstr>Partial Solution</vt:lpstr>
      <vt:lpstr>Better Solution Eliminate Data Duplication</vt:lpstr>
      <vt:lpstr>Today’s topic</vt:lpstr>
      <vt:lpstr>The plan</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Rule of Thumb: No Global Variables</vt:lpstr>
      <vt:lpstr>Rule of Thumb: No Global Variables</vt:lpstr>
      <vt:lpstr>Stop Here Today</vt:lpstr>
      <vt:lpstr>Variable Scope</vt:lpstr>
      <vt:lpstr>Member Scope (Field or Method)</vt:lpstr>
      <vt:lpstr>Overlapping Scope and Shadowing</vt:lpstr>
      <vt:lpstr>Work Time</vt:lpstr>
      <vt:lpstr>ImplementingDesign2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 E.</cp:lastModifiedBy>
  <cp:revision>207</cp:revision>
  <cp:lastPrinted>2016-09-28T11:28:01Z</cp:lastPrinted>
  <dcterms:created xsi:type="dcterms:W3CDTF">2013-12-22T20:42:02Z</dcterms:created>
  <dcterms:modified xsi:type="dcterms:W3CDTF">2018-09-27T02:49:25Z</dcterms:modified>
</cp:coreProperties>
</file>