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9" r:id="rId3"/>
    <p:sldId id="301" r:id="rId4"/>
    <p:sldId id="302" r:id="rId5"/>
    <p:sldId id="280" r:id="rId6"/>
    <p:sldId id="304" r:id="rId7"/>
    <p:sldId id="281" r:id="rId8"/>
    <p:sldId id="303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73619" autoAdjust="0"/>
  </p:normalViewPr>
  <p:slideViewPr>
    <p:cSldViewPr snapToObjects="1">
      <p:cViewPr varScale="1">
        <p:scale>
          <a:sx n="91" d="100"/>
          <a:sy n="91" d="100"/>
        </p:scale>
        <p:origin x="28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No quiz today.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Bring printouts</a:t>
            </a:r>
            <a:r>
              <a:rPr lang="en-US" baseline="0" dirty="0" smtClean="0"/>
              <a:t> from the </a:t>
            </a:r>
            <a:r>
              <a:rPr lang="en-US" baseline="0" dirty="0" err="1" smtClean="0"/>
              <a:t>MergeSortSimpleSolution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comparable</a:t>
            </a:r>
            <a:r>
              <a:rPr lang="en-US" dirty="0" err="1" smtClean="0"/>
              <a:t>.Rectangle</a:t>
            </a:r>
            <a:r>
              <a:rPr lang="en-US" dirty="0" smtClean="0"/>
              <a:t> example with class.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Have students complete </a:t>
            </a:r>
            <a:r>
              <a:rPr lang="en-US" baseline="0" dirty="0" err="1" smtClean="0"/>
              <a:t>comparable.Person</a:t>
            </a:r>
            <a:r>
              <a:rPr lang="en-US" baseline="0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The behavior of </a:t>
            </a:r>
            <a:r>
              <a:rPr lang="en-US" dirty="0" err="1" smtClean="0"/>
              <a:t>compareTo</a:t>
            </a:r>
            <a:r>
              <a:rPr lang="en-US" dirty="0" smtClean="0"/>
              <a:t>() is described</a:t>
            </a:r>
            <a:r>
              <a:rPr lang="en-US" baseline="0" dirty="0" smtClean="0"/>
              <a:t> in the Comparable interface.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987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Might want to ask them  to identify the sort. (</a:t>
            </a:r>
            <a:r>
              <a:rPr lang="en-US" dirty="0" smtClean="0"/>
              <a:t>This is selection</a:t>
            </a:r>
            <a:r>
              <a:rPr lang="en-US" baseline="0" dirty="0" smtClean="0"/>
              <a:t> sort.)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11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See </a:t>
            </a:r>
            <a:r>
              <a:rPr lang="en-US" dirty="0" err="1" smtClean="0"/>
              <a:t>function.FunctionObjects</a:t>
            </a:r>
            <a:r>
              <a:rPr lang="en-US" dirty="0" smtClean="0"/>
              <a:t> example, look at docs for Comparator.  Implement one</a:t>
            </a:r>
            <a:r>
              <a:rPr lang="en-US" baseline="0" dirty="0" smtClean="0"/>
              <a:t> or two together, then have them work on the rest for awhile.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Comparator is also an interface, like Comparable.  Comparator declares the compare() function while Comparable declares the </a:t>
            </a:r>
            <a:r>
              <a:rPr lang="en-US" baseline="0" dirty="0" err="1" smtClean="0"/>
              <a:t>compareTo</a:t>
            </a:r>
            <a:r>
              <a:rPr lang="en-US" baseline="0" dirty="0" smtClean="0"/>
              <a:t>() function.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Comparators are primarily used for collection objects to tell them how to order their elements.</a:t>
            </a:r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4A957-DB2F-4B5C-AC38-D1665CDF117F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62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Tuesday, February 13,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Tuesday, February 13,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Tuesday, February 13,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Tuesday, February 13,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Tuesday, February 13,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Tuesday, February 13,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Tuesday, February 13,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Tuesday, February 13,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Tuesday, February 13,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Tuesday, February 13,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Tuesday, February 13,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Tuesday, February 13,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java.sun.com/javase/6/docs/api/java/util/Comparator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CSSE 220</a:t>
            </a:r>
            <a:endParaRPr lang="en-US" dirty="0"/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>Comparable/Comparator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5750" y="6242050"/>
            <a:ext cx="565785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Checkout </a:t>
            </a:r>
            <a:r>
              <a:rPr lang="en-US" i="1" dirty="0" err="1" smtClean="0"/>
              <a:t>MergeSortSimple</a:t>
            </a:r>
            <a:r>
              <a:rPr lang="en-US" i="1" dirty="0" smtClean="0"/>
              <a:t> </a:t>
            </a:r>
            <a:r>
              <a:rPr lang="en-US" dirty="0" smtClean="0"/>
              <a:t>project </a:t>
            </a:r>
            <a:r>
              <a:rPr lang="en-US" dirty="0"/>
              <a:t>from SVN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Plan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Java’s sort functions (Comparable and Comparator)</a:t>
            </a:r>
          </a:p>
          <a:p>
            <a:r>
              <a:rPr lang="en-US" dirty="0" smtClean="0"/>
              <a:t>Project worktime</a:t>
            </a:r>
          </a:p>
        </p:txBody>
      </p:sp>
    </p:spTree>
    <p:extLst>
      <p:ext uri="{BB962C8B-B14F-4D97-AF65-F5344CB8AC3E}">
        <p14:creationId xmlns:p14="http://schemas.microsoft.com/office/powerpoint/2010/main" val="6943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Sort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arrays: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Arrays.sort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ArrayLists</a:t>
            </a:r>
            <a:r>
              <a:rPr lang="en-US" dirty="0" smtClean="0"/>
              <a:t> or other stuff: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myArrayList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/>
              <a:t>For stuff like Strings and </a:t>
            </a:r>
            <a:r>
              <a:rPr lang="en-US" dirty="0" err="1" smtClean="0"/>
              <a:t>ints</a:t>
            </a:r>
            <a:r>
              <a:rPr lang="en-US" dirty="0" smtClean="0"/>
              <a:t>, the expected sorting is already built in.  But what if you have a new class you want to sort?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Your Object is Sortable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implement the Comparable&lt;</a:t>
            </a:r>
            <a:r>
              <a:rPr lang="en-US" dirty="0" err="1" smtClean="0"/>
              <a:t>YourObjectType</a:t>
            </a:r>
            <a:r>
              <a:rPr lang="en-US" dirty="0" smtClean="0"/>
              <a:t>&gt; interface</a:t>
            </a:r>
          </a:p>
          <a:p>
            <a:r>
              <a:rPr lang="en-US" dirty="0" smtClean="0"/>
              <a:t>You need to implement 1 method: </a:t>
            </a:r>
            <a:r>
              <a:rPr lang="en-US" dirty="0" err="1" smtClean="0"/>
              <a:t>compareTo</a:t>
            </a:r>
            <a:r>
              <a:rPr lang="en-US" dirty="0" smtClean="0"/>
              <a:t>(other)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126163"/>
            <a:ext cx="442941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Section 10.3 of your text </a:t>
            </a:r>
            <a:r>
              <a:rPr lang="en-US" dirty="0" smtClean="0"/>
              <a:t>has more details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4896" y="3562290"/>
            <a:ext cx="47756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Requirements: compares data like .equals(), </a:t>
            </a:r>
          </a:p>
          <a:p>
            <a:r>
              <a:rPr lang="en-US" dirty="0" smtClean="0"/>
              <a:t>but returns an integer such that:</a:t>
            </a:r>
          </a:p>
          <a:p>
            <a:r>
              <a:rPr lang="en-US" b="1" dirty="0" err="1"/>
              <a:t>a</a:t>
            </a:r>
            <a:r>
              <a:rPr lang="en-US" b="1" dirty="0" err="1" smtClean="0"/>
              <a:t>.compareTo</a:t>
            </a:r>
            <a:r>
              <a:rPr lang="en-US" b="1" dirty="0" smtClean="0"/>
              <a:t>(b</a:t>
            </a:r>
            <a:r>
              <a:rPr lang="en-US" b="1" dirty="0"/>
              <a:t>) &lt; 0 </a:t>
            </a:r>
            <a:r>
              <a:rPr lang="en-US" dirty="0"/>
              <a:t>when </a:t>
            </a:r>
            <a:r>
              <a:rPr lang="en-US" b="1" dirty="0"/>
              <a:t>a </a:t>
            </a:r>
            <a:r>
              <a:rPr lang="en-US" b="1" dirty="0" smtClean="0"/>
              <a:t>&lt; </a:t>
            </a:r>
            <a:r>
              <a:rPr lang="en-US" b="1" dirty="0" smtClean="0"/>
              <a:t>b</a:t>
            </a:r>
          </a:p>
          <a:p>
            <a:r>
              <a:rPr lang="en-US" b="1" dirty="0" err="1" smtClean="0"/>
              <a:t>a.compareTo</a:t>
            </a:r>
            <a:r>
              <a:rPr lang="en-US" b="1" dirty="0" smtClean="0"/>
              <a:t>(b) &gt; 0</a:t>
            </a:r>
            <a:r>
              <a:rPr lang="en-US" dirty="0" smtClean="0"/>
              <a:t> when </a:t>
            </a:r>
            <a:r>
              <a:rPr lang="en-US" b="1" dirty="0" smtClean="0"/>
              <a:t>a &gt; b</a:t>
            </a:r>
          </a:p>
          <a:p>
            <a:r>
              <a:rPr lang="en-US" b="1" dirty="0" err="1" smtClean="0"/>
              <a:t>a.compareTo</a:t>
            </a:r>
            <a:r>
              <a:rPr lang="en-US" b="1" dirty="0" smtClean="0"/>
              <a:t>(b) == 0</a:t>
            </a:r>
            <a:r>
              <a:rPr lang="en-US" dirty="0" smtClean="0"/>
              <a:t> when </a:t>
            </a:r>
            <a:r>
              <a:rPr lang="en-US" b="1" dirty="0" smtClean="0"/>
              <a:t>a == 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Sort of a Different Order</a:t>
            </a:r>
            <a:endParaRPr lang="en-US" dirty="0"/>
          </a:p>
        </p:txBody>
      </p:sp>
      <p:sp>
        <p:nvSpPr>
          <p:cNvPr id="30722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libraries provide efficient sorting algorithms</a:t>
            </a:r>
          </a:p>
          <a:p>
            <a:pPr lvl="1"/>
            <a:r>
              <a:rPr lang="en-US" dirty="0" err="1" smtClean="0">
                <a:latin typeface="Lucida Sans Typewriter" charset="0"/>
              </a:rPr>
              <a:t>Arrays.sort</a:t>
            </a:r>
            <a:r>
              <a:rPr lang="en-US" dirty="0" smtClean="0">
                <a:latin typeface="Lucida Sans Typewriter" charset="0"/>
              </a:rPr>
              <a:t>(…) </a:t>
            </a:r>
            <a:r>
              <a:rPr lang="en-US" dirty="0" smtClean="0"/>
              <a:t>and </a:t>
            </a:r>
            <a:r>
              <a:rPr lang="en-US" dirty="0" err="1" smtClean="0">
                <a:latin typeface="Lucida Sans Typewriter" charset="0"/>
              </a:rPr>
              <a:t>Collections.sort</a:t>
            </a:r>
            <a:r>
              <a:rPr lang="en-US" dirty="0" smtClean="0">
                <a:latin typeface="Lucida Sans Typewriter" charset="0"/>
              </a:rPr>
              <a:t>(…)</a:t>
            </a:r>
          </a:p>
          <a:p>
            <a:endParaRPr lang="en-US" dirty="0" smtClean="0"/>
          </a:p>
          <a:p>
            <a:r>
              <a:rPr lang="en-US" dirty="0" smtClean="0"/>
              <a:t>But suppose we want to sort by something other than the “natural order” given by </a:t>
            </a:r>
            <a:r>
              <a:rPr lang="en-US" dirty="0" err="1" smtClean="0">
                <a:latin typeface="Lucida Sans Typewriter" charset="0"/>
              </a:rPr>
              <a:t>compareTo</a:t>
            </a:r>
            <a:r>
              <a:rPr lang="en-US" dirty="0" smtClean="0">
                <a:latin typeface="Lucida Sans Typewriter" charset="0"/>
              </a:rPr>
              <a:t>()</a:t>
            </a:r>
          </a:p>
          <a:p>
            <a:endParaRPr lang="en-US" dirty="0" smtClean="0">
              <a:latin typeface="Lucida Sans Typewriter" charset="0"/>
            </a:endParaRPr>
          </a:p>
          <a:p>
            <a:r>
              <a:rPr lang="en-US" dirty="0"/>
              <a:t>Look at the </a:t>
            </a:r>
            <a:r>
              <a:rPr lang="en-US" dirty="0" smtClean="0"/>
              <a:t>ugly code duplication if the way to sort is embedded in the sort (next slide)!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duplication again!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 smtClean="0"/>
              <a:t>Sort by length of string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199" y="1839912"/>
            <a:ext cx="4187825" cy="3951288"/>
          </a:xfrm>
        </p:spPr>
        <p:txBody>
          <a:bodyPr>
            <a:noAutofit/>
          </a:bodyPr>
          <a:lstStyle/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public </a:t>
            </a:r>
            <a:r>
              <a:rPr lang="en-US" sz="1400" dirty="0" smtClean="0">
                <a:solidFill>
                  <a:srgbClr val="FF0000"/>
                </a:solidFill>
              </a:rPr>
              <a:t>void sort(String[] </a:t>
            </a:r>
            <a:r>
              <a:rPr lang="en-US" sz="1400" dirty="0">
                <a:solidFill>
                  <a:srgbClr val="FF0000"/>
                </a:solidFill>
              </a:rPr>
              <a:t>array) 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final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n = </a:t>
            </a:r>
            <a:r>
              <a:rPr lang="en-US" sz="1400" dirty="0" err="1">
                <a:solidFill>
                  <a:srgbClr val="FF0000"/>
                </a:solidFill>
              </a:rPr>
              <a:t>array.length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for 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j= </a:t>
            </a:r>
            <a:r>
              <a:rPr lang="en-US" sz="1400" dirty="0">
                <a:solidFill>
                  <a:srgbClr val="FF0000"/>
                </a:solidFill>
              </a:rPr>
              <a:t>0; </a:t>
            </a:r>
            <a:r>
              <a:rPr lang="en-US" sz="1400" dirty="0" smtClean="0">
                <a:solidFill>
                  <a:srgbClr val="FF0000"/>
                </a:solidFill>
              </a:rPr>
              <a:t>j&lt; </a:t>
            </a:r>
            <a:r>
              <a:rPr lang="en-US" sz="1400" dirty="0">
                <a:solidFill>
                  <a:srgbClr val="FF0000"/>
                </a:solidFill>
              </a:rPr>
              <a:t>n - 1; </a:t>
            </a:r>
            <a:r>
              <a:rPr lang="en-US" sz="1400" dirty="0" err="1" smtClean="0">
                <a:solidFill>
                  <a:srgbClr val="FF0000"/>
                </a:solidFill>
              </a:rPr>
              <a:t>j++</a:t>
            </a:r>
            <a:r>
              <a:rPr lang="en-US" sz="1400" dirty="0" smtClean="0">
                <a:solidFill>
                  <a:srgbClr val="FF0000"/>
                </a:solidFill>
              </a:rPr>
              <a:t>) </a:t>
            </a:r>
            <a:r>
              <a:rPr lang="en-US" sz="1400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       </a:t>
            </a: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indexOfSmallestLeft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smtClean="0">
                <a:solidFill>
                  <a:srgbClr val="FF0000"/>
                </a:solidFill>
              </a:rPr>
              <a:t>j;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String </a:t>
            </a:r>
            <a:r>
              <a:rPr lang="en-US" sz="1400" dirty="0" err="1" smtClean="0">
                <a:solidFill>
                  <a:srgbClr val="FF0000"/>
                </a:solidFill>
              </a:rPr>
              <a:t>smallestLeft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smtClean="0">
                <a:solidFill>
                  <a:srgbClr val="FF0000"/>
                </a:solidFill>
              </a:rPr>
              <a:t>array[</a:t>
            </a:r>
            <a:r>
              <a:rPr lang="en-US" sz="1400" dirty="0" err="1" smtClean="0">
                <a:solidFill>
                  <a:srgbClr val="FF0000"/>
                </a:solidFill>
              </a:rPr>
              <a:t>indexOfSmallestLeft</a:t>
            </a:r>
            <a:r>
              <a:rPr lang="en-US" sz="1400" dirty="0" smtClean="0">
                <a:solidFill>
                  <a:srgbClr val="FF0000"/>
                </a:solidFill>
              </a:rPr>
              <a:t>];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for 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smtClean="0">
                <a:solidFill>
                  <a:srgbClr val="FF0000"/>
                </a:solidFill>
              </a:rPr>
              <a:t>j+ </a:t>
            </a:r>
            <a:r>
              <a:rPr lang="en-US" sz="1400" dirty="0">
                <a:solidFill>
                  <a:srgbClr val="FF0000"/>
                </a:solidFill>
              </a:rPr>
              <a:t>1;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 &lt; n;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++) 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            if 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/>
              <a:t>array[</a:t>
            </a:r>
            <a:r>
              <a:rPr lang="en-US" sz="1400" b="1" dirty="0" err="1"/>
              <a:t>i</a:t>
            </a:r>
            <a:r>
              <a:rPr lang="en-US" sz="1400" b="1" dirty="0" smtClean="0"/>
              <a:t>].length() &lt;  </a:t>
            </a:r>
            <a:r>
              <a:rPr lang="en-US" sz="1400" b="1" dirty="0" err="1" smtClean="0"/>
              <a:t>smallestLeft.length</a:t>
            </a:r>
            <a:r>
              <a:rPr lang="en-US" sz="1400" b="1" dirty="0" smtClean="0"/>
              <a:t>()</a:t>
            </a:r>
            <a:r>
              <a:rPr lang="en-US" sz="1400" dirty="0" smtClean="0">
                <a:solidFill>
                  <a:srgbClr val="FF0000"/>
                </a:solidFill>
              </a:rPr>
              <a:t>) </a:t>
            </a:r>
            <a:r>
              <a:rPr lang="en-US" sz="1400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        </a:t>
            </a:r>
            <a:r>
              <a:rPr lang="en-US" sz="1400" dirty="0" err="1" smtClean="0">
                <a:solidFill>
                  <a:srgbClr val="FF0000"/>
                </a:solidFill>
              </a:rPr>
              <a:t>indexOfSmallestLeft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        </a:t>
            </a:r>
            <a:r>
              <a:rPr lang="en-US" sz="1400" dirty="0" err="1" smtClean="0">
                <a:solidFill>
                  <a:srgbClr val="FF0000"/>
                </a:solidFill>
              </a:rPr>
              <a:t>smallestLeft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array[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];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    }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}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array[</a:t>
            </a:r>
            <a:r>
              <a:rPr lang="en-US" sz="1400" dirty="0" err="1" smtClean="0">
                <a:solidFill>
                  <a:srgbClr val="FF0000"/>
                </a:solidFill>
              </a:rPr>
              <a:t>indexOfSmallestLeft</a:t>
            </a:r>
            <a:r>
              <a:rPr lang="en-US" sz="1400" dirty="0" smtClean="0">
                <a:solidFill>
                  <a:srgbClr val="FF0000"/>
                </a:solidFill>
              </a:rPr>
              <a:t>]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smtClean="0">
                <a:solidFill>
                  <a:srgbClr val="FF0000"/>
                </a:solidFill>
              </a:rPr>
              <a:t>array[j];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array[j]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err="1" smtClean="0">
                <a:solidFill>
                  <a:srgbClr val="FF0000"/>
                </a:solidFill>
              </a:rPr>
              <a:t>smallestLeft</a:t>
            </a:r>
            <a:r>
              <a:rPr lang="en-US" sz="1400" dirty="0" smtClean="0">
                <a:solidFill>
                  <a:srgbClr val="FF0000"/>
                </a:solidFill>
              </a:rPr>
              <a:t>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}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24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/>
          <a:lstStyle/>
          <a:p>
            <a:r>
              <a:rPr lang="en-US" dirty="0" smtClean="0"/>
              <a:t>Sort by second character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4" y="1839912"/>
            <a:ext cx="4422775" cy="3951288"/>
          </a:xfrm>
        </p:spPr>
        <p:txBody>
          <a:bodyPr>
            <a:noAutofit/>
          </a:bodyPr>
          <a:lstStyle/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public void </a:t>
            </a:r>
            <a:r>
              <a:rPr lang="en-US" sz="1400" dirty="0" smtClean="0">
                <a:solidFill>
                  <a:srgbClr val="FF0000"/>
                </a:solidFill>
              </a:rPr>
              <a:t>sort(String</a:t>
            </a:r>
            <a:r>
              <a:rPr lang="en-US" sz="1400" dirty="0">
                <a:solidFill>
                  <a:srgbClr val="FF0000"/>
                </a:solidFill>
              </a:rPr>
              <a:t>[] array) 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final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n = </a:t>
            </a:r>
            <a:r>
              <a:rPr lang="en-US" sz="1400" dirty="0" err="1">
                <a:solidFill>
                  <a:srgbClr val="FF0000"/>
                </a:solidFill>
              </a:rPr>
              <a:t>array.length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for 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j= 0; j&lt; n - 1; </a:t>
            </a:r>
            <a:r>
              <a:rPr lang="en-US" sz="1400" dirty="0" err="1">
                <a:solidFill>
                  <a:srgbClr val="FF0000"/>
                </a:solidFill>
              </a:rPr>
              <a:t>j++</a:t>
            </a:r>
            <a:r>
              <a:rPr lang="en-US" sz="1400" dirty="0">
                <a:solidFill>
                  <a:srgbClr val="FF0000"/>
                </a:solidFill>
              </a:rPr>
              <a:t>) 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indexOfSmallestLeft</a:t>
            </a:r>
            <a:r>
              <a:rPr lang="en-US" sz="1400" dirty="0">
                <a:solidFill>
                  <a:srgbClr val="FF0000"/>
                </a:solidFill>
              </a:rPr>
              <a:t> = j;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String </a:t>
            </a:r>
            <a:r>
              <a:rPr lang="en-US" sz="1400" dirty="0" err="1">
                <a:solidFill>
                  <a:srgbClr val="FF0000"/>
                </a:solidFill>
              </a:rPr>
              <a:t>smallestLeft</a:t>
            </a:r>
            <a:r>
              <a:rPr lang="en-US" sz="1400" dirty="0">
                <a:solidFill>
                  <a:srgbClr val="FF0000"/>
                </a:solidFill>
              </a:rPr>
              <a:t> = array[</a:t>
            </a:r>
            <a:r>
              <a:rPr lang="en-US" sz="1400" dirty="0" err="1">
                <a:solidFill>
                  <a:srgbClr val="FF0000"/>
                </a:solidFill>
              </a:rPr>
              <a:t>indexOfSmallestLeft</a:t>
            </a:r>
            <a:r>
              <a:rPr lang="en-US" sz="1400" dirty="0">
                <a:solidFill>
                  <a:srgbClr val="FF0000"/>
                </a:solidFill>
              </a:rPr>
              <a:t>];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for 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 = j+ 1;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 &lt; n;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++) 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    if (</a:t>
            </a:r>
            <a:r>
              <a:rPr lang="en-US" sz="1400" b="1" dirty="0"/>
              <a:t>array[</a:t>
            </a:r>
            <a:r>
              <a:rPr lang="en-US" sz="1400" b="1" dirty="0" err="1"/>
              <a:t>i</a:t>
            </a:r>
            <a:r>
              <a:rPr lang="en-US" sz="1400" b="1" dirty="0" smtClean="0"/>
              <a:t>].</a:t>
            </a:r>
            <a:r>
              <a:rPr lang="en-US" sz="1400" b="1" dirty="0" err="1" smtClean="0"/>
              <a:t>charAt</a:t>
            </a:r>
            <a:r>
              <a:rPr lang="en-US" sz="1400" b="1" dirty="0" smtClean="0"/>
              <a:t>(1) &lt;  </a:t>
            </a:r>
            <a:r>
              <a:rPr lang="en-US" sz="1400" b="1" dirty="0" err="1" smtClean="0"/>
              <a:t>smallestLeft.charAt</a:t>
            </a:r>
            <a:r>
              <a:rPr lang="en-US" sz="1400" b="1" dirty="0" smtClean="0"/>
              <a:t>(1)</a:t>
            </a:r>
            <a:r>
              <a:rPr lang="en-US" sz="1400" dirty="0" smtClean="0">
                <a:solidFill>
                  <a:srgbClr val="FF0000"/>
                </a:solidFill>
              </a:rPr>
              <a:t>) </a:t>
            </a:r>
            <a:r>
              <a:rPr lang="en-US" sz="1400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        </a:t>
            </a:r>
            <a:r>
              <a:rPr lang="en-US" sz="1400" dirty="0" err="1">
                <a:solidFill>
                  <a:srgbClr val="FF0000"/>
                </a:solidFill>
              </a:rPr>
              <a:t>indexOfSmallestLeft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        </a:t>
            </a:r>
            <a:r>
              <a:rPr lang="en-US" sz="1400" dirty="0" err="1">
                <a:solidFill>
                  <a:srgbClr val="FF0000"/>
                </a:solidFill>
              </a:rPr>
              <a:t>smallestLeft</a:t>
            </a:r>
            <a:r>
              <a:rPr lang="en-US" sz="1400" dirty="0">
                <a:solidFill>
                  <a:srgbClr val="FF0000"/>
                </a:solidFill>
              </a:rPr>
              <a:t> = array[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];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    }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}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array[</a:t>
            </a:r>
            <a:r>
              <a:rPr lang="en-US" sz="1400" dirty="0" err="1">
                <a:solidFill>
                  <a:srgbClr val="FF0000"/>
                </a:solidFill>
              </a:rPr>
              <a:t>indexOfSmallestLeft</a:t>
            </a:r>
            <a:r>
              <a:rPr lang="en-US" sz="1400" dirty="0">
                <a:solidFill>
                  <a:srgbClr val="FF0000"/>
                </a:solidFill>
              </a:rPr>
              <a:t>] = array[j];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array[j] = </a:t>
            </a:r>
            <a:r>
              <a:rPr lang="en-US" sz="1400" dirty="0" err="1">
                <a:solidFill>
                  <a:srgbClr val="FF0000"/>
                </a:solidFill>
              </a:rPr>
              <a:t>smallestLeft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6126163"/>
            <a:ext cx="73152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 close! Can we let the “way to sort” be a parameter to the method?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1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Solution: Function Objects</a:t>
            </a:r>
            <a:endParaRPr lang="en-US" dirty="0"/>
          </a:p>
        </p:txBody>
      </p:sp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Objects defined to just “wrap up” functions so we can pass them to other (library) code</a:t>
            </a:r>
          </a:p>
          <a:p>
            <a:endParaRPr lang="en-US" dirty="0" smtClean="0"/>
          </a:p>
          <a:p>
            <a:r>
              <a:rPr lang="en-US" dirty="0" smtClean="0"/>
              <a:t>For sorting we can create a function object that implements </a:t>
            </a:r>
            <a:r>
              <a:rPr lang="en-US" dirty="0" smtClean="0">
                <a:latin typeface="Lucida Sans Typewriter" charset="0"/>
                <a:hlinkClick r:id="rId3"/>
              </a:rPr>
              <a:t>Comparator</a:t>
            </a:r>
            <a:endParaRPr lang="en-US" dirty="0" smtClean="0">
              <a:latin typeface="Lucida Sans Typewriter" charset="0"/>
            </a:endParaRPr>
          </a:p>
          <a:p>
            <a:pPr marL="457200" lvl="1" indent="0">
              <a:buNone/>
            </a:pPr>
            <a:r>
              <a:rPr lang="en-US" sz="2200" dirty="0" err="1" smtClean="0">
                <a:latin typeface="Lucida Sans Typewriter" charset="0"/>
              </a:rPr>
              <a:t>Arrays.sort</a:t>
            </a:r>
            <a:r>
              <a:rPr lang="en-US" sz="2200" dirty="0" smtClean="0">
                <a:latin typeface="Lucida Sans Typewriter" charset="0"/>
              </a:rPr>
              <a:t>(people, </a:t>
            </a:r>
            <a:r>
              <a:rPr lang="en-US" sz="2200" b="1" dirty="0" smtClean="0">
                <a:solidFill>
                  <a:srgbClr val="FF0000"/>
                </a:solidFill>
                <a:latin typeface="Lucida Sans Typewriter" charset="0"/>
              </a:rPr>
              <a:t>new </a:t>
            </a:r>
            <a:r>
              <a:rPr lang="en-US" sz="2200" b="1" dirty="0" err="1" smtClean="0">
                <a:solidFill>
                  <a:srgbClr val="FF0000"/>
                </a:solidFill>
                <a:latin typeface="Lucida Sans Typewriter" charset="0"/>
              </a:rPr>
              <a:t>ByAgeComparator</a:t>
            </a:r>
            <a:r>
              <a:rPr lang="en-US" sz="2200" b="1" dirty="0" smtClean="0">
                <a:solidFill>
                  <a:srgbClr val="FF0000"/>
                </a:solidFill>
                <a:latin typeface="Lucida Sans Typewriter" charset="0"/>
              </a:rPr>
              <a:t>()</a:t>
            </a:r>
            <a:r>
              <a:rPr lang="en-US" sz="2200" dirty="0" smtClean="0">
                <a:latin typeface="Lucida Sans Typewriter" charset="0"/>
              </a:rPr>
              <a:t>)</a:t>
            </a:r>
            <a:endParaRPr lang="en-US" dirty="0">
              <a:latin typeface="Lucida Sans Typewriter" charset="0"/>
            </a:endParaRP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goes </a:t>
            </a:r>
            <a:r>
              <a:rPr lang="en-US" dirty="0" smtClean="0"/>
              <a:t>into the </a:t>
            </a:r>
            <a:r>
              <a:rPr lang="en-US" dirty="0" err="1" smtClean="0"/>
              <a:t>ByAgeComparator</a:t>
            </a:r>
            <a:r>
              <a:rPr lang="en-US" dirty="0"/>
              <a:t> </a:t>
            </a:r>
            <a:r>
              <a:rPr lang="en-US" dirty="0" smtClean="0"/>
              <a:t>class? </a:t>
            </a:r>
            <a:endParaRPr lang="en-US" dirty="0"/>
          </a:p>
          <a:p>
            <a:r>
              <a:rPr lang="en-US" dirty="0"/>
              <a:t>Let’s try </a:t>
            </a:r>
            <a:r>
              <a:rPr lang="en-US" dirty="0" smtClean="0"/>
              <a:t>it! </a:t>
            </a:r>
          </a:p>
          <a:p>
            <a:r>
              <a:rPr lang="en-US" dirty="0" smtClean="0"/>
              <a:t>Examples on next slide if you </a:t>
            </a:r>
            <a:r>
              <a:rPr lang="en-US" smtClean="0"/>
              <a:t>get stuck</a:t>
            </a:r>
            <a:endParaRPr lang="en-US" dirty="0" smtClean="0">
              <a:latin typeface="Lucida Sans Typewriter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[]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String[] {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"red"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"orange"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"yellow"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"green"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"blue"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"indigo"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"violet"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};  </a:t>
            </a:r>
            <a:endParaRPr lang="en-US" sz="1100" dirty="0">
              <a:solidFill>
                <a:srgbClr val="3933FF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Monaco" charset="0"/>
              </a:rPr>
              <a:t>Arrays.sort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sz="1100" dirty="0" err="1">
                <a:latin typeface="Monaco" charset="0"/>
              </a:rPr>
              <a:t>System.</a:t>
            </a:r>
            <a:r>
              <a:rPr lang="en-US" sz="11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100" dirty="0" err="1">
                <a:latin typeface="Monaco" charset="0"/>
              </a:rPr>
              <a:t>.println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"Sort [default]: "</a:t>
            </a:r>
            <a:r>
              <a:rPr lang="en-US" sz="1100" dirty="0">
                <a:latin typeface="Monaco" charset="0"/>
              </a:rPr>
              <a:t> + </a:t>
            </a:r>
            <a:r>
              <a:rPr lang="en-US" sz="1100" dirty="0" err="1">
                <a:latin typeface="Monaco" charset="0"/>
              </a:rPr>
              <a:t>Arrays.toString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latin typeface="Monaco" charset="0"/>
              </a:rPr>
              <a:t>));</a:t>
            </a:r>
          </a:p>
          <a:p>
            <a:pPr marL="0" indent="0">
              <a:buNone/>
            </a:pPr>
            <a:endParaRPr lang="en-US" sz="1100" dirty="0" smtClean="0">
              <a:latin typeface="Monaco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Monaco" charset="0"/>
              </a:rPr>
              <a:t>Comparator&lt;String</a:t>
            </a:r>
            <a:r>
              <a:rPr lang="en-US" sz="1100" dirty="0">
                <a:latin typeface="Monaco" charset="0"/>
              </a:rPr>
              <a:t>&gt; </a:t>
            </a:r>
            <a:r>
              <a:rPr lang="en-US" sz="1100" dirty="0" err="1">
                <a:solidFill>
                  <a:srgbClr val="7E504F"/>
                </a:solidFill>
                <a:latin typeface="Monaco" charset="0"/>
              </a:rPr>
              <a:t>bySecondLetter</a:t>
            </a:r>
            <a:r>
              <a:rPr lang="en-US" sz="1100" dirty="0">
                <a:latin typeface="Monaco" charset="0"/>
              </a:rPr>
              <a:t> = </a:t>
            </a: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new</a:t>
            </a:r>
            <a:r>
              <a:rPr lang="en-US" sz="1100" dirty="0">
                <a:latin typeface="Monaco" charset="0"/>
              </a:rPr>
              <a:t> Comparator&lt;String&gt;() {</a:t>
            </a:r>
          </a:p>
          <a:p>
            <a:pPr marL="400050" lvl="1" indent="0">
              <a:buNone/>
            </a:pPr>
            <a:r>
              <a:rPr lang="en-US" sz="1100" dirty="0">
                <a:solidFill>
                  <a:srgbClr val="777777"/>
                </a:solidFill>
                <a:latin typeface="Monaco" charset="0"/>
              </a:rPr>
              <a:t>@Override</a:t>
            </a:r>
          </a:p>
          <a:p>
            <a:pPr marL="400050" lvl="1" indent="0">
              <a:buNone/>
            </a:pP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public</a:t>
            </a:r>
            <a:r>
              <a:rPr lang="en-US" sz="1100" dirty="0">
                <a:latin typeface="Monaco" charset="0"/>
              </a:rPr>
              <a:t> </a:t>
            </a:r>
            <a:r>
              <a:rPr lang="en-US" sz="11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100" dirty="0">
                <a:latin typeface="Monaco" charset="0"/>
              </a:rPr>
              <a:t> compare(String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s1</a:t>
            </a:r>
            <a:r>
              <a:rPr lang="en-US" sz="1100" dirty="0">
                <a:latin typeface="Monaco" charset="0"/>
              </a:rPr>
              <a:t>, String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s2</a:t>
            </a:r>
            <a:r>
              <a:rPr lang="en-US" sz="1100" dirty="0">
                <a:latin typeface="Monaco" charset="0"/>
              </a:rPr>
              <a:t>) {</a:t>
            </a:r>
          </a:p>
          <a:p>
            <a:pPr marL="800100" lvl="2" indent="0">
              <a:buNone/>
            </a:pP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char</a:t>
            </a:r>
            <a:r>
              <a:rPr lang="en-US" sz="1100" dirty="0">
                <a:latin typeface="Monaco" charset="0"/>
              </a:rPr>
              <a:t>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first</a:t>
            </a:r>
            <a:r>
              <a:rPr lang="en-US" sz="1100" dirty="0">
                <a:latin typeface="Monaco" charset="0"/>
              </a:rPr>
              <a:t> =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s1</a:t>
            </a:r>
            <a:r>
              <a:rPr lang="en-US" sz="1100" dirty="0">
                <a:latin typeface="Monaco" charset="0"/>
              </a:rPr>
              <a:t>.charAt(1);</a:t>
            </a:r>
          </a:p>
          <a:p>
            <a:pPr marL="800100" lvl="2" indent="0">
              <a:buNone/>
            </a:pP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char</a:t>
            </a:r>
            <a:r>
              <a:rPr lang="en-US" sz="1100" dirty="0">
                <a:latin typeface="Monaco" charset="0"/>
              </a:rPr>
              <a:t>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second</a:t>
            </a:r>
            <a:r>
              <a:rPr lang="en-US" sz="1100" dirty="0">
                <a:latin typeface="Monaco" charset="0"/>
              </a:rPr>
              <a:t> =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s2</a:t>
            </a:r>
            <a:r>
              <a:rPr lang="en-US" sz="1100" dirty="0">
                <a:latin typeface="Monaco" charset="0"/>
              </a:rPr>
              <a:t>.charAt(1);</a:t>
            </a:r>
          </a:p>
          <a:p>
            <a:pPr marL="800100" lvl="2" indent="0">
              <a:buNone/>
            </a:pP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first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-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second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1100" dirty="0">
              <a:solidFill>
                <a:srgbClr val="7E504F"/>
              </a:solidFill>
              <a:latin typeface="Monaco" charset="0"/>
            </a:endParaRPr>
          </a:p>
          <a:p>
            <a:pPr marL="400050" lvl="1" indent="0">
              <a:buNone/>
            </a:pPr>
            <a:r>
              <a:rPr lang="en-US" sz="1100" dirty="0">
                <a:latin typeface="Monaco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Monaco" charset="0"/>
              </a:rPr>
              <a:t>};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Arrays.sort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 err="1">
                <a:solidFill>
                  <a:srgbClr val="7E504F"/>
                </a:solidFill>
                <a:latin typeface="Monaco" charset="0"/>
              </a:rPr>
              <a:t>bySecondLetter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);</a:t>
            </a:r>
            <a:endParaRPr lang="en-US" sz="1100" dirty="0">
              <a:solidFill>
                <a:srgbClr val="7E504F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Monaco" charset="0"/>
              </a:rPr>
              <a:t>System.</a:t>
            </a:r>
            <a:r>
              <a:rPr lang="en-US" sz="11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100" dirty="0" err="1">
                <a:latin typeface="Monaco" charset="0"/>
              </a:rPr>
              <a:t>.println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"Sort [second letter]: "</a:t>
            </a:r>
            <a:r>
              <a:rPr lang="en-US" sz="1100" dirty="0">
                <a:latin typeface="Monaco" charset="0"/>
              </a:rPr>
              <a:t> + </a:t>
            </a:r>
            <a:r>
              <a:rPr lang="en-US" sz="1100" dirty="0" err="1">
                <a:latin typeface="Monaco" charset="0"/>
              </a:rPr>
              <a:t>Arrays.toString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latin typeface="Monaco" charset="0"/>
              </a:rPr>
              <a:t>));</a:t>
            </a:r>
          </a:p>
          <a:p>
            <a:pPr marL="0" indent="0">
              <a:buNone/>
            </a:pPr>
            <a:r>
              <a:rPr lang="en-US" sz="1100" dirty="0">
                <a:latin typeface="Monaco" charset="0"/>
              </a:rPr>
              <a:t>Comparator&lt;String&gt; </a:t>
            </a:r>
            <a:r>
              <a:rPr lang="en-US" sz="1100" dirty="0" err="1">
                <a:solidFill>
                  <a:srgbClr val="7E504F"/>
                </a:solidFill>
                <a:latin typeface="Monaco" charset="0"/>
              </a:rPr>
              <a:t>byFirstEPosition</a:t>
            </a:r>
            <a:r>
              <a:rPr lang="en-US" sz="1100" dirty="0">
                <a:latin typeface="Monaco" charset="0"/>
              </a:rPr>
              <a:t> = </a:t>
            </a: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new</a:t>
            </a:r>
            <a:r>
              <a:rPr lang="en-US" sz="1100" dirty="0">
                <a:latin typeface="Monaco" charset="0"/>
              </a:rPr>
              <a:t> Comparator&lt;String&gt;() {</a:t>
            </a:r>
          </a:p>
          <a:p>
            <a:pPr marL="400050" lvl="1" indent="0">
              <a:buNone/>
            </a:pPr>
            <a:r>
              <a:rPr lang="en-US" sz="1100" dirty="0">
                <a:solidFill>
                  <a:srgbClr val="777777"/>
                </a:solidFill>
                <a:latin typeface="Monaco" charset="0"/>
              </a:rPr>
              <a:t>@Override</a:t>
            </a:r>
          </a:p>
          <a:p>
            <a:pPr marL="400050" lvl="1" indent="0">
              <a:buNone/>
            </a:pP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public</a:t>
            </a:r>
            <a:r>
              <a:rPr lang="en-US" sz="1100" dirty="0">
                <a:latin typeface="Monaco" charset="0"/>
              </a:rPr>
              <a:t> </a:t>
            </a:r>
            <a:r>
              <a:rPr lang="en-US" sz="11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100" dirty="0">
                <a:latin typeface="Monaco" charset="0"/>
              </a:rPr>
              <a:t> compare(String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s1</a:t>
            </a:r>
            <a:r>
              <a:rPr lang="en-US" sz="1100" dirty="0">
                <a:latin typeface="Monaco" charset="0"/>
              </a:rPr>
              <a:t>, String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s2</a:t>
            </a:r>
            <a:r>
              <a:rPr lang="en-US" sz="1100" dirty="0">
                <a:latin typeface="Monaco" charset="0"/>
              </a:rPr>
              <a:t>) {</a:t>
            </a:r>
          </a:p>
          <a:p>
            <a:pPr marL="800100" lvl="2" indent="0">
              <a:buNone/>
            </a:pPr>
            <a:r>
              <a:rPr lang="en-US" sz="11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100" dirty="0">
                <a:latin typeface="Monaco" charset="0"/>
              </a:rPr>
              <a:t>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first</a:t>
            </a:r>
            <a:r>
              <a:rPr lang="en-US" sz="1100" dirty="0">
                <a:latin typeface="Monaco" charset="0"/>
              </a:rPr>
              <a:t> =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s1</a:t>
            </a:r>
            <a:r>
              <a:rPr lang="en-US" sz="1100" dirty="0">
                <a:latin typeface="Monaco" charset="0"/>
              </a:rPr>
              <a:t>.indexOf(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"e"</a:t>
            </a:r>
            <a:r>
              <a:rPr lang="en-US" sz="1100" dirty="0">
                <a:latin typeface="Monaco" charset="0"/>
              </a:rPr>
              <a:t>);</a:t>
            </a:r>
          </a:p>
          <a:p>
            <a:pPr marL="800100" lvl="2" indent="0">
              <a:buNone/>
            </a:pPr>
            <a:r>
              <a:rPr lang="en-US" sz="11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100" dirty="0">
                <a:latin typeface="Monaco" charset="0"/>
              </a:rPr>
              <a:t>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second</a:t>
            </a:r>
            <a:r>
              <a:rPr lang="en-US" sz="1100" dirty="0">
                <a:latin typeface="Monaco" charset="0"/>
              </a:rPr>
              <a:t> =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s2</a:t>
            </a:r>
            <a:r>
              <a:rPr lang="en-US" sz="1100" dirty="0">
                <a:latin typeface="Monaco" charset="0"/>
              </a:rPr>
              <a:t>.indexOf(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"e"</a:t>
            </a:r>
            <a:r>
              <a:rPr lang="en-US" sz="1100" dirty="0">
                <a:latin typeface="Monaco" charset="0"/>
              </a:rPr>
              <a:t>);</a:t>
            </a:r>
          </a:p>
          <a:p>
            <a:pPr marL="800100" lvl="2" indent="0">
              <a:buNone/>
            </a:pP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first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-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second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1100" dirty="0">
              <a:solidFill>
                <a:srgbClr val="7E504F"/>
              </a:solidFill>
              <a:latin typeface="Monaco" charset="0"/>
            </a:endParaRPr>
          </a:p>
          <a:p>
            <a:pPr marL="400050" lvl="1" indent="0">
              <a:buNone/>
            </a:pPr>
            <a:r>
              <a:rPr lang="en-US" sz="1100" dirty="0">
                <a:latin typeface="Monaco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Monaco" charset="0"/>
              </a:rPr>
              <a:t>};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Arrays.sort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 err="1">
                <a:solidFill>
                  <a:srgbClr val="7E504F"/>
                </a:solidFill>
                <a:latin typeface="Monaco" charset="0"/>
              </a:rPr>
              <a:t>byFirstEPosition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);</a:t>
            </a:r>
            <a:endParaRPr lang="en-US" sz="1100" dirty="0">
              <a:solidFill>
                <a:srgbClr val="7E504F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Monaco" charset="0"/>
              </a:rPr>
              <a:t>System.</a:t>
            </a:r>
            <a:r>
              <a:rPr lang="en-US" sz="11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100" dirty="0" err="1">
                <a:latin typeface="Monaco" charset="0"/>
              </a:rPr>
              <a:t>.println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"Sort [first e position]: "</a:t>
            </a:r>
            <a:r>
              <a:rPr lang="en-US" sz="1100" dirty="0">
                <a:latin typeface="Monaco" charset="0"/>
              </a:rPr>
              <a:t> + </a:t>
            </a:r>
            <a:r>
              <a:rPr lang="en-US" sz="1100" dirty="0" err="1">
                <a:latin typeface="Monaco" charset="0"/>
              </a:rPr>
              <a:t>Arrays.toString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latin typeface="Monaco" charset="0"/>
              </a:rPr>
              <a:t>));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83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8390</TotalTime>
  <Words>632</Words>
  <Application>Microsoft Macintosh PowerPoint</Application>
  <PresentationFormat>On-screen Show (4:3)</PresentationFormat>
  <Paragraphs>116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Lucida Sans Typewriter</vt:lpstr>
      <vt:lpstr>Monaco</vt:lpstr>
      <vt:lpstr>Office Theme</vt:lpstr>
      <vt:lpstr>CSSE 220</vt:lpstr>
      <vt:lpstr>Today’s Plan</vt:lpstr>
      <vt:lpstr>How to Sort in Java</vt:lpstr>
      <vt:lpstr>When Your Object is Sortable</vt:lpstr>
      <vt:lpstr>A Sort of a Different Order</vt:lpstr>
      <vt:lpstr>Code duplication again!</vt:lpstr>
      <vt:lpstr>Solution: Function Objects</vt:lpstr>
      <vt:lpstr>Examples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Matt Boutell</cp:lastModifiedBy>
  <cp:revision>919</cp:revision>
  <cp:lastPrinted>2008-10-29T02:15:06Z</cp:lastPrinted>
  <dcterms:created xsi:type="dcterms:W3CDTF">2011-01-13T14:36:30Z</dcterms:created>
  <dcterms:modified xsi:type="dcterms:W3CDTF">2018-02-13T14:08:15Z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