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368" r:id="rId3"/>
    <p:sldId id="369" r:id="rId4"/>
    <p:sldId id="370" r:id="rId5"/>
    <p:sldId id="371" r:id="rId6"/>
    <p:sldId id="386" r:id="rId7"/>
    <p:sldId id="373" r:id="rId8"/>
    <p:sldId id="372" r:id="rId9"/>
    <p:sldId id="374" r:id="rId10"/>
    <p:sldId id="375" r:id="rId11"/>
    <p:sldId id="376" r:id="rId12"/>
    <p:sldId id="387" r:id="rId13"/>
    <p:sldId id="377" r:id="rId14"/>
    <p:sldId id="378" r:id="rId15"/>
    <p:sldId id="380" r:id="rId16"/>
    <p:sldId id="389" r:id="rId17"/>
    <p:sldId id="379" r:id="rId18"/>
    <p:sldId id="388" r:id="rId19"/>
    <p:sldId id="381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3" autoAdjust="0"/>
    <p:restoredTop sz="61149" autoAdjust="0"/>
  </p:normalViewPr>
  <p:slideViewPr>
    <p:cSldViewPr snapToObjects="1">
      <p:cViewPr varScale="1">
        <p:scale>
          <a:sx n="81" d="100"/>
          <a:sy n="81" d="100"/>
        </p:scale>
        <p:origin x="259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184755D-2083-4E78-A15A-12BCB3E43BAF}" type="datetimeFigureOut">
              <a:rPr lang="en-US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66E5494-E446-4433-8013-DBDE64CEA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9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75D8C37-1815-4FAF-9DC3-E6CC2A524965}" type="datetimeFigureOut">
              <a:rPr lang="en-US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8" tIns="44904" rIns="89808" bIns="4490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8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A187583-0EC9-4694-9EAD-0DA64A276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0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Bring hard copy of </a:t>
            </a:r>
            <a:r>
              <a:rPr lang="en-US" dirty="0" err="1" smtClean="0"/>
              <a:t>CheckingAccount</a:t>
            </a:r>
            <a:r>
              <a:rPr lang="en-US" dirty="0" smtClean="0"/>
              <a:t>, </a:t>
            </a:r>
            <a:r>
              <a:rPr lang="en-US" dirty="0" err="1" smtClean="0"/>
              <a:t>ChessPiece</a:t>
            </a:r>
            <a:r>
              <a:rPr lang="en-US" dirty="0" smtClean="0"/>
              <a:t>, King, Queen, etc.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Bring photocopy of Big</a:t>
            </a:r>
            <a:r>
              <a:rPr lang="en-US" baseline="0" dirty="0" smtClean="0"/>
              <a:t> Java, </a:t>
            </a:r>
            <a:r>
              <a:rPr lang="en-US" dirty="0" smtClean="0"/>
              <a:t>Figure 3,</a:t>
            </a:r>
            <a:r>
              <a:rPr lang="en-US" baseline="0" dirty="0" smtClean="0"/>
              <a:t> page 422</a:t>
            </a:r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957318-F2D6-4424-86CA-EC3D1642FA8E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8970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Start to implement </a:t>
            </a:r>
            <a:r>
              <a:rPr lang="en-US" dirty="0" err="1" smtClean="0"/>
              <a:t>CheckingAccount</a:t>
            </a:r>
            <a:r>
              <a:rPr lang="en-US" dirty="0" smtClean="0"/>
              <a:t>, just create class,</a:t>
            </a:r>
            <a:r>
              <a:rPr lang="en-US" baseline="0" dirty="0" smtClean="0"/>
              <a:t> but do not add methods yet.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Draw UML diagram with details (See Figure on</a:t>
            </a:r>
            <a:r>
              <a:rPr lang="en-US" baseline="0" dirty="0" smtClean="0"/>
              <a:t> page 443</a:t>
            </a:r>
            <a:r>
              <a:rPr lang="en-US" dirty="0" smtClean="0"/>
              <a:t>)  on board first [keep this, you’ll need it later]</a:t>
            </a:r>
          </a:p>
          <a:p>
            <a:endParaRPr lang="en-US" dirty="0" smtClean="0"/>
          </a:p>
          <a:p>
            <a:r>
              <a:rPr lang="en-US" dirty="0" smtClean="0"/>
              <a:t>Use no-</a:t>
            </a:r>
            <a:r>
              <a:rPr lang="en-US" dirty="0" err="1" smtClean="0"/>
              <a:t>arg</a:t>
            </a:r>
            <a:r>
              <a:rPr lang="en-US" dirty="0" smtClean="0"/>
              <a:t> constructor initially. We’ll add</a:t>
            </a:r>
            <a:r>
              <a:rPr lang="en-US" baseline="0" dirty="0" smtClean="0"/>
              <a:t> the argument later.</a:t>
            </a:r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F75752-6D26-48BC-AC88-4E3BADE4DD75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7667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 super method calls.</a:t>
            </a:r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CheckingAccount</a:t>
            </a:r>
            <a:r>
              <a:rPr lang="en-US" dirty="0" smtClean="0"/>
              <a:t>(double) constructor</a:t>
            </a:r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2AAE34-BB19-4F3D-9984-C1B088AF47BE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2366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Draw B&amp;P diagrams.  Show calls.</a:t>
            </a:r>
          </a:p>
          <a:p>
            <a:r>
              <a:rPr lang="en-US" dirty="0" smtClean="0"/>
              <a:t>Why not? Because </a:t>
            </a:r>
            <a:r>
              <a:rPr lang="en-US" dirty="0" err="1" smtClean="0"/>
              <a:t>BankAccount</a:t>
            </a:r>
            <a:r>
              <a:rPr lang="en-US" dirty="0" smtClean="0"/>
              <a:t> doesn’t have an </a:t>
            </a:r>
            <a:r>
              <a:rPr lang="en-US" dirty="0" err="1" smtClean="0"/>
              <a:t>deductFees</a:t>
            </a:r>
            <a:r>
              <a:rPr lang="en-US" dirty="0" smtClean="0"/>
              <a:t>() method!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60CBC-2A70-49D3-9866-05F00BCCB9E5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2782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Suggest</a:t>
            </a:r>
            <a:r>
              <a:rPr lang="en-US" baseline="0" dirty="0" smtClean="0"/>
              <a:t> d</a:t>
            </a:r>
            <a:r>
              <a:rPr lang="en-US" dirty="0" smtClean="0"/>
              <a:t>rawing B&amp;P diagram and trace calls as practice for the exam.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8C4F2-B63F-49B5-8554-101017854A6D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8297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400" baseline="0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993E5-32C8-4EC2-BBC6-DB69025B6125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4126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Walk through the Chess example in Inheritance project. Start by showing the King and </a:t>
            </a:r>
            <a:r>
              <a:rPr lang="en-US" baseline="0" dirty="0" err="1" smtClean="0"/>
              <a:t>ChessPiece</a:t>
            </a:r>
            <a:r>
              <a:rPr lang="en-US" baseline="0" dirty="0" smtClean="0"/>
              <a:t> interface. Implement the queen, and note to the students how we end up copying a lot of code from the King into the Queen, there has to be a better way…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works well to just make the </a:t>
            </a:r>
            <a:r>
              <a:rPr lang="en-US" baseline="0" dirty="0" err="1" smtClean="0"/>
              <a:t>ChessPiece</a:t>
            </a:r>
            <a:r>
              <a:rPr lang="en-US" baseline="0" dirty="0" smtClean="0"/>
              <a:t> a class first and put in a </a:t>
            </a:r>
            <a:r>
              <a:rPr lang="en-US" baseline="0" dirty="0" err="1" smtClean="0"/>
              <a:t>System.err.println</a:t>
            </a:r>
            <a:r>
              <a:rPr lang="en-US" baseline="0" dirty="0" smtClean="0"/>
              <a:t>(“Implement this method!”) then show them if we forget to implement a method (Queen’s </a:t>
            </a:r>
            <a:r>
              <a:rPr lang="en-US" baseline="0" dirty="0" err="1" smtClean="0"/>
              <a:t>checkMove</a:t>
            </a:r>
            <a:r>
              <a:rPr lang="en-US" baseline="0" dirty="0" smtClean="0"/>
              <a:t>) we see that message at runtime.</a:t>
            </a:r>
          </a:p>
          <a:p>
            <a:endParaRPr lang="en-US" baseline="0" dirty="0" smtClean="0"/>
          </a:p>
          <a:p>
            <a:r>
              <a:rPr lang="en-US" sz="1400" baseline="0" dirty="0" smtClean="0"/>
              <a:t>At this point, they should see the justification for an abstract class, show that on next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4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reason for using Abstract classes is to force programmers to create</a:t>
            </a:r>
            <a:r>
              <a:rPr lang="en-US" baseline="0" dirty="0" smtClean="0"/>
              <a:t> subclasses. Declaring certain methods abstract prevents you from coming up with useless default methods that others might inherit by accident.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also allows code reuse when only a few methods of an interface differ in implementation. </a:t>
            </a:r>
          </a:p>
          <a:p>
            <a:endParaRPr lang="en-US" baseline="0" dirty="0" smtClean="0"/>
          </a:p>
          <a:p>
            <a:r>
              <a:rPr lang="en-US" sz="1200" baseline="0" dirty="0" smtClean="0"/>
              <a:t>Make the </a:t>
            </a:r>
            <a:r>
              <a:rPr lang="en-US" sz="1200" baseline="0" dirty="0" err="1" smtClean="0"/>
              <a:t>ChessPiece</a:t>
            </a:r>
            <a:r>
              <a:rPr lang="en-US" sz="1200" baseline="0" dirty="0" smtClean="0"/>
              <a:t> abstract, and pull the items that don’t change into the new abstract class, and leave the other methods abstract (see solution code). Walk students through this refactor for King/Queen, then have them implement the other pieces. Remind them that the Pawn is actually the hardest, and to do </a:t>
            </a:r>
            <a:r>
              <a:rPr lang="en-US" baseline="0" dirty="0" smtClean="0"/>
              <a:t>that LAST. </a:t>
            </a:r>
          </a:p>
          <a:p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02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Emphasize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doing Pawn last it requires several things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hasMoved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field) and needs to override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checkAttack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which is not obvious without looking at more code than they usually have to look at for the rest of the classes.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@Override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checkAttack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dx,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ChessPiece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piece) {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this.isWhite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==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piece.isWhite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 {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false;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(!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movedCorrectDirection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 {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false;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dx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Math.abs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(dx);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Math.abs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dx == 1 &amp;&amp;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1;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52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7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9247D9-907D-412C-BCC1-5896E9FEDD18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865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- animated bullets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ABF6A-382B-4F4B-90A1-319474DFB21B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383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Draw a Venn diagram here showing the set of all SavingsAccounts is a subset of the set of all BankAccounts.  Subclass is like subset.</a:t>
            </a:r>
          </a:p>
          <a:p>
            <a:r>
              <a:rPr lang="en-US" smtClean="0"/>
              <a:t>(Also inheritance flows down, so subclasses are below superclasses.)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26CBE-175B-4D78-98E5-F4A9240C5EAB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534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[Show code example here, just looking at code for </a:t>
            </a:r>
            <a:r>
              <a:rPr lang="en-US" dirty="0" err="1" smtClean="0"/>
              <a:t>BankAccount</a:t>
            </a:r>
            <a:r>
              <a:rPr lang="en-US" dirty="0" smtClean="0"/>
              <a:t> and </a:t>
            </a:r>
            <a:r>
              <a:rPr lang="en-US" dirty="0" err="1" smtClean="0"/>
              <a:t>SavingsAccount</a:t>
            </a:r>
            <a:r>
              <a:rPr lang="en-US" dirty="0" smtClean="0"/>
              <a:t> (not writing it live)]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CE116A-8D8C-4A53-8193-C79E6772096B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9232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main method:</a:t>
            </a:r>
          </a:p>
          <a:p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sa.deposit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sa.addInterest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students, “H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 its starting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balance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?”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40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implement </a:t>
            </a:r>
            <a:r>
              <a:rPr lang="en-US" dirty="0" err="1" smtClean="0"/>
              <a:t>CheckingAccount</a:t>
            </a:r>
            <a:r>
              <a:rPr lang="en-US" baseline="0" dirty="0" smtClean="0"/>
              <a:t> in a </a:t>
            </a:r>
            <a:r>
              <a:rPr lang="en-US" baseline="0" smtClean="0"/>
              <a:t>little while.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84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Advanced code sometimes has deep inheritance hierarchies</a:t>
            </a:r>
          </a:p>
          <a:p>
            <a:r>
              <a:rPr lang="en-US" dirty="0" smtClean="0"/>
              <a:t>Trace through a few paths asking students what might be inherited and what might be added at each level (See</a:t>
            </a:r>
            <a:r>
              <a:rPr lang="en-US" baseline="0" dirty="0" smtClean="0"/>
              <a:t> Figure 1 - 3, pages 422 - 3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 err="1" smtClean="0"/>
              <a:t>JComponent</a:t>
            </a:r>
            <a:r>
              <a:rPr lang="en-US" dirty="0" smtClean="0"/>
              <a:t> has a width and a height, so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JComponent</a:t>
            </a:r>
            <a:r>
              <a:rPr lang="en-US" baseline="0" dirty="0" smtClean="0"/>
              <a:t> class has a </a:t>
            </a:r>
            <a:r>
              <a:rPr lang="en-US" baseline="0" dirty="0" err="1" smtClean="0"/>
              <a:t>getWidth</a:t>
            </a:r>
            <a:r>
              <a:rPr lang="en-US" baseline="0" dirty="0" smtClean="0"/>
              <a:t>() and a </a:t>
            </a:r>
            <a:r>
              <a:rPr lang="en-US" baseline="0" dirty="0" err="1" smtClean="0"/>
              <a:t>getHeight</a:t>
            </a:r>
            <a:r>
              <a:rPr lang="en-US" baseline="0" dirty="0" smtClean="0"/>
              <a:t>() method.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Every </a:t>
            </a:r>
            <a:r>
              <a:rPr lang="en-US" baseline="0" dirty="0" err="1" smtClean="0"/>
              <a:t>JButton</a:t>
            </a:r>
            <a:r>
              <a:rPr lang="en-US" baseline="0" dirty="0" smtClean="0"/>
              <a:t> can have text or an icon on it, so the </a:t>
            </a:r>
            <a:r>
              <a:rPr lang="en-US" baseline="0" dirty="0" err="1" smtClean="0"/>
              <a:t>AbstractButton</a:t>
            </a:r>
            <a:r>
              <a:rPr lang="en-US" baseline="0" dirty="0" smtClean="0"/>
              <a:t> class has a </a:t>
            </a:r>
            <a:r>
              <a:rPr lang="en-US" baseline="0" dirty="0" err="1" smtClean="0"/>
              <a:t>setText</a:t>
            </a:r>
            <a:r>
              <a:rPr lang="en-US" baseline="0" dirty="0" smtClean="0"/>
              <a:t>() and a </a:t>
            </a:r>
            <a:r>
              <a:rPr lang="en-US" baseline="0" dirty="0" err="1" smtClean="0"/>
              <a:t>setIcon</a:t>
            </a:r>
            <a:r>
              <a:rPr lang="en-US" baseline="0" dirty="0" smtClean="0"/>
              <a:t>() method.</a:t>
            </a:r>
            <a:endParaRPr lang="en-US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0DD58A-E7F9-4DAF-8A80-6658051FAE3D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0681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5268C4-EF31-4B3E-B203-B8DB2EAD44A2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335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7653D9-4690-439F-9AB7-DB1A2AAA78D3}" type="datetime2">
              <a:rPr lang="en-US" smtClean="0"/>
              <a:pPr>
                <a:defRPr/>
              </a:pPr>
              <a:t>Tuesday, April 17,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C4F6E3-AEAB-490F-94DF-5833884795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6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18366-BF24-4613-8FED-CA818E6D4477}" type="datetime2">
              <a:rPr lang="en-US" smtClean="0"/>
              <a:pPr>
                <a:defRPr/>
              </a:pPr>
              <a:t>Tuesday, April 17,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03D57-373B-4F0D-B05A-B8082F9156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A47346-F063-481E-A86A-41BD06C43298}" type="datetime2">
              <a:rPr lang="en-US" smtClean="0"/>
              <a:pPr>
                <a:defRPr/>
              </a:pPr>
              <a:t>Tuesday, April 17,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C9157-32CE-4916-8093-BFDE56DFB0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7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B8731-4EFC-479C-A7C9-026151864EE8}" type="datetime2">
              <a:rPr lang="en-US" smtClean="0"/>
              <a:pPr>
                <a:defRPr/>
              </a:pPr>
              <a:t>Tuesday, April 17,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90282-8062-4273-9F07-599A313EBC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23CBDE-6397-40B8-BCC4-2A8AF6618F34}" type="datetime2">
              <a:rPr lang="en-US" smtClean="0"/>
              <a:pPr>
                <a:defRPr/>
              </a:pPr>
              <a:t>Tuesday, April 17,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2178AF-D2B4-4A07-ACA1-D2BF4B37B5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0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64C111-18F6-4A24-8976-49396BFA8EF2}" type="datetime2">
              <a:rPr lang="en-US" smtClean="0"/>
              <a:pPr>
                <a:defRPr/>
              </a:pPr>
              <a:t>Tuesday, April 17,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19513-1C4C-4968-BA21-2041791883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8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CD23E-6C8D-45CB-BC3E-8DD3561F842A}" type="datetime2">
              <a:rPr lang="en-US" smtClean="0"/>
              <a:pPr>
                <a:defRPr/>
              </a:pPr>
              <a:t>Tuesday, April 17,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7C3EA-5B8B-4C8A-999C-888DFF1E68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9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B72ED1-ED88-4B41-A8C3-B18B662B8B90}" type="datetime2">
              <a:rPr lang="en-US" smtClean="0"/>
              <a:pPr>
                <a:defRPr/>
              </a:pPr>
              <a:t>Tuesday, April 17,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32257-2EEB-4A36-B5C4-9C4A7F1C50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2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D68C66-E7B6-4C99-A1F9-9976E1949B1A}" type="datetime2">
              <a:rPr lang="en-US" smtClean="0"/>
              <a:pPr>
                <a:defRPr/>
              </a:pPr>
              <a:t>Tuesday, April 17,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F40FA-9170-44FD-AFAC-69ADFB377A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8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E2C5D-F413-4AEC-A4BC-39DF47ABD9FD}" type="datetime2">
              <a:rPr lang="en-US" smtClean="0"/>
              <a:pPr>
                <a:defRPr/>
              </a:pPr>
              <a:t>Tuesday, April 17,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526979-BFCF-4BF5-B677-EA86DE1B42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2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3A144D-5F63-4A2D-9E44-D40037CB6000}" type="datetime2">
              <a:rPr lang="en-US" smtClean="0"/>
              <a:pPr>
                <a:defRPr/>
              </a:pPr>
              <a:t>Tuesday, April 17,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2EF4B-3459-4A1A-A9F2-72414015F7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1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7E089E1-7597-4F62-8647-1221879FBF32}" type="datetime2">
              <a:rPr lang="en-US" smtClean="0"/>
              <a:pPr>
                <a:defRPr/>
              </a:pPr>
              <a:t>Tuesday, April 17,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B04DC7-7A80-4E55-ADE6-967D940C8C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2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CSSE 220</a:t>
            </a:r>
            <a:endParaRPr lang="en-US" dirty="0"/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smtClean="0"/>
              <a:t>Inheritance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50" y="5873541"/>
            <a:ext cx="531495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Check out </a:t>
            </a:r>
            <a:r>
              <a:rPr lang="en-US" sz="2400" i="1" dirty="0" smtClean="0"/>
              <a:t>Inheritance </a:t>
            </a:r>
            <a:r>
              <a:rPr lang="en-US" sz="2400" dirty="0" smtClean="0"/>
              <a:t>from </a:t>
            </a:r>
            <a:r>
              <a:rPr lang="en-US" sz="2400" dirty="0"/>
              <a:t>SVN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With Fields, Subclasses: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3"/>
                </a:solidFill>
              </a:rPr>
              <a:t>ALWAYS inherit</a:t>
            </a:r>
            <a:r>
              <a:rPr lang="en-US" dirty="0" smtClean="0"/>
              <a:t> all fields </a:t>
            </a:r>
            <a:r>
              <a:rPr lang="en-US" dirty="0" smtClean="0">
                <a:solidFill>
                  <a:schemeClr val="accent3"/>
                </a:solidFill>
              </a:rPr>
              <a:t>unchanged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3"/>
                </a:solidFill>
              </a:rPr>
              <a:t>Only have access to protected, public, and package level fields</a:t>
            </a:r>
          </a:p>
          <a:p>
            <a:pPr lvl="1">
              <a:defRPr/>
            </a:pPr>
            <a:endParaRPr lang="en-US" dirty="0" smtClean="0">
              <a:solidFill>
                <a:schemeClr val="accent3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chemeClr val="accent3"/>
                </a:solidFill>
              </a:rPr>
              <a:t>Can add</a:t>
            </a:r>
            <a:r>
              <a:rPr lang="en-US" dirty="0" smtClean="0"/>
              <a:t> entirely new fields not in superclass</a:t>
            </a:r>
            <a:endParaRPr lang="en-US" dirty="0"/>
          </a:p>
        </p:txBody>
      </p:sp>
      <p:sp>
        <p:nvSpPr>
          <p:cNvPr id="4" name="Line Callout 2 3"/>
          <p:cNvSpPr/>
          <p:nvPr/>
        </p:nvSpPr>
        <p:spPr>
          <a:xfrm>
            <a:off x="2133600" y="4495800"/>
            <a:ext cx="4267200" cy="1447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089"/>
              <a:gd name="adj6" fmla="val -45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DANGER!  Don’t use the same name as a </a:t>
            </a:r>
            <a:r>
              <a:rPr lang="en-US" sz="2800" dirty="0" err="1"/>
              <a:t>superclass</a:t>
            </a:r>
            <a:r>
              <a:rPr lang="en-US" sz="2800" dirty="0"/>
              <a:t> field!</a:t>
            </a:r>
          </a:p>
        </p:txBody>
      </p:sp>
      <p:sp>
        <p:nvSpPr>
          <p:cNvPr id="6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Q4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Super Calls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Calling </a:t>
            </a:r>
            <a:r>
              <a:rPr lang="en-US" dirty="0" err="1" smtClean="0"/>
              <a:t>superclass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3"/>
                </a:solidFill>
              </a:rPr>
              <a:t>method</a:t>
            </a:r>
            <a:r>
              <a:rPr lang="en-US" dirty="0" smtClean="0"/>
              <a:t>:</a:t>
            </a:r>
          </a:p>
          <a:p>
            <a:pPr lvl="1">
              <a:defRPr/>
            </a:pPr>
            <a:r>
              <a:rPr lang="en-US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super.methodName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args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);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Calling </a:t>
            </a:r>
            <a:r>
              <a:rPr lang="en-US" dirty="0" err="1" smtClean="0"/>
              <a:t>superclass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3"/>
                </a:solidFill>
              </a:rPr>
              <a:t>constructor</a:t>
            </a:r>
            <a:r>
              <a:rPr lang="en-US" dirty="0" smtClean="0"/>
              <a:t>: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super(</a:t>
            </a:r>
            <a:r>
              <a:rPr lang="en-US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args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);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5546811" y="5337614"/>
            <a:ext cx="3200400" cy="1206500"/>
          </a:xfrm>
          <a:prstGeom prst="borderCallout2">
            <a:avLst>
              <a:gd name="adj1" fmla="val 27579"/>
              <a:gd name="adj2" fmla="val -1170"/>
              <a:gd name="adj3" fmla="val -21758"/>
              <a:gd name="adj4" fmla="val -18637"/>
              <a:gd name="adj5" fmla="val -55778"/>
              <a:gd name="adj6" fmla="val -51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Must be the first line of the subclass constructor</a:t>
            </a:r>
          </a:p>
        </p:txBody>
      </p:sp>
      <p:sp>
        <p:nvSpPr>
          <p:cNvPr id="6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Q5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Code </a:t>
            </a:r>
            <a:r>
              <a:rPr lang="en-US" dirty="0" err="1" smtClean="0"/>
              <a:t>CheckingAccount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special type of </a:t>
            </a:r>
            <a:r>
              <a:rPr lang="en-US" sz="2400" dirty="0" err="1" smtClean="0"/>
              <a:t>BankAccount</a:t>
            </a:r>
            <a:endParaRPr lang="en-US" sz="2400" dirty="0" smtClean="0"/>
          </a:p>
          <a:p>
            <a:r>
              <a:rPr lang="en-US" sz="2400" dirty="0" smtClean="0"/>
              <a:t>Has 3 free transactions each month</a:t>
            </a:r>
          </a:p>
          <a:p>
            <a:pPr lvl="1"/>
            <a:r>
              <a:rPr lang="en-US" sz="2000" dirty="0" smtClean="0"/>
              <a:t>Withdraw</a:t>
            </a:r>
          </a:p>
          <a:p>
            <a:pPr lvl="1"/>
            <a:r>
              <a:rPr lang="en-US" sz="2000" dirty="0" smtClean="0"/>
              <a:t>Deposit</a:t>
            </a:r>
          </a:p>
          <a:p>
            <a:r>
              <a:rPr lang="en-US" sz="2400" dirty="0" smtClean="0"/>
              <a:t>Every additional transaction (beyond) costs $1.50</a:t>
            </a:r>
          </a:p>
          <a:p>
            <a:pPr lvl="1"/>
            <a:r>
              <a:rPr lang="en-US" sz="2000" dirty="0" smtClean="0"/>
              <a:t>4 cost $1.50</a:t>
            </a:r>
          </a:p>
          <a:p>
            <a:pPr lvl="1"/>
            <a:r>
              <a:rPr lang="en-US" sz="2000" dirty="0" smtClean="0"/>
              <a:t>5 cost $$3.00</a:t>
            </a:r>
          </a:p>
          <a:p>
            <a:r>
              <a:rPr lang="en-US" sz="2400" dirty="0" smtClean="0"/>
              <a:t>At end of each month fees are deducted (all together)</a:t>
            </a:r>
          </a:p>
          <a:p>
            <a:pPr lvl="1"/>
            <a:r>
              <a:rPr lang="en-US" sz="2000" dirty="0" smtClean="0"/>
              <a:t>Transaction count is reset at this 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03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Polymorphism and Subclasses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A subclass instance </a:t>
            </a:r>
            <a:r>
              <a:rPr lang="en-US" b="1" dirty="0" smtClean="0"/>
              <a:t>is a</a:t>
            </a:r>
            <a:r>
              <a:rPr lang="en-US" dirty="0" smtClean="0"/>
              <a:t> </a:t>
            </a:r>
            <a:r>
              <a:rPr lang="en-US" dirty="0" err="1" smtClean="0"/>
              <a:t>superclass</a:t>
            </a:r>
            <a:r>
              <a:rPr lang="en-US" dirty="0" smtClean="0"/>
              <a:t> instance</a:t>
            </a:r>
          </a:p>
          <a:p>
            <a:pPr lvl="1">
              <a:defRPr/>
            </a:pPr>
            <a:r>
              <a:rPr lang="en-US" dirty="0" smtClean="0"/>
              <a:t>Polymorphism still works!</a:t>
            </a:r>
          </a:p>
          <a:p>
            <a:pPr lvl="1">
              <a:defRPr/>
            </a:pPr>
            <a:r>
              <a:rPr lang="en-US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BankAccount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ba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 = new </a:t>
            </a:r>
            <a:r>
              <a:rPr lang="en-US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CheckingAccount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();</a:t>
            </a:r>
            <a:b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</a:b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ba.deposit(100);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But not the other way around!</a:t>
            </a:r>
          </a:p>
          <a:p>
            <a:pPr lvl="1">
              <a:defRPr/>
            </a:pPr>
            <a:r>
              <a:rPr lang="en-US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CheckingAccount</a:t>
            </a:r>
            <a:r>
              <a:rPr lang="en-US" b="1" dirty="0" smtClean="0">
                <a:solidFill>
                  <a:schemeClr val="accent2"/>
                </a:solidFill>
                <a:latin typeface="Lucida Sans Typewriter" pitchFamily="49" charset="0"/>
              </a:rPr>
              <a:t> ca = new </a:t>
            </a:r>
            <a:r>
              <a:rPr lang="en-US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BankAccount</a:t>
            </a:r>
            <a:r>
              <a:rPr lang="en-US" b="1" dirty="0" smtClean="0">
                <a:solidFill>
                  <a:schemeClr val="accent2"/>
                </a:solidFill>
                <a:latin typeface="Lucida Sans Typewriter" pitchFamily="49" charset="0"/>
              </a:rPr>
              <a:t>();</a:t>
            </a:r>
            <a:br>
              <a:rPr lang="en-US" b="1" dirty="0" smtClean="0">
                <a:solidFill>
                  <a:schemeClr val="accent2"/>
                </a:solidFill>
                <a:latin typeface="Lucida Sans Typewriter" pitchFamily="49" charset="0"/>
              </a:rPr>
            </a:br>
            <a:r>
              <a:rPr lang="en-US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ca.deductFees</a:t>
            </a:r>
            <a:r>
              <a:rPr lang="en-US" b="1" dirty="0" smtClean="0">
                <a:solidFill>
                  <a:schemeClr val="accent2"/>
                </a:solidFill>
                <a:latin typeface="Lucida Sans Typewriter" pitchFamily="49" charset="0"/>
              </a:rPr>
              <a:t>();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Why not?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5334000" y="4991100"/>
            <a:ext cx="1905000" cy="1016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6448"/>
              <a:gd name="adj6" fmla="val -5887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BOOM!</a:t>
            </a:r>
          </a:p>
        </p:txBody>
      </p:sp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Q6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Can use:</a:t>
            </a:r>
          </a:p>
          <a:p>
            <a:pPr lvl="1">
              <a:defRPr/>
            </a:pP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public void transfer(double amount, </a:t>
            </a:r>
            <a:r>
              <a:rPr lang="en-US" sz="20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BankAccount</a:t>
            </a: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 o){</a:t>
            </a:r>
            <a:b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</a:b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    </a:t>
            </a:r>
            <a:r>
              <a:rPr lang="en-US" sz="20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this.withdraw</a:t>
            </a: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(amount);</a:t>
            </a:r>
            <a:b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</a:b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    </a:t>
            </a:r>
            <a:r>
              <a:rPr lang="en-US" sz="20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o.deposit</a:t>
            </a: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(amount);</a:t>
            </a:r>
            <a:b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</a:b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BankAccount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To transfer between different accounts:</a:t>
            </a:r>
          </a:p>
          <a:p>
            <a:pPr lvl="1">
              <a:defRPr/>
            </a:pPr>
            <a:r>
              <a:rPr lang="en-US" sz="20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SavingsAccount</a:t>
            </a: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 </a:t>
            </a:r>
            <a:r>
              <a:rPr lang="en-US" sz="20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sa</a:t>
            </a: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 = …;</a:t>
            </a:r>
          </a:p>
          <a:p>
            <a:pPr lvl="1">
              <a:defRPr/>
            </a:pPr>
            <a:r>
              <a:rPr lang="en-US" sz="20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CheckingAccount</a:t>
            </a: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 ca = …;</a:t>
            </a:r>
          </a:p>
          <a:p>
            <a:pPr lvl="1">
              <a:defRPr/>
            </a:pPr>
            <a:r>
              <a:rPr lang="en-US" sz="20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sa.transfer</a:t>
            </a: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(100, ca);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defRPr/>
            </a:pP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public</a:t>
            </a:r>
            <a:r>
              <a:rPr lang="en-US" dirty="0" smtClean="0"/>
              <a:t>—any code can see it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protected</a:t>
            </a:r>
            <a:r>
              <a:rPr lang="en-US" dirty="0" smtClean="0"/>
              <a:t>— package and subclasses can see it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default</a:t>
            </a:r>
            <a:r>
              <a:rPr lang="en-US" dirty="0" smtClean="0"/>
              <a:t>—anything in the package can see it</a:t>
            </a:r>
            <a:endParaRPr lang="en-US" b="1" dirty="0" smtClean="0">
              <a:solidFill>
                <a:schemeClr val="accent3"/>
              </a:solidFill>
              <a:latin typeface="Lucida Sans Typewriter" pitchFamily="49" charset="0"/>
            </a:endParaRPr>
          </a:p>
          <a:p>
            <a:pPr lvl="1">
              <a:defRPr/>
            </a:pP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private</a:t>
            </a:r>
            <a:r>
              <a:rPr lang="en-US" dirty="0" smtClean="0"/>
              <a:t>—only the class itself can see it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Notes:</a:t>
            </a:r>
          </a:p>
          <a:p>
            <a:pPr lvl="1">
              <a:defRPr/>
            </a:pPr>
            <a:r>
              <a:rPr lang="en-US" b="1" dirty="0" smtClean="0"/>
              <a:t>default</a:t>
            </a:r>
            <a:r>
              <a:rPr lang="en-US" dirty="0" smtClean="0"/>
              <a:t> (i.e., no modifier)—only code </a:t>
            </a:r>
            <a:br>
              <a:rPr lang="en-US" dirty="0" smtClean="0"/>
            </a:br>
            <a:r>
              <a:rPr lang="en-US" dirty="0" smtClean="0"/>
              <a:t>in the same </a:t>
            </a:r>
            <a:r>
              <a:rPr lang="en-US" b="1" dirty="0" smtClean="0">
                <a:solidFill>
                  <a:schemeClr val="accent3"/>
                </a:solidFill>
              </a:rPr>
              <a:t>package</a:t>
            </a:r>
            <a:r>
              <a:rPr lang="en-US" dirty="0" smtClean="0"/>
              <a:t> can see it</a:t>
            </a:r>
          </a:p>
          <a:p>
            <a:pPr lvl="2">
              <a:defRPr/>
            </a:pPr>
            <a:r>
              <a:rPr lang="en-US" dirty="0" smtClean="0"/>
              <a:t>good choice for classes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protected</a:t>
            </a:r>
            <a:r>
              <a:rPr lang="en-US" dirty="0" smtClean="0"/>
              <a:t>—like default, but </a:t>
            </a:r>
            <a:br>
              <a:rPr lang="en-US" dirty="0" smtClean="0"/>
            </a:br>
            <a:r>
              <a:rPr lang="en-US" dirty="0" smtClean="0"/>
              <a:t>subclasses also have access</a:t>
            </a:r>
          </a:p>
          <a:p>
            <a:pPr lvl="2">
              <a:defRPr/>
            </a:pPr>
            <a:r>
              <a:rPr lang="en-US" dirty="0" smtClean="0"/>
              <a:t>sometimes useful for helper methods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6553200" y="3505200"/>
            <a:ext cx="533400" cy="25019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162800" y="3733800"/>
            <a:ext cx="1371600" cy="2057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Bad for fields!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Q7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</a:t>
            </a:r>
            <a:r>
              <a:rPr lang="en-US" dirty="0" err="1" smtClean="0"/>
              <a:t>chessPieces</a:t>
            </a:r>
            <a:r>
              <a:rPr lang="en-US" dirty="0" smtClean="0"/>
              <a:t>/</a:t>
            </a:r>
            <a:r>
              <a:rPr lang="en-US" dirty="0" err="1" smtClean="0"/>
              <a:t>chessSupport</a:t>
            </a:r>
            <a:endParaRPr lang="en-US" dirty="0" smtClean="0"/>
          </a:p>
          <a:p>
            <a:pPr lvl="1"/>
            <a:r>
              <a:rPr lang="en-US" dirty="0" smtClean="0"/>
              <a:t>Let’s Look at King and </a:t>
            </a:r>
            <a:r>
              <a:rPr lang="en-US" dirty="0" err="1" smtClean="0"/>
              <a:t>ChessPiece</a:t>
            </a:r>
            <a:endParaRPr lang="en-US" dirty="0" smtClean="0"/>
          </a:p>
          <a:p>
            <a:pPr lvl="1"/>
            <a:r>
              <a:rPr lang="en-US" dirty="0" err="1" smtClean="0"/>
              <a:t>StandardBoardProvider</a:t>
            </a:r>
            <a:r>
              <a:rPr lang="en-US" dirty="0" smtClean="0"/>
              <a:t> (uncomment King lines)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90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3"/>
                </a:solidFill>
              </a:rPr>
              <a:t>Abstract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Hybrid of </a:t>
            </a:r>
            <a:r>
              <a:rPr lang="en-US" dirty="0" err="1" smtClean="0"/>
              <a:t>superclasses</a:t>
            </a:r>
            <a:r>
              <a:rPr lang="en-US" dirty="0" smtClean="0"/>
              <a:t> and interfaces</a:t>
            </a:r>
          </a:p>
          <a:p>
            <a:pPr lvl="1">
              <a:defRPr/>
            </a:pPr>
            <a:r>
              <a:rPr lang="en-US" dirty="0" smtClean="0"/>
              <a:t>Like regular </a:t>
            </a:r>
            <a:r>
              <a:rPr lang="en-US" dirty="0" err="1" smtClean="0"/>
              <a:t>superclasses</a:t>
            </a:r>
            <a:r>
              <a:rPr lang="en-US" dirty="0" smtClean="0"/>
              <a:t>:</a:t>
            </a:r>
          </a:p>
          <a:p>
            <a:pPr lvl="2">
              <a:defRPr/>
            </a:pPr>
            <a:r>
              <a:rPr lang="en-US" dirty="0" smtClean="0"/>
              <a:t>Provide implementation of some methods</a:t>
            </a:r>
          </a:p>
          <a:p>
            <a:pPr lvl="1">
              <a:defRPr/>
            </a:pPr>
            <a:r>
              <a:rPr lang="en-US" dirty="0" smtClean="0"/>
              <a:t>Like interfaces</a:t>
            </a:r>
          </a:p>
          <a:p>
            <a:pPr lvl="2">
              <a:defRPr/>
            </a:pPr>
            <a:r>
              <a:rPr lang="en-US" dirty="0" smtClean="0"/>
              <a:t>Just provide signatures and docs of other methods</a:t>
            </a:r>
          </a:p>
          <a:p>
            <a:pPr lvl="2">
              <a:defRPr/>
            </a:pPr>
            <a:r>
              <a:rPr lang="en-US" dirty="0" smtClean="0"/>
              <a:t>Can’t be instantiated</a:t>
            </a:r>
          </a:p>
          <a:p>
            <a:pPr>
              <a:defRPr/>
            </a:pPr>
            <a:r>
              <a:rPr lang="en-US" dirty="0" smtClean="0"/>
              <a:t>Example:</a:t>
            </a:r>
          </a:p>
          <a:p>
            <a:pPr lvl="1">
              <a:defRPr/>
            </a:pPr>
            <a:r>
              <a:rPr lang="en-US" b="1" dirty="0" smtClean="0">
                <a:latin typeface="Lucida Sans Typewriter" pitchFamily="49" charset="0"/>
              </a:rPr>
              <a:t>public 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abstract</a:t>
            </a:r>
            <a:r>
              <a:rPr lang="en-US" b="1" dirty="0" smtClean="0">
                <a:latin typeface="Lucida Sans Typewriter" pitchFamily="49" charset="0"/>
              </a:rPr>
              <a:t> class </a:t>
            </a:r>
            <a:r>
              <a:rPr lang="en-US" b="1" dirty="0" err="1" smtClean="0">
                <a:latin typeface="Lucida Sans Typewriter" pitchFamily="49" charset="0"/>
              </a:rPr>
              <a:t>BankAccount</a:t>
            </a:r>
            <a:r>
              <a:rPr lang="en-US" b="1" dirty="0" smtClean="0">
                <a:latin typeface="Lucida Sans Typewriter" pitchFamily="49" charset="0"/>
              </a:rPr>
              <a:t> {</a:t>
            </a:r>
            <a:br>
              <a:rPr lang="en-US" b="1" dirty="0" smtClean="0">
                <a:latin typeface="Lucida Sans Typewriter" pitchFamily="49" charset="0"/>
              </a:rPr>
            </a:br>
            <a:r>
              <a:rPr lang="en-US" b="1" dirty="0" smtClean="0">
                <a:latin typeface="Lucida Sans Typewriter" pitchFamily="49" charset="0"/>
              </a:rPr>
              <a:t>    /** documentation here */</a:t>
            </a:r>
            <a:br>
              <a:rPr lang="en-US" b="1" dirty="0" smtClean="0">
                <a:latin typeface="Lucida Sans Typewriter" pitchFamily="49" charset="0"/>
              </a:rPr>
            </a:br>
            <a:r>
              <a:rPr lang="en-US" b="1" dirty="0" smtClean="0">
                <a:latin typeface="Lucida Sans Typewriter" pitchFamily="49" charset="0"/>
              </a:rPr>
              <a:t>    public 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abstract</a:t>
            </a:r>
            <a:r>
              <a:rPr lang="en-US" b="1" dirty="0" smtClean="0">
                <a:latin typeface="Lucida Sans Typewriter" pitchFamily="49" charset="0"/>
              </a:rPr>
              <a:t> void </a:t>
            </a:r>
            <a:r>
              <a:rPr lang="en-US" b="1" dirty="0" err="1" smtClean="0">
                <a:latin typeface="Lucida Sans Typewriter" pitchFamily="49" charset="0"/>
              </a:rPr>
              <a:t>deductFees</a:t>
            </a:r>
            <a:r>
              <a:rPr lang="en-US" b="1" dirty="0" smtClean="0">
                <a:latin typeface="Lucida Sans Typewriter" pitchFamily="49" charset="0"/>
              </a:rPr>
              <a:t>()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;</a:t>
            </a:r>
            <a:r>
              <a:rPr lang="en-US" b="1" dirty="0" smtClean="0">
                <a:latin typeface="Lucida Sans Typewriter" pitchFamily="49" charset="0"/>
              </a:rPr>
              <a:t/>
            </a:r>
            <a:br>
              <a:rPr lang="en-US" b="1" dirty="0" smtClean="0">
                <a:latin typeface="Lucida Sans Typewriter" pitchFamily="49" charset="0"/>
              </a:rPr>
            </a:br>
            <a:r>
              <a:rPr lang="en-US" b="1" dirty="0" smtClean="0">
                <a:latin typeface="Lucida Sans Typewriter" pitchFamily="49" charset="0"/>
              </a:rPr>
              <a:t>    …</a:t>
            </a:r>
            <a:br>
              <a:rPr lang="en-US" b="1" dirty="0" smtClean="0">
                <a:latin typeface="Lucida Sans Typewriter" pitchFamily="49" charset="0"/>
              </a:rPr>
            </a:br>
            <a:r>
              <a:rPr lang="en-US" b="1" dirty="0" smtClean="0">
                <a:latin typeface="Lucida Sans Typewriter" pitchFamily="49" charset="0"/>
              </a:rPr>
              <a:t>}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3581400" y="6007100"/>
            <a:ext cx="3429000" cy="6223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872"/>
              <a:gd name="adj6" fmla="val -44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Elided methods as before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00" y="152400"/>
            <a:ext cx="2057400" cy="2800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 smtClean="0"/>
              <a:t>Also look at the code in the shapes package, especially </a:t>
            </a:r>
            <a:r>
              <a:rPr lang="en-US" sz="2200" dirty="0" err="1" smtClean="0"/>
              <a:t>ShapesDemo</a:t>
            </a:r>
            <a:r>
              <a:rPr lang="en-US" sz="2200" dirty="0" smtClean="0"/>
              <a:t>  (during or after class)</a:t>
            </a:r>
            <a:endParaRPr lang="en-US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-nCSw8aR4ICA/TYCGy3xrZPI/AAAAAAAAABI/CG0rejrXNR8/s1600/mo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84" y="304800"/>
            <a:ext cx="8354632" cy="63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Work Time</a:t>
            </a:r>
            <a:endParaRPr lang="en-US" dirty="0"/>
          </a:p>
        </p:txBody>
      </p:sp>
      <p:sp>
        <p:nvSpPr>
          <p:cNvPr id="24579" name="Text Placeholder 4"/>
          <p:cNvSpPr>
            <a:spLocks noGrp="1"/>
          </p:cNvSpPr>
          <p:nvPr>
            <p:ph type="body" idx="1"/>
          </p:nvPr>
        </p:nvSpPr>
        <p:spPr>
          <a:xfrm>
            <a:off x="722313" y="1828801"/>
            <a:ext cx="7772400" cy="25781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Chess</a:t>
            </a:r>
          </a:p>
          <a:p>
            <a:endParaRPr lang="en-US" dirty="0" smtClean="0"/>
          </a:p>
          <a:p>
            <a:r>
              <a:rPr lang="en-US" dirty="0" smtClean="0"/>
              <a:t>Ball World</a:t>
            </a:r>
          </a:p>
          <a:p>
            <a:endParaRPr lang="en-US" dirty="0"/>
          </a:p>
          <a:p>
            <a:r>
              <a:rPr lang="en-US" dirty="0" smtClean="0"/>
              <a:t>It's a solo project, but feel free to talk with others as you do it.</a:t>
            </a:r>
          </a:p>
          <a:p>
            <a:endParaRPr lang="en-US" dirty="0"/>
          </a:p>
          <a:p>
            <a:r>
              <a:rPr lang="en-US" dirty="0" smtClean="0"/>
              <a:t>And to ask instructor/assistants for help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324600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Q8-Q9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3"/>
                </a:solidFill>
              </a:rPr>
              <a:t>Inheritance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481138"/>
            <a:ext cx="4787900" cy="4525962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Sometimes a new class is </a:t>
            </a:r>
            <a:r>
              <a:rPr lang="en-US" sz="2400" b="1" dirty="0" smtClean="0">
                <a:solidFill>
                  <a:schemeClr val="accent3"/>
                </a:solidFill>
              </a:rPr>
              <a:t>a special case </a:t>
            </a:r>
            <a:r>
              <a:rPr lang="en-US" sz="2400" dirty="0" smtClean="0"/>
              <a:t>of the concept represented by another 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Can “borrow” from an existing class, changing just what we need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The new class </a:t>
            </a:r>
            <a:r>
              <a:rPr lang="en-US" sz="2400" b="1" dirty="0" smtClean="0">
                <a:solidFill>
                  <a:schemeClr val="accent3"/>
                </a:solidFill>
              </a:rPr>
              <a:t>inherits</a:t>
            </a:r>
            <a:r>
              <a:rPr lang="en-US" sz="2400" dirty="0" smtClean="0"/>
              <a:t> from the existing one:</a:t>
            </a:r>
          </a:p>
          <a:p>
            <a:pPr lvl="1">
              <a:defRPr/>
            </a:pPr>
            <a:r>
              <a:rPr lang="en-US" sz="2000" dirty="0" smtClean="0"/>
              <a:t>all methods</a:t>
            </a:r>
          </a:p>
          <a:p>
            <a:pPr lvl="1">
              <a:defRPr/>
            </a:pPr>
            <a:r>
              <a:rPr lang="en-US" sz="2000" dirty="0" smtClean="0"/>
              <a:t>all instance fields</a:t>
            </a:r>
            <a:endParaRPr lang="en-US" sz="2000" dirty="0"/>
          </a:p>
        </p:txBody>
      </p:sp>
      <p:pic>
        <p:nvPicPr>
          <p:cNvPr id="11268" name="Picture 2" descr="C:\DOCUME~1\ADMINI~1\LOCALS~1\Temp\VMwareDnD\00006daf\pigg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5100" y="1295400"/>
            <a:ext cx="37465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class </a:t>
            </a:r>
            <a:r>
              <a:rPr lang="en-US" sz="24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SavingsAccount</a:t>
            </a: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 extends </a:t>
            </a:r>
            <a:r>
              <a:rPr lang="en-US" sz="24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BankAccount</a:t>
            </a:r>
            <a:endParaRPr lang="en-US" sz="2400" b="1" dirty="0" smtClean="0">
              <a:solidFill>
                <a:schemeClr val="accent3"/>
              </a:solidFill>
              <a:latin typeface="Lucida Sans Typewriter" pitchFamily="49" charset="0"/>
            </a:endParaRPr>
          </a:p>
          <a:p>
            <a:pPr lvl="1">
              <a:defRPr/>
            </a:pPr>
            <a:r>
              <a:rPr lang="en-US" dirty="0" smtClean="0"/>
              <a:t>adds interest earning, keeps other traits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class Employee extends Person</a:t>
            </a:r>
          </a:p>
          <a:p>
            <a:pPr lvl="1">
              <a:defRPr/>
            </a:pPr>
            <a:r>
              <a:rPr lang="en-US" dirty="0" smtClean="0"/>
              <a:t>adds pay information and methods, keeps other traits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class Manager extends Employee</a:t>
            </a:r>
          </a:p>
          <a:p>
            <a:pPr lvl="1">
              <a:defRPr/>
            </a:pPr>
            <a:r>
              <a:rPr lang="en-US" dirty="0" smtClean="0"/>
              <a:t>adds information about employees managed, changes the pay mechanism, keeps other traits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Notation and Terminology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001000" cy="4525962"/>
          </a:xfrm>
        </p:spPr>
        <p:txBody>
          <a:bodyPr/>
          <a:lstStyle/>
          <a:p>
            <a:pPr>
              <a:defRPr/>
            </a:pPr>
            <a:r>
              <a:rPr lang="en-US" sz="2200" b="1" dirty="0" smtClean="0">
                <a:latin typeface="Lucida Sans Typewriter" pitchFamily="49" charset="0"/>
              </a:rPr>
              <a:t>class </a:t>
            </a:r>
            <a:r>
              <a:rPr lang="en-US" sz="2200" b="1" dirty="0" err="1" smtClean="0">
                <a:latin typeface="Lucida Sans Typewriter" pitchFamily="49" charset="0"/>
              </a:rPr>
              <a:t>SavingsAccount</a:t>
            </a:r>
            <a:r>
              <a:rPr lang="en-US" sz="2200" b="1" dirty="0" smtClean="0">
                <a:latin typeface="Lucida Sans Typewriter" pitchFamily="49" charset="0"/>
              </a:rPr>
              <a:t> </a:t>
            </a:r>
            <a:r>
              <a:rPr lang="en-US" sz="2200" b="1" dirty="0" smtClean="0">
                <a:solidFill>
                  <a:schemeClr val="accent3"/>
                </a:solidFill>
                <a:latin typeface="Lucida Sans Typewriter" pitchFamily="49" charset="0"/>
              </a:rPr>
              <a:t>extends</a:t>
            </a:r>
            <a:r>
              <a:rPr lang="en-US" sz="2200" b="1" dirty="0" smtClean="0">
                <a:latin typeface="Lucida Sans Typewriter" pitchFamily="49" charset="0"/>
              </a:rPr>
              <a:t> </a:t>
            </a:r>
            <a:r>
              <a:rPr lang="en-US" sz="2200" b="1" dirty="0" err="1" smtClean="0">
                <a:latin typeface="Lucida Sans Typewriter" pitchFamily="49" charset="0"/>
              </a:rPr>
              <a:t>BankAccount</a:t>
            </a:r>
            <a:r>
              <a:rPr lang="en-US" sz="2200" b="1" dirty="0" smtClean="0">
                <a:latin typeface="Lucida Sans Typewriter" pitchFamily="49" charset="0"/>
              </a:rPr>
              <a:t> {</a:t>
            </a:r>
            <a:br>
              <a:rPr lang="en-US" sz="2200" b="1" dirty="0" smtClean="0">
                <a:latin typeface="Lucida Sans Typewriter" pitchFamily="49" charset="0"/>
              </a:rPr>
            </a:br>
            <a:r>
              <a:rPr lang="en-US" sz="2200" b="1" dirty="0" smtClean="0">
                <a:latin typeface="Lucida Sans Typewriter" pitchFamily="49" charset="0"/>
              </a:rPr>
              <a:t>	// </a:t>
            </a:r>
            <a:r>
              <a:rPr lang="en-US" sz="2200" dirty="0" smtClean="0">
                <a:latin typeface="Lucida Sans Typewriter" pitchFamily="49" charset="0"/>
              </a:rPr>
              <a:t>added fields</a:t>
            </a:r>
            <a:r>
              <a:rPr lang="en-US" sz="2200" b="1" dirty="0" smtClean="0">
                <a:latin typeface="Lucida Sans Typewriter" pitchFamily="49" charset="0"/>
              </a:rPr>
              <a:t/>
            </a:r>
            <a:br>
              <a:rPr lang="en-US" sz="2200" b="1" dirty="0" smtClean="0">
                <a:latin typeface="Lucida Sans Typewriter" pitchFamily="49" charset="0"/>
              </a:rPr>
            </a:br>
            <a:r>
              <a:rPr lang="en-US" sz="2200" b="1" dirty="0" smtClean="0">
                <a:latin typeface="Lucida Sans Typewriter" pitchFamily="49" charset="0"/>
              </a:rPr>
              <a:t>	// </a:t>
            </a:r>
            <a:r>
              <a:rPr lang="en-US" sz="2200" dirty="0" smtClean="0">
                <a:latin typeface="Lucida Sans Typewriter" pitchFamily="49" charset="0"/>
              </a:rPr>
              <a:t>added methods</a:t>
            </a:r>
            <a:r>
              <a:rPr lang="en-US" sz="2200" b="1" dirty="0" smtClean="0">
                <a:latin typeface="Lucida Sans Typewriter" pitchFamily="49" charset="0"/>
              </a:rPr>
              <a:t/>
            </a:r>
            <a:br>
              <a:rPr lang="en-US" sz="2200" b="1" dirty="0" smtClean="0">
                <a:latin typeface="Lucida Sans Typewriter" pitchFamily="49" charset="0"/>
              </a:rPr>
            </a:br>
            <a:r>
              <a:rPr lang="en-US" sz="2200" b="1" dirty="0" smtClean="0">
                <a:latin typeface="Lucida Sans Typewriter" pitchFamily="49" charset="0"/>
              </a:rPr>
              <a:t>}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Say “</a:t>
            </a:r>
            <a:r>
              <a:rPr lang="en-US" sz="2400" dirty="0" err="1" smtClean="0">
                <a:latin typeface="Lucida Sans Typewriter" pitchFamily="49" charset="0"/>
              </a:rPr>
              <a:t>SavingsAccount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3"/>
                </a:solidFill>
              </a:rPr>
              <a:t>is a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Lucida Sans Typewriter" pitchFamily="49" charset="0"/>
              </a:rPr>
              <a:t>BankAccount</a:t>
            </a:r>
            <a:r>
              <a:rPr lang="en-US" sz="2400" dirty="0" smtClean="0"/>
              <a:t>”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b="1" dirty="0" err="1" smtClean="0">
                <a:solidFill>
                  <a:schemeClr val="accent3"/>
                </a:solidFill>
              </a:rPr>
              <a:t>Superclass</a:t>
            </a:r>
            <a:r>
              <a:rPr lang="en-US" sz="2400" dirty="0" smtClean="0"/>
              <a:t>: </a:t>
            </a:r>
            <a:r>
              <a:rPr lang="en-US" sz="2400" dirty="0" err="1" smtClean="0">
                <a:latin typeface="Lucida Sans Typewriter" pitchFamily="49" charset="0"/>
              </a:rPr>
              <a:t>BankAccount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b="1" dirty="0" smtClean="0">
                <a:solidFill>
                  <a:schemeClr val="accent3"/>
                </a:solidFill>
              </a:rPr>
              <a:t>Subclass</a:t>
            </a:r>
            <a:r>
              <a:rPr lang="en-US" sz="2400" dirty="0" smtClean="0"/>
              <a:t>: </a:t>
            </a:r>
            <a:r>
              <a:rPr lang="en-US" sz="2400" dirty="0" err="1" smtClean="0">
                <a:latin typeface="Lucida Sans Typewriter" pitchFamily="49" charset="0"/>
              </a:rPr>
              <a:t>SavingsAccount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Inheritance in UML</a:t>
            </a:r>
            <a:endParaRPr lang="en-US" dirty="0"/>
          </a:p>
        </p:txBody>
      </p:sp>
      <p:pic>
        <p:nvPicPr>
          <p:cNvPr id="14339" name="Picture 2" descr="C:\DOCUME~1\ADMINI~1\LOCALS~1\Temp\VMwareDnD\00002d81\Inheritan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168253"/>
            <a:ext cx="3200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2 4"/>
          <p:cNvSpPr/>
          <p:nvPr/>
        </p:nvSpPr>
        <p:spPr>
          <a:xfrm>
            <a:off x="5622870" y="1508620"/>
            <a:ext cx="2817813" cy="868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944"/>
              <a:gd name="adj6" fmla="val -34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The “</a:t>
            </a:r>
            <a:r>
              <a:rPr lang="en-US" sz="2400" dirty="0" err="1"/>
              <a:t>superest</a:t>
            </a:r>
            <a:r>
              <a:rPr lang="en-US" sz="2400" dirty="0"/>
              <a:t>” class in Java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654800" y="5045460"/>
            <a:ext cx="2057400" cy="838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628"/>
              <a:gd name="adj6" fmla="val -93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Still means “is a”</a:t>
            </a:r>
          </a:p>
        </p:txBody>
      </p:sp>
      <p:sp>
        <p:nvSpPr>
          <p:cNvPr id="7" name="Line Callout 2 6"/>
          <p:cNvSpPr/>
          <p:nvPr/>
        </p:nvSpPr>
        <p:spPr>
          <a:xfrm flipH="1">
            <a:off x="486103" y="4319588"/>
            <a:ext cx="2133600" cy="13001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2684"/>
              <a:gd name="adj6" fmla="val -90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Solid line shows inheritance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Q2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BankAccount</a:t>
            </a:r>
            <a:endParaRPr lang="en-US" dirty="0" smtClean="0"/>
          </a:p>
          <a:p>
            <a:r>
              <a:rPr lang="en-US" dirty="0" err="1" smtClean="0"/>
              <a:t>SavingsAccount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Interfaces vs. Inheritance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300" b="1" dirty="0" smtClean="0">
                <a:latin typeface="Lucida Sans Typewriter" pitchFamily="49" charset="0"/>
              </a:rPr>
              <a:t>class </a:t>
            </a:r>
            <a:r>
              <a:rPr lang="en-US" sz="2300" b="1" dirty="0" err="1" smtClean="0">
                <a:latin typeface="Lucida Sans Typewriter" pitchFamily="49" charset="0"/>
              </a:rPr>
              <a:t>ClickHandler</a:t>
            </a:r>
            <a:r>
              <a:rPr lang="en-US" sz="2300" b="1" dirty="0" smtClean="0">
                <a:latin typeface="Lucida Sans Typewriter" pitchFamily="49" charset="0"/>
              </a:rPr>
              <a:t> </a:t>
            </a:r>
            <a:r>
              <a:rPr lang="en-US" sz="2300" b="1" dirty="0" smtClean="0">
                <a:solidFill>
                  <a:schemeClr val="accent3"/>
                </a:solidFill>
                <a:latin typeface="Lucida Sans Typewriter" pitchFamily="49" charset="0"/>
              </a:rPr>
              <a:t>implements</a:t>
            </a:r>
            <a:r>
              <a:rPr lang="en-US" sz="2300" b="1" dirty="0" smtClean="0">
                <a:latin typeface="Lucida Sans Typewriter" pitchFamily="49" charset="0"/>
              </a:rPr>
              <a:t> </a:t>
            </a:r>
            <a:r>
              <a:rPr lang="en-US" sz="2300" b="1" dirty="0" err="1" smtClean="0">
                <a:latin typeface="Lucida Sans Typewriter" pitchFamily="49" charset="0"/>
              </a:rPr>
              <a:t>MouseListener</a:t>
            </a:r>
            <a:endParaRPr lang="en-US" sz="2300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err="1" smtClean="0"/>
              <a:t>ClickHandler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3"/>
                </a:solidFill>
              </a:rPr>
              <a:t>promises</a:t>
            </a:r>
            <a:r>
              <a:rPr lang="en-US" dirty="0" smtClean="0"/>
              <a:t> to implement all the methods of </a:t>
            </a:r>
            <a:r>
              <a:rPr lang="en-US" dirty="0" err="1" smtClean="0"/>
              <a:t>MouseListener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sz="2300" b="1" dirty="0" smtClean="0">
                <a:latin typeface="Lucida Sans Typewriter" pitchFamily="49" charset="0"/>
              </a:rPr>
              <a:t>class </a:t>
            </a:r>
            <a:r>
              <a:rPr lang="en-US" sz="2300" b="1" dirty="0" err="1" smtClean="0">
                <a:latin typeface="Lucida Sans Typewriter" pitchFamily="49" charset="0"/>
              </a:rPr>
              <a:t>CheckingAccount</a:t>
            </a:r>
            <a:r>
              <a:rPr lang="en-US" sz="2300" b="1" dirty="0" smtClean="0">
                <a:latin typeface="Lucida Sans Typewriter" pitchFamily="49" charset="0"/>
              </a:rPr>
              <a:t> </a:t>
            </a:r>
            <a:r>
              <a:rPr lang="en-US" sz="2300" b="1" dirty="0" smtClean="0">
                <a:solidFill>
                  <a:schemeClr val="accent3"/>
                </a:solidFill>
                <a:latin typeface="Lucida Sans Typewriter" pitchFamily="49" charset="0"/>
              </a:rPr>
              <a:t>extends</a:t>
            </a:r>
            <a:r>
              <a:rPr lang="en-US" sz="2300" b="1" dirty="0" smtClean="0">
                <a:latin typeface="Lucida Sans Typewriter" pitchFamily="49" charset="0"/>
              </a:rPr>
              <a:t> </a:t>
            </a:r>
            <a:r>
              <a:rPr lang="en-US" sz="2300" b="1" dirty="0" err="1" smtClean="0">
                <a:latin typeface="Lucida Sans Typewriter" pitchFamily="49" charset="0"/>
              </a:rPr>
              <a:t>BankAccount</a:t>
            </a: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err="1" smtClean="0"/>
              <a:t>CheckingAccount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3"/>
                </a:solidFill>
              </a:rPr>
              <a:t>inherits</a:t>
            </a:r>
            <a:r>
              <a:rPr lang="en-US" dirty="0" smtClean="0"/>
              <a:t> (or overrides) all the methods of </a:t>
            </a:r>
            <a:r>
              <a:rPr lang="en-US" dirty="0" err="1" smtClean="0"/>
              <a:t>BankAccount</a:t>
            </a:r>
            <a:endParaRPr lang="en-US" dirty="0"/>
          </a:p>
        </p:txBody>
      </p:sp>
      <p:sp>
        <p:nvSpPr>
          <p:cNvPr id="4" name="Line Callout 2 3"/>
          <p:cNvSpPr/>
          <p:nvPr/>
        </p:nvSpPr>
        <p:spPr>
          <a:xfrm>
            <a:off x="6019800" y="2971800"/>
            <a:ext cx="2971800" cy="457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0909"/>
              <a:gd name="adj6" fmla="val -26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For </a:t>
            </a:r>
            <a:r>
              <a:rPr lang="en-US" sz="2400" b="1" u="sng" dirty="0"/>
              <a:t>client</a:t>
            </a:r>
            <a:r>
              <a:rPr lang="en-US" sz="2400" dirty="0"/>
              <a:t> code reuse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1638300" y="6147183"/>
            <a:ext cx="4800600" cy="457200"/>
          </a:xfrm>
          <a:prstGeom prst="borderCallout2">
            <a:avLst>
              <a:gd name="adj1" fmla="val -1940"/>
              <a:gd name="adj2" fmla="val 83621"/>
              <a:gd name="adj3" fmla="val -91594"/>
              <a:gd name="adj4" fmla="val 81526"/>
              <a:gd name="adj5" fmla="val -148463"/>
              <a:gd name="adj6" fmla="val 67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For </a:t>
            </a:r>
            <a:r>
              <a:rPr lang="en-US" sz="2400" b="1" u="sng" dirty="0"/>
              <a:t>implementation</a:t>
            </a:r>
            <a:r>
              <a:rPr lang="en-US" sz="2400" b="1" dirty="0"/>
              <a:t> </a:t>
            </a:r>
            <a:r>
              <a:rPr lang="en-US" sz="2400" dirty="0"/>
              <a:t>code reuse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Inheritance Run Amok?</a:t>
            </a:r>
            <a:endParaRPr lang="en-US" dirty="0"/>
          </a:p>
        </p:txBody>
      </p:sp>
      <p:pic>
        <p:nvPicPr>
          <p:cNvPr id="16387" name="Picture 3" descr="C:\DOCUME~1\ADMINI~1\LOCALS~1\Temp\VMwareDnD\00003a70\InheritanceAm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1143000"/>
            <a:ext cx="86487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With Methods, Subclasses can: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3"/>
                </a:solidFill>
              </a:rPr>
              <a:t>Inherit</a:t>
            </a:r>
            <a:r>
              <a:rPr lang="en-US" dirty="0" smtClean="0"/>
              <a:t> methods </a:t>
            </a:r>
            <a:r>
              <a:rPr lang="en-US" dirty="0" smtClean="0">
                <a:solidFill>
                  <a:schemeClr val="accent3"/>
                </a:solidFill>
              </a:rPr>
              <a:t>unchanged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b="1" dirty="0" smtClean="0">
                <a:solidFill>
                  <a:schemeClr val="accent3"/>
                </a:solidFill>
              </a:rPr>
              <a:t>Override</a:t>
            </a:r>
            <a:r>
              <a:rPr lang="en-US" dirty="0" smtClean="0"/>
              <a:t> methods</a:t>
            </a:r>
          </a:p>
          <a:p>
            <a:pPr lvl="1">
              <a:defRPr/>
            </a:pPr>
            <a:r>
              <a:rPr lang="en-US" dirty="0" smtClean="0"/>
              <a:t>Declare a new method </a:t>
            </a:r>
            <a:r>
              <a:rPr lang="en-US" dirty="0" smtClean="0">
                <a:solidFill>
                  <a:schemeClr val="accent3"/>
                </a:solidFill>
              </a:rPr>
              <a:t>with same signature </a:t>
            </a:r>
            <a:r>
              <a:rPr lang="en-US" dirty="0" smtClean="0"/>
              <a:t>to use </a:t>
            </a:r>
            <a:r>
              <a:rPr lang="en-US" b="1" dirty="0" smtClean="0">
                <a:solidFill>
                  <a:schemeClr val="accent3"/>
                </a:solidFill>
              </a:rPr>
              <a:t>instead of </a:t>
            </a:r>
            <a:r>
              <a:rPr lang="en-US" dirty="0" err="1" smtClean="0">
                <a:solidFill>
                  <a:schemeClr val="accent3"/>
                </a:solidFill>
              </a:rPr>
              <a:t>superclass</a:t>
            </a:r>
            <a:r>
              <a:rPr lang="en-US" dirty="0" smtClean="0">
                <a:solidFill>
                  <a:schemeClr val="accent3"/>
                </a:solidFill>
              </a:rPr>
              <a:t> method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b="1" dirty="0" smtClean="0">
                <a:solidFill>
                  <a:schemeClr val="accent3"/>
                </a:solidFill>
              </a:rPr>
              <a:t>Add</a:t>
            </a:r>
            <a:r>
              <a:rPr lang="en-US" dirty="0" smtClean="0"/>
              <a:t> entirely new methods not in </a:t>
            </a:r>
            <a:r>
              <a:rPr lang="en-US" dirty="0" err="1" smtClean="0"/>
              <a:t>superclass</a:t>
            </a:r>
            <a:endParaRPr lang="en-US" dirty="0"/>
          </a:p>
        </p:txBody>
      </p:sp>
      <p:sp>
        <p:nvSpPr>
          <p:cNvPr id="5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Q3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16687</TotalTime>
  <Words>1163</Words>
  <Application>Microsoft Office PowerPoint</Application>
  <PresentationFormat>On-screen Show (4:3)</PresentationFormat>
  <Paragraphs>216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Lucida Sans Typewriter</vt:lpstr>
      <vt:lpstr>Office Theme</vt:lpstr>
      <vt:lpstr>CSSE 220</vt:lpstr>
      <vt:lpstr>Inheritance</vt:lpstr>
      <vt:lpstr>Examples</vt:lpstr>
      <vt:lpstr>Notation and Terminology</vt:lpstr>
      <vt:lpstr>Inheritance in UML</vt:lpstr>
      <vt:lpstr>Look at Code</vt:lpstr>
      <vt:lpstr>Interfaces vs. Inheritance</vt:lpstr>
      <vt:lpstr>Inheritance Run Amok?</vt:lpstr>
      <vt:lpstr>With Methods, Subclasses can:</vt:lpstr>
      <vt:lpstr>With Fields, Subclasses:</vt:lpstr>
      <vt:lpstr>Super Calls</vt:lpstr>
      <vt:lpstr>Let’s Code CheckingAccount</vt:lpstr>
      <vt:lpstr>Polymorphism and Subclasses</vt:lpstr>
      <vt:lpstr>Another Example</vt:lpstr>
      <vt:lpstr>Access Modifiers</vt:lpstr>
      <vt:lpstr>Live coding</vt:lpstr>
      <vt:lpstr>Abstract Classes</vt:lpstr>
      <vt:lpstr>PowerPoint Presentation</vt:lpstr>
      <vt:lpstr>Work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Delvin Defoe</dc:creator>
  <cp:lastModifiedBy>Yoder, Jason A</cp:lastModifiedBy>
  <cp:revision>497</cp:revision>
  <cp:lastPrinted>2015-01-19T18:06:47Z</cp:lastPrinted>
  <dcterms:created xsi:type="dcterms:W3CDTF">2011-01-25T15:45:15Z</dcterms:created>
  <dcterms:modified xsi:type="dcterms:W3CDTF">2018-04-18T14:49:18Z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