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3" r:id="rId3"/>
    <p:sldId id="257" r:id="rId4"/>
    <p:sldId id="285" r:id="rId5"/>
    <p:sldId id="278" r:id="rId6"/>
    <p:sldId id="287" r:id="rId7"/>
    <p:sldId id="291" r:id="rId8"/>
    <p:sldId id="288" r:id="rId9"/>
    <p:sldId id="292" r:id="rId10"/>
    <p:sldId id="289" r:id="rId11"/>
    <p:sldId id="290" r:id="rId12"/>
    <p:sldId id="28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7" autoAdjust="0"/>
    <p:restoredTop sz="64742" autoAdjust="0"/>
  </p:normalViewPr>
  <p:slideViewPr>
    <p:cSldViewPr snapToObjects="1">
      <p:cViewPr varScale="1">
        <p:scale>
          <a:sx n="57" d="100"/>
          <a:sy n="57" d="100"/>
        </p:scale>
        <p:origin x="189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Bring hard copy of code from </a:t>
            </a:r>
            <a:r>
              <a:rPr lang="en-US" dirty="0" err="1" smtClean="0"/>
              <a:t>UnitTesting</a:t>
            </a:r>
            <a:endParaRPr lang="en-US" baseline="0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6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an example with students and have them do the rest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decide whether you want to show</a:t>
            </a:r>
            <a:r>
              <a:rPr lang="en-US" baseline="0" dirty="0" smtClean="0"/>
              <a:t> the students how to generate the </a:t>
            </a:r>
            <a:r>
              <a:rPr lang="en-US" baseline="0" dirty="0" err="1" smtClean="0"/>
              <a:t>toString</a:t>
            </a:r>
            <a:r>
              <a:rPr lang="en-US" baseline="0" dirty="0" smtClean="0"/>
              <a:t> and equals methods when testing the </a:t>
            </a:r>
            <a:r>
              <a:rPr lang="en-US" baseline="0" dirty="0" err="1" smtClean="0"/>
              <a:t>addFrac</a:t>
            </a:r>
            <a:r>
              <a:rPr lang="en-US" baseline="0" dirty="0" smtClean="0"/>
              <a:t> method to do an </a:t>
            </a:r>
            <a:r>
              <a:rPr lang="en-US" baseline="0" dirty="0" err="1" smtClean="0"/>
              <a:t>assertEquals</a:t>
            </a:r>
            <a:r>
              <a:rPr lang="en-US" baseline="0" dirty="0" smtClean="0"/>
              <a:t>(), or if you want to reduce the amount of time taken, you can also choose to simply compare the actual numerator and denominator as in the solution code.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Monday, March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Monday, March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Monday, March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Monday, March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Monday, March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Monday, March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Monday, March 19,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Monday, March 19,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Monday, March 19,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Monday, March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Monday, March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Monday, March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Console Input</a:t>
            </a:r>
          </a:p>
        </p:txBody>
      </p:sp>
      <p:sp>
        <p:nvSpPr>
          <p:cNvPr id="4" name="CustomShape 3"/>
          <p:cNvSpPr/>
          <p:nvPr/>
        </p:nvSpPr>
        <p:spPr>
          <a:xfrm>
            <a:off x="228600" y="6095880"/>
            <a:ext cx="8534160" cy="60912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 </a:t>
            </a:r>
            <a:r>
              <a:rPr lang="en-US" sz="24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ConsoleAndUnitTestingPractice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good unit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Unit tests should be small pieces that test: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most common cases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edge cases (minimum, maximum, switching from positive to negative, etc.)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 specific/special cases (e.g., when 0 or null the behavior is different than for any other value)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you find and fix a bug, you should have a unit test for this so it doesn’t ever happen again. Fix things once and for all!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Any overly complex code that 1-4 above don’t cover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9600" y="6126163"/>
            <a:ext cx="685800" cy="57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“assert” to make sure results match</a:t>
            </a:r>
          </a:p>
          <a:p>
            <a:r>
              <a:rPr lang="en-US" dirty="0" smtClean="0"/>
              <a:t>Let’s look at </a:t>
            </a:r>
            <a:r>
              <a:rPr lang="en-US" dirty="0" err="1" smtClean="0"/>
              <a:t>BadFrac.java</a:t>
            </a:r>
            <a:r>
              <a:rPr lang="en-US" dirty="0" smtClean="0"/>
              <a:t> and </a:t>
            </a:r>
            <a:r>
              <a:rPr lang="en-US" dirty="0" err="1" smtClean="0"/>
              <a:t>BadFracTest.java</a:t>
            </a:r>
            <a:endParaRPr lang="en-US" dirty="0" smtClean="0"/>
          </a:p>
          <a:p>
            <a:pPr lvl="1"/>
            <a:r>
              <a:rPr lang="en-US" dirty="0" smtClean="0"/>
              <a:t>Let’s make some unit tests and figure out why this project has been yielding some strange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 1 Review - Written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for written portion of Exam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Input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Prep for Exam 1 paper part</a:t>
            </a:r>
          </a:p>
          <a:p>
            <a:r>
              <a:rPr lang="en-US" dirty="0" smtClean="0"/>
              <a:t>Maybe some time to work on Scene</a:t>
            </a:r>
          </a:p>
        </p:txBody>
      </p:sp>
    </p:spTree>
    <p:extLst>
      <p:ext uri="{BB962C8B-B14F-4D97-AF65-F5344CB8AC3E}">
        <p14:creationId xmlns:p14="http://schemas.microsoft.com/office/powerpoint/2010/main" val="3572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Console Input with </a:t>
            </a:r>
            <a:r>
              <a:rPr lang="en-US" dirty="0" err="1" smtClean="0"/>
              <a:t>java.util.scanner</a:t>
            </a:r>
            <a:endParaRPr lang="en-US" dirty="0"/>
          </a:p>
        </p:txBody>
      </p:sp>
      <p:sp>
        <p:nvSpPr>
          <p:cNvPr id="1945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Reading keyboard input from the console</a:t>
            </a:r>
          </a:p>
        </p:txBody>
      </p:sp>
    </p:spTree>
    <p:extLst>
      <p:ext uri="{BB962C8B-B14F-4D97-AF65-F5344CB8AC3E}">
        <p14:creationId xmlns:p14="http://schemas.microsoft.com/office/powerpoint/2010/main" val="19094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 with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Creating a Scanner object</a:t>
            </a:r>
          </a:p>
          <a:p>
            <a:pPr lvl="1"/>
            <a:r>
              <a:rPr lang="en-US" dirty="0" smtClean="0">
                <a:solidFill>
                  <a:srgbClr val="F79646"/>
                </a:solidFill>
              </a:rPr>
              <a:t>import </a:t>
            </a:r>
            <a:r>
              <a:rPr lang="en-US" dirty="0" err="1" smtClean="0">
                <a:solidFill>
                  <a:srgbClr val="F79646"/>
                </a:solidFill>
              </a:rPr>
              <a:t>java.util.Scanner</a:t>
            </a:r>
            <a:r>
              <a:rPr lang="en-US" dirty="0" smtClean="0">
                <a:solidFill>
                  <a:srgbClr val="F79646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79646"/>
                </a:solidFill>
              </a:rPr>
              <a:t>Scanner </a:t>
            </a:r>
            <a:r>
              <a:rPr lang="en-US" dirty="0" err="1" smtClean="0">
                <a:solidFill>
                  <a:srgbClr val="F79646"/>
                </a:solidFill>
              </a:rPr>
              <a:t>inputScanner</a:t>
            </a:r>
            <a:r>
              <a:rPr lang="en-US" dirty="0" smtClean="0">
                <a:solidFill>
                  <a:srgbClr val="F79646"/>
                </a:solidFill>
              </a:rPr>
              <a:t> = new Scanner(</a:t>
            </a:r>
            <a:r>
              <a:rPr lang="en-US" dirty="0" err="1" smtClean="0">
                <a:solidFill>
                  <a:srgbClr val="F79646"/>
                </a:solidFill>
              </a:rPr>
              <a:t>System.in</a:t>
            </a:r>
            <a:r>
              <a:rPr lang="en-US" dirty="0" smtClean="0">
                <a:solidFill>
                  <a:srgbClr val="F79646"/>
                </a:solidFill>
              </a:rPr>
              <a:t>);</a:t>
            </a:r>
          </a:p>
          <a:p>
            <a:r>
              <a:rPr lang="en-US" dirty="0" smtClean="0"/>
              <a:t>Defines methods to read from keyboard</a:t>
            </a:r>
          </a:p>
          <a:p>
            <a:pPr lvl="1"/>
            <a:r>
              <a:rPr lang="en-US" dirty="0" err="1" smtClean="0">
                <a:solidFill>
                  <a:srgbClr val="F79646"/>
                </a:solidFill>
              </a:rPr>
              <a:t>inputScanner.nextInt</a:t>
            </a:r>
            <a:r>
              <a:rPr lang="en-US" dirty="0" smtClean="0">
                <a:solidFill>
                  <a:srgbClr val="F79646"/>
                </a:solidFill>
              </a:rPr>
              <a:t>();</a:t>
            </a:r>
          </a:p>
          <a:p>
            <a:pPr lvl="1"/>
            <a:r>
              <a:rPr lang="en-US" dirty="0" err="1" smtClean="0">
                <a:solidFill>
                  <a:srgbClr val="F79646"/>
                </a:solidFill>
              </a:rPr>
              <a:t>inputScanner.nextDouble</a:t>
            </a:r>
            <a:r>
              <a:rPr lang="en-US" dirty="0" smtClean="0">
                <a:solidFill>
                  <a:srgbClr val="F79646"/>
                </a:solidFill>
              </a:rPr>
              <a:t>();</a:t>
            </a:r>
          </a:p>
          <a:p>
            <a:pPr lvl="1"/>
            <a:r>
              <a:rPr lang="en-US" dirty="0" err="1" smtClean="0">
                <a:solidFill>
                  <a:srgbClr val="F79646"/>
                </a:solidFill>
              </a:rPr>
              <a:t>inputScanner.nextLine</a:t>
            </a:r>
            <a:r>
              <a:rPr lang="en-US" dirty="0" smtClean="0">
                <a:solidFill>
                  <a:srgbClr val="F79646"/>
                </a:solidFill>
              </a:rPr>
              <a:t>();</a:t>
            </a:r>
          </a:p>
          <a:p>
            <a:pPr lvl="1"/>
            <a:r>
              <a:rPr lang="en-US" dirty="0" err="1" smtClean="0">
                <a:solidFill>
                  <a:srgbClr val="F79646"/>
                </a:solidFill>
              </a:rPr>
              <a:t>inputScanner.next</a:t>
            </a:r>
            <a:r>
              <a:rPr lang="en-US" dirty="0" smtClean="0">
                <a:solidFill>
                  <a:srgbClr val="F79646"/>
                </a:solidFill>
              </a:rPr>
              <a:t>();</a:t>
            </a:r>
          </a:p>
          <a:p>
            <a:r>
              <a:rPr lang="en-US" dirty="0" smtClean="0"/>
              <a:t>Exercise: Look at 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6"/>
                </a:solidFill>
              </a:rPr>
              <a:t>UnitTesting</a:t>
            </a:r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>
                <a:solidFill>
                  <a:schemeClr val="accent6"/>
                </a:solidFill>
              </a:rPr>
              <a:t>src</a:t>
            </a:r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>
                <a:solidFill>
                  <a:schemeClr val="accent6"/>
                </a:solidFill>
              </a:rPr>
              <a:t>ConsoleWorker.java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Add missing methods to read from console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0" y="6126163"/>
            <a:ext cx="685800" cy="57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Test “small pieces” of larger program</a:t>
            </a:r>
          </a:p>
          <a:p>
            <a:pPr lvl="1"/>
            <a:r>
              <a:rPr lang="en-US" dirty="0" smtClean="0"/>
              <a:t>Do the expected values match what you ACTUALLY get?</a:t>
            </a:r>
          </a:p>
          <a:p>
            <a:r>
              <a:rPr lang="en-US" dirty="0" smtClean="0"/>
              <a:t>How to test in this manner?</a:t>
            </a:r>
          </a:p>
          <a:p>
            <a:pPr lvl="1"/>
            <a:r>
              <a:rPr lang="en-US" dirty="0" smtClean="0"/>
              <a:t>Could make a main method that calls all the methods</a:t>
            </a:r>
          </a:p>
          <a:p>
            <a:pPr lvl="1"/>
            <a:r>
              <a:rPr lang="en-US" dirty="0" err="1" smtClean="0"/>
              <a:t>JUnit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Creating a Tester </a:t>
            </a:r>
            <a:r>
              <a:rPr lang="en-US" dirty="0" err="1" smtClean="0"/>
              <a:t>JUnit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05800" y="6126163"/>
            <a:ext cx="609600" cy="57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goals of unit testing:</a:t>
            </a:r>
          </a:p>
          <a:p>
            <a:pPr lvl="1"/>
            <a:r>
              <a:rPr lang="en-US" dirty="0" smtClean="0"/>
              <a:t>Make sure your code works (as specified!)</a:t>
            </a:r>
          </a:p>
          <a:p>
            <a:pPr lvl="1"/>
            <a:r>
              <a:rPr lang="en-US" dirty="0" smtClean="0"/>
              <a:t>Keep it working</a:t>
            </a:r>
          </a:p>
          <a:p>
            <a:pPr lvl="1"/>
            <a:r>
              <a:rPr lang="en-US" dirty="0" smtClean="0"/>
              <a:t>Confirm understanding of the specification</a:t>
            </a:r>
          </a:p>
          <a:p>
            <a:pPr lvl="1"/>
            <a:r>
              <a:rPr lang="en-US" dirty="0" smtClean="0"/>
              <a:t>Confirm pieces of code in isolation</a:t>
            </a:r>
          </a:p>
          <a:p>
            <a:pPr lvl="1"/>
            <a:r>
              <a:rPr lang="en-US" dirty="0" smtClean="0"/>
              <a:t>Provide Documentation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600" y="6126163"/>
            <a:ext cx="685800" cy="57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Tests (as done in CSSE120)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one or more objects of the class that is being tested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Invoke one or more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out one or more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the expected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3 and 4 match?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(Pages 102-103 in book)</a:t>
            </a:r>
          </a:p>
        </p:txBody>
      </p:sp>
    </p:spTree>
    <p:extLst>
      <p:ext uri="{BB962C8B-B14F-4D97-AF65-F5344CB8AC3E}">
        <p14:creationId xmlns:p14="http://schemas.microsoft.com/office/powerpoint/2010/main" val="32128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JUnit?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</a:t>
            </a:r>
          </a:p>
          <a:p>
            <a:pPr lvl="1"/>
            <a:r>
              <a:rPr lang="en-US" dirty="0" smtClean="0"/>
              <a:t>Framework: Collection of classes to be used by another program</a:t>
            </a:r>
          </a:p>
          <a:p>
            <a:r>
              <a:rPr lang="en-US" dirty="0" smtClean="0"/>
              <a:t>Provides easy-to-read output in Eclipse</a:t>
            </a:r>
          </a:p>
          <a:p>
            <a:r>
              <a:rPr lang="en-US" dirty="0" smtClean="0"/>
              <a:t>Prints require you to analyze all lines</a:t>
            </a:r>
          </a:p>
          <a:p>
            <a:pPr lvl="1"/>
            <a:r>
              <a:rPr lang="en-US" dirty="0" smtClean="0"/>
              <a:t>What if it scrolls off the page?</a:t>
            </a:r>
          </a:p>
          <a:p>
            <a:pPr lvl="1"/>
            <a:r>
              <a:rPr lang="en-US" dirty="0" smtClean="0"/>
              <a:t>What if it’s only 1 character different?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13956</TotalTime>
  <Words>475</Words>
  <Application>Microsoft Office PowerPoint</Application>
  <PresentationFormat>On-screen Show (4:3)</PresentationFormat>
  <Paragraphs>74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CSSE 220</vt:lpstr>
      <vt:lpstr>PowerPoint Presentation</vt:lpstr>
      <vt:lpstr>Outline</vt:lpstr>
      <vt:lpstr>Console Input with java.util.scanner</vt:lpstr>
      <vt:lpstr>Console input with Scanner</vt:lpstr>
      <vt:lpstr>Unit Testing</vt:lpstr>
      <vt:lpstr>Why Unit Testing?</vt:lpstr>
      <vt:lpstr>Unit Tests (as done in CSSE120)</vt:lpstr>
      <vt:lpstr>Why JUnit?</vt:lpstr>
      <vt:lpstr>What are good unit tests?</vt:lpstr>
      <vt:lpstr>Unit Testing</vt:lpstr>
      <vt:lpstr>Exam 1 Review - Written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 A</cp:lastModifiedBy>
  <cp:revision>251</cp:revision>
  <cp:lastPrinted>2015-09-17T13:25:27Z</cp:lastPrinted>
  <dcterms:created xsi:type="dcterms:W3CDTF">2007-11-19T15:20:41Z</dcterms:created>
  <dcterms:modified xsi:type="dcterms:W3CDTF">2018-03-19T12:30:00Z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