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5"/>
  </p:notesMasterIdLst>
  <p:sldIdLst>
    <p:sldId id="256" r:id="rId3"/>
    <p:sldId id="322" r:id="rId4"/>
    <p:sldId id="257" r:id="rId5"/>
    <p:sldId id="307" r:id="rId6"/>
    <p:sldId id="302" r:id="rId7"/>
    <p:sldId id="303" r:id="rId8"/>
    <p:sldId id="304" r:id="rId9"/>
    <p:sldId id="305" r:id="rId10"/>
    <p:sldId id="293" r:id="rId11"/>
    <p:sldId id="294" r:id="rId12"/>
    <p:sldId id="321" r:id="rId13"/>
    <p:sldId id="284" r:id="rId14"/>
    <p:sldId id="296" r:id="rId15"/>
    <p:sldId id="297" r:id="rId16"/>
    <p:sldId id="298" r:id="rId17"/>
    <p:sldId id="285" r:id="rId18"/>
    <p:sldId id="286" r:id="rId19"/>
    <p:sldId id="287" r:id="rId20"/>
    <p:sldId id="323" r:id="rId21"/>
    <p:sldId id="308" r:id="rId22"/>
    <p:sldId id="318" r:id="rId23"/>
    <p:sldId id="317" r:id="rId24"/>
    <p:sldId id="264" r:id="rId25"/>
    <p:sldId id="265" r:id="rId26"/>
    <p:sldId id="319" r:id="rId27"/>
    <p:sldId id="288" r:id="rId28"/>
    <p:sldId id="289" r:id="rId29"/>
    <p:sldId id="290" r:id="rId30"/>
    <p:sldId id="291" r:id="rId31"/>
    <p:sldId id="320" r:id="rId32"/>
    <p:sldId id="325" r:id="rId33"/>
    <p:sldId id="274" r:id="rId34"/>
  </p:sldIdLst>
  <p:sldSz cx="9144000" cy="6858000" type="screen4x3"/>
  <p:notesSz cx="6858000" cy="9144000"/>
  <p:defaultTextStyle>
    <a:lvl1pPr algn="ctr">
      <a:defRPr sz="3200">
        <a:latin typeface="Calibri"/>
        <a:ea typeface="Calibri"/>
        <a:cs typeface="Calibri"/>
        <a:sym typeface="Calibri"/>
      </a:defRPr>
    </a:lvl1pPr>
    <a:lvl2pPr indent="457200" algn="ctr">
      <a:defRPr sz="3200">
        <a:latin typeface="Calibri"/>
        <a:ea typeface="Calibri"/>
        <a:cs typeface="Calibri"/>
        <a:sym typeface="Calibri"/>
      </a:defRPr>
    </a:lvl2pPr>
    <a:lvl3pPr indent="914400" algn="ctr">
      <a:defRPr sz="3200">
        <a:latin typeface="Calibri"/>
        <a:ea typeface="Calibri"/>
        <a:cs typeface="Calibri"/>
        <a:sym typeface="Calibri"/>
      </a:defRPr>
    </a:lvl3pPr>
    <a:lvl4pPr indent="1371600" algn="ctr">
      <a:defRPr sz="3200">
        <a:latin typeface="Calibri"/>
        <a:ea typeface="Calibri"/>
        <a:cs typeface="Calibri"/>
        <a:sym typeface="Calibri"/>
      </a:defRPr>
    </a:lvl4pPr>
    <a:lvl5pPr indent="1828800" algn="ctr">
      <a:defRPr sz="3200">
        <a:latin typeface="Calibri"/>
        <a:ea typeface="Calibri"/>
        <a:cs typeface="Calibri"/>
        <a:sym typeface="Calibri"/>
      </a:defRPr>
    </a:lvl5pPr>
    <a:lvl6pPr indent="2286000" algn="ctr">
      <a:defRPr sz="3200">
        <a:latin typeface="Calibri"/>
        <a:ea typeface="Calibri"/>
        <a:cs typeface="Calibri"/>
        <a:sym typeface="Calibri"/>
      </a:defRPr>
    </a:lvl6pPr>
    <a:lvl7pPr indent="2743200" algn="ctr">
      <a:defRPr sz="3200">
        <a:latin typeface="Calibri"/>
        <a:ea typeface="Calibri"/>
        <a:cs typeface="Calibri"/>
        <a:sym typeface="Calibri"/>
      </a:defRPr>
    </a:lvl7pPr>
    <a:lvl8pPr indent="3200400" algn="ctr">
      <a:defRPr sz="3200">
        <a:latin typeface="Calibri"/>
        <a:ea typeface="Calibri"/>
        <a:cs typeface="Calibri"/>
        <a:sym typeface="Calibri"/>
      </a:defRPr>
    </a:lvl8pPr>
    <a:lvl9pPr indent="3657600" algn="ctr">
      <a:defRPr sz="3200">
        <a:latin typeface="Calibri"/>
        <a:ea typeface="Calibri"/>
        <a:cs typeface="Calibri"/>
        <a:sym typeface="Calibri"/>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6"/>
    <p:restoredTop sz="78582" autoAdjust="0"/>
  </p:normalViewPr>
  <p:slideViewPr>
    <p:cSldViewPr>
      <p:cViewPr varScale="1">
        <p:scale>
          <a:sx n="69" d="100"/>
          <a:sy n="69" d="100"/>
        </p:scale>
        <p:origin x="1877" y="43"/>
      </p:cViewPr>
      <p:guideLst>
        <p:guide orient="horz" pos="2160"/>
        <p:guide pos="2880"/>
      </p:guideLst>
    </p:cSldViewPr>
  </p:slideViewPr>
  <p:notesTextViewPr>
    <p:cViewPr>
      <p:scale>
        <a:sx n="1" d="1"/>
        <a:sy n="1" d="1"/>
      </p:scale>
      <p:origin x="0" y="0"/>
    </p:cViewPr>
  </p:notesTextViewPr>
  <p:sorterViewPr>
    <p:cViewPr>
      <p:scale>
        <a:sx n="100" d="100"/>
        <a:sy n="100" d="100"/>
      </p:scale>
      <p:origin x="0" y="-41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Shape 46"/>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7" name="Shape 4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263832777"/>
      </p:ext>
    </p:extLst>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prstGeom prst="rect">
            <a:avLst/>
          </a:prstGeom>
        </p:spPr>
        <p:txBody>
          <a:bodyPr/>
          <a:lstStyle/>
          <a:p>
            <a:pPr lvl="0"/>
            <a:endParaRPr/>
          </a:p>
        </p:txBody>
      </p:sp>
      <p:sp>
        <p:nvSpPr>
          <p:cNvPr id="52" name="Shape 52"/>
          <p:cNvSpPr>
            <a:spLocks noGrp="1"/>
          </p:cNvSpPr>
          <p:nvPr>
            <p:ph type="body" sz="quarter" idx="1"/>
          </p:nvPr>
        </p:nvSpPr>
        <p:spPr>
          <a:prstGeom prst="rect">
            <a:avLst/>
          </a:prstGeom>
        </p:spPr>
        <p:txBody>
          <a:bodyPr/>
          <a:lstStyle/>
          <a:p>
            <a:pPr lvl="0">
              <a:defRPr sz="1800"/>
            </a:pPr>
            <a:r>
              <a:rPr sz="2200" dirty="0"/>
              <a:t>The code/project we’re working in today will be in </a:t>
            </a:r>
            <a:r>
              <a:rPr lang="en-US" sz="2200" dirty="0"/>
              <a:t>JavaIntro</a:t>
            </a:r>
            <a:r>
              <a:rPr lang="en-US" sz="2200" baseline="0" dirty="0"/>
              <a:t> and </a:t>
            </a:r>
            <a:r>
              <a:rPr sz="2200" dirty="0"/>
              <a:t>HW1.  The solution has a number of different examples that may be used if desired.</a:t>
            </a:r>
          </a:p>
        </p:txBody>
      </p:sp>
    </p:spTree>
    <p:extLst>
      <p:ext uri="{BB962C8B-B14F-4D97-AF65-F5344CB8AC3E}">
        <p14:creationId xmlns:p14="http://schemas.microsoft.com/office/powerpoint/2010/main" val="1060445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a:spLocks noGrp="1" noRot="1" noChangeAspect="1"/>
          </p:cNvSpPr>
          <p:nvPr>
            <p:ph type="sldImg"/>
          </p:nvPr>
        </p:nvSpPr>
        <p:spPr>
          <a:prstGeom prst="rect">
            <a:avLst/>
          </a:prstGeom>
        </p:spPr>
        <p:txBody>
          <a:bodyPr/>
          <a:lstStyle/>
          <a:p>
            <a:pPr lvl="0"/>
            <a:endParaRPr/>
          </a:p>
        </p:txBody>
      </p:sp>
      <p:sp>
        <p:nvSpPr>
          <p:cNvPr id="85" name="Shape 85"/>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Point students to the link in the homework if everyone does not have the docs setup.</a:t>
            </a:r>
          </a:p>
          <a:p>
            <a:pPr lvl="0" defTabSz="914400">
              <a:lnSpc>
                <a:spcPct val="100000"/>
              </a:lnSpc>
              <a:spcBef>
                <a:spcPts val="400"/>
              </a:spcBef>
              <a:defRPr sz="1800"/>
            </a:pPr>
            <a:r>
              <a:rPr sz="1200">
                <a:latin typeface="Calibri"/>
                <a:ea typeface="Calibri"/>
                <a:cs typeface="Calibri"/>
                <a:sym typeface="Calibri"/>
              </a:rPr>
              <a:t>Demo hover text, F2 to focus on hover text, icon to open in web browser.</a:t>
            </a:r>
          </a:p>
          <a:p>
            <a:pPr lvl="0" defTabSz="914400">
              <a:lnSpc>
                <a:spcPct val="100000"/>
              </a:lnSpc>
              <a:spcBef>
                <a:spcPts val="400"/>
              </a:spcBef>
              <a:defRPr sz="1800"/>
            </a:pPr>
            <a:r>
              <a:rPr sz="1200">
                <a:latin typeface="Calibri"/>
                <a:ea typeface="Calibri"/>
                <a:cs typeface="Calibri"/>
                <a:sym typeface="Calibri"/>
              </a:rPr>
              <a:t>Shift-F2 to open external browser immediately.</a:t>
            </a:r>
          </a:p>
        </p:txBody>
      </p:sp>
    </p:spTree>
    <p:extLst>
      <p:ext uri="{BB962C8B-B14F-4D97-AF65-F5344CB8AC3E}">
        <p14:creationId xmlns:p14="http://schemas.microsoft.com/office/powerpoint/2010/main" val="2352995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a:spLocks noGrp="1" noRot="1" noChangeAspect="1"/>
          </p:cNvSpPr>
          <p:nvPr>
            <p:ph type="sldImg"/>
          </p:nvPr>
        </p:nvSpPr>
        <p:spPr>
          <a:prstGeom prst="rect">
            <a:avLst/>
          </a:prstGeom>
        </p:spPr>
        <p:txBody>
          <a:bodyPr/>
          <a:lstStyle/>
          <a:p>
            <a:pPr lvl="0"/>
            <a:endParaRPr/>
          </a:p>
        </p:txBody>
      </p:sp>
      <p:sp>
        <p:nvSpPr>
          <p:cNvPr id="99" name="Shape 99"/>
          <p:cNvSpPr>
            <a:spLocks noGrp="1"/>
          </p:cNvSpPr>
          <p:nvPr>
            <p:ph type="body" sz="quarter" idx="1"/>
          </p:nvPr>
        </p:nvSpPr>
        <p:spPr>
          <a:prstGeom prst="rect">
            <a:avLst/>
          </a:prstGeom>
        </p:spPr>
        <p:txBody>
          <a:bodyPr/>
          <a:lstStyle>
            <a:lvl1pPr defTabSz="914400">
              <a:lnSpc>
                <a:spcPct val="100000"/>
              </a:lnSpc>
              <a:spcBef>
                <a:spcPts val="400"/>
              </a:spcBef>
              <a:defRPr sz="1200">
                <a:latin typeface="Calibri"/>
                <a:ea typeface="Calibri"/>
                <a:cs typeface="Calibri"/>
                <a:sym typeface="Calibri"/>
              </a:defRPr>
            </a:lvl1pPr>
          </a:lstStyle>
          <a:p>
            <a:pPr lvl="0">
              <a:defRPr sz="1800"/>
            </a:pPr>
            <a:r>
              <a:rPr sz="1200"/>
              <a:t>Point students to Python vs Java features linked from session 1 of course schedule.</a:t>
            </a:r>
          </a:p>
        </p:txBody>
      </p:sp>
    </p:spTree>
    <p:extLst>
      <p:ext uri="{BB962C8B-B14F-4D97-AF65-F5344CB8AC3E}">
        <p14:creationId xmlns:p14="http://schemas.microsoft.com/office/powerpoint/2010/main" val="3746845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prstGeom prst="rect">
            <a:avLst/>
          </a:prstGeom>
        </p:spPr>
        <p:txBody>
          <a:bodyPr/>
          <a:lstStyle/>
          <a:p>
            <a:pPr lvl="0"/>
            <a:endParaRPr/>
          </a:p>
        </p:txBody>
      </p:sp>
      <p:sp>
        <p:nvSpPr>
          <p:cNvPr id="57" name="Shape 57"/>
          <p:cNvSpPr>
            <a:spLocks noGrp="1"/>
          </p:cNvSpPr>
          <p:nvPr>
            <p:ph type="body" sz="quarter" idx="1"/>
          </p:nvPr>
        </p:nvSpPr>
        <p:spPr>
          <a:prstGeom prst="rect">
            <a:avLst/>
          </a:prstGeom>
        </p:spPr>
        <p:txBody>
          <a:bodyPr/>
          <a:lstStyle>
            <a:lvl1pPr defTabSz="914400">
              <a:lnSpc>
                <a:spcPct val="100000"/>
              </a:lnSpc>
              <a:defRPr sz="1200">
                <a:latin typeface="Lucida Sans"/>
                <a:ea typeface="Lucida Sans"/>
                <a:cs typeface="Lucida Sans"/>
                <a:sym typeface="Lucida Sans"/>
              </a:defRPr>
            </a:lvl1pPr>
          </a:lstStyle>
          <a:p>
            <a:pPr lvl="0">
              <a:defRPr sz="1800"/>
            </a:pPr>
            <a:r>
              <a:rPr sz="1200"/>
              <a:t>Bring textbook to show to the class.</a:t>
            </a:r>
          </a:p>
        </p:txBody>
      </p:sp>
    </p:spTree>
    <p:extLst>
      <p:ext uri="{BB962C8B-B14F-4D97-AF65-F5344CB8AC3E}">
        <p14:creationId xmlns:p14="http://schemas.microsoft.com/office/powerpoint/2010/main" val="1008351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reviews are consistent: </a:t>
            </a:r>
          </a:p>
          <a:p>
            <a:pPr lvl="1"/>
            <a:r>
              <a:rPr lang="en-US" dirty="0"/>
              <a:t>Not around as often as I’d like, but responds very quickly to email.</a:t>
            </a:r>
          </a:p>
          <a:p>
            <a:endParaRPr lang="en-US" dirty="0"/>
          </a:p>
        </p:txBody>
      </p:sp>
    </p:spTree>
    <p:extLst>
      <p:ext uri="{BB962C8B-B14F-4D97-AF65-F5344CB8AC3E}">
        <p14:creationId xmlns:p14="http://schemas.microsoft.com/office/powerpoint/2010/main" val="361857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am</a:t>
            </a:r>
            <a:r>
              <a:rPr lang="en-US" baseline="0" dirty="0"/>
              <a:t> I doing this?</a:t>
            </a:r>
          </a:p>
          <a:p>
            <a:pPr marL="342900" indent="-342900">
              <a:buFontTx/>
              <a:buChar char="-"/>
            </a:pPr>
            <a:r>
              <a:rPr lang="en-US" baseline="0" dirty="0"/>
              <a:t>I don’t like repeating myself, and laptops are distracting. When I allow them to be open throughout class, I end up repeating myself and have students who have no idea what’s going on. For example, one year, I had a student who, three weeks into the class said he didn’t know what the schedule page was… There was more going on, but he was never forced to watch what was going on. Also, I know how tempting it is to turn on a game in the middle of class… don’t, 1) you won’t get the most out of this class… 2) You’re not as fast as you think you are at switching out of that game!</a:t>
            </a:r>
          </a:p>
          <a:p>
            <a:pPr marL="342900" indent="-342900">
              <a:buFontTx/>
              <a:buChar char="-"/>
            </a:pPr>
            <a:r>
              <a:rPr lang="en-US" dirty="0"/>
              <a:t>We</a:t>
            </a:r>
            <a:r>
              <a:rPr lang="en-US" baseline="0" dirty="0"/>
              <a:t> will do a lot of live-coding, so you will need your laptops, and for those portions of the class, no problem! But during lecture, when we’re not live-coding, I’ll ask you to close / lower your laptop lids so I know I have your attention</a:t>
            </a:r>
          </a:p>
          <a:p>
            <a:pPr marL="342900" indent="-342900">
              <a:buFontTx/>
              <a:buChar char="-"/>
            </a:pPr>
            <a:r>
              <a:rPr lang="en-US" baseline="0" dirty="0"/>
              <a:t>Phones / other devices: I’m not blind, I can see you’re texting someone… You’re looking down, not up, easy to spot.</a:t>
            </a:r>
          </a:p>
          <a:p>
            <a:pPr marL="342900" indent="-342900">
              <a:buFontTx/>
              <a:buChar char="-"/>
            </a:pPr>
            <a:r>
              <a:rPr lang="en-US" baseline="0" dirty="0"/>
              <a:t>Since we will open and close our laptops a lot, I’m okay if you only close it so you can’t see the screen, rather than all the way, but barely tilted doesn’t cut it.</a:t>
            </a:r>
          </a:p>
          <a:p>
            <a:pPr marL="342900" indent="-342900">
              <a:buFontTx/>
              <a:buChar char="-"/>
            </a:pPr>
            <a:r>
              <a:rPr lang="en-US" baseline="0" dirty="0"/>
              <a:t>I know some people take notes on their laptops… If that’s you, I would ask that you come to my office after class and show me an example of the notes that you typically take on your laptop and I’ll make an exception. However, a lot of the notes taken in here should be on the daily quizzes, which we’ll get to shortly.</a:t>
            </a:r>
          </a:p>
          <a:p>
            <a:pPr marL="342900" indent="-342900">
              <a:buFontTx/>
              <a:buChar char="-"/>
            </a:pPr>
            <a:r>
              <a:rPr lang="en-US" baseline="0" dirty="0"/>
              <a:t>With all that said… please close (or at least lower) your laptop screens for the moment.</a:t>
            </a:r>
          </a:p>
          <a:p>
            <a:pPr marL="342900" indent="-342900">
              <a:buFontTx/>
              <a:buChar char="-"/>
            </a:pPr>
            <a:endParaRPr lang="en-US" dirty="0"/>
          </a:p>
        </p:txBody>
      </p:sp>
    </p:spTree>
    <p:extLst>
      <p:ext uri="{BB962C8B-B14F-4D97-AF65-F5344CB8AC3E}">
        <p14:creationId xmlns:p14="http://schemas.microsoft.com/office/powerpoint/2010/main" val="2751018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9317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a:t>
            </a:r>
            <a:r>
              <a:rPr lang="en-US" baseline="0" dirty="0"/>
              <a:t> TA</a:t>
            </a:r>
            <a:endParaRPr lang="en-US" dirty="0"/>
          </a:p>
        </p:txBody>
      </p:sp>
    </p:spTree>
    <p:extLst>
      <p:ext uri="{BB962C8B-B14F-4D97-AF65-F5344CB8AC3E}">
        <p14:creationId xmlns:p14="http://schemas.microsoft.com/office/powerpoint/2010/main" val="2198811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a:spLocks noGrp="1" noRot="1" noChangeAspect="1"/>
          </p:cNvSpPr>
          <p:nvPr>
            <p:ph type="sldImg"/>
          </p:nvPr>
        </p:nvSpPr>
        <p:spPr>
          <a:prstGeom prst="rect">
            <a:avLst/>
          </a:prstGeom>
        </p:spPr>
        <p:txBody>
          <a:bodyPr/>
          <a:lstStyle/>
          <a:p>
            <a:pPr lvl="0"/>
            <a:endParaRPr/>
          </a:p>
        </p:txBody>
      </p:sp>
      <p:sp>
        <p:nvSpPr>
          <p:cNvPr id="100" name="Shape 100"/>
          <p:cNvSpPr>
            <a:spLocks noGrp="1"/>
          </p:cNvSpPr>
          <p:nvPr>
            <p:ph type="body" sz="quarter" idx="1"/>
          </p:nvPr>
        </p:nvSpPr>
        <p:spPr>
          <a:prstGeom prst="rect">
            <a:avLst/>
          </a:prstGeom>
        </p:spPr>
        <p:txBody>
          <a:bodyPr/>
          <a:lstStyle>
            <a:lvl1pPr defTabSz="914400">
              <a:lnSpc>
                <a:spcPct val="100000"/>
              </a:lnSpc>
              <a:spcBef>
                <a:spcPts val="400"/>
              </a:spcBef>
              <a:defRPr sz="1200">
                <a:latin typeface="Lucida Sans"/>
                <a:ea typeface="Lucida Sans"/>
                <a:cs typeface="Lucida Sans"/>
                <a:sym typeface="Lucida Sans"/>
              </a:defRPr>
            </a:lvl1pPr>
          </a:lstStyle>
          <a:p>
            <a:pPr lvl="0">
              <a:defRPr sz="1800"/>
            </a:pPr>
            <a:r>
              <a:rPr sz="1200"/>
              <a:t>Discuss errors and error messages</a:t>
            </a:r>
          </a:p>
        </p:txBody>
      </p:sp>
    </p:spTree>
    <p:extLst>
      <p:ext uri="{BB962C8B-B14F-4D97-AF65-F5344CB8AC3E}">
        <p14:creationId xmlns:p14="http://schemas.microsoft.com/office/powerpoint/2010/main" val="942886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pPr lvl="0"/>
            <a:endParaRPr/>
          </a:p>
        </p:txBody>
      </p:sp>
      <p:sp>
        <p:nvSpPr>
          <p:cNvPr id="128" name="Shape 128"/>
          <p:cNvSpPr>
            <a:spLocks noGrp="1"/>
          </p:cNvSpPr>
          <p:nvPr>
            <p:ph type="body" sz="quarter" idx="1"/>
          </p:nvPr>
        </p:nvSpPr>
        <p:spPr>
          <a:prstGeom prst="rect">
            <a:avLst/>
          </a:prstGeom>
        </p:spPr>
        <p:txBody>
          <a:bodyPr/>
          <a:lstStyle/>
          <a:p>
            <a:pPr lvl="0" defTabSz="914400">
              <a:lnSpc>
                <a:spcPct val="100000"/>
              </a:lnSpc>
              <a:defRPr sz="1800"/>
            </a:pPr>
            <a:r>
              <a:rPr sz="1200" b="1">
                <a:latin typeface="Lucida Sans"/>
                <a:ea typeface="Lucida Sans"/>
                <a:cs typeface="Lucida Sans"/>
                <a:sym typeface="Lucida Sans"/>
              </a:rPr>
              <a:t>Argument for main </a:t>
            </a:r>
            <a:r>
              <a:rPr sz="1200">
                <a:latin typeface="Lucida Sans"/>
                <a:ea typeface="Lucida Sans"/>
                <a:cs typeface="Lucida Sans"/>
                <a:sym typeface="Lucida Sans"/>
              </a:rPr>
              <a:t>is not optional.  Must be there.</a:t>
            </a:r>
            <a:endParaRPr sz="1200">
              <a:latin typeface="Gill Sans"/>
              <a:ea typeface="Gill Sans"/>
              <a:cs typeface="Gill Sans"/>
              <a:sym typeface="Gill Sans"/>
            </a:endParaRPr>
          </a:p>
          <a:p>
            <a:pPr lvl="0" defTabSz="914400">
              <a:lnSpc>
                <a:spcPct val="100000"/>
              </a:lnSpc>
              <a:defRPr sz="1800"/>
            </a:pPr>
            <a:endParaRPr sz="1200">
              <a:latin typeface="Lucida Sans"/>
              <a:ea typeface="Lucida Sans"/>
              <a:cs typeface="Lucida Sans"/>
              <a:sym typeface="Lucida Sans"/>
            </a:endParaRPr>
          </a:p>
          <a:p>
            <a:pPr lvl="0" defTabSz="914400">
              <a:lnSpc>
                <a:spcPct val="100000"/>
              </a:lnSpc>
              <a:defRPr sz="1800"/>
            </a:pPr>
            <a:endParaRPr sz="1200">
              <a:latin typeface="Lucida Sans"/>
              <a:ea typeface="Lucida Sans"/>
              <a:cs typeface="Lucida Sans"/>
              <a:sym typeface="Lucida Sans"/>
            </a:endParaRPr>
          </a:p>
        </p:txBody>
      </p:sp>
    </p:spTree>
    <p:extLst>
      <p:ext uri="{BB962C8B-B14F-4D97-AF65-F5344CB8AC3E}">
        <p14:creationId xmlns:p14="http://schemas.microsoft.com/office/powerpoint/2010/main" val="26828293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Shape 77"/>
          <p:cNvSpPr>
            <a:spLocks noGrp="1" noRot="1" noChangeAspect="1"/>
          </p:cNvSpPr>
          <p:nvPr>
            <p:ph type="sldImg"/>
          </p:nvPr>
        </p:nvSpPr>
        <p:spPr>
          <a:prstGeom prst="rect">
            <a:avLst/>
          </a:prstGeom>
        </p:spPr>
        <p:txBody>
          <a:bodyPr/>
          <a:lstStyle/>
          <a:p>
            <a:pPr lvl="0"/>
            <a:endParaRPr/>
          </a:p>
        </p:txBody>
      </p:sp>
      <p:sp>
        <p:nvSpPr>
          <p:cNvPr id="78" name="Shape 78"/>
          <p:cNvSpPr>
            <a:spLocks noGrp="1"/>
          </p:cNvSpPr>
          <p:nvPr>
            <p:ph type="body" sz="quarter" idx="1"/>
          </p:nvPr>
        </p:nvSpPr>
        <p:spPr>
          <a:prstGeom prst="rect">
            <a:avLst/>
          </a:prstGeom>
        </p:spPr>
        <p:txBody>
          <a:bodyPr/>
          <a:lstStyle/>
          <a:p>
            <a:pPr lvl="0" defTabSz="914400">
              <a:lnSpc>
                <a:spcPct val="100000"/>
              </a:lnSpc>
              <a:spcBef>
                <a:spcPts val="800"/>
              </a:spcBef>
              <a:defRPr sz="1800"/>
            </a:pPr>
            <a:r>
              <a:rPr sz="2300">
                <a:latin typeface="Calibri"/>
                <a:ea typeface="Calibri"/>
                <a:cs typeface="Calibri"/>
                <a:sym typeface="Calibri"/>
              </a:rPr>
              <a:t>Find the documentation for the </a:t>
            </a:r>
            <a:r>
              <a:rPr sz="2300" b="1">
                <a:latin typeface="Calibri"/>
                <a:ea typeface="Calibri"/>
                <a:cs typeface="Calibri"/>
                <a:sym typeface="Calibri"/>
              </a:rPr>
              <a:t>String</a:t>
            </a:r>
            <a:r>
              <a:rPr sz="2300">
                <a:latin typeface="Calibri"/>
                <a:ea typeface="Calibri"/>
                <a:cs typeface="Calibri"/>
                <a:sym typeface="Calibri"/>
              </a:rPr>
              <a:t> class from one of the above links, as follows:</a:t>
            </a:r>
            <a:endParaRPr sz="1200">
              <a:latin typeface="Calibri"/>
              <a:ea typeface="Calibri"/>
              <a:cs typeface="Calibri"/>
              <a:sym typeface="Calibri"/>
            </a:endParaRPr>
          </a:p>
          <a:p>
            <a:pPr lvl="0" defTabSz="914400">
              <a:lnSpc>
                <a:spcPct val="100000"/>
              </a:lnSpc>
              <a:spcBef>
                <a:spcPts val="600"/>
              </a:spcBef>
              <a:buSzPct val="100000"/>
              <a:buChar char="-"/>
              <a:defRPr sz="1800"/>
            </a:pPr>
            <a:r>
              <a:rPr sz="1900">
                <a:latin typeface="Calibri"/>
                <a:ea typeface="Calibri"/>
                <a:cs typeface="Calibri"/>
                <a:sym typeface="Calibri"/>
              </a:rPr>
              <a:t> Click </a:t>
            </a:r>
            <a:r>
              <a:rPr sz="1900">
                <a:solidFill>
                  <a:srgbClr val="9BBB59"/>
                </a:solidFill>
                <a:latin typeface="Calibri"/>
                <a:ea typeface="Calibri"/>
                <a:cs typeface="Calibri"/>
                <a:sym typeface="Calibri"/>
              </a:rPr>
              <a:t>java.lang</a:t>
            </a:r>
            <a:r>
              <a:rPr sz="1900">
                <a:latin typeface="Calibri"/>
                <a:ea typeface="Calibri"/>
                <a:cs typeface="Calibri"/>
                <a:sym typeface="Calibri"/>
              </a:rPr>
              <a:t> in the top-left pane</a:t>
            </a:r>
            <a:endParaRPr sz="1200">
              <a:latin typeface="Calibri"/>
              <a:ea typeface="Calibri"/>
              <a:cs typeface="Calibri"/>
              <a:sym typeface="Calibri"/>
            </a:endParaRPr>
          </a:p>
          <a:p>
            <a:pPr lvl="0" defTabSz="914400">
              <a:lnSpc>
                <a:spcPct val="100000"/>
              </a:lnSpc>
              <a:spcBef>
                <a:spcPts val="600"/>
              </a:spcBef>
              <a:buSzPct val="100000"/>
              <a:buChar char="-"/>
              <a:defRPr sz="1800"/>
            </a:pPr>
            <a:r>
              <a:rPr sz="1900">
                <a:latin typeface="Calibri"/>
                <a:ea typeface="Calibri"/>
                <a:cs typeface="Calibri"/>
                <a:sym typeface="Calibri"/>
              </a:rPr>
              <a:t> Then click </a:t>
            </a:r>
            <a:r>
              <a:rPr sz="1900">
                <a:solidFill>
                  <a:srgbClr val="9BBB59"/>
                </a:solidFill>
                <a:latin typeface="Calibri"/>
                <a:ea typeface="Calibri"/>
                <a:cs typeface="Calibri"/>
                <a:sym typeface="Calibri"/>
              </a:rPr>
              <a:t>String</a:t>
            </a:r>
            <a:r>
              <a:rPr sz="1900">
                <a:latin typeface="Calibri"/>
                <a:ea typeface="Calibri"/>
                <a:cs typeface="Calibri"/>
                <a:sym typeface="Calibri"/>
              </a:rPr>
              <a:t> in the bottom-left pane</a:t>
            </a:r>
            <a:endParaRPr sz="1200">
              <a:latin typeface="Calibri"/>
              <a:ea typeface="Calibri"/>
              <a:cs typeface="Calibri"/>
              <a:sym typeface="Calibri"/>
            </a:endParaRPr>
          </a:p>
          <a:p>
            <a:pPr lvl="0" defTabSz="914400">
              <a:lnSpc>
                <a:spcPct val="100000"/>
              </a:lnSpc>
              <a:spcBef>
                <a:spcPts val="400"/>
              </a:spcBef>
              <a:defRPr sz="1800"/>
            </a:pPr>
            <a:endParaRPr sz="1200">
              <a:latin typeface="Calibri"/>
              <a:ea typeface="Calibri"/>
              <a:cs typeface="Calibri"/>
              <a:sym typeface="Calibri"/>
            </a:endParaRPr>
          </a:p>
          <a:p>
            <a:pPr lvl="0" defTabSz="914400">
              <a:lnSpc>
                <a:spcPct val="100000"/>
              </a:lnSpc>
              <a:spcBef>
                <a:spcPts val="400"/>
              </a:spcBef>
              <a:defRPr sz="1800"/>
            </a:pPr>
            <a:r>
              <a:rPr sz="1200">
                <a:latin typeface="Calibri"/>
                <a:ea typeface="Calibri"/>
                <a:cs typeface="Calibri"/>
                <a:sym typeface="Calibri"/>
              </a:rPr>
              <a:t>Describe the parts of the String API documentation:</a:t>
            </a:r>
          </a:p>
          <a:p>
            <a:pPr lvl="0" defTabSz="914400">
              <a:lnSpc>
                <a:spcPct val="100000"/>
              </a:lnSpc>
              <a:spcBef>
                <a:spcPts val="400"/>
              </a:spcBef>
              <a:defRPr sz="1800"/>
            </a:pPr>
            <a:r>
              <a:rPr sz="1200">
                <a:latin typeface="Calibri"/>
                <a:ea typeface="Calibri"/>
                <a:cs typeface="Calibri"/>
                <a:sym typeface="Calibri"/>
              </a:rPr>
              <a:t>- description of the class</a:t>
            </a:r>
          </a:p>
          <a:p>
            <a:pPr lvl="0" defTabSz="914400">
              <a:lnSpc>
                <a:spcPct val="100000"/>
              </a:lnSpc>
              <a:spcBef>
                <a:spcPts val="400"/>
              </a:spcBef>
              <a:defRPr sz="1800"/>
            </a:pPr>
            <a:r>
              <a:rPr sz="1200">
                <a:latin typeface="Calibri"/>
                <a:ea typeface="Calibri"/>
                <a:cs typeface="Calibri"/>
                <a:sym typeface="Calibri"/>
              </a:rPr>
              <a:t>- summaries of all the fields, constructors, and method</a:t>
            </a:r>
          </a:p>
          <a:p>
            <a:pPr marL="162130" lvl="0" indent="-162130" defTabSz="914400">
              <a:lnSpc>
                <a:spcPct val="100000"/>
              </a:lnSpc>
              <a:spcBef>
                <a:spcPts val="400"/>
              </a:spcBef>
              <a:buSzPct val="100000"/>
              <a:buChar char="-"/>
              <a:defRPr sz="1800"/>
            </a:pPr>
            <a:r>
              <a:rPr sz="1200">
                <a:latin typeface="Calibri"/>
                <a:ea typeface="Calibri"/>
                <a:cs typeface="Calibri"/>
                <a:sym typeface="Calibri"/>
              </a:rPr>
              <a:t>detailed descriptions of everything</a:t>
            </a:r>
          </a:p>
        </p:txBody>
      </p:sp>
    </p:spTree>
    <p:extLst>
      <p:ext uri="{BB962C8B-B14F-4D97-AF65-F5344CB8AC3E}">
        <p14:creationId xmlns:p14="http://schemas.microsoft.com/office/powerpoint/2010/main" val="1218477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685800" y="1844675"/>
            <a:ext cx="7772400" cy="2041525"/>
          </a:xfrm>
          <a:prstGeom prst="rect">
            <a:avLst/>
          </a:prstGeom>
        </p:spPr>
        <p:txBody>
          <a:bodyPr/>
          <a:lstStyle/>
          <a:p>
            <a:pPr lvl="0">
              <a:defRPr sz="1800"/>
            </a:pPr>
            <a:r>
              <a:rPr sz="4400"/>
              <a:t>Click to edit Master title style</a:t>
            </a:r>
          </a:p>
        </p:txBody>
      </p:sp>
      <p:sp>
        <p:nvSpPr>
          <p:cNvPr id="7" name="Shape 7"/>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stStyle>
          <a:p>
            <a:pPr lvl="0">
              <a:defRPr sz="1800">
                <a:solidFill>
                  <a:srgbClr val="000000"/>
                </a:solidFill>
              </a:defRPr>
            </a:pPr>
            <a:r>
              <a:rPr sz="3200">
                <a:solidFill>
                  <a:srgbClr val="888888"/>
                </a:solidFill>
              </a:rPr>
              <a:t>Click to edit Master subtitle style</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Click to edit Master title style</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339C8F9-0643-49B4-A2CB-987B8C90EE6B}" type="datetimeFigureOut">
              <a:rPr lang="en-US" smtClean="0">
                <a:solidFill>
                  <a:prstClr val="black">
                    <a:tint val="75000"/>
                  </a:prstClr>
                </a:solidFill>
              </a:rPr>
              <a:pPr/>
              <a:t>8/28/2018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53822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9C8F9-0643-49B4-A2CB-987B8C90EE6B}" type="datetimeFigureOut">
              <a:rPr lang="en-US" smtClean="0">
                <a:solidFill>
                  <a:prstClr val="black">
                    <a:tint val="75000"/>
                  </a:prstClr>
                </a:solidFill>
              </a:rPr>
              <a:pPr/>
              <a:t>8/28/2018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2435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39C8F9-0643-49B4-A2CB-987B8C90EE6B}" type="datetimeFigureOut">
              <a:rPr lang="en-US" smtClean="0">
                <a:solidFill>
                  <a:prstClr val="black">
                    <a:tint val="75000"/>
                  </a:prstClr>
                </a:solidFill>
              </a:rPr>
              <a:pPr/>
              <a:t>8/28/2018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0370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39C8F9-0643-49B4-A2CB-987B8C90EE6B}" type="datetimeFigureOut">
              <a:rPr lang="en-US" smtClean="0">
                <a:solidFill>
                  <a:prstClr val="black">
                    <a:tint val="75000"/>
                  </a:prstClr>
                </a:solidFill>
              </a:rPr>
              <a:pPr/>
              <a:t>8/28/2018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1031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39C8F9-0643-49B4-A2CB-987B8C90EE6B}" type="datetimeFigureOut">
              <a:rPr lang="en-US" smtClean="0">
                <a:solidFill>
                  <a:prstClr val="black">
                    <a:tint val="75000"/>
                  </a:prstClr>
                </a:solidFill>
              </a:rPr>
              <a:pPr/>
              <a:t>8/28/2018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677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39C8F9-0643-49B4-A2CB-987B8C90EE6B}" type="datetimeFigureOut">
              <a:rPr lang="en-US" smtClean="0">
                <a:solidFill>
                  <a:prstClr val="black">
                    <a:tint val="75000"/>
                  </a:prstClr>
                </a:solidFill>
              </a:rPr>
              <a:pPr/>
              <a:t>8/28/2018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2358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39C8F9-0643-49B4-A2CB-987B8C90EE6B}" type="datetimeFigureOut">
              <a:rPr lang="en-US" smtClean="0">
                <a:solidFill>
                  <a:prstClr val="black">
                    <a:tint val="75000"/>
                  </a:prstClr>
                </a:solidFill>
              </a:rPr>
              <a:pPr/>
              <a:t>8/28/2018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7982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39C8F9-0643-49B4-A2CB-987B8C90EE6B}" type="datetimeFigureOut">
              <a:rPr lang="en-US" smtClean="0">
                <a:solidFill>
                  <a:prstClr val="black">
                    <a:tint val="75000"/>
                  </a:prstClr>
                </a:solidFill>
              </a:rPr>
              <a:pPr/>
              <a:t>8/28/2018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81881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39C8F9-0643-49B4-A2CB-987B8C90EE6B}" type="datetimeFigureOut">
              <a:rPr lang="en-US" smtClean="0">
                <a:solidFill>
                  <a:prstClr val="black">
                    <a:tint val="75000"/>
                  </a:prstClr>
                </a:solidFill>
              </a:rPr>
              <a:pPr/>
              <a:t>8/28/2018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7004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Click to edit Master title style</a:t>
            </a:r>
          </a:p>
        </p:txBody>
      </p:sp>
      <p:sp>
        <p:nvSpPr>
          <p:cNvPr id="11" name="Shape 11"/>
          <p:cNvSpPr>
            <a:spLocks noGrp="1"/>
          </p:cNvSpPr>
          <p:nvPr>
            <p:ph type="body" idx="1"/>
          </p:nvPr>
        </p:nvSpPr>
        <p:spPr>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9C8F9-0643-49B4-A2CB-987B8C90EE6B}" type="datetimeFigureOut">
              <a:rPr lang="en-US" smtClean="0">
                <a:solidFill>
                  <a:prstClr val="black">
                    <a:tint val="75000"/>
                  </a:prstClr>
                </a:solidFill>
              </a:rPr>
              <a:pPr/>
              <a:t>8/28/2018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62444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9C8F9-0643-49B4-A2CB-987B8C90EE6B}" type="datetimeFigureOut">
              <a:rPr lang="en-US" smtClean="0">
                <a:solidFill>
                  <a:prstClr val="black">
                    <a:tint val="75000"/>
                  </a:prstClr>
                </a:solidFill>
              </a:rPr>
              <a:pPr/>
              <a:t>8/28/2018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6CB4B4D-7CA3-9044-876B-883B54F8677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449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Click to edit Master title style</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stStyle>
          <a:p>
            <a:pPr lvl="0">
              <a:defRPr sz="1800">
                <a:solidFill>
                  <a:srgbClr val="000000"/>
                </a:solidFill>
              </a:defRPr>
            </a:pPr>
            <a:r>
              <a:rPr sz="2000">
                <a:solidFill>
                  <a:srgbClr val="888888"/>
                </a:solidFill>
              </a:rPr>
              <a:t>Click to edit Master text styles</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Click to edit Master title style</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Click to edit Master text styles</a:t>
            </a:r>
          </a:p>
          <a:p>
            <a:pPr lvl="1">
              <a:defRPr sz="1800"/>
            </a:pPr>
            <a:r>
              <a:rPr sz="2800"/>
              <a:t>Second level</a:t>
            </a:r>
          </a:p>
          <a:p>
            <a:pPr lvl="2">
              <a:defRPr sz="1800"/>
            </a:pPr>
            <a:r>
              <a:rPr sz="2800"/>
              <a:t>Third level</a:t>
            </a:r>
          </a:p>
          <a:p>
            <a:pPr lvl="3">
              <a:defRPr sz="1800"/>
            </a:pPr>
            <a:r>
              <a:rPr sz="2800"/>
              <a:t>Fourth level</a:t>
            </a:r>
          </a:p>
          <a:p>
            <a:pPr lvl="4">
              <a:defRPr sz="1800"/>
            </a:pPr>
            <a:r>
              <a:rPr sz="2800"/>
              <a:t>Fifth level</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Click to edit Master title style</a:t>
            </a:r>
          </a:p>
        </p:txBody>
      </p:sp>
      <p:sp>
        <p:nvSpPr>
          <p:cNvPr id="23" name="Shape 23"/>
          <p:cNvSpPr>
            <a:spLocks noGrp="1"/>
          </p:cNvSpPr>
          <p:nvPr>
            <p:ph type="body" idx="1"/>
          </p:nvPr>
        </p:nvSpPr>
        <p:spPr>
          <a:xfrm>
            <a:off x="457200" y="1435465"/>
            <a:ext cx="4040188" cy="739410"/>
          </a:xfrm>
          <a:prstGeom prst="rect">
            <a:avLst/>
          </a:prstGeom>
        </p:spPr>
        <p:txBody>
          <a:bodyPr anchor="b"/>
          <a:lstStyle>
            <a:lvl1pPr marL="0" indent="0">
              <a:spcBef>
                <a:spcPts val="500"/>
              </a:spcBef>
              <a:buSzTx/>
              <a:buFontTx/>
              <a:buNone/>
              <a:defRPr sz="2400" b="1"/>
            </a:lvl1pPr>
          </a:lstStyle>
          <a:p>
            <a:pPr lvl="0">
              <a:defRPr sz="1800" b="0"/>
            </a:pPr>
            <a:r>
              <a:rPr sz="2400" b="1"/>
              <a:t>Click to edit Master text styles</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Click to edit Master title style</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Click to edit Master title style</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Click to edit Master title style</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stStyle>
          <a:p>
            <a:pPr lvl="0">
              <a:defRPr sz="1800"/>
            </a:pPr>
            <a:r>
              <a:rPr sz="1400"/>
              <a:t>Click to edit Master text styles</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Click to edit Master title style</a:t>
            </a:r>
          </a:p>
        </p:txBody>
      </p:sp>
      <p:sp>
        <p:nvSpPr>
          <p:cNvPr id="40" name="Shape 40"/>
          <p:cNvSpPr>
            <a:spLocks noGrp="1"/>
          </p:cNvSpPr>
          <p:nvPr>
            <p:ph type="body" idx="1"/>
          </p:nvPr>
        </p:nvSpPr>
        <p:spPr>
          <a:prstGeom prst="rect">
            <a:avLst/>
          </a:prstGeom>
        </p:spPr>
        <p:txBody>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pPr lvl="0">
              <a:defRPr sz="1800"/>
            </a:pPr>
            <a:r>
              <a:rPr sz="4400"/>
              <a:t>Click to edit Master title style</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3200"/>
              <a:t>Click to edit Master text styles</a:t>
            </a:r>
          </a:p>
          <a:p>
            <a:pPr lvl="1">
              <a:defRPr sz="1800"/>
            </a:pPr>
            <a:r>
              <a:rPr sz="3200"/>
              <a:t>Second level</a:t>
            </a:r>
          </a:p>
          <a:p>
            <a:pPr lvl="2">
              <a:defRPr sz="1800"/>
            </a:pPr>
            <a:r>
              <a:rPr sz="3200"/>
              <a:t>Third level</a:t>
            </a:r>
          </a:p>
          <a:p>
            <a:pPr lvl="3">
              <a:defRPr sz="1800"/>
            </a:pPr>
            <a:r>
              <a:rPr sz="3200"/>
              <a:t>Fourth level</a:t>
            </a:r>
          </a:p>
          <a:p>
            <a:pPr lvl="4">
              <a:defRPr sz="1800"/>
            </a:pPr>
            <a:r>
              <a:rPr sz="3200"/>
              <a:t>Fifth level</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latin typeface="Gill Sans"/>
                <a:ea typeface="Gill Sans"/>
                <a:cs typeface="Gill Sans"/>
                <a:sym typeface="Gill Sans"/>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Gill Sans"/>
        </a:defRPr>
      </a:lvl1pPr>
      <a:lvl2pPr indent="457200" algn="r">
        <a:defRPr sz="1200">
          <a:solidFill>
            <a:schemeClr val="tx1"/>
          </a:solidFill>
          <a:latin typeface="+mn-lt"/>
          <a:ea typeface="+mn-ea"/>
          <a:cs typeface="+mn-cs"/>
          <a:sym typeface="Gill Sans"/>
        </a:defRPr>
      </a:lvl2pPr>
      <a:lvl3pPr indent="914400" algn="r">
        <a:defRPr sz="1200">
          <a:solidFill>
            <a:schemeClr val="tx1"/>
          </a:solidFill>
          <a:latin typeface="+mn-lt"/>
          <a:ea typeface="+mn-ea"/>
          <a:cs typeface="+mn-cs"/>
          <a:sym typeface="Gill Sans"/>
        </a:defRPr>
      </a:lvl3pPr>
      <a:lvl4pPr indent="1371600" algn="r">
        <a:defRPr sz="1200">
          <a:solidFill>
            <a:schemeClr val="tx1"/>
          </a:solidFill>
          <a:latin typeface="+mn-lt"/>
          <a:ea typeface="+mn-ea"/>
          <a:cs typeface="+mn-cs"/>
          <a:sym typeface="Gill Sans"/>
        </a:defRPr>
      </a:lvl4pPr>
      <a:lvl5pPr indent="1828800" algn="r">
        <a:defRPr sz="1200">
          <a:solidFill>
            <a:schemeClr val="tx1"/>
          </a:solidFill>
          <a:latin typeface="+mn-lt"/>
          <a:ea typeface="+mn-ea"/>
          <a:cs typeface="+mn-cs"/>
          <a:sym typeface="Gill Sans"/>
        </a:defRPr>
      </a:lvl5pPr>
      <a:lvl6pPr indent="2286000" algn="r">
        <a:defRPr sz="1200">
          <a:solidFill>
            <a:schemeClr val="tx1"/>
          </a:solidFill>
          <a:latin typeface="+mn-lt"/>
          <a:ea typeface="+mn-ea"/>
          <a:cs typeface="+mn-cs"/>
          <a:sym typeface="Gill Sans"/>
        </a:defRPr>
      </a:lvl6pPr>
      <a:lvl7pPr indent="2743200" algn="r">
        <a:defRPr sz="1200">
          <a:solidFill>
            <a:schemeClr val="tx1"/>
          </a:solidFill>
          <a:latin typeface="+mn-lt"/>
          <a:ea typeface="+mn-ea"/>
          <a:cs typeface="+mn-cs"/>
          <a:sym typeface="Gill Sans"/>
        </a:defRPr>
      </a:lvl7pPr>
      <a:lvl8pPr indent="3200400" algn="r">
        <a:defRPr sz="1200">
          <a:solidFill>
            <a:schemeClr val="tx1"/>
          </a:solidFill>
          <a:latin typeface="+mn-lt"/>
          <a:ea typeface="+mn-ea"/>
          <a:cs typeface="+mn-cs"/>
          <a:sym typeface="Gill Sans"/>
        </a:defRPr>
      </a:lvl8pPr>
      <a:lvl9pPr indent="3657600" algn="r">
        <a:defRPr sz="1200">
          <a:solidFill>
            <a:schemeClr val="tx1"/>
          </a:solidFill>
          <a:latin typeface="+mn-lt"/>
          <a:ea typeface="+mn-ea"/>
          <a:cs typeface="+mn-cs"/>
          <a:sym typeface="Gill San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339C8F9-0643-49B4-A2CB-987B8C90EE6B}" type="datetimeFigureOut">
              <a:rPr lang="en-US" smtClean="0">
                <a:solidFill>
                  <a:prstClr val="black">
                    <a:tint val="75000"/>
                  </a:prstClr>
                </a:solidFill>
                <a:latin typeface="Lucida Sans Unicode"/>
                <a:ea typeface="Lucida Sans Unicode"/>
                <a:cs typeface="Lucida Sans Unicode"/>
                <a:sym typeface="Lucida Sans Unicode"/>
              </a:rPr>
              <a:pPr/>
              <a:t>8/28/2018</a:t>
            </a:fld>
            <a:endParaRPr lang="en-US">
              <a:solidFill>
                <a:prstClr val="black">
                  <a:tint val="75000"/>
                </a:prstClr>
              </a:solidFill>
              <a:latin typeface="Lucida Sans Unicode"/>
              <a:ea typeface="Lucida Sans Unicode"/>
              <a:cs typeface="Lucida Sans Unicode"/>
              <a:sym typeface="Lucida Sans Unicode"/>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75000"/>
                </a:prstClr>
              </a:solidFill>
              <a:latin typeface="Lucida Sans Unicode"/>
              <a:ea typeface="Lucida Sans Unicode"/>
              <a:cs typeface="Lucida Sans Unicode"/>
              <a:sym typeface="Lucida Sans Unicode"/>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6CB4B4D-7CA3-9044-876B-883B54F8677D}" type="slidenum">
              <a:rPr lang="en-US" smtClean="0">
                <a:solidFill>
                  <a:prstClr val="black">
                    <a:tint val="75000"/>
                  </a:prstClr>
                </a:solidFill>
                <a:latin typeface="Lucida Sans Unicode"/>
                <a:ea typeface="Lucida Sans Unicode"/>
                <a:cs typeface="Lucida Sans Unicode"/>
                <a:sym typeface="Lucida Sans Unicode"/>
              </a:rPr>
              <a:pPr/>
              <a:t>‹#›</a:t>
            </a:fld>
            <a:endParaRPr lang="en-US">
              <a:solidFill>
                <a:prstClr val="black">
                  <a:tint val="75000"/>
                </a:prstClr>
              </a:solidFill>
              <a:latin typeface="Lucida Sans Unicode"/>
              <a:ea typeface="Lucida Sans Unicode"/>
              <a:cs typeface="Lucida Sans Unicode"/>
              <a:sym typeface="Lucida Sans Unicode"/>
            </a:endParaRPr>
          </a:p>
        </p:txBody>
      </p:sp>
    </p:spTree>
    <p:extLst>
      <p:ext uri="{BB962C8B-B14F-4D97-AF65-F5344CB8AC3E}">
        <p14:creationId xmlns:p14="http://schemas.microsoft.com/office/powerpoint/2010/main" val="3807101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download.oracle.com/javase/8/docs/api/"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xfrm>
            <a:off x="457200" y="274638"/>
            <a:ext cx="8229600" cy="1143001"/>
          </a:xfrm>
          <a:prstGeom prst="rect">
            <a:avLst/>
          </a:prstGeom>
        </p:spPr>
        <p:txBody>
          <a:bodyPr/>
          <a:lstStyle/>
          <a:p>
            <a:pPr lvl="0">
              <a:defRPr sz="1800"/>
            </a:pPr>
            <a:r>
              <a:rPr sz="4400"/>
              <a:t>Welcome to CSSE 220</a:t>
            </a:r>
          </a:p>
        </p:txBody>
      </p:sp>
      <p:sp>
        <p:nvSpPr>
          <p:cNvPr id="50" name="Shape 50"/>
          <p:cNvSpPr>
            <a:spLocks noGrp="1"/>
          </p:cNvSpPr>
          <p:nvPr>
            <p:ph type="body" idx="1"/>
          </p:nvPr>
        </p:nvSpPr>
        <p:spPr>
          <a:xfrm>
            <a:off x="457200" y="1600200"/>
            <a:ext cx="8229600" cy="4525963"/>
          </a:xfrm>
          <a:prstGeom prst="rect">
            <a:avLst/>
          </a:prstGeom>
        </p:spPr>
        <p:txBody>
          <a:bodyPr lIns="45719" rIns="45719" anchor="t">
            <a:normAutofit/>
          </a:bodyPr>
          <a:lstStyle/>
          <a:p>
            <a:pPr marL="742950" lvl="1" indent="-285750">
              <a:spcBef>
                <a:spcPts val="600"/>
              </a:spcBef>
              <a:defRPr sz="1800"/>
            </a:pPr>
            <a:endParaRPr sz="2800" dirty="0"/>
          </a:p>
          <a:p>
            <a:pPr lvl="0">
              <a:defRPr sz="1800"/>
            </a:pPr>
            <a:r>
              <a:rPr sz="3200" dirty="0"/>
              <a:t>We are excited that you are here:</a:t>
            </a:r>
          </a:p>
          <a:p>
            <a:pPr marL="742950" lvl="1" indent="-285750">
              <a:spcBef>
                <a:spcPts val="600"/>
              </a:spcBef>
              <a:defRPr sz="1800"/>
            </a:pPr>
            <a:r>
              <a:rPr lang="en-US" sz="2800" dirty="0"/>
              <a:t>Hopefully you followed the instructions in the welcome email, installed eclipse and checked out the Java intro project</a:t>
            </a:r>
          </a:p>
          <a:p>
            <a:pPr marL="742950" lvl="1" indent="-285750">
              <a:spcBef>
                <a:spcPts val="600"/>
              </a:spcBef>
              <a:defRPr sz="1800"/>
            </a:pPr>
            <a:r>
              <a:rPr sz="2800" dirty="0"/>
              <a:t>Start your computer</a:t>
            </a:r>
            <a:r>
              <a:rPr lang="en-US" sz="2800" dirty="0"/>
              <a:t> &amp; Eclipse</a:t>
            </a:r>
            <a:endParaRPr lang="en-US"/>
          </a:p>
          <a:p>
            <a:pPr marL="742950" lvl="1" indent="-285750">
              <a:spcBef>
                <a:spcPts val="600"/>
              </a:spcBef>
              <a:defRPr sz="1800"/>
            </a:pPr>
            <a:r>
              <a:rPr sz="2800" dirty="0"/>
              <a:t>Pick up a quiz from the back table</a:t>
            </a:r>
            <a:endParaRPr lang="en-US" sz="2800" dirty="0"/>
          </a:p>
          <a:p>
            <a:pPr marL="1177925" lvl="2" indent="-285750">
              <a:spcBef>
                <a:spcPts val="600"/>
              </a:spcBef>
              <a:defRPr sz="1800"/>
            </a:pPr>
            <a:r>
              <a:rPr lang="en-US" sz="2800" dirty="0"/>
              <a:t>A</a:t>
            </a:r>
            <a:r>
              <a:rPr sz="2800" dirty="0"/>
              <a:t>nswer the first two questions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076"/>
            <a:ext cx="9144000" cy="1508125"/>
          </a:xfrm>
        </p:spPr>
        <p:txBody>
          <a:bodyPr/>
          <a:lstStyle/>
          <a:p>
            <a:r>
              <a:rPr lang="en-US" dirty="0"/>
              <a:t>Should I really call my Professor Buffalo?</a:t>
            </a:r>
          </a:p>
        </p:txBody>
      </p:sp>
      <p:sp>
        <p:nvSpPr>
          <p:cNvPr id="3" name="Text Placeholder 2"/>
          <p:cNvSpPr>
            <a:spLocks noGrp="1"/>
          </p:cNvSpPr>
          <p:nvPr>
            <p:ph type="body" idx="1"/>
          </p:nvPr>
        </p:nvSpPr>
        <p:spPr>
          <a:xfrm>
            <a:off x="457200" y="1561382"/>
            <a:ext cx="8229600" cy="648418"/>
          </a:xfrm>
        </p:spPr>
        <p:txBody>
          <a:bodyPr/>
          <a:lstStyle/>
          <a:p>
            <a:pPr marL="0" indent="0">
              <a:buNone/>
            </a:pPr>
            <a:r>
              <a:rPr lang="en-US" dirty="0"/>
              <a:t>Consult this handy chart…</a:t>
            </a:r>
          </a:p>
        </p:txBody>
      </p:sp>
      <p:graphicFrame>
        <p:nvGraphicFramePr>
          <p:cNvPr id="4" name="Table 3"/>
          <p:cNvGraphicFramePr>
            <a:graphicFrameLocks noGrp="1"/>
          </p:cNvGraphicFramePr>
          <p:nvPr>
            <p:extLst>
              <p:ext uri="{D42A27DB-BD31-4B8C-83A1-F6EECF244321}">
                <p14:modId xmlns:p14="http://schemas.microsoft.com/office/powerpoint/2010/main" val="1024560429"/>
              </p:ext>
            </p:extLst>
          </p:nvPr>
        </p:nvGraphicFramePr>
        <p:xfrm>
          <a:off x="190500" y="2362200"/>
          <a:ext cx="8763000" cy="4328160"/>
        </p:xfrm>
        <a:graphic>
          <a:graphicData uri="http://schemas.openxmlformats.org/drawingml/2006/table">
            <a:tbl>
              <a:tblPr firstRow="1" bandRow="1">
                <a:tableStyleId>{69012ECD-51FC-41F1-AA8D-1B2483CD663E}</a:tableStyleId>
              </a:tblPr>
              <a:tblGrid>
                <a:gridCol w="2190750">
                  <a:extLst>
                    <a:ext uri="{9D8B030D-6E8A-4147-A177-3AD203B41FA5}">
                      <a16:colId xmlns:a16="http://schemas.microsoft.com/office/drawing/2014/main" val="2865295595"/>
                    </a:ext>
                  </a:extLst>
                </a:gridCol>
                <a:gridCol w="2190750">
                  <a:extLst>
                    <a:ext uri="{9D8B030D-6E8A-4147-A177-3AD203B41FA5}">
                      <a16:colId xmlns:a16="http://schemas.microsoft.com/office/drawing/2014/main" val="3716578391"/>
                    </a:ext>
                  </a:extLst>
                </a:gridCol>
                <a:gridCol w="2190750">
                  <a:extLst>
                    <a:ext uri="{9D8B030D-6E8A-4147-A177-3AD203B41FA5}">
                      <a16:colId xmlns:a16="http://schemas.microsoft.com/office/drawing/2014/main" val="2997334093"/>
                    </a:ext>
                  </a:extLst>
                </a:gridCol>
                <a:gridCol w="2190750">
                  <a:extLst>
                    <a:ext uri="{9D8B030D-6E8A-4147-A177-3AD203B41FA5}">
                      <a16:colId xmlns:a16="http://schemas.microsoft.com/office/drawing/2014/main" val="518729928"/>
                    </a:ext>
                  </a:extLst>
                </a:gridCol>
              </a:tblGrid>
              <a:tr h="694393">
                <a:tc>
                  <a:txBody>
                    <a:bodyPr/>
                    <a:lstStyle/>
                    <a:p>
                      <a:pPr algn="ctr"/>
                      <a:r>
                        <a:rPr lang="en-US" sz="2000" dirty="0">
                          <a:latin typeface="Calibri" panose="020F0502020204030204" pitchFamily="34" charset="0"/>
                          <a:cs typeface="Calibri" panose="020F0502020204030204" pitchFamily="34" charset="0"/>
                        </a:rPr>
                        <a:t>Situation</a:t>
                      </a:r>
                      <a:r>
                        <a:rPr lang="en-US" sz="2000" baseline="0" dirty="0">
                          <a:latin typeface="Calibri" panose="020F0502020204030204" pitchFamily="34" charset="0"/>
                          <a:cs typeface="Calibri" panose="020F0502020204030204" pitchFamily="34" charset="0"/>
                        </a:rPr>
                        <a:t> Type</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Informal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Semi-Formal/Kissing</a:t>
                      </a:r>
                      <a:r>
                        <a:rPr lang="en-US" sz="2000" baseline="0" dirty="0">
                          <a:latin typeface="Calibri" panose="020F0502020204030204" pitchFamily="34" charset="0"/>
                          <a:cs typeface="Calibri" panose="020F0502020204030204" pitchFamily="34" charset="0"/>
                        </a:rPr>
                        <a:t> up</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Highly</a:t>
                      </a:r>
                      <a:r>
                        <a:rPr lang="en-US" sz="2000" baseline="0" dirty="0">
                          <a:latin typeface="Calibri" panose="020F0502020204030204" pitchFamily="34" charset="0"/>
                          <a:cs typeface="Calibri" panose="020F0502020204030204" pitchFamily="34" charset="0"/>
                        </a:rPr>
                        <a:t> Formal</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967387"/>
                  </a:ext>
                </a:extLst>
              </a:tr>
              <a:tr h="694393">
                <a:tc>
                  <a:txBody>
                    <a:bodyPr/>
                    <a:lstStyle/>
                    <a:p>
                      <a:pPr algn="ctr"/>
                      <a:r>
                        <a:rPr lang="en-US" sz="2000" dirty="0">
                          <a:latin typeface="Calibri" panose="020F0502020204030204" pitchFamily="34" charset="0"/>
                          <a:cs typeface="Calibri" panose="020F0502020204030204" pitchFamily="34" charset="0"/>
                        </a:rPr>
                        <a:t>Example</a:t>
                      </a:r>
                      <a:r>
                        <a:rPr lang="en-US" sz="2000" baseline="0" dirty="0">
                          <a:latin typeface="Calibri" panose="020F0502020204030204" pitchFamily="34" charset="0"/>
                          <a:cs typeface="Calibri" panose="020F0502020204030204" pitchFamily="34" charset="0"/>
                        </a:rPr>
                        <a:t> Situation</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asking</a:t>
                      </a:r>
                      <a:r>
                        <a:rPr lang="en-US" sz="2000" baseline="0" dirty="0">
                          <a:latin typeface="Calibri" panose="020F0502020204030204" pitchFamily="34" charset="0"/>
                          <a:cs typeface="Calibri" panose="020F0502020204030204" pitchFamily="34" charset="0"/>
                        </a:rPr>
                        <a:t> questions in class, saying hi in the hallway</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requesting things like re-grades</a:t>
                      </a:r>
                      <a:r>
                        <a:rPr lang="en-US" sz="2000" baseline="0" dirty="0">
                          <a:latin typeface="Calibri" panose="020F0502020204030204" pitchFamily="34" charset="0"/>
                          <a:cs typeface="Calibri" panose="020F0502020204030204" pitchFamily="34" charset="0"/>
                        </a:rPr>
                        <a:t> or recommendation letters</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baseline="0" dirty="0">
                          <a:latin typeface="Calibri" panose="020F0502020204030204" pitchFamily="34" charset="0"/>
                          <a:cs typeface="Calibri" panose="020F0502020204030204" pitchFamily="34" charset="0"/>
                        </a:rPr>
                        <a:t>funerals, addressing heads of state</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41930656"/>
                  </a:ext>
                </a:extLst>
              </a:tr>
              <a:tr h="694393">
                <a:tc>
                  <a:txBody>
                    <a:bodyPr/>
                    <a:lstStyle/>
                    <a:p>
                      <a:pPr algn="ctr"/>
                      <a:r>
                        <a:rPr lang="en-US" sz="2000" dirty="0">
                          <a:latin typeface="Calibri" panose="020F0502020204030204" pitchFamily="34" charset="0"/>
                          <a:cs typeface="Calibri" panose="020F0502020204030204" pitchFamily="34" charset="0"/>
                        </a:rPr>
                        <a:t>Correct form of address</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Buffalo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Dr. Buffalo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Dr. Hewner</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47763031"/>
                  </a:ext>
                </a:extLst>
              </a:tr>
              <a:tr h="694393">
                <a:tc>
                  <a:txBody>
                    <a:bodyPr/>
                    <a:lstStyle/>
                    <a:p>
                      <a:pPr algn="ctr"/>
                      <a:r>
                        <a:rPr lang="en-US" sz="2000" dirty="0">
                          <a:latin typeface="Calibri" panose="020F0502020204030204" pitchFamily="34" charset="0"/>
                          <a:cs typeface="Calibri" panose="020F0502020204030204" pitchFamily="34" charset="0"/>
                        </a:rPr>
                        <a:t>Example</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Yo</a:t>
                      </a:r>
                      <a:r>
                        <a:rPr lang="en-US" sz="2000" dirty="0">
                          <a:latin typeface="Calibri" panose="020F0502020204030204" pitchFamily="34" charset="0"/>
                          <a:cs typeface="Calibri" panose="020F0502020204030204" pitchFamily="34" charset="0"/>
                        </a:rPr>
                        <a:t> Buffalo, when is that assignment due?”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“So</a:t>
                      </a:r>
                      <a:r>
                        <a:rPr lang="en-US" sz="2000" baseline="0" dirty="0">
                          <a:latin typeface="Calibri" panose="020F0502020204030204" pitchFamily="34" charset="0"/>
                          <a:cs typeface="Calibri" panose="020F0502020204030204" pitchFamily="34" charset="0"/>
                        </a:rPr>
                        <a:t> I think you’ll agree, Dr. Buffalo, that I deserve an extension…”</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“In accepting this Turing Award,</a:t>
                      </a:r>
                      <a:r>
                        <a:rPr lang="en-US" sz="2000" baseline="0" dirty="0">
                          <a:latin typeface="Calibri" panose="020F0502020204030204" pitchFamily="34" charset="0"/>
                          <a:cs typeface="Calibri" panose="020F0502020204030204" pitchFamily="34" charset="0"/>
                        </a:rPr>
                        <a:t> I’d like to first and foremost thank Dr. Hewner…”</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82947900"/>
                  </a:ext>
                </a:extLst>
              </a:tr>
            </a:tbl>
          </a:graphicData>
        </a:graphic>
      </p:graphicFrame>
    </p:spTree>
    <p:extLst>
      <p:ext uri="{BB962C8B-B14F-4D97-AF65-F5344CB8AC3E}">
        <p14:creationId xmlns:p14="http://schemas.microsoft.com/office/powerpoint/2010/main" val="133067624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p:txBody>
          <a:bodyPr>
            <a:normAutofit lnSpcReduction="10000"/>
          </a:bodyPr>
          <a:lstStyle/>
          <a:p>
            <a:r>
              <a:rPr lang="en-US" dirty="0"/>
              <a:t>Chandan Rupakheti - Call me Chandan</a:t>
            </a:r>
          </a:p>
          <a:p>
            <a:r>
              <a:rPr lang="en-US" dirty="0"/>
              <a:t>I enjoy learning and teaching Software Engineering courses</a:t>
            </a:r>
          </a:p>
          <a:p>
            <a:pPr lvl="1"/>
            <a:r>
              <a:rPr lang="en-US" dirty="0"/>
              <a:t>My particular favorites are Object-Oriented Programming, Software Design, and  Software Architecture</a:t>
            </a:r>
          </a:p>
          <a:p>
            <a:r>
              <a:rPr lang="en-US" dirty="0"/>
              <a:t>I’ve worked at ESRI, DASS, and on many software engineer research projects at graduate school</a:t>
            </a:r>
          </a:p>
          <a:p>
            <a:r>
              <a:rPr lang="en-US" dirty="0"/>
              <a:t>Contact info on the syllabus</a:t>
            </a:r>
          </a:p>
        </p:txBody>
      </p:sp>
    </p:spTree>
    <p:extLst>
      <p:ext uri="{BB962C8B-B14F-4D97-AF65-F5344CB8AC3E}">
        <p14:creationId xmlns:p14="http://schemas.microsoft.com/office/powerpoint/2010/main" val="71754254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457200" y="1219200"/>
            <a:ext cx="8229600" cy="5410200"/>
          </a:xfrm>
        </p:spPr>
        <p:txBody>
          <a:bodyPr>
            <a:normAutofit/>
          </a:bodyPr>
          <a:lstStyle/>
          <a:p>
            <a:r>
              <a:rPr lang="en-US" dirty="0"/>
              <a:t>Aaron Wilkin</a:t>
            </a:r>
          </a:p>
        </p:txBody>
      </p:sp>
    </p:spTree>
    <p:extLst>
      <p:ext uri="{BB962C8B-B14F-4D97-AF65-F5344CB8AC3E}">
        <p14:creationId xmlns:p14="http://schemas.microsoft.com/office/powerpoint/2010/main" val="150701319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jason25.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62000"/>
            <a:ext cx="9144000" cy="6096000"/>
          </a:xfrm>
          <a:prstGeom prst="rect">
            <a:avLst/>
          </a:prstGeom>
        </p:spPr>
      </p:pic>
    </p:spTree>
    <p:extLst>
      <p:ext uri="{BB962C8B-B14F-4D97-AF65-F5344CB8AC3E}">
        <p14:creationId xmlns:p14="http://schemas.microsoft.com/office/powerpoint/2010/main" val="398935668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IMG_0020_102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86656043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2184400" y="254000"/>
            <a:ext cx="4762500" cy="6350000"/>
          </a:xfrm>
          <a:prstGeom prst="rect">
            <a:avLst/>
          </a:prstGeom>
        </p:spPr>
      </p:pic>
    </p:spTree>
    <p:extLst>
      <p:ext uri="{BB962C8B-B14F-4D97-AF65-F5344CB8AC3E}">
        <p14:creationId xmlns:p14="http://schemas.microsoft.com/office/powerpoint/2010/main" val="369044900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 (continued)</a:t>
            </a:r>
          </a:p>
        </p:txBody>
      </p:sp>
      <p:sp>
        <p:nvSpPr>
          <p:cNvPr id="3" name="Text Placeholder 2"/>
          <p:cNvSpPr>
            <a:spLocks noGrp="1"/>
          </p:cNvSpPr>
          <p:nvPr>
            <p:ph type="body" idx="1"/>
          </p:nvPr>
        </p:nvSpPr>
        <p:spPr>
          <a:xfrm>
            <a:off x="457200" y="1371600"/>
            <a:ext cx="8229600" cy="5486400"/>
          </a:xfrm>
        </p:spPr>
        <p:txBody>
          <a:bodyPr/>
          <a:lstStyle/>
          <a:p>
            <a:r>
              <a:rPr lang="en-US" dirty="0"/>
              <a:t>On Campus every day</a:t>
            </a:r>
          </a:p>
          <a:p>
            <a:pPr lvl="1"/>
            <a:r>
              <a:rPr lang="en-US" dirty="0"/>
              <a:t>Office Hours (F203)</a:t>
            </a:r>
          </a:p>
          <a:p>
            <a:pPr lvl="2"/>
            <a:r>
              <a:rPr lang="is-IS" dirty="0"/>
              <a:t>…</a:t>
            </a:r>
            <a:endParaRPr lang="en-US" dirty="0"/>
          </a:p>
          <a:p>
            <a:pPr lvl="1"/>
            <a:r>
              <a:rPr lang="en-US" dirty="0"/>
              <a:t>Email – </a:t>
            </a:r>
            <a:r>
              <a:rPr lang="en-US" dirty="0" err="1"/>
              <a:t>wilkin@rose-hulman.edu</a:t>
            </a:r>
            <a:endParaRPr lang="en-US" dirty="0"/>
          </a:p>
          <a:p>
            <a:pPr lvl="1"/>
            <a:r>
              <a:rPr lang="en-US" dirty="0"/>
              <a:t>If you need another time, let me know and I’ll do my best</a:t>
            </a:r>
          </a:p>
          <a:p>
            <a:endParaRPr lang="en-US" dirty="0"/>
          </a:p>
        </p:txBody>
      </p:sp>
    </p:spTree>
    <p:extLst>
      <p:ext uri="{BB962C8B-B14F-4D97-AF65-F5344CB8AC3E}">
        <p14:creationId xmlns:p14="http://schemas.microsoft.com/office/powerpoint/2010/main" val="406726855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457200" y="1219200"/>
            <a:ext cx="8229600" cy="5410200"/>
          </a:xfrm>
        </p:spPr>
        <p:txBody>
          <a:bodyPr>
            <a:normAutofit/>
          </a:bodyPr>
          <a:lstStyle/>
          <a:p>
            <a:r>
              <a:rPr lang="en-US" dirty="0" err="1"/>
              <a:t>Delvin</a:t>
            </a:r>
            <a:r>
              <a:rPr lang="en-US" dirty="0"/>
              <a:t> Defoe</a:t>
            </a:r>
          </a:p>
          <a:p>
            <a:pPr lvl="1"/>
            <a:r>
              <a:rPr lang="en-US" dirty="0"/>
              <a:t>PhD, Washington University in St Louis 2007</a:t>
            </a:r>
          </a:p>
          <a:p>
            <a:pPr lvl="1"/>
            <a:r>
              <a:rPr lang="en-US" dirty="0"/>
              <a:t>Computer Science and Engineering</a:t>
            </a:r>
          </a:p>
          <a:p>
            <a:r>
              <a:rPr lang="en-US" dirty="0"/>
              <a:t>Tenured Associate Professor</a:t>
            </a:r>
          </a:p>
          <a:p>
            <a:pPr lvl="1"/>
            <a:r>
              <a:rPr lang="en-US" dirty="0"/>
              <a:t>Fall 2013</a:t>
            </a:r>
          </a:p>
          <a:p>
            <a:r>
              <a:rPr lang="en-US" dirty="0"/>
              <a:t>SEP</a:t>
            </a:r>
          </a:p>
          <a:p>
            <a:pPr lvl="1"/>
            <a:r>
              <a:rPr lang="en-US" dirty="0"/>
              <a:t>June 2014 – July 2015</a:t>
            </a:r>
          </a:p>
          <a:p>
            <a:r>
              <a:rPr lang="en-US" dirty="0"/>
              <a:t>Christian</a:t>
            </a:r>
          </a:p>
          <a:p>
            <a:pPr lvl="1"/>
            <a:r>
              <a:rPr lang="en-US" dirty="0" err="1"/>
              <a:t>Knightsville</a:t>
            </a:r>
            <a:r>
              <a:rPr lang="en-US" dirty="0"/>
              <a:t> Church of Christ</a:t>
            </a:r>
          </a:p>
        </p:txBody>
      </p:sp>
    </p:spTree>
    <p:extLst>
      <p:ext uri="{BB962C8B-B14F-4D97-AF65-F5344CB8AC3E}">
        <p14:creationId xmlns:p14="http://schemas.microsoft.com/office/powerpoint/2010/main" val="98891005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 (continued)</a:t>
            </a:r>
          </a:p>
        </p:txBody>
      </p:sp>
      <p:sp>
        <p:nvSpPr>
          <p:cNvPr id="3" name="Text Placeholder 2"/>
          <p:cNvSpPr>
            <a:spLocks noGrp="1"/>
          </p:cNvSpPr>
          <p:nvPr>
            <p:ph type="body" idx="1"/>
          </p:nvPr>
        </p:nvSpPr>
        <p:spPr>
          <a:xfrm>
            <a:off x="457200" y="1371600"/>
            <a:ext cx="8229600" cy="5486400"/>
          </a:xfrm>
        </p:spPr>
        <p:txBody>
          <a:bodyPr/>
          <a:lstStyle/>
          <a:p>
            <a:r>
              <a:rPr lang="en-US" dirty="0"/>
              <a:t>On Campus Mon., Tues., </a:t>
            </a:r>
            <a:r>
              <a:rPr lang="en-US" dirty="0" err="1"/>
              <a:t>Wednes</a:t>
            </a:r>
            <a:r>
              <a:rPr lang="en-US" dirty="0"/>
              <a:t>., Fri.</a:t>
            </a:r>
          </a:p>
          <a:p>
            <a:pPr lvl="1"/>
            <a:r>
              <a:rPr lang="en-US" dirty="0"/>
              <a:t>Office Hours (M240D)</a:t>
            </a:r>
          </a:p>
          <a:p>
            <a:pPr lvl="2"/>
            <a:r>
              <a:rPr lang="en-US" dirty="0"/>
              <a:t>See my schedule page </a:t>
            </a:r>
          </a:p>
          <a:p>
            <a:pPr lvl="2"/>
            <a:r>
              <a:rPr lang="en-US" dirty="0"/>
              <a:t>http://</a:t>
            </a:r>
            <a:r>
              <a:rPr lang="en-US" dirty="0" err="1"/>
              <a:t>www.rose-hulman.edu</a:t>
            </a:r>
            <a:r>
              <a:rPr lang="en-US" dirty="0"/>
              <a:t>/~</a:t>
            </a:r>
            <a:r>
              <a:rPr lang="en-US" dirty="0" err="1"/>
              <a:t>defoe</a:t>
            </a:r>
            <a:r>
              <a:rPr lang="en-US" dirty="0"/>
              <a:t>/</a:t>
            </a:r>
            <a:r>
              <a:rPr lang="en-US" dirty="0" err="1"/>
              <a:t>schedule.html</a:t>
            </a:r>
            <a:endParaRPr lang="en-US" dirty="0"/>
          </a:p>
          <a:p>
            <a:pPr lvl="1"/>
            <a:r>
              <a:rPr lang="en-US" dirty="0"/>
              <a:t>Email – Always by my phone/computer</a:t>
            </a:r>
          </a:p>
          <a:p>
            <a:pPr lvl="1"/>
            <a:r>
              <a:rPr lang="en-US" dirty="0"/>
              <a:t>If you need another time, let me know and I’ll do my best</a:t>
            </a:r>
          </a:p>
          <a:p>
            <a:endParaRPr lang="en-US" dirty="0"/>
          </a:p>
        </p:txBody>
      </p:sp>
    </p:spTree>
    <p:extLst>
      <p:ext uri="{BB962C8B-B14F-4D97-AF65-F5344CB8AC3E}">
        <p14:creationId xmlns:p14="http://schemas.microsoft.com/office/powerpoint/2010/main" val="123535025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52400" y="1371600"/>
            <a:ext cx="8534400" cy="5486400"/>
          </a:xfrm>
        </p:spPr>
        <p:txBody>
          <a:bodyPr/>
          <a:lstStyle/>
          <a:p>
            <a:r>
              <a:rPr lang="en-US" dirty="0"/>
              <a:t>Jason Yoder</a:t>
            </a:r>
          </a:p>
          <a:p>
            <a:pPr lvl="1"/>
            <a:r>
              <a:rPr lang="en-US" dirty="0"/>
              <a:t>Visiting Professor CSSE 2017-2018</a:t>
            </a:r>
          </a:p>
          <a:p>
            <a:pPr lvl="1"/>
            <a:r>
              <a:rPr lang="en-US" dirty="0"/>
              <a:t>You can call me:</a:t>
            </a:r>
          </a:p>
          <a:p>
            <a:pPr lvl="2"/>
            <a:r>
              <a:rPr lang="en-US" dirty="0"/>
              <a:t>Jason</a:t>
            </a:r>
          </a:p>
          <a:p>
            <a:pPr lvl="2"/>
            <a:r>
              <a:rPr lang="en-US" dirty="0"/>
              <a:t>Professor Yoder</a:t>
            </a:r>
          </a:p>
          <a:p>
            <a:pPr lvl="1"/>
            <a:r>
              <a:rPr lang="en-US" dirty="0"/>
              <a:t>Don’t call me:</a:t>
            </a:r>
          </a:p>
          <a:p>
            <a:pPr lvl="2"/>
            <a:r>
              <a:rPr lang="en-US" strike="sngStrike" dirty="0"/>
              <a:t>Dr. Yoder</a:t>
            </a:r>
            <a:r>
              <a:rPr lang="en-US" dirty="0"/>
              <a:t> (more info at end of class)</a:t>
            </a:r>
          </a:p>
          <a:p>
            <a:pPr marL="0" indent="0">
              <a:buNone/>
            </a:pPr>
            <a:endParaRPr lang="en-US" dirty="0"/>
          </a:p>
        </p:txBody>
      </p:sp>
    </p:spTree>
    <p:extLst>
      <p:ext uri="{BB962C8B-B14F-4D97-AF65-F5344CB8AC3E}">
        <p14:creationId xmlns:p14="http://schemas.microsoft.com/office/powerpoint/2010/main" val="192310237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this course</a:t>
            </a:r>
          </a:p>
        </p:txBody>
      </p:sp>
      <p:sp>
        <p:nvSpPr>
          <p:cNvPr id="3" name="Text Placeholder 2"/>
          <p:cNvSpPr>
            <a:spLocks noGrp="1"/>
          </p:cNvSpPr>
          <p:nvPr>
            <p:ph type="body" idx="1"/>
          </p:nvPr>
        </p:nvSpPr>
        <p:spPr/>
        <p:txBody>
          <a:bodyPr>
            <a:normAutofit lnSpcReduction="10000"/>
          </a:bodyPr>
          <a:lstStyle/>
          <a:p>
            <a:r>
              <a:rPr lang="en-US" dirty="0"/>
              <a:t>Move from Python to Java</a:t>
            </a:r>
          </a:p>
          <a:p>
            <a:pPr lvl="1"/>
            <a:r>
              <a:rPr lang="en-US" dirty="0"/>
              <a:t>Lots of little programs in the first few weeks</a:t>
            </a:r>
          </a:p>
          <a:p>
            <a:r>
              <a:rPr lang="en-US" dirty="0"/>
              <a:t>Move from writing method bodies to writing whole classes from scratch</a:t>
            </a:r>
          </a:p>
          <a:p>
            <a:pPr lvl="1"/>
            <a:r>
              <a:rPr lang="en-US" dirty="0"/>
              <a:t>Learn how to design programs</a:t>
            </a:r>
          </a:p>
          <a:p>
            <a:r>
              <a:rPr lang="en-US" dirty="0"/>
              <a:t>Break up larger programs into multiple classes</a:t>
            </a:r>
          </a:p>
          <a:p>
            <a:pPr lvl="1"/>
            <a:r>
              <a:rPr lang="en-US" dirty="0"/>
              <a:t>Arcade Game project</a:t>
            </a:r>
          </a:p>
          <a:p>
            <a:r>
              <a:rPr lang="en-US" dirty="0"/>
              <a:t>Learn algorithms and data storage</a:t>
            </a:r>
          </a:p>
          <a:p>
            <a:pPr lvl="1"/>
            <a:r>
              <a:rPr lang="en-US" dirty="0"/>
              <a:t>Maps, Sorting, mixed patterns and problem solving</a:t>
            </a:r>
          </a:p>
        </p:txBody>
      </p:sp>
    </p:spTree>
    <p:extLst>
      <p:ext uri="{BB962C8B-B14F-4D97-AF65-F5344CB8AC3E}">
        <p14:creationId xmlns:p14="http://schemas.microsoft.com/office/powerpoint/2010/main" val="197013912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Logistics</a:t>
            </a:r>
          </a:p>
        </p:txBody>
      </p:sp>
      <p:sp>
        <p:nvSpPr>
          <p:cNvPr id="3" name="Text Placeholder 2"/>
          <p:cNvSpPr>
            <a:spLocks noGrp="1"/>
          </p:cNvSpPr>
          <p:nvPr>
            <p:ph type="body" idx="1"/>
          </p:nvPr>
        </p:nvSpPr>
        <p:spPr>
          <a:xfrm>
            <a:off x="457200" y="1600200"/>
            <a:ext cx="8229600" cy="4572000"/>
          </a:xfrm>
        </p:spPr>
        <p:txBody>
          <a:bodyPr lIns="45719" rIns="45719" anchor="t">
            <a:normAutofit/>
          </a:bodyPr>
          <a:lstStyle/>
          <a:p>
            <a:r>
              <a:rPr lang="en-US" dirty="0"/>
              <a:t>You have 2 homework assignments in the very near future</a:t>
            </a:r>
          </a:p>
          <a:p>
            <a:r>
              <a:rPr lang="en-US" dirty="0"/>
              <a:t>To see all assignment due dates, follow the "Course Schedule" link on Moodle</a:t>
            </a:r>
          </a:p>
          <a:p>
            <a:r>
              <a:rPr lang="en-US" dirty="0"/>
              <a:t>We will only go over the course policies if we have time, but they are covered in the "Course Policies" page link on Moodle</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423871198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a:lstStyle/>
          <a:p>
            <a:r>
              <a:rPr lang="en-US" strike="sngStrike" dirty="0"/>
              <a:t>Instructor intro</a:t>
            </a:r>
          </a:p>
          <a:p>
            <a:r>
              <a:rPr lang="en-US" strike="sngStrike" dirty="0"/>
              <a:t>Critical links</a:t>
            </a:r>
          </a:p>
          <a:p>
            <a:r>
              <a:rPr lang="en-US" strike="sngStrike" dirty="0"/>
              <a:t>Verify eclipse and </a:t>
            </a:r>
            <a:r>
              <a:rPr lang="en-US" strike="sngStrike" dirty="0" err="1"/>
              <a:t>subclipse</a:t>
            </a:r>
            <a:r>
              <a:rPr lang="en-US" strike="sngStrike" dirty="0"/>
              <a:t> configuration</a:t>
            </a:r>
          </a:p>
          <a:p>
            <a:r>
              <a:rPr lang="en-US" b="1" dirty="0"/>
              <a:t>We write some java code</a:t>
            </a:r>
          </a:p>
          <a:p>
            <a:pPr lvl="1"/>
            <a:r>
              <a:rPr lang="en-US" b="1" dirty="0"/>
              <a:t>Conditionals</a:t>
            </a:r>
          </a:p>
          <a:p>
            <a:pPr lvl="1"/>
            <a:r>
              <a:rPr lang="en-US" b="1" dirty="0"/>
              <a:t>Strings</a:t>
            </a:r>
          </a:p>
          <a:p>
            <a:pPr lvl="1"/>
            <a:r>
              <a:rPr lang="en-US" b="1" dirty="0"/>
              <a:t>Loops</a:t>
            </a:r>
            <a:endParaRPr lang="en-US" dirty="0"/>
          </a:p>
          <a:p>
            <a:endParaRPr lang="en-US" dirty="0"/>
          </a:p>
        </p:txBody>
      </p:sp>
    </p:spTree>
    <p:extLst>
      <p:ext uri="{BB962C8B-B14F-4D97-AF65-F5344CB8AC3E}">
        <p14:creationId xmlns:p14="http://schemas.microsoft.com/office/powerpoint/2010/main" val="226663986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write hello world together</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079065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 name="Shape 97"/>
          <p:cNvSpPr>
            <a:spLocks noGrp="1"/>
          </p:cNvSpPr>
          <p:nvPr>
            <p:ph type="title"/>
          </p:nvPr>
        </p:nvSpPr>
        <p:spPr>
          <a:xfrm>
            <a:off x="457200" y="274638"/>
            <a:ext cx="8229600" cy="1143001"/>
          </a:xfrm>
          <a:prstGeom prst="rect">
            <a:avLst/>
          </a:prstGeom>
        </p:spPr>
        <p:txBody>
          <a:bodyPr/>
          <a:lstStyle/>
          <a:p>
            <a:pPr lvl="0">
              <a:defRPr sz="1800"/>
            </a:pPr>
            <a:r>
              <a:rPr sz="4400" dirty="0"/>
              <a:t>HelloPrinter.java</a:t>
            </a:r>
          </a:p>
        </p:txBody>
      </p:sp>
      <p:sp>
        <p:nvSpPr>
          <p:cNvPr id="98" name="Shape 98"/>
          <p:cNvSpPr>
            <a:spLocks noGrp="1"/>
          </p:cNvSpPr>
          <p:nvPr>
            <p:ph type="body" idx="1"/>
          </p:nvPr>
        </p:nvSpPr>
        <p:spPr>
          <a:xfrm>
            <a:off x="457200" y="1600200"/>
            <a:ext cx="8229600" cy="4525963"/>
          </a:xfrm>
          <a:prstGeom prst="rect">
            <a:avLst/>
          </a:prstGeom>
        </p:spPr>
        <p:txBody>
          <a:bodyPr/>
          <a:lstStyle/>
          <a:p>
            <a:pPr lvl="0">
              <a:lnSpc>
                <a:spcPct val="90000"/>
              </a:lnSpc>
              <a:spcBef>
                <a:spcPts val="600"/>
              </a:spcBef>
              <a:defRPr sz="1800"/>
            </a:pPr>
            <a:r>
              <a:rPr sz="2900" dirty="0"/>
              <a:t>To run a Java program:</a:t>
            </a:r>
          </a:p>
          <a:p>
            <a:pPr marL="742950" lvl="1" indent="-285750">
              <a:lnSpc>
                <a:spcPct val="90000"/>
              </a:lnSpc>
              <a:spcBef>
                <a:spcPts val="600"/>
              </a:spcBef>
              <a:defRPr sz="1800"/>
            </a:pPr>
            <a:r>
              <a:rPr sz="2500" dirty="0"/>
              <a:t>Right-click the .java file in Package Explorer view</a:t>
            </a:r>
          </a:p>
          <a:p>
            <a:pPr marL="742950" lvl="1" indent="-285750">
              <a:lnSpc>
                <a:spcPct val="90000"/>
              </a:lnSpc>
              <a:spcBef>
                <a:spcPts val="600"/>
              </a:spcBef>
              <a:defRPr sz="1800"/>
            </a:pPr>
            <a:r>
              <a:rPr sz="2500" dirty="0"/>
              <a:t>Choose </a:t>
            </a:r>
            <a:r>
              <a:rPr sz="2500" b="1" dirty="0"/>
              <a:t>Run As → Java Application</a:t>
            </a:r>
            <a:endParaRPr sz="2500" dirty="0"/>
          </a:p>
          <a:p>
            <a:pPr lvl="0">
              <a:lnSpc>
                <a:spcPct val="90000"/>
              </a:lnSpc>
              <a:spcBef>
                <a:spcPts val="600"/>
              </a:spcBef>
              <a:defRPr sz="1800"/>
            </a:pPr>
            <a:r>
              <a:rPr lang="en-US" sz="2900" dirty="0"/>
              <a:t>Introduce yourself to your neighbor and c</a:t>
            </a:r>
            <a:r>
              <a:rPr sz="2900" dirty="0"/>
              <a:t>hange the program to say hello to </a:t>
            </a:r>
            <a:r>
              <a:rPr lang="en-US" sz="2900" dirty="0"/>
              <a:t>them</a:t>
            </a:r>
            <a:endParaRPr sz="2900" dirty="0"/>
          </a:p>
          <a:p>
            <a:pPr lvl="0">
              <a:lnSpc>
                <a:spcPct val="90000"/>
              </a:lnSpc>
              <a:spcBef>
                <a:spcPts val="600"/>
              </a:spcBef>
              <a:defRPr sz="1800"/>
            </a:pPr>
            <a:r>
              <a:rPr sz="2900" dirty="0"/>
              <a:t>Introduce an error in the program</a:t>
            </a:r>
          </a:p>
          <a:p>
            <a:pPr marL="742950" lvl="1" indent="-285750">
              <a:lnSpc>
                <a:spcPct val="90000"/>
              </a:lnSpc>
              <a:spcBef>
                <a:spcPts val="600"/>
              </a:spcBef>
              <a:defRPr sz="1800"/>
            </a:pPr>
            <a:r>
              <a:rPr sz="2500" dirty="0"/>
              <a:t>See if you can come up with a different error than </a:t>
            </a:r>
            <a:r>
              <a:rPr lang="en-US" sz="2500" dirty="0"/>
              <a:t>your neighbor</a:t>
            </a:r>
            <a:endParaRPr sz="2500" dirty="0"/>
          </a:p>
          <a:p>
            <a:pPr lvl="0">
              <a:lnSpc>
                <a:spcPct val="90000"/>
              </a:lnSpc>
              <a:spcBef>
                <a:spcPts val="600"/>
              </a:spcBef>
              <a:defRPr sz="1800"/>
            </a:pPr>
            <a:r>
              <a:rPr sz="2900" dirty="0"/>
              <a:t>Fix the error </a:t>
            </a:r>
            <a:r>
              <a:rPr sz="2900"/>
              <a:t>that </a:t>
            </a:r>
            <a:r>
              <a:rPr lang="en-US" sz="2900"/>
              <a:t>your neighbor </a:t>
            </a:r>
            <a:r>
              <a:rPr sz="2900"/>
              <a:t>introduced</a:t>
            </a:r>
            <a:endParaRPr sz="2900" dirty="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660400" y="2017713"/>
            <a:ext cx="8267700" cy="2616201"/>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p>
            <a:pPr lvl="0" algn="l">
              <a:defRPr sz="1800"/>
            </a:pPr>
            <a:r>
              <a:rPr sz="2200" b="1">
                <a:solidFill>
                  <a:srgbClr val="7F0055"/>
                </a:solidFill>
                <a:latin typeface="Courier New"/>
                <a:ea typeface="Courier New"/>
                <a:cs typeface="Courier New"/>
                <a:sym typeface="Courier New"/>
              </a:rPr>
              <a:t>public</a:t>
            </a:r>
            <a:r>
              <a:rPr sz="2200" b="1">
                <a:latin typeface="Courier New"/>
                <a:ea typeface="Courier New"/>
                <a:cs typeface="Courier New"/>
                <a:sym typeface="Courier New"/>
              </a:rPr>
              <a:t> </a:t>
            </a:r>
            <a:r>
              <a:rPr sz="2200" b="1">
                <a:solidFill>
                  <a:srgbClr val="7F0055"/>
                </a:solidFill>
                <a:latin typeface="Courier New"/>
                <a:ea typeface="Courier New"/>
                <a:cs typeface="Courier New"/>
                <a:sym typeface="Courier New"/>
              </a:rPr>
              <a:t>class</a:t>
            </a:r>
            <a:r>
              <a:rPr sz="2200" b="1">
                <a:latin typeface="Courier New"/>
                <a:ea typeface="Courier New"/>
                <a:cs typeface="Courier New"/>
                <a:sym typeface="Courier New"/>
              </a:rPr>
              <a:t> HelloPrinter {</a:t>
            </a:r>
            <a:endParaRPr sz="3200">
              <a:latin typeface="Gill Sans"/>
              <a:ea typeface="Gill Sans"/>
              <a:cs typeface="Gill Sans"/>
              <a:sym typeface="Gill Sans"/>
            </a:endParaRPr>
          </a:p>
          <a:p>
            <a:pPr lvl="0" algn="l">
              <a:defRPr sz="1800"/>
            </a:pPr>
            <a:endParaRPr sz="2200" b="1">
              <a:latin typeface="Courier New"/>
              <a:ea typeface="Courier New"/>
              <a:cs typeface="Courier New"/>
              <a:sym typeface="Courier New"/>
            </a:endParaRPr>
          </a:p>
          <a:p>
            <a:pPr lvl="0" algn="l">
              <a:defRPr sz="1800"/>
            </a:pPr>
            <a:r>
              <a:rPr sz="2200" b="1">
                <a:latin typeface="Courier New"/>
                <a:ea typeface="Courier New"/>
                <a:cs typeface="Courier New"/>
                <a:sym typeface="Courier New"/>
              </a:rPr>
              <a:t>	</a:t>
            </a:r>
            <a:r>
              <a:rPr sz="2200" b="1">
                <a:solidFill>
                  <a:srgbClr val="7F0055"/>
                </a:solidFill>
                <a:latin typeface="Courier New"/>
                <a:ea typeface="Courier New"/>
                <a:cs typeface="Courier New"/>
                <a:sym typeface="Courier New"/>
              </a:rPr>
              <a:t>public</a:t>
            </a:r>
            <a:r>
              <a:rPr sz="2200" b="1">
                <a:latin typeface="Courier New"/>
                <a:ea typeface="Courier New"/>
                <a:cs typeface="Courier New"/>
                <a:sym typeface="Courier New"/>
              </a:rPr>
              <a:t> </a:t>
            </a:r>
            <a:r>
              <a:rPr sz="2200" b="1">
                <a:solidFill>
                  <a:srgbClr val="7F0055"/>
                </a:solidFill>
                <a:latin typeface="Courier New"/>
                <a:ea typeface="Courier New"/>
                <a:cs typeface="Courier New"/>
                <a:sym typeface="Courier New"/>
              </a:rPr>
              <a:t>static</a:t>
            </a:r>
            <a:r>
              <a:rPr sz="2200" b="1">
                <a:latin typeface="Courier New"/>
                <a:ea typeface="Courier New"/>
                <a:cs typeface="Courier New"/>
                <a:sym typeface="Courier New"/>
              </a:rPr>
              <a:t> </a:t>
            </a:r>
            <a:r>
              <a:rPr sz="2200" b="1">
                <a:solidFill>
                  <a:srgbClr val="7F0055"/>
                </a:solidFill>
                <a:latin typeface="Courier New"/>
                <a:ea typeface="Courier New"/>
                <a:cs typeface="Courier New"/>
                <a:sym typeface="Courier New"/>
              </a:rPr>
              <a:t>void</a:t>
            </a:r>
            <a:r>
              <a:rPr sz="2200" b="1">
                <a:latin typeface="Courier New"/>
                <a:ea typeface="Courier New"/>
                <a:cs typeface="Courier New"/>
                <a:sym typeface="Courier New"/>
              </a:rPr>
              <a:t> main(String[] args) {</a:t>
            </a:r>
            <a:endParaRPr sz="3200">
              <a:latin typeface="Gill Sans"/>
              <a:ea typeface="Gill Sans"/>
              <a:cs typeface="Gill Sans"/>
              <a:sym typeface="Gill Sans"/>
            </a:endParaRPr>
          </a:p>
          <a:p>
            <a:pPr lvl="0" algn="l">
              <a:defRPr sz="1800"/>
            </a:pPr>
            <a:r>
              <a:rPr sz="2200" b="1">
                <a:latin typeface="Courier New"/>
                <a:ea typeface="Courier New"/>
                <a:cs typeface="Courier New"/>
                <a:sym typeface="Courier New"/>
              </a:rPr>
              <a:t>		System.</a:t>
            </a:r>
            <a:r>
              <a:rPr sz="2200" b="1" i="1">
                <a:solidFill>
                  <a:srgbClr val="0000C0"/>
                </a:solidFill>
                <a:latin typeface="Courier New"/>
                <a:ea typeface="Courier New"/>
                <a:cs typeface="Courier New"/>
                <a:sym typeface="Courier New"/>
              </a:rPr>
              <a:t>out</a:t>
            </a:r>
            <a:r>
              <a:rPr sz="2200" b="1">
                <a:latin typeface="Courier New"/>
                <a:ea typeface="Courier New"/>
                <a:cs typeface="Courier New"/>
                <a:sym typeface="Courier New"/>
              </a:rPr>
              <a:t>.println(</a:t>
            </a:r>
            <a:r>
              <a:rPr sz="2200" b="1">
                <a:solidFill>
                  <a:srgbClr val="2A00FF"/>
                </a:solidFill>
                <a:latin typeface="Courier New"/>
                <a:ea typeface="Courier New"/>
                <a:cs typeface="Courier New"/>
                <a:sym typeface="Courier New"/>
              </a:rPr>
              <a:t>"Hello, World!"</a:t>
            </a:r>
            <a:r>
              <a:rPr sz="2200" b="1">
                <a:latin typeface="Courier New"/>
                <a:ea typeface="Courier New"/>
                <a:cs typeface="Courier New"/>
                <a:sym typeface="Courier New"/>
              </a:rPr>
              <a:t>);</a:t>
            </a:r>
            <a:endParaRPr sz="3200">
              <a:latin typeface="Gill Sans"/>
              <a:ea typeface="Gill Sans"/>
              <a:cs typeface="Gill Sans"/>
              <a:sym typeface="Gill Sans"/>
            </a:endParaRPr>
          </a:p>
          <a:p>
            <a:pPr lvl="0" algn="l">
              <a:defRPr sz="1800"/>
            </a:pPr>
            <a:r>
              <a:rPr sz="2200" b="1">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endParaRPr sz="2200" b="1">
              <a:latin typeface="Courier New"/>
              <a:ea typeface="Courier New"/>
              <a:cs typeface="Courier New"/>
              <a:sym typeface="Courier New"/>
            </a:endParaRPr>
          </a:p>
          <a:p>
            <a:pPr lvl="0" algn="l">
              <a:defRPr sz="1800"/>
            </a:pPr>
            <a:r>
              <a:rPr sz="2200" b="1">
                <a:latin typeface="Courier New"/>
                <a:ea typeface="Courier New"/>
                <a:cs typeface="Courier New"/>
                <a:sym typeface="Courier New"/>
              </a:rPr>
              <a:t>}</a:t>
            </a:r>
            <a:endParaRPr sz="3200">
              <a:latin typeface="Gill Sans"/>
              <a:ea typeface="Gill Sans"/>
              <a:cs typeface="Gill Sans"/>
              <a:sym typeface="Gill Sans"/>
            </a:endParaRPr>
          </a:p>
        </p:txBody>
      </p:sp>
      <p:sp>
        <p:nvSpPr>
          <p:cNvPr id="103" name="Shape 103"/>
          <p:cNvSpPr>
            <a:spLocks noGrp="1"/>
          </p:cNvSpPr>
          <p:nvPr>
            <p:ph type="title"/>
          </p:nvPr>
        </p:nvSpPr>
        <p:spPr>
          <a:xfrm>
            <a:off x="457200" y="-152400"/>
            <a:ext cx="8229600" cy="1143000"/>
          </a:xfrm>
          <a:prstGeom prst="rect">
            <a:avLst/>
          </a:prstGeom>
        </p:spPr>
        <p:txBody>
          <a:bodyPr/>
          <a:lstStyle>
            <a:lvl1pPr>
              <a:defRPr>
                <a:latin typeface="Lucida Sans"/>
                <a:ea typeface="Lucida Sans"/>
                <a:cs typeface="Lucida Sans"/>
                <a:sym typeface="Lucida Sans"/>
              </a:defRPr>
            </a:lvl1pPr>
          </a:lstStyle>
          <a:p>
            <a:pPr lvl="0">
              <a:defRPr sz="1800"/>
            </a:pPr>
            <a:r>
              <a:rPr sz="4400"/>
              <a:t>A First Java Program</a:t>
            </a:r>
          </a:p>
        </p:txBody>
      </p:sp>
      <p:grpSp>
        <p:nvGrpSpPr>
          <p:cNvPr id="108" name="Group 108"/>
          <p:cNvGrpSpPr/>
          <p:nvPr/>
        </p:nvGrpSpPr>
        <p:grpSpPr>
          <a:xfrm>
            <a:off x="838199" y="838199"/>
            <a:ext cx="2743061" cy="1219201"/>
            <a:chOff x="0" y="0"/>
            <a:chExt cx="2743059" cy="1219200"/>
          </a:xfrm>
        </p:grpSpPr>
        <p:sp>
          <p:nvSpPr>
            <p:cNvPr id="104" name="Shape 104"/>
            <p:cNvSpPr/>
            <p:nvPr/>
          </p:nvSpPr>
          <p:spPr>
            <a:xfrm flipH="1" flipV="1">
              <a:off x="1888483" y="850899"/>
              <a:ext cx="292789" cy="368301"/>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07" name="Group 107"/>
            <p:cNvGrpSpPr/>
            <p:nvPr/>
          </p:nvGrpSpPr>
          <p:grpSpPr>
            <a:xfrm>
              <a:off x="-1" y="-1"/>
              <a:ext cx="2743061" cy="975503"/>
              <a:chOff x="0" y="0"/>
              <a:chExt cx="2743059" cy="975501"/>
            </a:xfrm>
          </p:grpSpPr>
          <p:sp>
            <p:nvSpPr>
              <p:cNvPr id="105" name="Shape 105"/>
              <p:cNvSpPr/>
              <p:nvPr/>
            </p:nvSpPr>
            <p:spPr>
              <a:xfrm>
                <a:off x="0" y="0"/>
                <a:ext cx="2743060" cy="9652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a:latin typeface="Gill Sans"/>
                    <a:ea typeface="Gill Sans"/>
                    <a:cs typeface="Gill Sans"/>
                    <a:sym typeface="Gill Sans"/>
                  </a:defRPr>
                </a:pPr>
                <a:endParaRPr/>
              </a:p>
            </p:txBody>
          </p:sp>
          <p:sp>
            <p:nvSpPr>
              <p:cNvPr id="106" name="Shape 106"/>
              <p:cNvSpPr/>
              <p:nvPr/>
            </p:nvSpPr>
            <p:spPr>
              <a:xfrm>
                <a:off x="0" y="0"/>
                <a:ext cx="2743060" cy="9755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a:latin typeface="Arial"/>
                    <a:ea typeface="Arial"/>
                    <a:cs typeface="Arial"/>
                    <a:sym typeface="Arial"/>
                  </a:rPr>
                  <a:t>In Java, all variable and function definitions are inside </a:t>
                </a:r>
                <a:r>
                  <a:rPr i="1">
                    <a:latin typeface="Arial"/>
                    <a:ea typeface="Arial"/>
                    <a:cs typeface="Arial"/>
                    <a:sym typeface="Arial"/>
                  </a:rPr>
                  <a:t>class</a:t>
                </a:r>
                <a:r>
                  <a:rPr>
                    <a:latin typeface="Arial"/>
                    <a:ea typeface="Arial"/>
                    <a:cs typeface="Arial"/>
                    <a:sym typeface="Arial"/>
                  </a:rPr>
                  <a:t> definitions</a:t>
                </a:r>
              </a:p>
            </p:txBody>
          </p:sp>
        </p:grpSp>
      </p:grpSp>
      <p:grpSp>
        <p:nvGrpSpPr>
          <p:cNvPr id="113" name="Group 113"/>
          <p:cNvGrpSpPr/>
          <p:nvPr/>
        </p:nvGrpSpPr>
        <p:grpSpPr>
          <a:xfrm>
            <a:off x="5194300" y="1371600"/>
            <a:ext cx="3111500" cy="1411289"/>
            <a:chOff x="0" y="0"/>
            <a:chExt cx="3111499" cy="1411288"/>
          </a:xfrm>
        </p:grpSpPr>
        <p:sp>
          <p:nvSpPr>
            <p:cNvPr id="109" name="Shape 109"/>
            <p:cNvSpPr/>
            <p:nvPr/>
          </p:nvSpPr>
          <p:spPr>
            <a:xfrm flipV="1">
              <a:off x="0" y="292430"/>
              <a:ext cx="2044701" cy="1118859"/>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12" name="Group 112"/>
            <p:cNvGrpSpPr/>
            <p:nvPr/>
          </p:nvGrpSpPr>
          <p:grpSpPr>
            <a:xfrm>
              <a:off x="533400" y="0"/>
              <a:ext cx="2578100" cy="457716"/>
              <a:chOff x="0" y="0"/>
              <a:chExt cx="2578100" cy="457715"/>
            </a:xfrm>
          </p:grpSpPr>
          <p:sp>
            <p:nvSpPr>
              <p:cNvPr id="110" name="Shape 110"/>
              <p:cNvSpPr/>
              <p:nvPr/>
            </p:nvSpPr>
            <p:spPr>
              <a:xfrm>
                <a:off x="0" y="0"/>
                <a:ext cx="2578100" cy="457715"/>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a:latin typeface="Gill Sans"/>
                    <a:ea typeface="Gill Sans"/>
                    <a:cs typeface="Gill Sans"/>
                    <a:sym typeface="Gill Sans"/>
                  </a:defRPr>
                </a:pPr>
                <a:endParaRPr/>
              </a:p>
            </p:txBody>
          </p:sp>
          <p:sp>
            <p:nvSpPr>
              <p:cNvPr id="111" name="Shape 111"/>
              <p:cNvSpPr/>
              <p:nvPr/>
            </p:nvSpPr>
            <p:spPr>
              <a:xfrm>
                <a:off x="0" y="0"/>
                <a:ext cx="2578100" cy="44210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b="1">
                    <a:latin typeface="Arial"/>
                    <a:ea typeface="Arial"/>
                    <a:cs typeface="Arial"/>
                    <a:sym typeface="Arial"/>
                  </a:rPr>
                  <a:t>main</a:t>
                </a:r>
                <a:r>
                  <a:rPr>
                    <a:latin typeface="Arial"/>
                    <a:ea typeface="Arial"/>
                    <a:cs typeface="Arial"/>
                    <a:sym typeface="Arial"/>
                  </a:rPr>
                  <a:t> is where we start</a:t>
                </a:r>
              </a:p>
            </p:txBody>
          </p:sp>
        </p:grpSp>
      </p:grpSp>
      <p:grpSp>
        <p:nvGrpSpPr>
          <p:cNvPr id="118" name="Group 118"/>
          <p:cNvGrpSpPr/>
          <p:nvPr/>
        </p:nvGrpSpPr>
        <p:grpSpPr>
          <a:xfrm>
            <a:off x="1143000" y="3454400"/>
            <a:ext cx="3340100" cy="1981200"/>
            <a:chOff x="0" y="0"/>
            <a:chExt cx="3340100" cy="1981199"/>
          </a:xfrm>
        </p:grpSpPr>
        <p:sp>
          <p:nvSpPr>
            <p:cNvPr id="114" name="Shape 114"/>
            <p:cNvSpPr/>
            <p:nvPr/>
          </p:nvSpPr>
          <p:spPr>
            <a:xfrm flipH="1">
              <a:off x="1574799" y="-1"/>
              <a:ext cx="419102" cy="10922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17" name="Group 117"/>
            <p:cNvGrpSpPr/>
            <p:nvPr/>
          </p:nvGrpSpPr>
          <p:grpSpPr>
            <a:xfrm>
              <a:off x="0" y="888999"/>
              <a:ext cx="3340100" cy="1092201"/>
              <a:chOff x="0" y="0"/>
              <a:chExt cx="3340100" cy="1092200"/>
            </a:xfrm>
          </p:grpSpPr>
          <p:sp>
            <p:nvSpPr>
              <p:cNvPr id="115" name="Shape 115"/>
              <p:cNvSpPr/>
              <p:nvPr/>
            </p:nvSpPr>
            <p:spPr>
              <a:xfrm>
                <a:off x="0" y="0"/>
                <a:ext cx="3340100" cy="10922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a:latin typeface="Lucida Sans"/>
                    <a:ea typeface="Lucida Sans"/>
                    <a:cs typeface="Lucida Sans"/>
                    <a:sym typeface="Lucida Sans"/>
                  </a:defRPr>
                </a:pPr>
                <a:endParaRPr/>
              </a:p>
            </p:txBody>
          </p:sp>
          <p:sp>
            <p:nvSpPr>
              <p:cNvPr id="116" name="Shape 116"/>
              <p:cNvSpPr/>
              <p:nvPr/>
            </p:nvSpPr>
            <p:spPr>
              <a:xfrm>
                <a:off x="0" y="0"/>
                <a:ext cx="3340100" cy="9067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sz="1600" b="1">
                    <a:latin typeface="Lucida Sans"/>
                    <a:ea typeface="Lucida Sans"/>
                    <a:cs typeface="Lucida Sans"/>
                    <a:sym typeface="Lucida Sans"/>
                  </a:rPr>
                  <a:t>System.out</a:t>
                </a:r>
                <a:r>
                  <a:rPr sz="1600">
                    <a:latin typeface="Lucida Sans"/>
                    <a:ea typeface="Lucida Sans"/>
                    <a:cs typeface="Lucida Sans"/>
                    <a:sym typeface="Lucida Sans"/>
                  </a:rPr>
                  <a:t> is Java's standard output stream.  This is the variable called </a:t>
                </a:r>
                <a:r>
                  <a:rPr sz="1600" b="1">
                    <a:latin typeface="Lucida Sans"/>
                    <a:ea typeface="Lucida Sans"/>
                    <a:cs typeface="Lucida Sans"/>
                    <a:sym typeface="Lucida Sans"/>
                  </a:rPr>
                  <a:t>out</a:t>
                </a:r>
                <a:r>
                  <a:rPr sz="1600">
                    <a:latin typeface="Lucida Sans"/>
                    <a:ea typeface="Lucida Sans"/>
                    <a:cs typeface="Lucida Sans"/>
                    <a:sym typeface="Lucida Sans"/>
                  </a:rPr>
                  <a:t> in the </a:t>
                </a:r>
                <a:r>
                  <a:rPr sz="1600" b="1">
                    <a:latin typeface="Lucida Sans"/>
                    <a:ea typeface="Lucida Sans"/>
                    <a:cs typeface="Lucida Sans"/>
                    <a:sym typeface="Lucida Sans"/>
                  </a:rPr>
                  <a:t>System</a:t>
                </a:r>
                <a:r>
                  <a:rPr sz="1600">
                    <a:latin typeface="Lucida Sans"/>
                    <a:ea typeface="Lucida Sans"/>
                    <a:cs typeface="Lucida Sans"/>
                    <a:sym typeface="Lucida Sans"/>
                  </a:rPr>
                  <a:t> class.</a:t>
                </a:r>
              </a:p>
            </p:txBody>
          </p:sp>
        </p:grpSp>
      </p:grpSp>
      <p:grpSp>
        <p:nvGrpSpPr>
          <p:cNvPr id="123" name="Group 123"/>
          <p:cNvGrpSpPr/>
          <p:nvPr/>
        </p:nvGrpSpPr>
        <p:grpSpPr>
          <a:xfrm>
            <a:off x="4406899" y="3441700"/>
            <a:ext cx="4279901" cy="2197100"/>
            <a:chOff x="0" y="0"/>
            <a:chExt cx="4279900" cy="2197099"/>
          </a:xfrm>
        </p:grpSpPr>
        <p:sp>
          <p:nvSpPr>
            <p:cNvPr id="119" name="Shape 119"/>
            <p:cNvSpPr/>
            <p:nvPr/>
          </p:nvSpPr>
          <p:spPr>
            <a:xfrm>
              <a:off x="-1" y="-1"/>
              <a:ext cx="1687514" cy="11176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22" name="Group 122"/>
            <p:cNvGrpSpPr/>
            <p:nvPr/>
          </p:nvGrpSpPr>
          <p:grpSpPr>
            <a:xfrm>
              <a:off x="939800" y="952499"/>
              <a:ext cx="3340100" cy="1244601"/>
              <a:chOff x="0" y="0"/>
              <a:chExt cx="3340100" cy="1244600"/>
            </a:xfrm>
          </p:grpSpPr>
          <p:sp>
            <p:nvSpPr>
              <p:cNvPr id="120" name="Shape 120"/>
              <p:cNvSpPr/>
              <p:nvPr/>
            </p:nvSpPr>
            <p:spPr>
              <a:xfrm>
                <a:off x="0" y="0"/>
                <a:ext cx="3340100" cy="12446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121" name="Shape 121"/>
              <p:cNvSpPr/>
              <p:nvPr/>
            </p:nvSpPr>
            <p:spPr>
              <a:xfrm>
                <a:off x="0" y="0"/>
                <a:ext cx="3340100" cy="9067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sz="1600" b="1">
                    <a:latin typeface="Lucida Sans"/>
                    <a:ea typeface="Lucida Sans"/>
                    <a:cs typeface="Lucida Sans"/>
                    <a:sym typeface="Lucida Sans"/>
                  </a:rPr>
                  <a:t>System.out</a:t>
                </a:r>
                <a:r>
                  <a:rPr sz="1600">
                    <a:latin typeface="Lucida Sans"/>
                    <a:ea typeface="Lucida Sans"/>
                    <a:cs typeface="Lucida Sans"/>
                    <a:sym typeface="Lucida Sans"/>
                  </a:rPr>
                  <a:t> is an </a:t>
                </a:r>
                <a:r>
                  <a:rPr sz="1600" i="1">
                    <a:latin typeface="Lucida Sans"/>
                    <a:ea typeface="Lucida Sans"/>
                    <a:cs typeface="Lucida Sans"/>
                    <a:sym typeface="Lucida Sans"/>
                  </a:rPr>
                  <a:t>object</a:t>
                </a:r>
                <a:r>
                  <a:rPr sz="1600">
                    <a:latin typeface="Lucida Sans"/>
                    <a:ea typeface="Lucida Sans"/>
                    <a:cs typeface="Lucida Sans"/>
                    <a:sym typeface="Lucida Sans"/>
                  </a:rPr>
                  <a:t> from the </a:t>
                </a:r>
                <a:r>
                  <a:rPr sz="1600" b="1">
                    <a:latin typeface="Lucida Sans"/>
                    <a:ea typeface="Lucida Sans"/>
                    <a:cs typeface="Lucida Sans"/>
                    <a:sym typeface="Lucida Sans"/>
                  </a:rPr>
                  <a:t>PrintStream</a:t>
                </a:r>
                <a:r>
                  <a:rPr sz="1600">
                    <a:latin typeface="Lucida Sans"/>
                    <a:ea typeface="Lucida Sans"/>
                    <a:cs typeface="Lucida Sans"/>
                    <a:sym typeface="Lucida Sans"/>
                  </a:rPr>
                  <a:t> class.  </a:t>
                </a:r>
                <a:r>
                  <a:rPr sz="1600" b="1">
                    <a:latin typeface="Lucida Sans"/>
                    <a:ea typeface="Lucida Sans"/>
                    <a:cs typeface="Lucida Sans"/>
                    <a:sym typeface="Lucida Sans"/>
                  </a:rPr>
                  <a:t>PrintStream</a:t>
                </a:r>
                <a:r>
                  <a:rPr sz="1600">
                    <a:latin typeface="Lucida Sans"/>
                    <a:ea typeface="Lucida Sans"/>
                    <a:cs typeface="Lucida Sans"/>
                    <a:sym typeface="Lucida Sans"/>
                  </a:rPr>
                  <a:t> has a </a:t>
                </a:r>
                <a:r>
                  <a:rPr sz="1600" i="1">
                    <a:latin typeface="Lucida Sans"/>
                    <a:ea typeface="Lucida Sans"/>
                    <a:cs typeface="Lucida Sans"/>
                    <a:sym typeface="Lucida Sans"/>
                  </a:rPr>
                  <a:t>method</a:t>
                </a:r>
                <a:r>
                  <a:rPr sz="1600">
                    <a:latin typeface="Lucida Sans"/>
                    <a:ea typeface="Lucida Sans"/>
                    <a:cs typeface="Lucida Sans"/>
                    <a:sym typeface="Lucida Sans"/>
                  </a:rPr>
                  <a:t> called </a:t>
                </a:r>
                <a:r>
                  <a:rPr sz="1600" b="1">
                    <a:latin typeface="Lucida Sans"/>
                    <a:ea typeface="Lucida Sans"/>
                    <a:cs typeface="Lucida Sans"/>
                    <a:sym typeface="Lucida Sans"/>
                  </a:rPr>
                  <a:t>println( ).</a:t>
                </a:r>
              </a:p>
            </p:txBody>
          </p:sp>
        </p:grpSp>
      </p:grpSp>
      <p:grpSp>
        <p:nvGrpSpPr>
          <p:cNvPr id="126" name="Group 126"/>
          <p:cNvGrpSpPr/>
          <p:nvPr/>
        </p:nvGrpSpPr>
        <p:grpSpPr>
          <a:xfrm>
            <a:off x="8382000" y="6248400"/>
            <a:ext cx="558800" cy="419100"/>
            <a:chOff x="0" y="0"/>
            <a:chExt cx="558800" cy="419100"/>
          </a:xfrm>
        </p:grpSpPr>
        <p:sp>
          <p:nvSpPr>
            <p:cNvPr id="124" name="Shape 124"/>
            <p:cNvSpPr/>
            <p:nvPr/>
          </p:nvSpPr>
          <p:spPr>
            <a:xfrm>
              <a:off x="0" y="0"/>
              <a:ext cx="558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125" name="Shape 125"/>
            <p:cNvSpPr/>
            <p:nvPr/>
          </p:nvSpPr>
          <p:spPr>
            <a:xfrm>
              <a:off x="0" y="55662"/>
              <a:ext cx="558800"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sz="2000" dirty="0">
                  <a:solidFill>
                    <a:srgbClr val="FFFFFF"/>
                  </a:solidFill>
                </a:rPr>
                <a:t>Q</a:t>
              </a:r>
              <a:r>
                <a:rPr lang="en-US" sz="2000" dirty="0">
                  <a:solidFill>
                    <a:srgbClr val="FFFFFF"/>
                  </a:solidFill>
                </a:rPr>
                <a:t>6</a:t>
              </a:r>
              <a:endParaRPr sz="2000" dirty="0">
                <a:solidFill>
                  <a:srgbClr val="FFFFFF"/>
                </a:solidFill>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1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p:tmAbs val="0"/>
                                  </p:iterate>
                                  <p:childTnLst>
                                    <p:set>
                                      <p:cBhvr>
                                        <p:cTn id="18" fill="hold"/>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1" animBg="1" advAuto="0"/>
      <p:bldP spid="113" grpId="2" animBg="1" advAuto="0"/>
      <p:bldP spid="118" grpId="3" animBg="1" advAuto="0"/>
      <p:bldP spid="123" grpId="4"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Class Coding</a:t>
            </a:r>
          </a:p>
        </p:txBody>
      </p:sp>
      <p:sp>
        <p:nvSpPr>
          <p:cNvPr id="3" name="Text Placeholder 2"/>
          <p:cNvSpPr>
            <a:spLocks noGrp="1"/>
          </p:cNvSpPr>
          <p:nvPr>
            <p:ph type="body" idx="1"/>
          </p:nvPr>
        </p:nvSpPr>
        <p:spPr>
          <a:xfrm>
            <a:off x="457200" y="1371600"/>
            <a:ext cx="8229600" cy="5486400"/>
          </a:xfrm>
        </p:spPr>
        <p:txBody>
          <a:bodyPr>
            <a:normAutofit fontScale="70000" lnSpcReduction="20000"/>
          </a:bodyPr>
          <a:lstStyle/>
          <a:p>
            <a:r>
              <a:rPr lang="en-US" dirty="0"/>
              <a:t>You can do this in pairs or on your own</a:t>
            </a:r>
          </a:p>
          <a:p>
            <a:r>
              <a:rPr lang="en-US" dirty="0"/>
              <a:t>There are 3 files:</a:t>
            </a:r>
          </a:p>
          <a:p>
            <a:pPr lvl="1"/>
            <a:r>
              <a:rPr lang="en-US" dirty="0"/>
              <a:t>ConditionalExamples.java</a:t>
            </a:r>
          </a:p>
          <a:p>
            <a:pPr lvl="1"/>
            <a:r>
              <a:rPr lang="en-US" dirty="0"/>
              <a:t>StringProbs.java</a:t>
            </a:r>
          </a:p>
          <a:p>
            <a:pPr lvl="1"/>
            <a:r>
              <a:rPr lang="en-US" dirty="0"/>
              <a:t>LoopProbs.java</a:t>
            </a:r>
          </a:p>
          <a:p>
            <a:r>
              <a:rPr lang="en-US" dirty="0"/>
              <a:t>Each file contains several solved functions and several unsolved functions.  Understand the code in the solved functions, and then use that code to help you write the unsolved functions.</a:t>
            </a:r>
          </a:p>
          <a:p>
            <a:r>
              <a:rPr lang="en-US" dirty="0"/>
              <a:t>If you have a problem you can’t  quickly debug, or you need a hint – call myself or the TA over</a:t>
            </a:r>
          </a:p>
          <a:p>
            <a:r>
              <a:rPr lang="en-US" dirty="0"/>
              <a:t>Test your code to ensure you’re right</a:t>
            </a:r>
          </a:p>
          <a:p>
            <a:pPr lvl="1"/>
            <a:r>
              <a:rPr lang="en-US" dirty="0"/>
              <a:t>In ConditionalExamples.java, modify “main” to call your new functions with test values</a:t>
            </a:r>
          </a:p>
          <a:p>
            <a:pPr lvl="1"/>
            <a:r>
              <a:rPr lang="en-US" dirty="0"/>
              <a:t>In the String/Loop </a:t>
            </a:r>
            <a:r>
              <a:rPr lang="en-US" dirty="0" err="1"/>
              <a:t>probs</a:t>
            </a:r>
            <a:r>
              <a:rPr lang="en-US" dirty="0"/>
              <a:t>, run the corresponding Test file to test your code</a:t>
            </a:r>
          </a:p>
        </p:txBody>
      </p:sp>
    </p:spTree>
    <p:extLst>
      <p:ext uri="{BB962C8B-B14F-4D97-AF65-F5344CB8AC3E}">
        <p14:creationId xmlns:p14="http://schemas.microsoft.com/office/powerpoint/2010/main" val="248498517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What are Types?</a:t>
            </a:r>
            <a:endParaRPr lang="en-US" dirty="0"/>
          </a:p>
        </p:txBody>
      </p:sp>
      <p:sp>
        <p:nvSpPr>
          <p:cNvPr id="2" name="Text Placeholder 1"/>
          <p:cNvSpPr>
            <a:spLocks noGrp="1"/>
          </p:cNvSpPr>
          <p:nvPr>
            <p:ph idx="1"/>
          </p:nvPr>
        </p:nvSpPr>
        <p:spPr/>
        <p:txBody>
          <a:bodyPr/>
          <a:lstStyle/>
          <a:p>
            <a:r>
              <a:rPr lang="en-US"/>
              <a:t>All variables in Java have a “type”</a:t>
            </a:r>
          </a:p>
          <a:p>
            <a:r>
              <a:rPr lang="en-US"/>
              <a:t>Describes the data that can be stored in a variable</a:t>
            </a:r>
          </a:p>
          <a:p>
            <a:pPr lvl="1"/>
            <a:r>
              <a:rPr lang="en-US"/>
              <a:t>String – text only</a:t>
            </a:r>
          </a:p>
          <a:p>
            <a:pPr lvl="1"/>
            <a:r>
              <a:rPr lang="en-US"/>
              <a:t>short/int/long – whole numbers only</a:t>
            </a:r>
          </a:p>
          <a:p>
            <a:pPr lvl="1"/>
            <a:r>
              <a:rPr lang="en-US"/>
              <a:t>float/double – numbers with decimals</a:t>
            </a:r>
          </a:p>
          <a:p>
            <a:pPr lvl="1"/>
            <a:r>
              <a:rPr lang="en-US"/>
              <a:t>boolean – true or false</a:t>
            </a:r>
          </a:p>
          <a:p>
            <a:pPr lvl="1"/>
            <a:r>
              <a:rPr lang="en-US"/>
              <a:t>char – a single text character</a:t>
            </a:r>
          </a:p>
          <a:p>
            <a:r>
              <a:rPr lang="en-US"/>
              <a:t>Classes – Class names are also types, let you define your own, more complex, types</a:t>
            </a:r>
            <a:endParaRPr lang="en-US" dirty="0"/>
          </a:p>
        </p:txBody>
      </p:sp>
    </p:spTree>
    <p:extLst>
      <p:ext uri="{BB962C8B-B14F-4D97-AF65-F5344CB8AC3E}">
        <p14:creationId xmlns:p14="http://schemas.microsoft.com/office/powerpoint/2010/main" val="782453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a:spLocks noGrp="1"/>
          </p:cNvSpPr>
          <p:nvPr>
            <p:ph type="title"/>
          </p:nvPr>
        </p:nvSpPr>
        <p:spPr/>
        <p:txBody>
          <a:bodyPr/>
          <a:lstStyle/>
          <a:p>
            <a:pPr lvl="0"/>
            <a:r>
              <a:rPr lang="en-US"/>
              <a:t>Strings</a:t>
            </a:r>
          </a:p>
        </p:txBody>
      </p:sp>
      <p:sp>
        <p:nvSpPr>
          <p:cNvPr id="69" name="Shape 69"/>
          <p:cNvSpPr>
            <a:spLocks noGrp="1"/>
          </p:cNvSpPr>
          <p:nvPr>
            <p:ph idx="1"/>
          </p:nvPr>
        </p:nvSpPr>
        <p:spPr/>
        <p:txBody>
          <a:bodyPr/>
          <a:lstStyle/>
          <a:p>
            <a:pPr lvl="0"/>
            <a:r>
              <a:rPr lang="en-US"/>
              <a:t>String myString = “hello”;</a:t>
            </a:r>
          </a:p>
          <a:p>
            <a:pPr lvl="0"/>
            <a:r>
              <a:rPr lang="en-US"/>
              <a:t>String otherString = new String(“hello2”);</a:t>
            </a:r>
          </a:p>
          <a:p>
            <a:pPr lvl="0"/>
            <a:endParaRPr lang="en-US"/>
          </a:p>
          <a:p>
            <a:pPr lvl="0"/>
            <a:r>
              <a:rPr lang="en-US"/>
              <a:t>Java’s way of storing text data</a:t>
            </a:r>
          </a:p>
          <a:p>
            <a:pPr lvl="0"/>
            <a:r>
              <a:rPr lang="en-US"/>
              <a:t>Has many handy functions like substring, charAt, etc. that you will slowly learn</a:t>
            </a:r>
          </a:p>
          <a:p>
            <a:pPr lvl="0"/>
            <a:r>
              <a:rPr lang="en-US"/>
              <a:t>But how do you find out about these cool functions?</a:t>
            </a:r>
            <a:endParaRPr lang="en-US" dirty="0"/>
          </a:p>
        </p:txBody>
      </p:sp>
    </p:spTree>
    <p:extLst>
      <p:ext uri="{BB962C8B-B14F-4D97-AF65-F5344CB8AC3E}">
        <p14:creationId xmlns:p14="http://schemas.microsoft.com/office/powerpoint/2010/main" val="765393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a:spLocks noGrp="1"/>
          </p:cNvSpPr>
          <p:nvPr>
            <p:ph type="title"/>
          </p:nvPr>
        </p:nvSpPr>
        <p:spPr/>
        <p:txBody>
          <a:bodyPr/>
          <a:lstStyle/>
          <a:p>
            <a:pPr lvl="0"/>
            <a:r>
              <a:rPr lang="en-US"/>
              <a:t>Java API Documentation</a:t>
            </a:r>
          </a:p>
        </p:txBody>
      </p:sp>
      <p:sp>
        <p:nvSpPr>
          <p:cNvPr id="73" name="Shape 73"/>
          <p:cNvSpPr>
            <a:spLocks noGrp="1"/>
          </p:cNvSpPr>
          <p:nvPr>
            <p:ph idx="1"/>
          </p:nvPr>
        </p:nvSpPr>
        <p:spPr/>
        <p:txBody>
          <a:bodyPr/>
          <a:lstStyle/>
          <a:p>
            <a:pPr lvl="0"/>
            <a:r>
              <a:rPr lang="en-US" dirty="0"/>
              <a:t>What’s an API?</a:t>
            </a:r>
          </a:p>
          <a:p>
            <a:pPr lvl="1"/>
            <a:r>
              <a:rPr lang="en-US" dirty="0"/>
              <a:t>Application Programming Interface</a:t>
            </a:r>
          </a:p>
          <a:p>
            <a:pPr lvl="1"/>
            <a:endParaRPr lang="en-US" dirty="0"/>
          </a:p>
          <a:p>
            <a:pPr lvl="0"/>
            <a:r>
              <a:rPr lang="en-US" dirty="0"/>
              <a:t>The Java API on-line</a:t>
            </a:r>
          </a:p>
          <a:p>
            <a:pPr lvl="1"/>
            <a:r>
              <a:rPr lang="en-US" dirty="0"/>
              <a:t>Google for: java </a:t>
            </a:r>
            <a:r>
              <a:rPr lang="en-US" dirty="0" err="1"/>
              <a:t>api</a:t>
            </a:r>
            <a:r>
              <a:rPr lang="en-US" dirty="0"/>
              <a:t> documentation 7</a:t>
            </a:r>
          </a:p>
          <a:p>
            <a:pPr lvl="1"/>
            <a:endParaRPr lang="en-US" dirty="0"/>
          </a:p>
          <a:p>
            <a:pPr lvl="1"/>
            <a:r>
              <a:rPr lang="en-US" dirty="0"/>
              <a:t>Or go to: </a:t>
            </a:r>
            <a:r>
              <a:rPr lang="en-US" dirty="0">
                <a:hlinkClick r:id="rId3"/>
              </a:rPr>
              <a:t>http://download.oracle.com/javase/8/docs/api/</a:t>
            </a:r>
            <a:r>
              <a:rPr lang="en-US" dirty="0"/>
              <a:t> </a:t>
            </a:r>
          </a:p>
          <a:p>
            <a:pPr lvl="1"/>
            <a:endParaRPr lang="en-US" dirty="0"/>
          </a:p>
          <a:p>
            <a:pPr lvl="1"/>
            <a:r>
              <a:rPr lang="en-US" dirty="0"/>
              <a:t>Also hopefully on your computer at</a:t>
            </a:r>
          </a:p>
          <a:p>
            <a:pPr lvl="1"/>
            <a:r>
              <a:rPr lang="en-US" dirty="0"/>
              <a:t>C:\Program Files\Java\jdk1.8.0_9\docs\</a:t>
            </a:r>
            <a:r>
              <a:rPr lang="en-US" dirty="0" err="1"/>
              <a:t>api</a:t>
            </a:r>
            <a:r>
              <a:rPr lang="en-US" dirty="0"/>
              <a:t>\</a:t>
            </a:r>
            <a:r>
              <a:rPr lang="en-US" dirty="0" err="1"/>
              <a:t>index.html</a:t>
            </a:r>
            <a:r>
              <a:rPr lang="en-US" dirty="0"/>
              <a:t>  </a:t>
            </a:r>
          </a:p>
        </p:txBody>
      </p:sp>
      <p:sp>
        <p:nvSpPr>
          <p:cNvPr id="74" name="Shape 74"/>
          <p:cNvSpPr/>
          <p:nvPr/>
        </p:nvSpPr>
        <p:spPr>
          <a:xfrm>
            <a:off x="6378838" y="2470943"/>
            <a:ext cx="2628901" cy="959432"/>
          </a:xfrm>
          <a:prstGeom prst="rect">
            <a:avLst/>
          </a:prstGeom>
          <a:solidFill>
            <a:srgbClr val="2DA2BF"/>
          </a:solidFill>
          <a:ln w="12700">
            <a:miter lim="400000"/>
          </a:ln>
          <a:extLst>
            <a:ext uri="{C572A759-6A51-4108-AA02-DFA0A04FC94B}">
              <ma14:wrappingTextBoxFlag xmlns:ma14="http://schemas.microsoft.com/office/mac/drawingml/2011/main" xmlns="" val="1"/>
            </a:ext>
          </a:extLst>
        </p:spPr>
        <p:txBody>
          <a:bodyPr lIns="0" tIns="0" rIns="0" bIns="0">
            <a:spAutoFit/>
          </a:bodyPr>
          <a:lstStyle>
            <a:lvl1pPr>
              <a:defRPr sz="2000">
                <a:solidFill>
                  <a:srgbClr val="FFFFFF"/>
                </a:solidFill>
                <a:latin typeface="Arial"/>
                <a:ea typeface="Arial"/>
                <a:cs typeface="Arial"/>
                <a:sym typeface="Arial"/>
              </a:defRPr>
            </a:lvl1pPr>
          </a:lstStyle>
          <a:p>
            <a:pPr>
              <a:defRPr sz="1800">
                <a:solidFill>
                  <a:srgbClr val="000000"/>
                </a:solidFill>
              </a:defRPr>
            </a:pPr>
            <a:r>
              <a:rPr dirty="0"/>
              <a:t>You need the   7 </a:t>
            </a:r>
            <a:r>
              <a:rPr lang="en-US" sz="1800" dirty="0">
                <a:solidFill>
                  <a:prstClr val="white"/>
                </a:solidFill>
              </a:rPr>
              <a:t>(or 8)</a:t>
            </a:r>
            <a:r>
              <a:rPr dirty="0"/>
              <a:t>  to get the current version of Java</a:t>
            </a:r>
          </a:p>
        </p:txBody>
      </p:sp>
      <p:sp>
        <p:nvSpPr>
          <p:cNvPr id="75" name="Shape 75"/>
          <p:cNvSpPr/>
          <p:nvPr/>
        </p:nvSpPr>
        <p:spPr>
          <a:xfrm flipH="1">
            <a:off x="5886449" y="2756473"/>
            <a:ext cx="571501" cy="272476"/>
          </a:xfrm>
          <a:prstGeom prst="line">
            <a:avLst/>
          </a:prstGeom>
          <a:ln w="31750" cap="rnd">
            <a:solidFill>
              <a:srgbClr val="28A0BE"/>
            </a:solidFill>
            <a:tailEnd type="triangle"/>
          </a:ln>
        </p:spPr>
        <p:txBody>
          <a:bodyPr lIns="0" tIns="0" rIns="0" bIns="0"/>
          <a:lstStyle/>
          <a:p>
            <a:pPr defTabSz="457200">
              <a:defRPr sz="1200">
                <a:latin typeface="+mj-lt"/>
                <a:ea typeface="+mj-ea"/>
                <a:cs typeface="+mj-cs"/>
                <a:sym typeface="Helvetica"/>
              </a:defRPr>
            </a:pPr>
            <a:endParaRPr sz="1200">
              <a:latin typeface="Calibri Light"/>
              <a:ea typeface="Lucida Sans Unicode"/>
              <a:cs typeface="Lucida Sans Unicode"/>
              <a:sym typeface="Helvetica"/>
            </a:endParaRPr>
          </a:p>
        </p:txBody>
      </p:sp>
      <p:sp>
        <p:nvSpPr>
          <p:cNvPr id="76" name="Shape 76"/>
          <p:cNvSpPr/>
          <p:nvPr/>
        </p:nvSpPr>
        <p:spPr>
          <a:xfrm>
            <a:off x="1115579" y="5457945"/>
            <a:ext cx="7028055" cy="1251531"/>
          </a:xfrm>
          <a:prstGeom prst="rect">
            <a:avLst/>
          </a:prstGeom>
          <a:solidFill>
            <a:srgbClr val="2DA2BF"/>
          </a:solidFill>
          <a:ln w="12700">
            <a:miter lim="400000"/>
          </a:ln>
          <a:extLst>
            <a:ext uri="{C572A759-6A51-4108-AA02-DFA0A04FC94B}">
              <ma14:wrappingTextBoxFlag xmlns:ma14="http://schemas.microsoft.com/office/mac/drawingml/2011/main" xmlns="" val="1"/>
            </a:ext>
          </a:extLst>
        </p:spPr>
        <p:txBody>
          <a:bodyPr lIns="0" tIns="0" rIns="0" bIns="0">
            <a:spAutoFit/>
          </a:bodyPr>
          <a:lstStyle/>
          <a:p>
            <a:r>
              <a:rPr sz="2000" b="1">
                <a:solidFill>
                  <a:srgbClr val="D9D9D9"/>
                </a:solidFill>
                <a:latin typeface="Arial"/>
                <a:ea typeface="Arial"/>
                <a:cs typeface="Arial"/>
                <a:sym typeface="Arial"/>
              </a:rPr>
              <a:t>Note: </a:t>
            </a:r>
            <a:r>
              <a:rPr sz="2000">
                <a:solidFill>
                  <a:srgbClr val="FFFFFF"/>
                </a:solidFill>
                <a:latin typeface="Arial"/>
                <a:ea typeface="Arial"/>
                <a:cs typeface="Arial"/>
                <a:sym typeface="Arial"/>
              </a:rPr>
              <a:t>Your version may be something other than </a:t>
            </a:r>
            <a:r>
              <a:rPr lang="en-US" sz="2000">
                <a:solidFill>
                  <a:srgbClr val="FFFFFF"/>
                </a:solidFill>
                <a:latin typeface="Arial"/>
                <a:ea typeface="Arial"/>
                <a:cs typeface="Arial"/>
                <a:sym typeface="Arial"/>
              </a:rPr>
              <a:t>8</a:t>
            </a:r>
            <a:r>
              <a:rPr sz="2000">
                <a:solidFill>
                  <a:srgbClr val="FFFFFF"/>
                </a:solidFill>
                <a:latin typeface="Arial"/>
                <a:ea typeface="Arial"/>
                <a:cs typeface="Arial"/>
                <a:sym typeface="Arial"/>
              </a:rPr>
              <a:t>.0_9.</a:t>
            </a:r>
            <a:endParaRPr sz="1800">
              <a:latin typeface="Arial"/>
              <a:ea typeface="Arial"/>
              <a:cs typeface="Arial"/>
              <a:sym typeface="Arial"/>
            </a:endParaRPr>
          </a:p>
          <a:p>
            <a:r>
              <a:rPr sz="2000" dirty="0">
                <a:solidFill>
                  <a:srgbClr val="FFFFFF"/>
                </a:solidFill>
                <a:latin typeface="Arial"/>
                <a:ea typeface="Arial"/>
                <a:cs typeface="Arial"/>
                <a:sym typeface="Arial"/>
              </a:rPr>
              <a:t>We recommend that you bookmark this page in your browser, so you can refer to it quickly, with or without an internet connection. </a:t>
            </a:r>
            <a:r>
              <a:rPr sz="2000" dirty="0">
                <a:latin typeface="Arial"/>
                <a:ea typeface="Arial"/>
                <a:cs typeface="Arial"/>
                <a:sym typeface="Arial"/>
              </a:rPr>
              <a:t> </a:t>
            </a:r>
          </a:p>
        </p:txBody>
      </p:sp>
    </p:spTree>
    <p:extLst>
      <p:ext uri="{BB962C8B-B14F-4D97-AF65-F5344CB8AC3E}">
        <p14:creationId xmlns:p14="http://schemas.microsoft.com/office/powerpoint/2010/main" val="352091483"/>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a:spLocks noGrp="1"/>
          </p:cNvSpPr>
          <p:nvPr>
            <p:ph type="title"/>
          </p:nvPr>
        </p:nvSpPr>
        <p:spPr/>
        <p:txBody>
          <a:bodyPr/>
          <a:lstStyle/>
          <a:p>
            <a:pPr lvl="0"/>
            <a:r>
              <a:rPr lang="en-US"/>
              <a:t>Java Documentation in Eclipse</a:t>
            </a:r>
          </a:p>
        </p:txBody>
      </p:sp>
      <p:sp>
        <p:nvSpPr>
          <p:cNvPr id="81" name="Shape 81"/>
          <p:cNvSpPr>
            <a:spLocks noGrp="1"/>
          </p:cNvSpPr>
          <p:nvPr>
            <p:ph idx="1"/>
          </p:nvPr>
        </p:nvSpPr>
        <p:spPr/>
        <p:txBody>
          <a:bodyPr/>
          <a:lstStyle/>
          <a:p>
            <a:pPr lvl="0"/>
            <a:r>
              <a:rPr lang="en-US"/>
              <a:t>Setting up Java API documentation in Eclipse</a:t>
            </a:r>
          </a:p>
          <a:p>
            <a:pPr lvl="1"/>
            <a:r>
              <a:rPr lang="en-US"/>
              <a:t>Should be done already, </a:t>
            </a:r>
          </a:p>
          <a:p>
            <a:pPr lvl="0"/>
            <a:r>
              <a:rPr lang="en-US"/>
              <a:t>Using the API documentation in Eclipse</a:t>
            </a:r>
          </a:p>
          <a:p>
            <a:pPr lvl="1"/>
            <a:r>
              <a:rPr lang="en-US"/>
              <a:t>Hover text</a:t>
            </a:r>
          </a:p>
          <a:p>
            <a:pPr lvl="1"/>
            <a:r>
              <a:rPr lang="en-US"/>
              <a:t>Open external documentation (Shift-F2)</a:t>
            </a:r>
          </a:p>
        </p:txBody>
      </p:sp>
      <p:pic>
        <p:nvPicPr>
          <p:cNvPr id="82" name="image2.png"/>
          <p:cNvPicPr/>
          <p:nvPr/>
        </p:nvPicPr>
        <p:blipFill>
          <a:blip r:embed="rId3">
            <a:extLst/>
          </a:blip>
          <a:stretch>
            <a:fillRect/>
          </a:stretch>
        </p:blipFill>
        <p:spPr>
          <a:xfrm>
            <a:off x="1627409" y="3744118"/>
            <a:ext cx="6346381" cy="2628414"/>
          </a:xfrm>
          <a:prstGeom prst="rect">
            <a:avLst/>
          </a:prstGeom>
          <a:ln w="12700">
            <a:miter lim="400000"/>
          </a:ln>
        </p:spPr>
      </p:pic>
      <p:sp>
        <p:nvSpPr>
          <p:cNvPr id="83" name="Shape 83"/>
          <p:cNvSpPr/>
          <p:nvPr/>
        </p:nvSpPr>
        <p:spPr>
          <a:xfrm flipV="1">
            <a:off x="4800600" y="6349590"/>
            <a:ext cx="171451" cy="457201"/>
          </a:xfrm>
          <a:prstGeom prst="line">
            <a:avLst/>
          </a:prstGeom>
          <a:ln w="38100" cap="rnd">
            <a:solidFill>
              <a:srgbClr val="FF0000"/>
            </a:solidFill>
            <a:tailEnd type="triangle"/>
          </a:ln>
        </p:spPr>
        <p:txBody>
          <a:bodyPr lIns="0" tIns="0" rIns="0" bIns="0"/>
          <a:lstStyle/>
          <a:p>
            <a:pPr defTabSz="457200">
              <a:defRPr sz="1200">
                <a:latin typeface="+mj-lt"/>
                <a:ea typeface="+mj-ea"/>
                <a:cs typeface="+mj-cs"/>
                <a:sym typeface="Helvetica"/>
              </a:defRPr>
            </a:pPr>
            <a:endParaRPr sz="1200">
              <a:latin typeface="Calibri Light"/>
              <a:ea typeface="Lucida Sans Unicode"/>
              <a:cs typeface="Lucida Sans Unicode"/>
              <a:sym typeface="Helvetica"/>
            </a:endParaRPr>
          </a:p>
        </p:txBody>
      </p:sp>
    </p:spTree>
    <p:extLst>
      <p:ext uri="{BB962C8B-B14F-4D97-AF65-F5344CB8AC3E}">
        <p14:creationId xmlns:p14="http://schemas.microsoft.com/office/powerpoint/2010/main" val="32229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xfrm>
            <a:off x="685800" y="2130425"/>
            <a:ext cx="7772400" cy="1470025"/>
          </a:xfrm>
          <a:prstGeom prst="rect">
            <a:avLst/>
          </a:prstGeom>
        </p:spPr>
        <p:txBody>
          <a:bodyPr/>
          <a:lstStyle/>
          <a:p>
            <a:pPr lvl="0">
              <a:defRPr sz="1800"/>
            </a:pPr>
            <a:r>
              <a:rPr sz="4400"/>
              <a:t>Course Introduction,</a:t>
            </a:r>
            <a:br>
              <a:rPr sz="4400"/>
            </a:br>
            <a:r>
              <a:rPr sz="4400"/>
              <a:t>Starting with Java</a:t>
            </a:r>
          </a:p>
        </p:txBody>
      </p:sp>
      <p:sp>
        <p:nvSpPr>
          <p:cNvPr id="55" name="Shape 55"/>
          <p:cNvSpPr>
            <a:spLocks noGrp="1"/>
          </p:cNvSpPr>
          <p:nvPr>
            <p:ph type="body" idx="1"/>
          </p:nvPr>
        </p:nvSpPr>
        <p:spPr>
          <a:xfrm>
            <a:off x="1371600" y="3886200"/>
            <a:ext cx="6400800" cy="1752600"/>
          </a:xfrm>
          <a:prstGeom prst="rect">
            <a:avLst/>
          </a:prstGeom>
        </p:spPr>
        <p:txBody>
          <a:bodyPr/>
          <a:lstStyle/>
          <a:p>
            <a:pPr lvl="0" defTabSz="868680">
              <a:spcBef>
                <a:spcPts val="500"/>
              </a:spcBef>
              <a:defRPr sz="1800">
                <a:solidFill>
                  <a:srgbClr val="000000"/>
                </a:solidFill>
              </a:defRPr>
            </a:pPr>
            <a:r>
              <a:rPr sz="2280">
                <a:solidFill>
                  <a:srgbClr val="888888"/>
                </a:solidFill>
              </a:rPr>
              <a:t>CSSE 220—Object-Oriented Software Development</a:t>
            </a:r>
          </a:p>
          <a:p>
            <a:pPr lvl="0" defTabSz="868680">
              <a:defRPr sz="1800">
                <a:solidFill>
                  <a:srgbClr val="000000"/>
                </a:solidFill>
              </a:defRPr>
            </a:pPr>
            <a:r>
              <a:rPr sz="3040">
                <a:solidFill>
                  <a:srgbClr val="888888"/>
                </a:solidFill>
              </a:rPr>
              <a:t>Rose-Hulman Institute of Technology</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a:spLocks noGrp="1"/>
          </p:cNvSpPr>
          <p:nvPr>
            <p:ph type="title"/>
          </p:nvPr>
        </p:nvSpPr>
        <p:spPr/>
        <p:txBody>
          <a:bodyPr/>
          <a:lstStyle/>
          <a:p>
            <a:pPr lvl="0"/>
            <a:r>
              <a:rPr lang="en-US"/>
              <a:t>Review Loops: while &amp; for Loops</a:t>
            </a:r>
            <a:endParaRPr lang="en-US" dirty="0"/>
          </a:p>
        </p:txBody>
      </p:sp>
      <p:sp>
        <p:nvSpPr>
          <p:cNvPr id="95" name="Shape 95"/>
          <p:cNvSpPr>
            <a:spLocks noGrp="1"/>
          </p:cNvSpPr>
          <p:nvPr>
            <p:ph idx="1"/>
          </p:nvPr>
        </p:nvSpPr>
        <p:spPr/>
        <p:txBody>
          <a:bodyPr/>
          <a:lstStyle/>
          <a:p>
            <a:pPr lvl="0"/>
            <a:r>
              <a:rPr lang="en-US"/>
              <a:t>While loop syntax:                Similar to Python</a:t>
            </a:r>
          </a:p>
          <a:p>
            <a:pPr lvl="0"/>
            <a:endParaRPr lang="en-US"/>
          </a:p>
          <a:p>
            <a:pPr lvl="2"/>
            <a:r>
              <a:rPr lang="en-US">
                <a:sym typeface="Lucida Sans Typewriter"/>
              </a:rPr>
              <a:t>while (condition) {    </a:t>
            </a:r>
            <a:br>
              <a:rPr lang="en-US">
                <a:sym typeface="Lucida Sans Typewriter"/>
              </a:rPr>
            </a:br>
            <a:r>
              <a:rPr lang="en-US">
                <a:sym typeface="Lucida Sans Typewriter"/>
              </a:rPr>
              <a:t>	statements</a:t>
            </a:r>
            <a:endParaRPr lang="en-US"/>
          </a:p>
          <a:p>
            <a:pPr lvl="2"/>
            <a:r>
              <a:rPr lang="en-US">
                <a:sym typeface="Lucida Sans Typewriter"/>
              </a:rPr>
              <a:t>}</a:t>
            </a:r>
            <a:endParaRPr lang="en-US"/>
          </a:p>
          <a:p>
            <a:pPr lvl="2"/>
            <a:endParaRPr lang="en-US">
              <a:sym typeface="Lucida Sans Typewriter"/>
            </a:endParaRPr>
          </a:p>
          <a:p>
            <a:pPr lvl="0"/>
            <a:r>
              <a:rPr lang="en-US"/>
              <a:t>For loop syntax:            Different from Python</a:t>
            </a:r>
          </a:p>
          <a:p>
            <a:pPr lvl="0"/>
            <a:endParaRPr lang="en-US"/>
          </a:p>
          <a:p>
            <a:pPr lvl="2"/>
            <a:r>
              <a:rPr lang="en-US">
                <a:sym typeface="Lucida Sans Typewriter"/>
              </a:rPr>
              <a:t> for (initialization ; condition ; update) {</a:t>
            </a:r>
            <a:br>
              <a:rPr lang="en-US">
                <a:sym typeface="Lucida Sans Typewriter"/>
              </a:rPr>
            </a:br>
            <a:r>
              <a:rPr lang="en-US">
                <a:sym typeface="Lucida Sans Typewriter"/>
              </a:rPr>
              <a:t>	    statements</a:t>
            </a:r>
            <a:endParaRPr lang="en-US"/>
          </a:p>
          <a:p>
            <a:pPr lvl="2"/>
            <a:r>
              <a:rPr lang="en-US">
                <a:sym typeface="Lucida Sans Typewriter"/>
              </a:rPr>
              <a:t> }</a:t>
            </a:r>
            <a:endParaRPr lang="en-US" dirty="0">
              <a:sym typeface="Lucida Sans Typewriter"/>
            </a:endParaRPr>
          </a:p>
        </p:txBody>
      </p:sp>
      <p:sp>
        <p:nvSpPr>
          <p:cNvPr id="97" name="Shape 97"/>
          <p:cNvSpPr/>
          <p:nvPr/>
        </p:nvSpPr>
        <p:spPr>
          <a:xfrm>
            <a:off x="3429000" y="4981893"/>
            <a:ext cx="5257800" cy="1526540"/>
          </a:xfrm>
          <a:prstGeom prst="rect">
            <a:avLst/>
          </a:prstGeom>
          <a:solidFill>
            <a:srgbClr val="EB641B"/>
          </a:solidFill>
          <a:ln w="25400" cap="rnd">
            <a:solidFill>
              <a:srgbClr val="AB4914"/>
            </a:solidFill>
          </a:ln>
          <a:extLst>
            <a:ext uri="{C572A759-6A51-4108-AA02-DFA0A04FC94B}">
              <ma14:wrappingTextBoxFlag xmlns:ma14="http://schemas.microsoft.com/office/mac/drawingml/2011/main" xmlns="" val="1"/>
            </a:ext>
          </a:extLst>
        </p:spPr>
        <p:txBody>
          <a:bodyPr lIns="0" tIns="0" rIns="0" bIns="0">
            <a:spAutoFit/>
          </a:bodyPr>
          <a:lstStyle>
            <a:lvl1pPr>
              <a:defRPr sz="2400">
                <a:solidFill>
                  <a:srgbClr val="FFFFFF"/>
                </a:solidFill>
              </a:defRPr>
            </a:lvl1pPr>
          </a:lstStyle>
          <a:p>
            <a:pPr lvl="0">
              <a:defRPr sz="1800">
                <a:solidFill>
                  <a:srgbClr val="000000"/>
                </a:solidFill>
              </a:defRPr>
            </a:pPr>
            <a:r>
              <a:rPr sz="2400">
                <a:solidFill>
                  <a:srgbClr val="FFFFFF"/>
                </a:solidFill>
              </a:rPr>
              <a:t>In both cases, curly braces optional if only one statement in body; but be careful!</a:t>
            </a:r>
          </a:p>
        </p:txBody>
      </p:sp>
    </p:spTree>
    <p:extLst>
      <p:ext uri="{BB962C8B-B14F-4D97-AF65-F5344CB8AC3E}">
        <p14:creationId xmlns:p14="http://schemas.microsoft.com/office/powerpoint/2010/main" val="1614123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F4E1-045A-4F25-BB60-F134E258827A}"/>
              </a:ext>
            </a:extLst>
          </p:cNvPr>
          <p:cNvSpPr>
            <a:spLocks noGrp="1"/>
          </p:cNvSpPr>
          <p:nvPr>
            <p:ph type="title"/>
          </p:nvPr>
        </p:nvSpPr>
        <p:spPr/>
        <p:txBody>
          <a:bodyPr/>
          <a:lstStyle/>
          <a:p>
            <a:r>
              <a:rPr lang="en-US" dirty="0"/>
              <a:t>How to submit homework assignments</a:t>
            </a:r>
          </a:p>
        </p:txBody>
      </p:sp>
      <p:sp>
        <p:nvSpPr>
          <p:cNvPr id="3" name="Text Placeholder 2">
            <a:extLst>
              <a:ext uri="{FF2B5EF4-FFF2-40B4-BE49-F238E27FC236}">
                <a16:creationId xmlns:a16="http://schemas.microsoft.com/office/drawing/2014/main" id="{F328175C-158E-4537-A5AD-52C5F0C89631}"/>
              </a:ext>
            </a:extLst>
          </p:cNvPr>
          <p:cNvSpPr>
            <a:spLocks noGrp="1"/>
          </p:cNvSpPr>
          <p:nvPr>
            <p:ph type="body" idx="1"/>
          </p:nvPr>
        </p:nvSpPr>
        <p:spPr/>
        <p:txBody>
          <a:bodyPr lIns="45719" rIns="45719" anchor="t">
            <a:normAutofit/>
          </a:bodyPr>
          <a:lstStyle/>
          <a:p>
            <a:r>
              <a:rPr lang="en-US" dirty="0"/>
              <a:t>You'll submit your .java files via </a:t>
            </a:r>
            <a:r>
              <a:rPr lang="en-US" dirty="0" err="1"/>
              <a:t>moodle</a:t>
            </a:r>
            <a:r>
              <a:rPr lang="en-US" dirty="0"/>
              <a:t> assignments</a:t>
            </a:r>
          </a:p>
          <a:p>
            <a:r>
              <a:rPr lang="en-US" dirty="0"/>
              <a:t>There's instructions in the Homework section of the course </a:t>
            </a:r>
            <a:r>
              <a:rPr lang="en-US" dirty="0" err="1"/>
              <a:t>moodle</a:t>
            </a:r>
          </a:p>
        </p:txBody>
      </p:sp>
    </p:spTree>
    <p:extLst>
      <p:ext uri="{BB962C8B-B14F-4D97-AF65-F5344CB8AC3E}">
        <p14:creationId xmlns:p14="http://schemas.microsoft.com/office/powerpoint/2010/main" val="364985428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title"/>
          </p:nvPr>
        </p:nvSpPr>
        <p:spPr>
          <a:xfrm>
            <a:off x="457200" y="92076"/>
            <a:ext cx="8229600" cy="6464457"/>
          </a:xfrm>
          <a:prstGeom prst="rect">
            <a:avLst/>
          </a:prstGeom>
        </p:spPr>
        <p:txBody>
          <a:bodyPr>
            <a:normAutofit/>
          </a:bodyPr>
          <a:lstStyle/>
          <a:p>
            <a:pPr lvl="0" algn="l" defTabSz="411479">
              <a:defRPr sz="1800"/>
            </a:pPr>
            <a:r>
              <a:rPr sz="4725" b="1" cap="all" dirty="0"/>
              <a:t>HW1 Due </a:t>
            </a:r>
            <a:br>
              <a:rPr sz="4725" b="1" cap="all" dirty="0"/>
            </a:br>
            <a:r>
              <a:rPr sz="4725" b="1" cap="all" dirty="0"/>
              <a:t>Before Next Session</a:t>
            </a:r>
            <a:br>
              <a:rPr sz="4725" b="1" cap="all" dirty="0"/>
            </a:br>
            <a:br>
              <a:rPr sz="4725" b="1" cap="all" dirty="0"/>
            </a:br>
            <a:r>
              <a:rPr sz="4725" b="1" cap="all" dirty="0"/>
              <a:t>It’s on the schedule page.</a:t>
            </a:r>
            <a:br>
              <a:rPr lang="en-US" sz="4725" b="1" cap="all" dirty="0"/>
            </a:br>
            <a:r>
              <a:rPr lang="en-US" sz="2400" b="1" cap="all" dirty="0"/>
              <a:t>(It is your responsibility to keep up with the schedule page)</a:t>
            </a:r>
            <a:br>
              <a:rPr sz="4725" b="1" cap="all" dirty="0"/>
            </a:br>
            <a:br>
              <a:rPr sz="4725" b="1" cap="all" dirty="0"/>
            </a:br>
            <a:r>
              <a:rPr sz="4725" b="1" cap="all" dirty="0"/>
              <a:t>As always, email me if you have any questions</a:t>
            </a:r>
          </a:p>
        </p:txBody>
      </p:sp>
      <p:sp>
        <p:nvSpPr>
          <p:cNvPr id="181" name="Shape 181"/>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32</a:t>
            </a:fld>
            <a:endParaRPr sz="1200">
              <a:solidFill>
                <a:srgbClr val="888888"/>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lIns="45719" rIns="45719" anchor="t">
            <a:normAutofit/>
          </a:bodyPr>
          <a:lstStyle/>
          <a:p>
            <a:r>
              <a:rPr lang="en-US" dirty="0"/>
              <a:t>Instructor intro</a:t>
            </a:r>
          </a:p>
          <a:p>
            <a:r>
              <a:rPr lang="en-US" dirty="0"/>
              <a:t>Critical links</a:t>
            </a:r>
          </a:p>
          <a:p>
            <a:r>
              <a:rPr lang="en-US" dirty="0"/>
              <a:t>We write some java code</a:t>
            </a:r>
          </a:p>
          <a:p>
            <a:pPr marL="783590" lvl="1" indent="-326390"/>
            <a:r>
              <a:rPr lang="en-US" dirty="0"/>
              <a:t>Conditionals</a:t>
            </a:r>
          </a:p>
          <a:p>
            <a:pPr marL="783590" lvl="1" indent="-326390"/>
            <a:r>
              <a:rPr lang="en-US" dirty="0"/>
              <a:t>Strings</a:t>
            </a:r>
          </a:p>
          <a:p>
            <a:pPr marL="783590" lvl="1" indent="-326390"/>
            <a:r>
              <a:rPr lang="en-US" dirty="0"/>
              <a:t>Loops</a:t>
            </a:r>
          </a:p>
          <a:p>
            <a:endParaRPr lang="en-US" dirty="0"/>
          </a:p>
        </p:txBody>
      </p:sp>
    </p:spTree>
    <p:extLst>
      <p:ext uri="{BB962C8B-B14F-4D97-AF65-F5344CB8AC3E}">
        <p14:creationId xmlns:p14="http://schemas.microsoft.com/office/powerpoint/2010/main" val="416884506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457200" y="1371600"/>
            <a:ext cx="8229600" cy="5486400"/>
          </a:xfrm>
        </p:spPr>
        <p:txBody>
          <a:bodyPr/>
          <a:lstStyle/>
          <a:p>
            <a:r>
              <a:rPr lang="en-US" dirty="0"/>
              <a:t>Amanda Stouder</a:t>
            </a:r>
          </a:p>
          <a:p>
            <a:pPr lvl="1"/>
            <a:r>
              <a:rPr lang="en-US" dirty="0"/>
              <a:t>Assistant Professor for the Practice of Computer Science and Software Engineering</a:t>
            </a:r>
          </a:p>
          <a:p>
            <a:pPr lvl="1"/>
            <a:r>
              <a:rPr lang="en-US" dirty="0"/>
              <a:t>You can call me:</a:t>
            </a:r>
          </a:p>
          <a:p>
            <a:pPr lvl="2"/>
            <a:r>
              <a:rPr lang="en-US" dirty="0"/>
              <a:t>Amanda</a:t>
            </a:r>
          </a:p>
          <a:p>
            <a:pPr lvl="2"/>
            <a:r>
              <a:rPr lang="en-US" dirty="0"/>
              <a:t>Professor Stouder</a:t>
            </a:r>
          </a:p>
          <a:p>
            <a:pPr lvl="1"/>
            <a:r>
              <a:rPr lang="en-US" dirty="0"/>
              <a:t>Don’t call me:</a:t>
            </a:r>
          </a:p>
          <a:p>
            <a:pPr lvl="2"/>
            <a:r>
              <a:rPr lang="en-US" strike="sngStrike" dirty="0"/>
              <a:t>Mrs. Stouder</a:t>
            </a:r>
            <a:r>
              <a:rPr lang="en-US" dirty="0"/>
              <a:t> (please not this)</a:t>
            </a:r>
          </a:p>
          <a:p>
            <a:pPr lvl="2"/>
            <a:r>
              <a:rPr lang="en-US" strike="sngStrike" dirty="0"/>
              <a:t>Dr. Stouder</a:t>
            </a:r>
            <a:r>
              <a:rPr lang="en-US" dirty="0"/>
              <a:t> (not this either, I’ll explain)</a:t>
            </a:r>
          </a:p>
          <a:p>
            <a:pPr marL="0" indent="0">
              <a:buNone/>
            </a:pPr>
            <a:endParaRPr lang="en-US" dirty="0"/>
          </a:p>
        </p:txBody>
      </p:sp>
    </p:spTree>
    <p:extLst>
      <p:ext uri="{BB962C8B-B14F-4D97-AF65-F5344CB8AC3E}">
        <p14:creationId xmlns:p14="http://schemas.microsoft.com/office/powerpoint/2010/main" val="113276744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457200" y="1447800"/>
            <a:ext cx="8229600" cy="5257800"/>
          </a:xfrm>
        </p:spPr>
        <p:txBody>
          <a:bodyPr>
            <a:normAutofit fontScale="92500" lnSpcReduction="10000"/>
          </a:bodyPr>
          <a:lstStyle/>
          <a:p>
            <a:r>
              <a:rPr lang="en-US" dirty="0"/>
              <a:t>Education</a:t>
            </a:r>
          </a:p>
          <a:p>
            <a:pPr lvl="1"/>
            <a:r>
              <a:rPr lang="en-US" dirty="0"/>
              <a:t>Rose-</a:t>
            </a:r>
            <a:r>
              <a:rPr lang="en-US" dirty="0" err="1"/>
              <a:t>Hulman</a:t>
            </a:r>
            <a:r>
              <a:rPr lang="en-US" dirty="0"/>
              <a:t> Institute of Technology 2008</a:t>
            </a:r>
          </a:p>
          <a:p>
            <a:pPr lvl="2"/>
            <a:r>
              <a:rPr lang="en-US" dirty="0"/>
              <a:t>B.S. in Computer Science and Software Engineering</a:t>
            </a:r>
          </a:p>
          <a:p>
            <a:r>
              <a:rPr lang="en-US" dirty="0"/>
              <a:t>Experience:</a:t>
            </a:r>
          </a:p>
          <a:p>
            <a:pPr lvl="1"/>
            <a:r>
              <a:rPr lang="en-US" dirty="0"/>
              <a:t>Amadeus Consulting, 2008-2010</a:t>
            </a:r>
          </a:p>
          <a:p>
            <a:pPr lvl="1"/>
            <a:r>
              <a:rPr lang="en-US" dirty="0"/>
              <a:t>Software Engineering Professionals (SEP), 2010-2014</a:t>
            </a:r>
          </a:p>
          <a:p>
            <a:pPr lvl="1"/>
            <a:r>
              <a:rPr lang="en-US" dirty="0"/>
              <a:t>Stouder Software Consulting, LLC (2014-present)</a:t>
            </a:r>
          </a:p>
          <a:p>
            <a:pPr lvl="1"/>
            <a:r>
              <a:rPr lang="en-US" dirty="0"/>
              <a:t>RHIT: Visiting Professor CSSE (2013-2016)</a:t>
            </a:r>
          </a:p>
          <a:p>
            <a:pPr marL="0" indent="0">
              <a:buNone/>
            </a:pPr>
            <a:endParaRPr lang="en-US" dirty="0"/>
          </a:p>
        </p:txBody>
      </p:sp>
    </p:spTree>
    <p:extLst>
      <p:ext uri="{BB962C8B-B14F-4D97-AF65-F5344CB8AC3E}">
        <p14:creationId xmlns:p14="http://schemas.microsoft.com/office/powerpoint/2010/main" val="66256838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p:txBody>
          <a:bodyPr/>
          <a:lstStyle/>
          <a:p>
            <a:r>
              <a:rPr lang="en-US" dirty="0"/>
              <a:t>Office Hours:</a:t>
            </a:r>
          </a:p>
          <a:p>
            <a:pPr lvl="1"/>
            <a:r>
              <a:rPr lang="en-US" dirty="0"/>
              <a:t>MWF 7:30am – 8:30am, 1:30pm – 4:30pm</a:t>
            </a:r>
          </a:p>
          <a:p>
            <a:pPr lvl="1"/>
            <a:r>
              <a:rPr lang="en-US" dirty="0"/>
              <a:t>OFF CAMPUS: Tuesdays and Thursdays</a:t>
            </a:r>
          </a:p>
          <a:p>
            <a:pPr lvl="1"/>
            <a:r>
              <a:rPr lang="en-US" dirty="0"/>
              <a:t>Always by my email!</a:t>
            </a:r>
          </a:p>
          <a:p>
            <a:pPr lvl="1"/>
            <a:r>
              <a:rPr lang="en-US" dirty="0"/>
              <a:t>If you need a different time, email me and we’ll work something out</a:t>
            </a:r>
          </a:p>
        </p:txBody>
      </p:sp>
    </p:spTree>
    <p:extLst>
      <p:ext uri="{BB962C8B-B14F-4D97-AF65-F5344CB8AC3E}">
        <p14:creationId xmlns:p14="http://schemas.microsoft.com/office/powerpoint/2010/main" val="313992319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445168" y="1295400"/>
            <a:ext cx="8229600" cy="5257800"/>
          </a:xfrm>
        </p:spPr>
        <p:txBody>
          <a:bodyPr>
            <a:normAutofit lnSpcReduction="10000"/>
          </a:bodyPr>
          <a:lstStyle/>
          <a:p>
            <a:r>
              <a:rPr lang="en-US" dirty="0"/>
              <a:t>Laptop Policy</a:t>
            </a:r>
          </a:p>
          <a:p>
            <a:pPr lvl="1"/>
            <a:r>
              <a:rPr lang="en-US" dirty="0"/>
              <a:t>I’m trying something new this quarter</a:t>
            </a:r>
          </a:p>
          <a:p>
            <a:pPr lvl="1"/>
            <a:r>
              <a:rPr lang="en-US" dirty="0"/>
              <a:t>Why?</a:t>
            </a:r>
          </a:p>
          <a:p>
            <a:pPr lvl="1"/>
            <a:r>
              <a:rPr lang="en-US" dirty="0"/>
              <a:t>I will ask you to close/open laptops as we move through the class</a:t>
            </a:r>
          </a:p>
          <a:p>
            <a:pPr lvl="1"/>
            <a:r>
              <a:rPr lang="en-US" dirty="0"/>
              <a:t>When closed, I need you to pay attention</a:t>
            </a:r>
          </a:p>
          <a:p>
            <a:pPr lvl="2"/>
            <a:r>
              <a:rPr lang="en-US" dirty="0"/>
              <a:t>This also means no phones/other devices</a:t>
            </a:r>
          </a:p>
          <a:p>
            <a:pPr lvl="1"/>
            <a:r>
              <a:rPr lang="en-US" dirty="0"/>
              <a:t>Closing far enough so you can’t see the screen is fine</a:t>
            </a:r>
          </a:p>
          <a:p>
            <a:pPr lvl="1"/>
            <a:r>
              <a:rPr lang="en-US" dirty="0"/>
              <a:t>What if I take notes on my laptop?</a:t>
            </a:r>
          </a:p>
        </p:txBody>
      </p:sp>
    </p:spTree>
    <p:extLst>
      <p:ext uri="{BB962C8B-B14F-4D97-AF65-F5344CB8AC3E}">
        <p14:creationId xmlns:p14="http://schemas.microsoft.com/office/powerpoint/2010/main" val="1230793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457200" y="1219200"/>
            <a:ext cx="8229600" cy="5410200"/>
          </a:xfrm>
        </p:spPr>
        <p:txBody>
          <a:bodyPr lIns="45719" rIns="45719" anchor="t">
            <a:normAutofit/>
          </a:bodyPr>
          <a:lstStyle/>
          <a:p>
            <a:r>
              <a:rPr lang="en-US" dirty="0"/>
              <a:t>Mike Hewner</a:t>
            </a:r>
          </a:p>
          <a:p>
            <a:pPr marL="783590" lvl="1" indent="-326390"/>
            <a:r>
              <a:rPr lang="en-US" dirty="0"/>
              <a:t>Call me Buffalo</a:t>
            </a:r>
          </a:p>
          <a:p>
            <a:r>
              <a:rPr lang="en-US" dirty="0"/>
              <a:t>I love object oriented programming &amp; weird programming languages</a:t>
            </a:r>
          </a:p>
          <a:p>
            <a:r>
              <a:rPr lang="en-US" dirty="0"/>
              <a:t>I’ve worked at Amazon, </a:t>
            </a:r>
            <a:r>
              <a:rPr lang="en-US" dirty="0" err="1"/>
              <a:t>GroupOn</a:t>
            </a:r>
            <a:r>
              <a:rPr lang="en-US" dirty="0"/>
              <a:t>, Progressive Insurance, and many other places</a:t>
            </a:r>
          </a:p>
          <a:p>
            <a:r>
              <a:rPr lang="en-US" dirty="0"/>
              <a:t>Contact info on the course </a:t>
            </a:r>
            <a:r>
              <a:rPr lang="en-US" dirty="0" err="1"/>
              <a:t>polcies</a:t>
            </a:r>
            <a:r>
              <a:rPr lang="en-US" dirty="0"/>
              <a:t> document</a:t>
            </a:r>
          </a:p>
        </p:txBody>
      </p:sp>
    </p:spTree>
    <p:extLst>
      <p:ext uri="{BB962C8B-B14F-4D97-AF65-F5344CB8AC3E}">
        <p14:creationId xmlns:p14="http://schemas.microsoft.com/office/powerpoint/2010/main" val="2563842827"/>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ctr" defTabSz="9144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ctr" defTabSz="9144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1254</TotalTime>
  <Words>2210</Words>
  <Application>Microsoft Office PowerPoint</Application>
  <PresentationFormat>On-screen Show (4:3)</PresentationFormat>
  <Paragraphs>322</Paragraphs>
  <Slides>32</Slides>
  <Notes>11</Notes>
  <HiddenSlides>14</HiddenSlides>
  <MMClips>0</MMClips>
  <ScaleCrop>false</ScaleCrop>
  <HeadingPairs>
    <vt:vector size="4" baseType="variant">
      <vt:variant>
        <vt:lpstr>Theme</vt:lpstr>
      </vt:variant>
      <vt:variant>
        <vt:i4>2</vt:i4>
      </vt:variant>
      <vt:variant>
        <vt:lpstr>Slide Titles</vt:lpstr>
      </vt:variant>
      <vt:variant>
        <vt:i4>32</vt:i4>
      </vt:variant>
    </vt:vector>
  </HeadingPairs>
  <TitlesOfParts>
    <vt:vector size="34" baseType="lpstr">
      <vt:lpstr>Default</vt:lpstr>
      <vt:lpstr>Office Theme</vt:lpstr>
      <vt:lpstr>Welcome to CSSE 220</vt:lpstr>
      <vt:lpstr>Goals for this course</vt:lpstr>
      <vt:lpstr>Course Introduction, Starting with Java</vt:lpstr>
      <vt:lpstr>Agenda</vt:lpstr>
      <vt:lpstr>Instructor Info</vt:lpstr>
      <vt:lpstr>Instructor Info</vt:lpstr>
      <vt:lpstr>Instructor Info</vt:lpstr>
      <vt:lpstr>Instructor Info</vt:lpstr>
      <vt:lpstr>Instructor Info</vt:lpstr>
      <vt:lpstr>Should I really call my Professor Buffalo?</vt:lpstr>
      <vt:lpstr>Instructor Info</vt:lpstr>
      <vt:lpstr>Instructor Info</vt:lpstr>
      <vt:lpstr>PowerPoint Presentation</vt:lpstr>
      <vt:lpstr>PowerPoint Presentation</vt:lpstr>
      <vt:lpstr>PowerPoint Presentation</vt:lpstr>
      <vt:lpstr>Instructor Info (continued)</vt:lpstr>
      <vt:lpstr>Instructor Info</vt:lpstr>
      <vt:lpstr>Instructor Info (continued)</vt:lpstr>
      <vt:lpstr>Instructor Info</vt:lpstr>
      <vt:lpstr>Critical Logistics</vt:lpstr>
      <vt:lpstr>Agenda</vt:lpstr>
      <vt:lpstr>Let’s write hello world together</vt:lpstr>
      <vt:lpstr>HelloPrinter.java</vt:lpstr>
      <vt:lpstr>A First Java Program</vt:lpstr>
      <vt:lpstr>In Class Coding</vt:lpstr>
      <vt:lpstr>What are Types?</vt:lpstr>
      <vt:lpstr>Strings</vt:lpstr>
      <vt:lpstr>Java API Documentation</vt:lpstr>
      <vt:lpstr>Java Documentation in Eclipse</vt:lpstr>
      <vt:lpstr>Review Loops: while &amp; for Loops</vt:lpstr>
      <vt:lpstr>How to submit homework assignments</vt:lpstr>
      <vt:lpstr>HW1 Due  Before Next Session  It’s on the schedule page. (It is your responsibility to keep up with the schedule page)  As always, email me if you have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CSSE 220</dc:title>
  <cp:lastModifiedBy>Yoder, Jason A</cp:lastModifiedBy>
  <cp:revision>124</cp:revision>
  <cp:lastPrinted>2016-09-02T12:41:22Z</cp:lastPrinted>
  <dcterms:modified xsi:type="dcterms:W3CDTF">2018-08-28T13:35:23Z</dcterms:modified>
</cp:coreProperties>
</file>