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1" r:id="rId3"/>
    <p:sldId id="335" r:id="rId4"/>
    <p:sldId id="321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34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10" r:id="rId23"/>
    <p:sldId id="331" r:id="rId24"/>
    <p:sldId id="277" r:id="rId25"/>
    <p:sldId id="278" r:id="rId26"/>
    <p:sldId id="318" r:id="rId27"/>
    <p:sldId id="319" r:id="rId28"/>
    <p:sldId id="320" r:id="rId29"/>
    <p:sldId id="301" r:id="rId30"/>
    <p:sldId id="280" r:id="rId31"/>
    <p:sldId id="333" r:id="rId32"/>
    <p:sldId id="332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50000" autoAdjust="0"/>
  </p:normalViewPr>
  <p:slideViewPr>
    <p:cSldViewPr snapToObjects="1">
      <p:cViewPr varScale="1">
        <p:scale>
          <a:sx n="44" d="100"/>
          <a:sy n="44" d="100"/>
        </p:scale>
        <p:origin x="261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Doing everything in </a:t>
            </a:r>
            <a:r>
              <a:rPr lang="en-US" dirty="0" err="1" smtClean="0"/>
              <a:t>LinkedListSimple</a:t>
            </a:r>
            <a:r>
              <a:rPr lang="en-US" dirty="0" smtClean="0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Q4</a:t>
            </a:r>
            <a:r>
              <a:rPr lang="en-US" dirty="0" smtClean="0"/>
              <a:t>: For</a:t>
            </a:r>
            <a:r>
              <a:rPr lang="en-US" baseline="0" dirty="0" smtClean="0"/>
              <a:t> team version control, what should you “always” do? [update before working, update again before committing, commit often with good messages]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viewing (possibly adding here) the 120 slides on version control (Day 2 in the </a:t>
            </a:r>
            <a:r>
              <a:rPr lang="en-US" baseline="0" dirty="0" err="1" smtClean="0"/>
              <a:t>clifton</a:t>
            </a:r>
            <a:r>
              <a:rPr lang="en-US" baseline="0" dirty="0" smtClean="0"/>
              <a:t> branch of the repository).  I think the visuals of the update edit update commit cycle are good.   CWA.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C2F88-2260-47C2-A0F1-192B4CA5C8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7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0888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</a:t>
            </a:r>
            <a:r>
              <a:rPr lang="en-US" baseline="0" dirty="0" smtClean="0"/>
              <a:t> over this quickly, mentioning that if they pair program and always start by updating they will never have a problem!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If students get through things quickly</a:t>
            </a:r>
            <a:r>
              <a:rPr lang="en-US" baseline="0" dirty="0" smtClean="0"/>
              <a:t> we can move into this material in the first hour, but if not- that is OK, we have the next class period to go through it and give them time to work on the rest of the quiz and the homework problems.</a:t>
            </a: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CCCE-EBAC-4FB5-91D4-9759E6271461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9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care about which part of the expression grows the fastest as n,</a:t>
            </a:r>
            <a:r>
              <a:rPr lang="en-US" baseline="0" dirty="0" smtClean="0"/>
              <a:t> the input size,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diagram is their quiz for the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- Examples: employee list, music play list</a:t>
            </a:r>
          </a:p>
          <a:p>
            <a:r>
              <a:rPr lang="en-US" dirty="0" smtClean="0"/>
              <a:t>Sketch a linked list on the board</a:t>
            </a:r>
            <a:r>
              <a:rPr lang="en-US" baseline="0" dirty="0" smtClean="0"/>
              <a:t> for “two more weeks” (quiz #3)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Big-Oh of each?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r>
              <a:rPr lang="en-US" baseline="0" dirty="0" smtClean="0"/>
              <a:t> with 10-15 minutes left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C13E-55A7-4AA1-B591-35D39C8ACB4B}" type="slidenum">
              <a:rPr lang="en-US"/>
              <a:pPr/>
              <a:t>14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54050"/>
            <a:ext cx="4611688" cy="34591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Q:</a:t>
            </a:r>
            <a:r>
              <a:rPr lang="en-US" b="1" baseline="0" dirty="0" smtClean="0"/>
              <a:t> </a:t>
            </a:r>
            <a:r>
              <a:rPr lang="en-US" dirty="0" smtClean="0"/>
              <a:t>What is pair</a:t>
            </a:r>
            <a:r>
              <a:rPr lang="en-US" baseline="0" dirty="0" smtClean="0"/>
              <a:t> programming? [a software technique where 2 programmers work side by side at the (one) computer continuously collaborating on the same design, algorithm, code, and or test.]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Q</a:t>
            </a:r>
            <a:r>
              <a:rPr lang="en-US" dirty="0" smtClean="0"/>
              <a:t>: What are the two</a:t>
            </a:r>
            <a:r>
              <a:rPr lang="en-US" baseline="0" dirty="0" smtClean="0"/>
              <a:t> roles in Pair Programming? [driver and navigator]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64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Optional, can skip this</a:t>
            </a:r>
            <a:r>
              <a:rPr lang="en-US" baseline="0" dirty="0" smtClean="0"/>
              <a:t> but mention it to the students as something to watch if they are unfamiliar with pair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April 30,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G_U12uqRh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-hulman.edu/class/csse/csse221/current/Resources/ResolvingSubversionConflicts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Linked List Implementation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and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Project Preparation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LinkedListSimple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the Other Problems in </a:t>
            </a:r>
            <a:r>
              <a:rPr lang="en-US" dirty="0" err="1" smtClean="0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toString</a:t>
            </a:r>
            <a:r>
              <a:rPr lang="en-US" dirty="0" smtClean="0"/>
              <a:t> to get an idea of how to do size, then go from there</a:t>
            </a:r>
          </a:p>
          <a:p>
            <a:r>
              <a:rPr lang="en-US" dirty="0" smtClean="0"/>
              <a:t>They are in approximate difficulty order</a:t>
            </a:r>
          </a:p>
          <a:p>
            <a:r>
              <a:rPr lang="en-US" dirty="0" smtClean="0"/>
              <a:t>Get help if you get stuck!</a:t>
            </a:r>
          </a:p>
          <a:p>
            <a:pPr lvl="1"/>
            <a:r>
              <a:rPr lang="en-US" dirty="0" smtClean="0"/>
              <a:t>size()</a:t>
            </a:r>
          </a:p>
          <a:p>
            <a:pPr lvl="1"/>
            <a:r>
              <a:rPr lang="en-US" dirty="0" smtClean="0"/>
              <a:t>add…</a:t>
            </a:r>
          </a:p>
          <a:p>
            <a:pPr lvl="1"/>
            <a:r>
              <a:rPr lang="en-US" dirty="0" smtClean="0"/>
              <a:t>remove…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Notation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387"/>
            <a:ext cx="914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Requires you to implement a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Additional algorithm questions which make use of the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Will give time in next class to work on it</a:t>
            </a:r>
          </a:p>
        </p:txBody>
      </p:sp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Project can be coordinated well with this</a:t>
            </a:r>
            <a:endParaRPr lang="en-US" dirty="0"/>
          </a:p>
          <a:p>
            <a:r>
              <a:rPr lang="en-US" dirty="0"/>
              <a:t>Version Control </a:t>
            </a:r>
            <a:endParaRPr lang="en-US" dirty="0" smtClean="0"/>
          </a:p>
          <a:p>
            <a:pPr lvl="1"/>
            <a:r>
              <a:rPr lang="en-US" dirty="0" smtClean="0"/>
              <a:t>How to avoid merge conflicts in 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What Is Pair Programming?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4812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/>
              <a:t>Two programmers work side-by-side at </a:t>
            </a:r>
            <a:r>
              <a:rPr lang="en-US" sz="2400" dirty="0" smtClean="0"/>
              <a:t>a computer</a:t>
            </a:r>
            <a:r>
              <a:rPr lang="en-US" sz="2400" dirty="0"/>
              <a:t>, continuously collaborating on the same design, algorithm, code, </a:t>
            </a:r>
            <a:r>
              <a:rPr lang="en-US" sz="2400" dirty="0" smtClean="0"/>
              <a:t>and/or test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Enable the pair to produce </a:t>
            </a:r>
            <a:r>
              <a:rPr lang="en-US" sz="2400" dirty="0"/>
              <a:t>higher quality </a:t>
            </a:r>
            <a:r>
              <a:rPr lang="en-US" sz="2400" dirty="0" smtClean="0"/>
              <a:t>code </a:t>
            </a:r>
            <a:r>
              <a:rPr lang="en-US" sz="2400" dirty="0"/>
              <a:t>than that produced by the </a:t>
            </a:r>
            <a:r>
              <a:rPr lang="en-US" sz="2400" dirty="0" smtClean="0"/>
              <a:t>sum </a:t>
            </a:r>
            <a:r>
              <a:rPr lang="en-US" sz="2400" dirty="0"/>
              <a:t>of their </a:t>
            </a:r>
            <a:r>
              <a:rPr lang="en-US" sz="2400" dirty="0" smtClean="0"/>
              <a:t>individual efforts</a:t>
            </a:r>
          </a:p>
        </p:txBody>
      </p:sp>
      <p:pic>
        <p:nvPicPr>
          <p:cNvPr id="1026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1981200" y="3352800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Working in pairs on a single computer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>
                <a:solidFill>
                  <a:schemeClr val="accent6"/>
                </a:solidFill>
              </a:rPr>
              <a:t>driver</a:t>
            </a:r>
            <a:r>
              <a:rPr lang="en-US" dirty="0" smtClean="0"/>
              <a:t>, uses the keyboard, talks/thinks out-loud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F79646"/>
                </a:solidFill>
              </a:rPr>
              <a:t>navigator</a:t>
            </a:r>
            <a:r>
              <a:rPr lang="en-US" dirty="0" smtClean="0"/>
              <a:t>, watches, thinks, comments, and takes notes</a:t>
            </a:r>
          </a:p>
          <a:p>
            <a:pPr lvl="1"/>
            <a:r>
              <a:rPr lang="en-US" dirty="0" smtClean="0"/>
              <a:t>Person who really understands should start by navigating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hard (or new) problems, this technique</a:t>
            </a:r>
          </a:p>
          <a:p>
            <a:pPr lvl="1"/>
            <a:r>
              <a:rPr lang="en-US" dirty="0" smtClean="0"/>
              <a:t>Reduces number of errors</a:t>
            </a:r>
          </a:p>
          <a:p>
            <a:pPr lvl="1"/>
            <a:r>
              <a:rPr lang="en-US" dirty="0" smtClean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929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www.youtube.com/watch?v=rG_U12uqRhE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Versions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When Two+ People Edit the Same Code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75844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 edits </a:t>
            </a:r>
            <a:r>
              <a:rPr lang="en-US" dirty="0" err="1" smtClean="0"/>
              <a:t>sqrt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5136" y="1295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4336" y="281940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edits </a:t>
            </a:r>
            <a:r>
              <a:rPr lang="en-US" dirty="0" err="1" smtClean="0"/>
              <a:t>sqrt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58568" y="40005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 commits changes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89342" y="3951470"/>
            <a:ext cx="1725168" cy="66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attempts to commit changes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364736" y="1981200"/>
            <a:ext cx="130606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0"/>
          </p:cNvCxnSpPr>
          <p:nvPr/>
        </p:nvCxnSpPr>
        <p:spPr>
          <a:xfrm flipH="1">
            <a:off x="3058668" y="1981200"/>
            <a:ext cx="1306068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3058668" y="3444240"/>
            <a:ext cx="0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5670804" y="3505200"/>
            <a:ext cx="1081122" cy="4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9400" y="4897165"/>
            <a:ext cx="10600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558546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 Math.java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3058668" y="4686300"/>
            <a:ext cx="1018032" cy="8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8" idx="0"/>
          </p:cNvCxnSpPr>
          <p:nvPr/>
        </p:nvCxnSpPr>
        <p:spPr>
          <a:xfrm>
            <a:off x="6751926" y="4615934"/>
            <a:ext cx="407523" cy="28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0804" y="5328195"/>
            <a:ext cx="322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control system cannot </a:t>
            </a:r>
          </a:p>
          <a:p>
            <a:r>
              <a:rPr lang="en-US" dirty="0" smtClean="0"/>
              <a:t>resolve multiple changes on the </a:t>
            </a:r>
          </a:p>
          <a:p>
            <a:r>
              <a:rPr lang="en-US" dirty="0" smtClean="0"/>
              <a:t>same code, Bob should have </a:t>
            </a:r>
          </a:p>
          <a:p>
            <a:r>
              <a:rPr lang="en-US" dirty="0"/>
              <a:t>u</a:t>
            </a:r>
            <a:r>
              <a:rPr lang="en-US" dirty="0" smtClean="0"/>
              <a:t>pdated and resolved conflicts</a:t>
            </a:r>
          </a:p>
          <a:p>
            <a:r>
              <a:rPr lang="en-US" dirty="0" smtClean="0"/>
              <a:t>before committing.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01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Version control tracks multiple </a:t>
            </a:r>
            <a:r>
              <a:rPr lang="en-US" b="1" dirty="0" smtClean="0"/>
              <a:t>versions</a:t>
            </a:r>
            <a:endParaRPr lang="en-US" b="1" dirty="0"/>
          </a:p>
          <a:p>
            <a:pPr lvl="1"/>
            <a:r>
              <a:rPr lang="en-US" dirty="0" smtClean="0"/>
              <a:t>Enables old </a:t>
            </a:r>
            <a:r>
              <a:rPr lang="en-US" dirty="0"/>
              <a:t>versions to be recovered</a:t>
            </a:r>
          </a:p>
          <a:p>
            <a:pPr lvl="1"/>
            <a:r>
              <a:rPr lang="en-US" dirty="0" smtClean="0"/>
              <a:t>Allows multiple </a:t>
            </a:r>
            <a:r>
              <a:rPr lang="en-US" dirty="0"/>
              <a:t>versions to exist </a:t>
            </a:r>
            <a:r>
              <a:rPr lang="en-US" dirty="0" smtClean="0"/>
              <a:t>simultaneously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Always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Update before </a:t>
            </a:r>
            <a:r>
              <a:rPr lang="en-US" dirty="0" smtClean="0"/>
              <a:t>working</a:t>
            </a:r>
          </a:p>
          <a:p>
            <a:pPr lvl="1"/>
            <a:r>
              <a:rPr lang="en-US" b="1" dirty="0" smtClean="0"/>
              <a:t>Update again </a:t>
            </a:r>
            <a:r>
              <a:rPr lang="en-US" dirty="0" smtClean="0"/>
              <a:t>before committing</a:t>
            </a:r>
          </a:p>
          <a:p>
            <a:pPr lvl="1"/>
            <a:r>
              <a:rPr lang="en-US" b="1" dirty="0" smtClean="0"/>
              <a:t>Commit often </a:t>
            </a:r>
            <a:r>
              <a:rPr lang="en-US" dirty="0" smtClean="0"/>
              <a:t>and with good messages</a:t>
            </a:r>
          </a:p>
          <a:p>
            <a:endParaRPr lang="en-US" dirty="0" smtClean="0"/>
          </a:p>
          <a:p>
            <a:r>
              <a:rPr lang="en-US" b="1" dirty="0" smtClean="0"/>
              <a:t>Communicate</a:t>
            </a:r>
            <a:r>
              <a:rPr lang="en-US" dirty="0" smtClean="0"/>
              <a:t> with teammates so you don’t edit the same code simultaneously</a:t>
            </a:r>
          </a:p>
          <a:p>
            <a:pPr lvl="1"/>
            <a:r>
              <a:rPr lang="en-US" dirty="0" smtClean="0"/>
              <a:t>Pair programming ameliorates this issue 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Team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into pairs</a:t>
            </a:r>
          </a:p>
          <a:p>
            <a:r>
              <a:rPr lang="en-US" dirty="0" smtClean="0"/>
              <a:t>Look at/run the code in LinkedList.java main</a:t>
            </a:r>
          </a:p>
          <a:p>
            <a:r>
              <a:rPr lang="en-US" dirty="0" smtClean="0"/>
              <a:t>Draw a box-and-pointer diagram of what’s happening in the main code.</a:t>
            </a:r>
          </a:p>
          <a:p>
            <a:r>
              <a:rPr lang="en-US" dirty="0" smtClean="0"/>
              <a:t>To figure it out, you’ll have to look at the </a:t>
            </a:r>
            <a:r>
              <a:rPr lang="en-US" dirty="0" err="1" smtClean="0">
                <a:solidFill>
                  <a:schemeClr val="accent6"/>
                </a:solidFill>
              </a:rPr>
              <a:t>LinkedList</a:t>
            </a:r>
            <a:r>
              <a:rPr lang="en-US" dirty="0" smtClean="0">
                <a:solidFill>
                  <a:schemeClr val="accent6"/>
                </a:solidFill>
              </a:rPr>
              <a:t> constructor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addAtBeginning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you’ve forgotten how to do box-and-pointer diagrams, checkout the handout on Day 5 of the schedule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Version Control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3400" y="1828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Check Out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Edit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Update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Commit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Update</a:t>
            </a: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rot="16200000" flipH="1">
            <a:off x="1828800" y="23622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3733800" y="3810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rot="5400000">
            <a:off x="5753101" y="4762502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3"/>
          </p:cNvCxnSpPr>
          <p:nvPr/>
        </p:nvCxnSpPr>
        <p:spPr>
          <a:xfrm rot="10800000">
            <a:off x="3733800" y="5715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rot="5400000" flipH="1" flipV="1">
            <a:off x="2324101" y="4762502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1752601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Update and Commit often!</a:t>
            </a:r>
          </a:p>
        </p:txBody>
      </p:sp>
    </p:spTree>
    <p:extLst>
      <p:ext uri="{BB962C8B-B14F-4D97-AF65-F5344CB8AC3E}">
        <p14:creationId xmlns:p14="http://schemas.microsoft.com/office/powerpoint/2010/main" val="18078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get a conflict on update?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did an update and now have File.java, </a:t>
            </a:r>
            <a:r>
              <a:rPr lang="en-US" dirty="0" err="1" smtClean="0"/>
              <a:t>File.java.mine</a:t>
            </a:r>
            <a:r>
              <a:rPr lang="en-US" dirty="0" smtClean="0"/>
              <a:t>, </a:t>
            </a:r>
            <a:r>
              <a:rPr lang="en-US" dirty="0" err="1" smtClean="0"/>
              <a:t>File.java.rN</a:t>
            </a:r>
            <a:r>
              <a:rPr lang="en-US" dirty="0" smtClean="0"/>
              <a:t>, and </a:t>
            </a:r>
            <a:r>
              <a:rPr lang="en-US" dirty="0" err="1" smtClean="0"/>
              <a:t>File.java.rM</a:t>
            </a:r>
            <a:r>
              <a:rPr lang="en-US" dirty="0" smtClean="0"/>
              <a:t> (where N and M are integers):</a:t>
            </a:r>
          </a:p>
          <a:p>
            <a:pPr lvl="1"/>
            <a:r>
              <a:rPr lang="en-US" dirty="0" smtClean="0"/>
              <a:t>YOU HAVE A CONFLICT!</a:t>
            </a:r>
          </a:p>
          <a:p>
            <a:r>
              <a:rPr lang="en-US" dirty="0" smtClean="0"/>
              <a:t>Eclipse provides tools for resolving conflicts</a:t>
            </a:r>
          </a:p>
          <a:p>
            <a:r>
              <a:rPr lang="en-US" dirty="0" smtClean="0"/>
              <a:t>Follow the steps in this link to resolve a conflict: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www.rose-hulman.edu/class/csse/csse221/current/Resources/ResolvingSubversionConflicts.htm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482" y="1519237"/>
            <a:ext cx="7772400" cy="1362075"/>
          </a:xfrm>
        </p:spPr>
        <p:txBody>
          <a:bodyPr/>
          <a:lstStyle/>
          <a:p>
            <a:r>
              <a:rPr lang="en-US" dirty="0" smtClean="0"/>
              <a:t>Team Project Work </a:t>
            </a:r>
            <a:r>
              <a:rPr lang="en-US" dirty="0" err="1" smtClean="0"/>
              <a:t>TiMe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514600"/>
            <a:ext cx="9144000" cy="264239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Move into your groups if not already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Review comments from Milestone 0 feedback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</a:t>
            </a:r>
            <a:r>
              <a:rPr lang="en-US" sz="3200" dirty="0" smtClean="0">
                <a:solidFill>
                  <a:schemeClr val="tx1"/>
                </a:solidFill>
              </a:rPr>
              <a:t>e prepared to ask question of the grader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You will have ~5 minutes, so use it well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 smtClean="0"/>
              <a:t>Wednesdays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08" y="2667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Data Structures +</a:t>
            </a:r>
            <a:br>
              <a:rPr lang="en-US" dirty="0" smtClean="0"/>
            </a:br>
            <a:r>
              <a:rPr lang="en-US" dirty="0" err="1" smtClean="0"/>
              <a:t>BiG</a:t>
            </a:r>
            <a:r>
              <a:rPr lang="en-US" dirty="0" smtClean="0"/>
              <a:t>-O Notation</a:t>
            </a:r>
            <a:endParaRPr lang="en-US" dirty="0"/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engineering trade-offs when storing data</a:t>
            </a: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819400" y="124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304" y="5633392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LinkedListSimple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SVN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0" y="6242050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SinglyLinkedList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homework </a:t>
            </a:r>
            <a:r>
              <a:rPr lang="en-US" sz="2400" b="1" dirty="0"/>
              <a:t>from 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ways to store data </a:t>
            </a:r>
            <a:r>
              <a:rPr lang="en-US" b="1" dirty="0" smtClean="0"/>
              <a:t>based on how we’ll use it</a:t>
            </a:r>
          </a:p>
          <a:p>
            <a:endParaRPr lang="en-US" dirty="0" smtClean="0"/>
          </a:p>
          <a:p>
            <a:r>
              <a:rPr lang="en-US" dirty="0" smtClean="0"/>
              <a:t>The main theme for the rest of the course</a:t>
            </a:r>
          </a:p>
          <a:p>
            <a:endParaRPr lang="en-US" dirty="0" smtClean="0"/>
          </a:p>
          <a:p>
            <a:r>
              <a:rPr lang="en-US" dirty="0" smtClean="0"/>
              <a:t>So far we’ve seen </a:t>
            </a:r>
            <a:r>
              <a:rPr lang="en-US" dirty="0" err="1" smtClean="0">
                <a:latin typeface="Lucida Sans Typewriter" charset="0"/>
              </a:rPr>
              <a:t>ArrayList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Fast addition </a:t>
            </a:r>
            <a:r>
              <a:rPr lang="en-US" b="1" dirty="0" smtClean="0"/>
              <a:t>to end of list</a:t>
            </a:r>
          </a:p>
          <a:p>
            <a:pPr lvl="1"/>
            <a:r>
              <a:rPr lang="en-US" dirty="0" smtClean="0"/>
              <a:t>Fast access to any existing position</a:t>
            </a:r>
          </a:p>
          <a:p>
            <a:pPr lvl="1"/>
            <a:r>
              <a:rPr lang="en-US" dirty="0" smtClean="0"/>
              <a:t>Slow inserts to and deletes from middle of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limiting behavior </a:t>
            </a:r>
          </a:p>
          <a:p>
            <a:pPr lvl="1"/>
            <a:r>
              <a:rPr lang="en-US" dirty="0" smtClean="0"/>
              <a:t>How slow it can possibly run?</a:t>
            </a:r>
          </a:p>
          <a:p>
            <a:pPr lvl="1"/>
            <a:r>
              <a:rPr lang="en-US" dirty="0" smtClean="0"/>
              <a:t>Describes the </a:t>
            </a:r>
            <a:r>
              <a:rPr lang="en-US" u="sng" dirty="0" smtClean="0"/>
              <a:t>worst case</a:t>
            </a:r>
          </a:p>
          <a:p>
            <a:r>
              <a:rPr lang="en-US" dirty="0" smtClean="0"/>
              <a:t>Used for Classifying Algorithm Efficiency</a:t>
            </a:r>
          </a:p>
          <a:p>
            <a:r>
              <a:rPr lang="en-US" dirty="0" smtClean="0"/>
              <a:t>“O” for “Order”</a:t>
            </a:r>
          </a:p>
          <a:p>
            <a:pPr lvl="1"/>
            <a:r>
              <a:rPr lang="en-US" dirty="0" smtClean="0"/>
              <a:t>O(n) </a:t>
            </a:r>
            <a:r>
              <a:rPr lang="en-US" dirty="0" smtClean="0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Care About Constants</a:t>
            </a:r>
          </a:p>
          <a:p>
            <a:pPr lvl="1"/>
            <a:r>
              <a:rPr lang="en-US" dirty="0" smtClean="0"/>
              <a:t>O(2n + 7) </a:t>
            </a:r>
            <a:r>
              <a:rPr lang="en-US" dirty="0" smtClean="0">
                <a:sym typeface="Wingdings" panose="05000000000000000000" pitchFamily="2" charset="2"/>
              </a:rPr>
              <a:t> O(n)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Care About Smaller Powers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O(6n^2 + 7n) O(n^2)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Algorithm grows asymptotically no faster than n^2</a:t>
            </a:r>
          </a:p>
          <a:p>
            <a:r>
              <a:rPr lang="en-US" dirty="0" smtClean="0"/>
              <a:t>If constant value, we say O(1)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“Order 1”</a:t>
            </a:r>
          </a:p>
          <a:p>
            <a:pPr lvl="1"/>
            <a:r>
              <a:rPr lang="en-US" dirty="0" smtClean="0"/>
              <a:t>O(48) </a:t>
            </a:r>
            <a:r>
              <a:rPr lang="en-US" dirty="0" smtClean="0">
                <a:sym typeface="Wingdings" panose="05000000000000000000" pitchFamily="2" charset="2"/>
              </a:rPr>
              <a:t> O(1)</a:t>
            </a:r>
          </a:p>
          <a:p>
            <a:endParaRPr lang="en-US" dirty="0" smtClean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Performance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Fast addition to </a:t>
            </a:r>
            <a:r>
              <a:rPr lang="en-US" b="1" dirty="0" smtClean="0"/>
              <a:t>end of 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 access to any existing position – O(1) (like array) 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  <a:endParaRPr lang="en-US" dirty="0" smtClean="0"/>
          </a:p>
          <a:p>
            <a:pPr lvl="2"/>
            <a:r>
              <a:rPr lang="en-US" dirty="0" smtClean="0"/>
              <a:t>Fast access includes items in capacity not yet filled – O(1)</a:t>
            </a:r>
          </a:p>
          <a:p>
            <a:pPr lvl="1"/>
            <a:r>
              <a:rPr lang="en-US" dirty="0" smtClean="0"/>
              <a:t>Capacity management is best left for CSSE230</a:t>
            </a:r>
          </a:p>
          <a:p>
            <a:r>
              <a:rPr lang="en-US" dirty="0" smtClean="0"/>
              <a:t>Slow inserts to and deletes from middle of list</a:t>
            </a:r>
          </a:p>
          <a:p>
            <a:pPr lvl="1"/>
            <a:r>
              <a:rPr lang="en-US" dirty="0" smtClean="0"/>
              <a:t>Can get to insert/delete location quickly</a:t>
            </a:r>
          </a:p>
          <a:p>
            <a:pPr lvl="1"/>
            <a:r>
              <a:rPr lang="en-US" dirty="0" smtClean="0"/>
              <a:t>For insert, shift all items right to accommodate -O(n)</a:t>
            </a:r>
          </a:p>
          <a:p>
            <a:pPr lvl="1"/>
            <a:r>
              <a:rPr lang="en-US" dirty="0" smtClean="0"/>
              <a:t>For delete, shift all items left to fill gap – 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Another List Data Structure</a:t>
            </a:r>
            <a:endParaRPr lang="en-US" dirty="0"/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to add/remove data from a list frequently?</a:t>
            </a:r>
          </a:p>
          <a:p>
            <a:r>
              <a:rPr lang="en-US" dirty="0" err="1" smtClean="0">
                <a:latin typeface="Lucida Sans Typewriter" charset="0"/>
              </a:rPr>
              <a:t>LinkedLists</a:t>
            </a:r>
            <a:r>
              <a:rPr lang="en-US" dirty="0" smtClean="0"/>
              <a:t> support this:</a:t>
            </a:r>
          </a:p>
          <a:p>
            <a:pPr lvl="1"/>
            <a:r>
              <a:rPr lang="en-US" dirty="0" smtClean="0"/>
              <a:t>Fast insertion and removal of elements </a:t>
            </a:r>
          </a:p>
          <a:p>
            <a:pPr lvl="2"/>
            <a:r>
              <a:rPr lang="en-US" dirty="0" smtClean="0"/>
              <a:t>Once we know where they go</a:t>
            </a:r>
          </a:p>
          <a:p>
            <a:pPr lvl="1"/>
            <a:r>
              <a:rPr lang="en-US" dirty="0" smtClean="0"/>
              <a:t>Slow access to arbitrary elements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Verdana" charset="0"/>
              <a:buNone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null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Insertion, per Wikipedia</a:t>
            </a:r>
            <a:endParaRPr lang="en-US" dirty="0"/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638"/>
            <a:ext cx="6777038" cy="64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Lucida Sans Typewriter" pitchFamily="49" charset="0"/>
              </a:rPr>
              <a:t>LinkedList</a:t>
            </a:r>
            <a:r>
              <a:rPr lang="en-US" dirty="0" smtClean="0">
                <a:latin typeface="Lucida Sans Typewriter" pitchFamily="49" charset="0"/>
              </a:rPr>
              <a:t>&lt;E&gt;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void </a:t>
            </a:r>
            <a:r>
              <a:rPr lang="en-US" b="1" dirty="0" err="1" smtClean="0">
                <a:latin typeface="Lucida Sans Typewriter" pitchFamily="49" charset="0"/>
              </a:rPr>
              <a:t>addFirst</a:t>
            </a:r>
            <a:r>
              <a:rPr lang="en-US" b="1" dirty="0" smtClean="0">
                <a:latin typeface="Lucida Sans Typewriter" pitchFamily="49" charset="0"/>
              </a:rPr>
              <a:t>(E element)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void </a:t>
            </a:r>
            <a:r>
              <a:rPr lang="en-US" b="1" dirty="0" err="1" smtClean="0">
                <a:latin typeface="Lucida Sans Typewriter" pitchFamily="49" charset="0"/>
              </a:rPr>
              <a:t>addLast</a:t>
            </a:r>
            <a:r>
              <a:rPr lang="en-US" b="1" dirty="0" smtClean="0">
                <a:latin typeface="Lucida Sans Typewriter" pitchFamily="49" charset="0"/>
              </a:rPr>
              <a:t>(E element)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getFirst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getLast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removeFirst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Lucida Sans Typewriter" pitchFamily="49" charset="0"/>
              </a:rPr>
              <a:t>E </a:t>
            </a:r>
            <a:r>
              <a:rPr lang="en-US" b="1" dirty="0" err="1" smtClean="0">
                <a:latin typeface="Lucida Sans Typewriter" pitchFamily="49" charset="0"/>
              </a:rPr>
              <a:t>removeLast</a:t>
            </a:r>
            <a:r>
              <a:rPr lang="en-US" b="1" dirty="0" smtClean="0">
                <a:latin typeface="Lucida Sans Typewriter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quiz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Requires you to implement a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Additional algorithm questions which make use of the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Will give you remaining class time to work on it</a:t>
            </a:r>
          </a:p>
          <a:p>
            <a:pPr lvl="1"/>
            <a:r>
              <a:rPr lang="en-US" dirty="0" smtClean="0"/>
              <a:t>If you complete it, work on the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the Other Problems in </a:t>
            </a:r>
            <a:r>
              <a:rPr lang="en-US" dirty="0" err="1" smtClean="0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toString</a:t>
            </a:r>
            <a:r>
              <a:rPr lang="en-US" dirty="0" smtClean="0"/>
              <a:t> to get an idea of how to do size, then go from there</a:t>
            </a:r>
          </a:p>
          <a:p>
            <a:r>
              <a:rPr lang="en-US" dirty="0" smtClean="0"/>
              <a:t>They are in approximate difficulty order</a:t>
            </a:r>
          </a:p>
          <a:p>
            <a:r>
              <a:rPr lang="en-US" dirty="0" smtClean="0"/>
              <a:t>Get help if you get stuck!</a:t>
            </a:r>
          </a:p>
          <a:p>
            <a:endParaRPr lang="en-US" dirty="0" smtClean="0"/>
          </a:p>
          <a:p>
            <a:r>
              <a:rPr lang="en-US" dirty="0" smtClean="0"/>
              <a:t>Hold on to your quiz today, we will finish it next class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pictures will be extremely helpful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System.out.println</a:t>
            </a:r>
            <a:r>
              <a:rPr lang="en-US" dirty="0" smtClean="0"/>
              <a:t>( this ) to see what the current list looks like (does it match diagram?)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</a:t>
            </a:r>
            <a:r>
              <a:rPr lang="en-US" dirty="0" smtClean="0">
                <a:latin typeface="Consolas" panose="020B0609020204030204" pitchFamily="49" charset="0"/>
              </a:rPr>
              <a:t>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 </a:t>
            </a:r>
            <a:r>
              <a:rPr lang="en-US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Arrays vs.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//do stuff with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//arbitrary element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 smtClean="0">
                <a:latin typeface="Consolas" panose="020B0609020204030204" pitchFamily="49" charset="0"/>
              </a:rPr>
              <a:t>  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//Another Day!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while (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current != null  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</a:t>
            </a:r>
            <a:r>
              <a:rPr lang="en-US" dirty="0">
                <a:latin typeface="Consolas" panose="020B0609020204030204" pitchFamily="49" charset="0"/>
              </a:rPr>
              <a:t>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17552</TotalTime>
  <Words>1446</Words>
  <Application>Microsoft Office PowerPoint</Application>
  <PresentationFormat>On-screen Show (4:3)</PresentationFormat>
  <Paragraphs>346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Lucida Sans Typewriter</vt:lpstr>
      <vt:lpstr>Verdana</vt:lpstr>
      <vt:lpstr>Wingdings</vt:lpstr>
      <vt:lpstr>Office Theme</vt:lpstr>
      <vt:lpstr>CSSE 220</vt:lpstr>
      <vt:lpstr>Quiz</vt:lpstr>
      <vt:lpstr>PowerPoint Presentation</vt:lpstr>
      <vt:lpstr>Solve the Other Problems in LinkedListSimple</vt:lpstr>
      <vt:lpstr>Shorthand Notation</vt:lpstr>
      <vt:lpstr>Loops in Arrays vs. LinkedLists</vt:lpstr>
      <vt:lpstr>Loops in Arrays vs. LinkedLists</vt:lpstr>
      <vt:lpstr>Loops in Arrays vs. LinkedLists</vt:lpstr>
      <vt:lpstr>Loops in Arrays vs. LinkedLists</vt:lpstr>
      <vt:lpstr>Solve the Other Problems in LinkedListSimple</vt:lpstr>
      <vt:lpstr>Shorthand Notation</vt:lpstr>
      <vt:lpstr>Homework</vt:lpstr>
      <vt:lpstr>Software Engineering Techniques</vt:lpstr>
      <vt:lpstr>What Is Pair Programming?</vt:lpstr>
      <vt:lpstr>Pair Programming</vt:lpstr>
      <vt:lpstr>Pair programming video</vt:lpstr>
      <vt:lpstr>Software Versions</vt:lpstr>
      <vt:lpstr>When Two+ People Edit the Same Code</vt:lpstr>
      <vt:lpstr>Team Version Control</vt:lpstr>
      <vt:lpstr>Team Version Control</vt:lpstr>
      <vt:lpstr>What if I get a conflict on update?</vt:lpstr>
      <vt:lpstr>Team Project Work TiMe</vt:lpstr>
      <vt:lpstr>Wednesdays material</vt:lpstr>
      <vt:lpstr>Data Structures + BiG-O Notation</vt:lpstr>
      <vt:lpstr>Data Structures</vt:lpstr>
      <vt:lpstr>Big-O Notation</vt:lpstr>
      <vt:lpstr>Big-O Notation (continued)</vt:lpstr>
      <vt:lpstr>ArrayList Performance (Revisited)</vt:lpstr>
      <vt:lpstr>Another List Data Structure</vt:lpstr>
      <vt:lpstr>LinkedList&lt;E&gt; Methods</vt:lpstr>
      <vt:lpstr>Complete Quiz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Yoder, Jason A</cp:lastModifiedBy>
  <cp:revision>954</cp:revision>
  <cp:lastPrinted>2015-10-26T12:57:27Z</cp:lastPrinted>
  <dcterms:created xsi:type="dcterms:W3CDTF">2007-11-19T15:20:41Z</dcterms:created>
  <dcterms:modified xsi:type="dcterms:W3CDTF">2018-04-30T16:26:56Z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