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59" r:id="rId6"/>
    <p:sldId id="261" r:id="rId7"/>
    <p:sldId id="262" r:id="rId8"/>
    <p:sldId id="260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77" autoAdjust="0"/>
  </p:normalViewPr>
  <p:slideViewPr>
    <p:cSldViewPr>
      <p:cViewPr varScale="1">
        <p:scale>
          <a:sx n="88" d="100"/>
          <a:sy n="88" d="100"/>
        </p:scale>
        <p:origin x="199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AFE8-3E8D-E148-BA98-12759F2DD8E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DED7-56C8-B246-9138-4CD26015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r>
              <a:rPr lang="en-US" dirty="0"/>
              <a:t>[Probably should point</a:t>
            </a:r>
            <a:r>
              <a:rPr lang="en-US" baseline="0" dirty="0"/>
              <a:t> out that the slide title is not a typo.  They’ll read it as “memorization”.]</a:t>
            </a:r>
          </a:p>
          <a:p>
            <a:pPr defTabSz="868801">
              <a:defRPr/>
            </a:pPr>
            <a:endParaRPr lang="en-US" dirty="0"/>
          </a:p>
          <a:p>
            <a:pPr defTabSz="868801">
              <a:defRPr/>
            </a:pPr>
            <a:r>
              <a:rPr lang="en-US" dirty="0"/>
              <a:t>I draw out a tree of Fibonacci calls</a:t>
            </a:r>
            <a:r>
              <a:rPr lang="en-US" baseline="0" dirty="0"/>
              <a:t> on this slide for when it’s implemented as F(n) = F(n-1) + F(n-2), usually for F(5) or something like that. Then I explain that you would create an array/</a:t>
            </a:r>
            <a:r>
              <a:rPr lang="en-US" baseline="0" dirty="0" err="1"/>
              <a:t>hashmap</a:t>
            </a:r>
            <a:r>
              <a:rPr lang="en-US" baseline="0" dirty="0"/>
              <a:t>/something to contain the values you’ve previously found and each time you find one save it, then check for that first. After the explanation, I show how it would reduce the tree by leaving only one calculation of </a:t>
            </a:r>
            <a:r>
              <a:rPr lang="en-US" baseline="0"/>
              <a:t>each value left </a:t>
            </a:r>
            <a:r>
              <a:rPr lang="en-US" baseline="0" dirty="0"/>
              <a:t>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ask students</a:t>
            </a:r>
            <a:r>
              <a:rPr lang="en-US" baseline="0" dirty="0"/>
              <a:t> to draw this out themselves to make sure they can translate from code to UML and then show this to verify they understood what they needed to write.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BettingMain</a:t>
            </a:r>
            <a:r>
              <a:rPr lang="en-US" dirty="0"/>
              <a:t> {</a:t>
            </a:r>
          </a:p>
          <a:p>
            <a:r>
              <a:rPr lang="en-US" dirty="0" err="1"/>
              <a:t>currentMoney</a:t>
            </a:r>
            <a:endParaRPr lang="en-US" dirty="0"/>
          </a:p>
          <a:p>
            <a:r>
              <a:rPr lang="en-US" dirty="0" err="1"/>
              <a:t>handleCommand</a:t>
            </a:r>
            <a:r>
              <a:rPr lang="en-US" dirty="0"/>
              <a:t>(command)</a:t>
            </a:r>
          </a:p>
          <a:p>
            <a:r>
              <a:rPr lang="en-US" dirty="0" err="1"/>
              <a:t>handleRoll</a:t>
            </a:r>
            <a:r>
              <a:rPr lang="en-US" dirty="0"/>
              <a:t>()</a:t>
            </a:r>
          </a:p>
          <a:p>
            <a:r>
              <a:rPr lang="en-US" dirty="0" err="1"/>
              <a:t>handleNumberBet</a:t>
            </a:r>
            <a:r>
              <a:rPr lang="en-US" dirty="0"/>
              <a:t>(</a:t>
            </a:r>
            <a:r>
              <a:rPr lang="en-US" dirty="0" err="1"/>
              <a:t>betAmount</a:t>
            </a:r>
            <a:r>
              <a:rPr lang="en-US" dirty="0"/>
              <a:t>, </a:t>
            </a:r>
            <a:r>
              <a:rPr lang="en-US" dirty="0" err="1"/>
              <a:t>numberBetOn</a:t>
            </a:r>
            <a:r>
              <a:rPr lang="en-US" dirty="0"/>
              <a:t>)</a:t>
            </a:r>
          </a:p>
          <a:p>
            <a:r>
              <a:rPr lang="en-US" dirty="0" err="1"/>
              <a:t>handleOddEvenBet</a:t>
            </a:r>
            <a:r>
              <a:rPr lang="en-US" dirty="0"/>
              <a:t>(</a:t>
            </a:r>
            <a:r>
              <a:rPr lang="en-US" dirty="0" err="1"/>
              <a:t>oddOrEven</a:t>
            </a:r>
            <a:r>
              <a:rPr lang="en-US" dirty="0"/>
              <a:t>, </a:t>
            </a:r>
            <a:r>
              <a:rPr lang="en-US" dirty="0" err="1"/>
              <a:t>betAmount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NumberBet</a:t>
            </a:r>
            <a:r>
              <a:rPr lang="en-US" dirty="0"/>
              <a:t> {</a:t>
            </a:r>
          </a:p>
          <a:p>
            <a:r>
              <a:rPr lang="en-US" dirty="0" err="1"/>
              <a:t>numberBetOn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OddEvenBet</a:t>
            </a:r>
            <a:r>
              <a:rPr lang="en-US" dirty="0"/>
              <a:t>{</a:t>
            </a:r>
          </a:p>
          <a:p>
            <a:r>
              <a:rPr lang="en-US" dirty="0" err="1"/>
              <a:t>isEvenBet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NumberBet</a:t>
            </a:r>
            <a:r>
              <a:rPr lang="en-US" dirty="0"/>
              <a:t> 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OddEvenBet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ask students</a:t>
            </a:r>
            <a:r>
              <a:rPr lang="en-US" baseline="0" dirty="0"/>
              <a:t> to draw this out themselves to make sure they can translate from code to UML and then show this to verify they understood what they needed to write.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BettingMain</a:t>
            </a:r>
            <a:r>
              <a:rPr lang="en-US" dirty="0"/>
              <a:t> {</a:t>
            </a:r>
          </a:p>
          <a:p>
            <a:r>
              <a:rPr lang="en-US" dirty="0" err="1"/>
              <a:t>currentMoney</a:t>
            </a:r>
            <a:endParaRPr lang="en-US" dirty="0"/>
          </a:p>
          <a:p>
            <a:r>
              <a:rPr lang="en-US" dirty="0" err="1"/>
              <a:t>handleCommand</a:t>
            </a:r>
            <a:r>
              <a:rPr lang="en-US" dirty="0"/>
              <a:t>(command)</a:t>
            </a:r>
          </a:p>
          <a:p>
            <a:r>
              <a:rPr lang="en-US" dirty="0" err="1"/>
              <a:t>handleRoll</a:t>
            </a:r>
            <a:r>
              <a:rPr lang="en-US" dirty="0"/>
              <a:t>()</a:t>
            </a:r>
          </a:p>
          <a:p>
            <a:r>
              <a:rPr lang="en-US" dirty="0" err="1"/>
              <a:t>handleNumberBet</a:t>
            </a:r>
            <a:r>
              <a:rPr lang="en-US" dirty="0"/>
              <a:t>(</a:t>
            </a:r>
            <a:r>
              <a:rPr lang="en-US" dirty="0" err="1"/>
              <a:t>betAmount</a:t>
            </a:r>
            <a:r>
              <a:rPr lang="en-US" dirty="0"/>
              <a:t>, </a:t>
            </a:r>
            <a:r>
              <a:rPr lang="en-US" dirty="0" err="1"/>
              <a:t>numberBetOn</a:t>
            </a:r>
            <a:r>
              <a:rPr lang="en-US" dirty="0"/>
              <a:t>)</a:t>
            </a:r>
          </a:p>
          <a:p>
            <a:r>
              <a:rPr lang="en-US" dirty="0" err="1"/>
              <a:t>handleOddEvenBet</a:t>
            </a:r>
            <a:r>
              <a:rPr lang="en-US" dirty="0"/>
              <a:t>(</a:t>
            </a:r>
            <a:r>
              <a:rPr lang="en-US" dirty="0" err="1"/>
              <a:t>oddOrEven</a:t>
            </a:r>
            <a:r>
              <a:rPr lang="en-US" dirty="0"/>
              <a:t>, </a:t>
            </a:r>
            <a:r>
              <a:rPr lang="en-US" dirty="0" err="1"/>
              <a:t>betAmount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NumberBet</a:t>
            </a:r>
            <a:r>
              <a:rPr lang="en-US" dirty="0"/>
              <a:t> {</a:t>
            </a:r>
          </a:p>
          <a:p>
            <a:r>
              <a:rPr lang="en-US" dirty="0" err="1"/>
              <a:t>numberBetOn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OddEvenBet</a:t>
            </a:r>
            <a:r>
              <a:rPr lang="en-US" dirty="0"/>
              <a:t>{</a:t>
            </a:r>
          </a:p>
          <a:p>
            <a:r>
              <a:rPr lang="en-US" dirty="0" err="1"/>
              <a:t>isEvenBet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NumberBet</a:t>
            </a:r>
            <a:r>
              <a:rPr lang="en-US" dirty="0"/>
              <a:t> 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OddEvenBet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2604-4630-4861-9364-F52CA104A3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bP0n3i8m34Ltdo9YIX5S0HKG8rHYOGwD1H69Wn87X2hkJafRwC324dyxzlENuyNGLGNbHEI7nVm6KtDo5g2ChC9RrbR5A5R8REYqLOP40tKA0Octdl01PqNQujexbuMikrZqvRstLWx9BhaZXeoIH-Ibyubu9cWeLZJqLLflRaXjezUw2cqo4v-P0fxGs_eGiwaH2DIx4Kmy6DfZJ9Pbo4uwMS3TK8UI8zPtQvC7U_aVQNob-K9CffEHmr-_tvrG8kdstYy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CSSE 220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interfaces</a:t>
            </a:r>
            <a:br>
              <a:rPr lang="en-US" dirty="0"/>
            </a:br>
            <a:r>
              <a:rPr lang="en-US" dirty="0"/>
              <a:t>More recursion</a:t>
            </a:r>
          </a:p>
          <a:p>
            <a:r>
              <a:rPr lang="en-US" dirty="0"/>
              <a:t>More fun?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019800"/>
            <a:ext cx="883920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Import </a:t>
            </a:r>
            <a:r>
              <a:rPr lang="en-US" sz="2400" i="1" dirty="0" err="1"/>
              <a:t>RecursiveHelperFunctions</a:t>
            </a:r>
            <a:r>
              <a:rPr lang="en-US" sz="2400" dirty="0"/>
              <a:t> and </a:t>
            </a:r>
            <a:r>
              <a:rPr lang="en-US" sz="2400" i="1" dirty="0" err="1"/>
              <a:t>BettingInterfaces</a:t>
            </a:r>
            <a:r>
              <a:rPr lang="en-US" sz="2400" dirty="0"/>
              <a:t> from the repo</a:t>
            </a:r>
          </a:p>
        </p:txBody>
      </p:sp>
    </p:spTree>
    <p:extLst>
      <p:ext uri="{BB962C8B-B14F-4D97-AF65-F5344CB8AC3E}">
        <p14:creationId xmlns:p14="http://schemas.microsoft.com/office/powerpoint/2010/main" val="211150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 it currently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add?</a:t>
            </a:r>
          </a:p>
          <a:p>
            <a:r>
              <a:rPr lang="en-US" dirty="0"/>
              <a:t>What do the Bet classes have in common?</a:t>
            </a:r>
          </a:p>
        </p:txBody>
      </p:sp>
      <p:pic>
        <p:nvPicPr>
          <p:cNvPr id="1026" name="Picture 2" descr="https://lh3.googleusercontent.com/avS3EF-xyZGG04tJF5XnFmcrDml7Lb7x93siJ11I91_VxpmeCrCGHBCtOZQHemjxpdp3PdAuMK3p9ly5XgMI3BcJzC2IEUJrxDemIbX9LgCQnNbajkySS-8K8usrJN9MRmYvqLwB">
            <a:hlinkClick r:id="rId3"/>
            <a:extLst>
              <a:ext uri="{FF2B5EF4-FFF2-40B4-BE49-F238E27FC236}">
                <a16:creationId xmlns:a16="http://schemas.microsoft.com/office/drawing/2014/main" id="{7FCD9B38-4D19-4FD3-8002-610FDB56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7" y="3429000"/>
            <a:ext cx="7786365" cy="200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0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Your interface will likely be called Bet</a:t>
            </a:r>
          </a:p>
          <a:p>
            <a:pPr marL="514350" indent="-514350">
              <a:buAutoNum type="arabicParenR"/>
            </a:pPr>
            <a:r>
              <a:rPr lang="en-US" dirty="0"/>
              <a:t>You should have 3 classes implementing Bet, one for each of the current types of bets in the code, one for the new one you’re being asked to implement</a:t>
            </a:r>
          </a:p>
          <a:p>
            <a:pPr marL="514350" indent="-514350">
              <a:buAutoNum type="arabicParenR"/>
            </a:pPr>
            <a:r>
              <a:rPr lang="en-US" dirty="0"/>
              <a:t>You’ll need to update the lists in main to a single </a:t>
            </a:r>
            <a:r>
              <a:rPr lang="en-US" dirty="0" err="1"/>
              <a:t>ArrayList</a:t>
            </a:r>
            <a:r>
              <a:rPr lang="en-US" dirty="0"/>
              <a:t>&lt;Bet&gt; (or some other storage method to main)</a:t>
            </a:r>
          </a:p>
        </p:txBody>
      </p:sp>
    </p:spTree>
    <p:extLst>
      <p:ext uri="{BB962C8B-B14F-4D97-AF65-F5344CB8AC3E}">
        <p14:creationId xmlns:p14="http://schemas.microsoft.com/office/powerpoint/2010/main" val="121613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pPr lvl="1"/>
            <a:r>
              <a:rPr lang="en-US" dirty="0"/>
              <a:t>It’s in the </a:t>
            </a:r>
            <a:r>
              <a:rPr lang="en-US" i="1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r>
              <a:rPr lang="en-US" dirty="0"/>
              <a:t>You can work with friends, but each of you should get the code working on your own computer</a:t>
            </a:r>
          </a:p>
        </p:txBody>
      </p:sp>
    </p:spTree>
    <p:extLst>
      <p:ext uri="{BB962C8B-B14F-4D97-AF65-F5344CB8AC3E}">
        <p14:creationId xmlns:p14="http://schemas.microsoft.com/office/powerpoint/2010/main" val="107479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A recursive function that is called by another (non-recursive) function</a:t>
            </a:r>
          </a:p>
          <a:p>
            <a:pPr lvl="1"/>
            <a:r>
              <a:rPr lang="en-US" dirty="0"/>
              <a:t>The non-recursive function (the caller) doesn’t do much</a:t>
            </a:r>
          </a:p>
          <a:p>
            <a:r>
              <a:rPr lang="en-US" dirty="0"/>
              <a:t>When:</a:t>
            </a:r>
          </a:p>
          <a:p>
            <a:pPr lvl="1"/>
            <a:r>
              <a:rPr lang="en-US" dirty="0"/>
              <a:t>Additional parameters are needed </a:t>
            </a:r>
          </a:p>
          <a:p>
            <a:pPr lvl="2"/>
            <a:r>
              <a:rPr lang="en-US" dirty="0"/>
              <a:t>Often the initial function you’re given is not in the ideal form for a recursive solution</a:t>
            </a:r>
          </a:p>
          <a:p>
            <a:pPr lvl="1"/>
            <a:r>
              <a:rPr lang="en-US" dirty="0"/>
              <a:t>Return values need to be updated</a:t>
            </a:r>
          </a:p>
        </p:txBody>
      </p:sp>
    </p:spTree>
    <p:extLst>
      <p:ext uri="{BB962C8B-B14F-4D97-AF65-F5344CB8AC3E}">
        <p14:creationId xmlns:p14="http://schemas.microsoft.com/office/powerpoint/2010/main" val="4981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Why:</a:t>
            </a:r>
          </a:p>
          <a:p>
            <a:pPr lvl="1"/>
            <a:r>
              <a:rPr lang="en-US" dirty="0"/>
              <a:t>Makes function called by external code cleaner/easier to use </a:t>
            </a:r>
          </a:p>
          <a:p>
            <a:pPr lvl="2"/>
            <a:r>
              <a:rPr lang="en-US" dirty="0"/>
              <a:t>Does not rely on caller to understand how to initialize the information for the helper</a:t>
            </a:r>
          </a:p>
          <a:p>
            <a:pPr lvl="1"/>
            <a:r>
              <a:rPr lang="en-US" dirty="0"/>
              <a:t>Easier to understand by breaking problem down to smaller pieces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Methods named </a:t>
            </a:r>
            <a:r>
              <a:rPr lang="en-US" dirty="0" err="1">
                <a:solidFill>
                  <a:srgbClr val="F79646"/>
                </a:solidFill>
              </a:rPr>
              <a:t>coolFunction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2"/>
            <a:r>
              <a:rPr lang="en-US" dirty="0"/>
              <a:t>90% of the code is in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RecursiveHelperFunctions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the remaining problems</a:t>
            </a:r>
          </a:p>
          <a:p>
            <a:pPr lvl="1"/>
            <a:r>
              <a:rPr lang="en-US" b="1" dirty="0"/>
              <a:t>all the problems will require you to create a recursive helper function</a:t>
            </a:r>
          </a:p>
          <a:p>
            <a:r>
              <a:rPr lang="en-US" dirty="0"/>
              <a:t>You can work with a friend but make sure both of you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66429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Save every solution we find to sub-problems</a:t>
            </a:r>
          </a:p>
          <a:p>
            <a:endParaRPr lang="en-US" dirty="0"/>
          </a:p>
          <a:p>
            <a:r>
              <a:rPr lang="en-US" dirty="0"/>
              <a:t>Before recursively computing a solution:</a:t>
            </a:r>
          </a:p>
          <a:p>
            <a:pPr lvl="1"/>
            <a:r>
              <a:rPr lang="en-US" dirty="0"/>
              <a:t>Look it up</a:t>
            </a:r>
          </a:p>
          <a:p>
            <a:pPr lvl="1"/>
            <a:r>
              <a:rPr lang="en-US" dirty="0"/>
              <a:t>If found, use it</a:t>
            </a:r>
          </a:p>
          <a:p>
            <a:pPr lvl="1"/>
            <a:r>
              <a:rPr lang="en-US" dirty="0"/>
              <a:t>Otherwise do the recursive computation</a:t>
            </a:r>
          </a:p>
          <a:p>
            <a:pPr lvl="1"/>
            <a:endParaRPr lang="en-US" dirty="0"/>
          </a:p>
          <a:p>
            <a:r>
              <a:rPr lang="en-US" dirty="0"/>
              <a:t>Study the </a:t>
            </a:r>
            <a:r>
              <a:rPr lang="en-US" dirty="0" err="1"/>
              <a:t>memoization</a:t>
            </a:r>
            <a:r>
              <a:rPr lang="en-US" dirty="0"/>
              <a:t> code in the </a:t>
            </a:r>
            <a:r>
              <a:rPr lang="en-US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recursive call isn’t in the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the quiz problem together, then you can finish it on your own.</a:t>
            </a:r>
          </a:p>
        </p:txBody>
      </p:sp>
    </p:spTree>
    <p:extLst>
      <p:ext uri="{BB962C8B-B14F-4D97-AF65-F5344CB8AC3E}">
        <p14:creationId xmlns:p14="http://schemas.microsoft.com/office/powerpoint/2010/main" val="142889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BettingInterfaces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in groups of 2-3…no one working alone</a:t>
            </a:r>
          </a:p>
          <a:p>
            <a:r>
              <a:rPr lang="en-US" dirty="0"/>
              <a:t>Understand the given code, the duplication, plus the additional features you will be adding.  Look at 3 TODOs in </a:t>
            </a:r>
            <a:r>
              <a:rPr lang="en-US" dirty="0" err="1"/>
              <a:t>BettingMain</a:t>
            </a:r>
            <a:r>
              <a:rPr lang="en-US" dirty="0"/>
              <a:t>.</a:t>
            </a:r>
          </a:p>
          <a:p>
            <a:r>
              <a:rPr lang="en-US" dirty="0"/>
              <a:t>Design a solution for all 3 TODOs using interfaces and make a UML diagram describing it</a:t>
            </a:r>
          </a:p>
          <a:p>
            <a:r>
              <a:rPr lang="en-US" dirty="0"/>
              <a:t>Get myself or a TA to check out your UML</a:t>
            </a:r>
          </a:p>
          <a:p>
            <a:r>
              <a:rPr lang="en-US" dirty="0"/>
              <a:t>Once we sign off – start coding </a:t>
            </a:r>
          </a:p>
          <a:p>
            <a:pPr lvl="1"/>
            <a:r>
              <a:rPr lang="en-US" dirty="0"/>
              <a:t>You only need 1 computer for this one.  </a:t>
            </a:r>
          </a:p>
          <a:p>
            <a:pPr lvl="1"/>
            <a:r>
              <a:rPr lang="en-US" dirty="0"/>
              <a:t>I recommend you do each TODO one by one rather than </a:t>
            </a:r>
            <a:r>
              <a:rPr lang="en-US"/>
              <a:t>doing everything in one go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6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 it currently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add?</a:t>
            </a:r>
          </a:p>
          <a:p>
            <a:r>
              <a:rPr lang="en-US" dirty="0"/>
              <a:t>What do the Bet classes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319383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769</Words>
  <Application>Microsoft Office PowerPoint</Application>
  <PresentationFormat>On-screen Show (4:3)</PresentationFormat>
  <Paragraphs>119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CSSE 220</vt:lpstr>
      <vt:lpstr>Exercise time</vt:lpstr>
      <vt:lpstr>Recursive Helper Functions – What, When, Why, How?</vt:lpstr>
      <vt:lpstr>Recursive Helper Functions – What, When, Why, How?</vt:lpstr>
      <vt:lpstr>RecursiveHelperFunctions</vt:lpstr>
      <vt:lpstr>Memoization</vt:lpstr>
      <vt:lpstr>What if the recursive call isn’t in the return?</vt:lpstr>
      <vt:lpstr>BettingInterfaces</vt:lpstr>
      <vt:lpstr>UML as it currently stands</vt:lpstr>
      <vt:lpstr>UML as it currently stands</vt:lpstr>
      <vt:lpstr>Hints</vt:lpstr>
    </vt:vector>
  </TitlesOfParts>
  <Manager/>
  <Company>Rose-Hulman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interfaces More recursion</dc:title>
  <dc:subject/>
  <dc:creator>Mike Hewner</dc:creator>
  <cp:keywords/>
  <dc:description/>
  <cp:lastModifiedBy>Hollingsworth, Joseph E.</cp:lastModifiedBy>
  <cp:revision>41</cp:revision>
  <dcterms:created xsi:type="dcterms:W3CDTF">2014-10-07T17:13:01Z</dcterms:created>
  <dcterms:modified xsi:type="dcterms:W3CDTF">2018-10-05T15:18:50Z</dcterms:modified>
  <cp:category/>
</cp:coreProperties>
</file>