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6"/>
  </p:notesMasterIdLst>
  <p:handoutMasterIdLst>
    <p:handoutMasterId r:id="rId27"/>
  </p:handoutMasterIdLst>
  <p:sldIdLst>
    <p:sldId id="256" r:id="rId2"/>
    <p:sldId id="411" r:id="rId3"/>
    <p:sldId id="412" r:id="rId4"/>
    <p:sldId id="413" r:id="rId5"/>
    <p:sldId id="404" r:id="rId6"/>
    <p:sldId id="401" r:id="rId7"/>
    <p:sldId id="403" r:id="rId8"/>
    <p:sldId id="402" r:id="rId9"/>
    <p:sldId id="383" r:id="rId10"/>
    <p:sldId id="384" r:id="rId11"/>
    <p:sldId id="385" r:id="rId12"/>
    <p:sldId id="386" r:id="rId13"/>
    <p:sldId id="387" r:id="rId14"/>
    <p:sldId id="398" r:id="rId15"/>
    <p:sldId id="393" r:id="rId16"/>
    <p:sldId id="395" r:id="rId17"/>
    <p:sldId id="407" r:id="rId18"/>
    <p:sldId id="408" r:id="rId19"/>
    <p:sldId id="406" r:id="rId20"/>
    <p:sldId id="409" r:id="rId21"/>
    <p:sldId id="410" r:id="rId22"/>
    <p:sldId id="405" r:id="rId23"/>
    <p:sldId id="414" r:id="rId24"/>
    <p:sldId id="400" r:id="rId2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DA1F28"/>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61"/>
    <p:restoredTop sz="78134" autoAdjust="0"/>
  </p:normalViewPr>
  <p:slideViewPr>
    <p:cSldViewPr snapToObjects="1">
      <p:cViewPr varScale="1">
        <p:scale>
          <a:sx n="104" d="100"/>
          <a:sy n="104" d="100"/>
        </p:scale>
        <p:origin x="215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sz="quarter" idx="1"/>
          </p:nvPr>
        </p:nvSpPr>
        <p:spPr bwMode="auto">
          <a:xfrm>
            <a:off x="3972257" y="0"/>
            <a:ext cx="3036623"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ECBF209B-4218-4079-9616-A9269F4CC73C}" type="datetime1">
              <a:rPr lang="en-US"/>
              <a:pPr/>
              <a:t>4/18/2018</a:t>
            </a:fld>
            <a:endParaRPr lang="en-US"/>
          </a:p>
        </p:txBody>
      </p:sp>
      <p:sp>
        <p:nvSpPr>
          <p:cNvPr id="4" name="Footer Placeholder 3"/>
          <p:cNvSpPr>
            <a:spLocks noGrp="1"/>
          </p:cNvSpPr>
          <p:nvPr>
            <p:ph type="ftr" sz="quarter" idx="2"/>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bwMode="auto">
          <a:xfrm>
            <a:off x="3972257" y="8829121"/>
            <a:ext cx="3036623"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3DDF2BC9-46E5-4314-AE48-A49E22376022}" type="slidenum">
              <a:rPr lang="en-US"/>
              <a:pPr/>
              <a:t>‹#›</a:t>
            </a:fld>
            <a:endParaRPr lang="en-US"/>
          </a:p>
        </p:txBody>
      </p:sp>
    </p:spTree>
    <p:extLst>
      <p:ext uri="{BB962C8B-B14F-4D97-AF65-F5344CB8AC3E}">
        <p14:creationId xmlns:p14="http://schemas.microsoft.com/office/powerpoint/2010/main" val="4208679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bwMode="auto">
          <a:xfrm>
            <a:off x="3970734"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B559E319-A60F-49C1-A33A-1D7F30BB782C}" type="datetime1">
              <a:rPr lang="en-US"/>
              <a:pPr/>
              <a:t>4/18/2018</a:t>
            </a:fld>
            <a:endParaRPr lang="en-US"/>
          </a:p>
        </p:txBody>
      </p:sp>
      <p:sp>
        <p:nvSpPr>
          <p:cNvPr id="4" name="Slide Image Placeholder 3"/>
          <p:cNvSpPr>
            <a:spLocks noGrp="1" noRot="1" noChangeAspect="1"/>
          </p:cNvSpPr>
          <p:nvPr>
            <p:ph type="sldImg" idx="2"/>
          </p:nvPr>
        </p:nvSpPr>
        <p:spPr>
          <a:xfrm>
            <a:off x="1181100" y="696913"/>
            <a:ext cx="4649788" cy="3486150"/>
          </a:xfrm>
          <a:prstGeom prst="rect">
            <a:avLst/>
          </a:prstGeom>
          <a:noFill/>
          <a:ln w="12700">
            <a:solidFill>
              <a:prstClr val="black"/>
            </a:solidFill>
          </a:ln>
        </p:spPr>
        <p:txBody>
          <a:bodyPr vert="horz" lIns="89804" tIns="44903" rIns="89804" bIns="44903" rtlCol="0" anchor="ctr"/>
          <a:lstStyle/>
          <a:p>
            <a:pPr lvl="0"/>
            <a:endParaRPr lang="en-US" noProof="0"/>
          </a:p>
        </p:txBody>
      </p:sp>
      <p:sp>
        <p:nvSpPr>
          <p:cNvPr id="5" name="Notes Placeholder 4"/>
          <p:cNvSpPr>
            <a:spLocks noGrp="1"/>
          </p:cNvSpPr>
          <p:nvPr>
            <p:ph type="body" sz="quarter" idx="3"/>
          </p:nvPr>
        </p:nvSpPr>
        <p:spPr bwMode="auto">
          <a:xfrm>
            <a:off x="701345" y="4416099"/>
            <a:ext cx="5607712" cy="4183995"/>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bwMode="auto">
          <a:xfrm>
            <a:off x="3970734"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4F112900-B763-408A-B56C-3419B5D60735}" type="slidenum">
              <a:rPr lang="en-US"/>
              <a:pPr/>
              <a:t>‹#›</a:t>
            </a:fld>
            <a:endParaRPr lang="en-US"/>
          </a:p>
        </p:txBody>
      </p:sp>
    </p:spTree>
    <p:extLst>
      <p:ext uri="{BB962C8B-B14F-4D97-AF65-F5344CB8AC3E}">
        <p14:creationId xmlns:p14="http://schemas.microsoft.com/office/powerpoint/2010/main" val="6196214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en-US" dirty="0" smtClean="0"/>
              <a:t>Bring code for all the classes in </a:t>
            </a:r>
            <a:r>
              <a:rPr lang="en-US" dirty="0" err="1" smtClean="0"/>
              <a:t>PolymorphismSolution</a:t>
            </a:r>
            <a:r>
              <a:rPr lang="en-US" dirty="0" smtClean="0"/>
              <a:t> that have TODO items.  Highlight the TODO items so you can keep moving.</a:t>
            </a:r>
          </a:p>
          <a:p>
            <a:pPr eaLnBrk="1" hangingPunct="1">
              <a:spcBef>
                <a:spcPct val="0"/>
              </a:spcBef>
            </a:pPr>
            <a:endParaRPr lang="en-US" dirty="0" smtClean="0"/>
          </a:p>
          <a:p>
            <a:pPr eaLnBrk="1" hangingPunct="1">
              <a:spcBef>
                <a:spcPct val="0"/>
              </a:spcBef>
            </a:pPr>
            <a:r>
              <a:rPr lang="en-US" dirty="0" smtClean="0"/>
              <a:t>Bring code</a:t>
            </a:r>
            <a:r>
              <a:rPr lang="en-US" baseline="0" dirty="0" smtClean="0"/>
              <a:t> for Ball and Pulsar from </a:t>
            </a:r>
            <a:r>
              <a:rPr lang="en-US" baseline="0" dirty="0" err="1" smtClean="0"/>
              <a:t>BallWorldsSolution</a:t>
            </a:r>
            <a:r>
              <a:rPr lang="en-US" baseline="0" dirty="0" smtClean="0"/>
              <a:t>.</a:t>
            </a:r>
          </a:p>
          <a:p>
            <a:pPr eaLnBrk="1" hangingPunct="1">
              <a:spcBef>
                <a:spcPct val="0"/>
              </a:spcBef>
            </a:pPr>
            <a:endParaRPr lang="en-US" baseline="0" dirty="0" smtClean="0"/>
          </a:p>
          <a:p>
            <a:pPr eaLnBrk="1" hangingPunct="1">
              <a:spcBef>
                <a:spcPct val="0"/>
              </a:spcBef>
            </a:pPr>
            <a:r>
              <a:rPr lang="en-US" dirty="0" smtClean="0"/>
              <a:t>Bring </a:t>
            </a:r>
            <a:r>
              <a:rPr lang="en-US" dirty="0" err="1" smtClean="0"/>
              <a:t>BallWorlds</a:t>
            </a:r>
            <a:r>
              <a:rPr lang="en-US" dirty="0" smtClean="0"/>
              <a:t> </a:t>
            </a:r>
            <a:r>
              <a:rPr lang="en-US" dirty="0" err="1" smtClean="0"/>
              <a:t>DesignQuestions</a:t>
            </a:r>
            <a:r>
              <a:rPr lang="en-US" dirty="0" smtClean="0"/>
              <a:t> Quiz.</a:t>
            </a:r>
            <a:r>
              <a:rPr lang="en-US" baseline="0" dirty="0" smtClean="0"/>
              <a:t>  The UML design is linked from the instructions page.</a:t>
            </a:r>
            <a:endParaRPr lang="en-US" dirty="0" smtClean="0"/>
          </a:p>
        </p:txBody>
      </p:sp>
      <p:sp>
        <p:nvSpPr>
          <p:cNvPr id="1638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9276C7F2-D418-4D17-8A94-A0A4F8649148}" type="slidenum">
              <a:rPr lang="en-US" sz="1100">
                <a:latin typeface="Calibri" pitchFamily="-112" charset="0"/>
              </a:rPr>
              <a:pPr eaLnBrk="1" hangingPunct="1"/>
              <a:t>1</a:t>
            </a:fld>
            <a:endParaRPr lang="en-US" sz="1100">
              <a:latin typeface="Calibri" pitchFamily="-112" charset="0"/>
            </a:endParaRPr>
          </a:p>
        </p:txBody>
      </p:sp>
    </p:spTree>
    <p:extLst>
      <p:ext uri="{BB962C8B-B14F-4D97-AF65-F5344CB8AC3E}">
        <p14:creationId xmlns:p14="http://schemas.microsoft.com/office/powerpoint/2010/main" val="2741883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6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i="0" dirty="0" smtClean="0"/>
              <a:t>Q2</a:t>
            </a:r>
            <a:r>
              <a:rPr lang="en-US" i="0" dirty="0" smtClean="0"/>
              <a:t>: Which of the methods provided by Object is considered dangerous by many programmers?</a:t>
            </a:r>
            <a:r>
              <a:rPr lang="en-US" i="0" baseline="0" dirty="0" smtClean="0"/>
              <a:t>   [</a:t>
            </a:r>
            <a:r>
              <a:rPr lang="en-US" i="0" dirty="0" smtClean="0"/>
              <a:t>clone()]</a:t>
            </a:r>
          </a:p>
          <a:p>
            <a:endParaRPr lang="en-US" i="0" dirty="0" smtClean="0"/>
          </a:p>
          <a:p>
            <a:r>
              <a:rPr lang="en-US" i="1" dirty="0" smtClean="0"/>
              <a:t>Effective Java </a:t>
            </a:r>
            <a:r>
              <a:rPr lang="en-US" dirty="0" smtClean="0"/>
              <a:t>includes a seven page description on overriding </a:t>
            </a:r>
            <a:r>
              <a:rPr lang="en-US" b="1" dirty="0" smtClean="0">
                <a:solidFill>
                  <a:srgbClr val="EB641B"/>
                </a:solidFill>
                <a:latin typeface="Lucida Sans Typewriter" pitchFamily="-106" charset="0"/>
              </a:rPr>
              <a:t>clone()</a:t>
            </a:r>
            <a:r>
              <a:rPr lang="en-US" dirty="0" smtClean="0"/>
              <a:t>:</a:t>
            </a:r>
          </a:p>
          <a:p>
            <a:pPr marL="818629" lvl="1" indent="-440682"/>
            <a:r>
              <a:rPr lang="en-US" dirty="0" smtClean="0">
                <a:ea typeface="ＭＳ Ｐゴシック" pitchFamily="-106" charset="-128"/>
              </a:rPr>
              <a:t>“[You] are probably better off providing some alternative means of object copying or simply not providing the capability.”</a:t>
            </a:r>
          </a:p>
          <a:p>
            <a:endParaRPr lang="en-US" dirty="0" smtClean="0"/>
          </a:p>
        </p:txBody>
      </p:sp>
      <p:sp>
        <p:nvSpPr>
          <p:cNvPr id="4096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00A8DA8D-1D0B-4D5F-A0D3-FEC63201B45F}" type="slidenum">
              <a:rPr lang="en-US" sz="1100">
                <a:latin typeface="Calibri" pitchFamily="-112" charset="0"/>
              </a:rPr>
              <a:pPr eaLnBrk="1" hangingPunct="1"/>
              <a:t>11</a:t>
            </a:fld>
            <a:endParaRPr lang="en-US" sz="1100">
              <a:latin typeface="Calibri" pitchFamily="-112" charset="0"/>
            </a:endParaRPr>
          </a:p>
        </p:txBody>
      </p:sp>
    </p:spTree>
    <p:extLst>
      <p:ext uri="{BB962C8B-B14F-4D97-AF65-F5344CB8AC3E}">
        <p14:creationId xmlns:p14="http://schemas.microsoft.com/office/powerpoint/2010/main" val="69501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30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dirty="0" smtClean="0"/>
              <a:t>Q3</a:t>
            </a:r>
            <a:r>
              <a:rPr lang="en-US" dirty="0" smtClean="0"/>
              <a:t>:</a:t>
            </a:r>
            <a:r>
              <a:rPr lang="en-US" baseline="0" dirty="0" smtClean="0"/>
              <a:t> </a:t>
            </a:r>
            <a:r>
              <a:rPr lang="en-US" dirty="0" smtClean="0"/>
              <a:t>What method(s) provide the name of the class that an object was created as?</a:t>
            </a:r>
            <a:r>
              <a:rPr lang="en-US" baseline="0" dirty="0" smtClean="0"/>
              <a:t>   [ </a:t>
            </a:r>
            <a:r>
              <a:rPr lang="en-US" dirty="0" err="1" smtClean="0"/>
              <a:t>getClass</a:t>
            </a:r>
            <a:r>
              <a:rPr lang="en-US" dirty="0" smtClean="0"/>
              <a:t>().</a:t>
            </a:r>
            <a:r>
              <a:rPr lang="en-US" dirty="0" err="1" smtClean="0"/>
              <a:t>getName</a:t>
            </a:r>
            <a:r>
              <a:rPr lang="en-US" dirty="0" smtClean="0"/>
              <a:t>()</a:t>
            </a:r>
            <a:r>
              <a:rPr lang="en-US" baseline="0" dirty="0" smtClean="0"/>
              <a:t> </a:t>
            </a:r>
            <a:r>
              <a:rPr lang="en-US" dirty="0" smtClean="0"/>
              <a:t>]</a:t>
            </a:r>
          </a:p>
          <a:p>
            <a:endParaRPr lang="en-US" dirty="0" smtClean="0"/>
          </a:p>
          <a:p>
            <a:r>
              <a:rPr lang="en-US" dirty="0" smtClean="0"/>
              <a:t>See TODO 1-3 in banking package, use </a:t>
            </a:r>
            <a:r>
              <a:rPr lang="en-US" b="1" dirty="0" err="1" smtClean="0"/>
              <a:t>getClass</a:t>
            </a:r>
            <a:r>
              <a:rPr lang="en-US" b="1" dirty="0" smtClean="0"/>
              <a:t>().</a:t>
            </a:r>
            <a:r>
              <a:rPr lang="en-US" b="1" dirty="0" err="1" smtClean="0"/>
              <a:t>getSimpleName</a:t>
            </a:r>
            <a:r>
              <a:rPr lang="en-US" b="1" dirty="0" smtClean="0"/>
              <a:t>()</a:t>
            </a:r>
            <a:r>
              <a:rPr lang="en-US" dirty="0" smtClean="0"/>
              <a:t>, show in debugger also.</a:t>
            </a:r>
          </a:p>
          <a:p>
            <a:endParaRPr lang="en-US" dirty="0" smtClean="0"/>
          </a:p>
          <a:p>
            <a:r>
              <a:rPr lang="en-US" dirty="0" err="1" smtClean="0"/>
              <a:t>getName</a:t>
            </a:r>
            <a:r>
              <a:rPr lang="en-US" dirty="0" smtClean="0"/>
              <a:t>()</a:t>
            </a:r>
            <a:r>
              <a:rPr lang="en-US" baseline="0" dirty="0" smtClean="0"/>
              <a:t> includes package name while </a:t>
            </a:r>
            <a:r>
              <a:rPr lang="en-US" baseline="0" dirty="0" err="1" smtClean="0"/>
              <a:t>getSimpleName</a:t>
            </a:r>
            <a:r>
              <a:rPr lang="en-US" baseline="0" dirty="0" smtClean="0"/>
              <a:t>() does not.</a:t>
            </a:r>
          </a:p>
          <a:p>
            <a:endParaRPr lang="en-US" baseline="0" dirty="0" smtClean="0"/>
          </a:p>
          <a:p>
            <a:endParaRPr lang="en-US" baseline="0" dirty="0" smtClean="0"/>
          </a:p>
          <a:p>
            <a:r>
              <a:rPr lang="en-US" sz="1200" kern="1200" dirty="0" smtClean="0">
                <a:solidFill>
                  <a:schemeClr val="tx1"/>
                </a:solidFill>
                <a:effectLst/>
                <a:latin typeface="+mn-lt"/>
                <a:ea typeface="ＭＳ Ｐゴシック" pitchFamily="-112" charset="-128"/>
                <a:cs typeface="+mn-cs"/>
              </a:rPr>
              <a:t>@Override</a:t>
            </a:r>
          </a:p>
          <a:p>
            <a:pPr lvl="1"/>
            <a:r>
              <a:rPr lang="en-US" sz="1200" kern="1200" dirty="0" smtClean="0">
                <a:solidFill>
                  <a:schemeClr val="tx1"/>
                </a:solidFill>
                <a:effectLst/>
                <a:latin typeface="+mn-lt"/>
                <a:ea typeface="ＭＳ Ｐゴシック" pitchFamily="-112" charset="-128"/>
                <a:cs typeface="+mn-cs"/>
              </a:rPr>
              <a:t>public String </a:t>
            </a:r>
            <a:r>
              <a:rPr lang="en-US" sz="1200" kern="1200" dirty="0" err="1" smtClean="0">
                <a:solidFill>
                  <a:schemeClr val="tx1"/>
                </a:solidFill>
                <a:effectLst/>
                <a:latin typeface="+mn-lt"/>
                <a:ea typeface="ＭＳ Ｐゴシック" pitchFamily="-112" charset="-128"/>
                <a:cs typeface="+mn-cs"/>
              </a:rPr>
              <a:t>toString</a:t>
            </a:r>
            <a:r>
              <a:rPr lang="en-US" sz="1200" kern="1200" dirty="0" smtClean="0">
                <a:solidFill>
                  <a:schemeClr val="tx1"/>
                </a:solidFill>
                <a:effectLst/>
                <a:latin typeface="+mn-lt"/>
                <a:ea typeface="ＭＳ Ｐゴシック" pitchFamily="-112" charset="-128"/>
                <a:cs typeface="+mn-cs"/>
              </a:rPr>
              <a:t>() {</a:t>
            </a:r>
          </a:p>
          <a:p>
            <a:pPr lvl="1"/>
            <a:r>
              <a:rPr lang="en-US" sz="1200" kern="1200" dirty="0" smtClean="0">
                <a:solidFill>
                  <a:schemeClr val="tx1"/>
                </a:solidFill>
                <a:effectLst/>
                <a:latin typeface="+mn-lt"/>
                <a:ea typeface="ＭＳ Ｐゴシック" pitchFamily="-112" charset="-128"/>
                <a:cs typeface="+mn-cs"/>
              </a:rPr>
              <a:t>return </a:t>
            </a:r>
            <a:r>
              <a:rPr lang="en-US" sz="1200" kern="1200" dirty="0" err="1" smtClean="0">
                <a:solidFill>
                  <a:schemeClr val="tx1"/>
                </a:solidFill>
                <a:effectLst/>
                <a:latin typeface="+mn-lt"/>
                <a:ea typeface="ＭＳ Ｐゴシック" pitchFamily="-112" charset="-128"/>
                <a:cs typeface="+mn-cs"/>
              </a:rPr>
              <a:t>String.format</a:t>
            </a:r>
            <a:r>
              <a:rPr lang="en-US" sz="1200" kern="1200" dirty="0" smtClean="0">
                <a:solidFill>
                  <a:schemeClr val="tx1"/>
                </a:solidFill>
                <a:effectLst/>
                <a:latin typeface="+mn-lt"/>
                <a:ea typeface="ＭＳ Ｐゴシック" pitchFamily="-112" charset="-128"/>
                <a:cs typeface="+mn-cs"/>
              </a:rPr>
              <a:t>("%s with a balance of %6.2f", </a:t>
            </a:r>
          </a:p>
          <a:p>
            <a:pPr lvl="1"/>
            <a:r>
              <a:rPr lang="en-US" sz="1200" kern="1200" dirty="0" err="1" smtClean="0">
                <a:solidFill>
                  <a:schemeClr val="tx1"/>
                </a:solidFill>
                <a:effectLst/>
                <a:latin typeface="+mn-lt"/>
                <a:ea typeface="ＭＳ Ｐゴシック" pitchFamily="-112" charset="-128"/>
                <a:cs typeface="+mn-cs"/>
              </a:rPr>
              <a:t>getClass</a:t>
            </a:r>
            <a:r>
              <a:rPr lang="en-US" sz="1200" kern="1200" dirty="0" smtClean="0">
                <a:solidFill>
                  <a:schemeClr val="tx1"/>
                </a:solidFill>
                <a:effectLst/>
                <a:latin typeface="+mn-lt"/>
                <a:ea typeface="ＭＳ Ｐゴシック" pitchFamily="-112" charset="-128"/>
                <a:cs typeface="+mn-cs"/>
              </a:rPr>
              <a:t>().</a:t>
            </a:r>
            <a:r>
              <a:rPr lang="en-US" sz="1200" kern="1200" dirty="0" err="1" smtClean="0">
                <a:solidFill>
                  <a:schemeClr val="tx1"/>
                </a:solidFill>
                <a:effectLst/>
                <a:latin typeface="+mn-lt"/>
                <a:ea typeface="ＭＳ Ｐゴシック" pitchFamily="-112" charset="-128"/>
                <a:cs typeface="+mn-cs"/>
              </a:rPr>
              <a:t>getName</a:t>
            </a:r>
            <a:r>
              <a:rPr lang="en-US" sz="1200" kern="1200" dirty="0" smtClean="0">
                <a:solidFill>
                  <a:schemeClr val="tx1"/>
                </a:solidFill>
                <a:effectLst/>
                <a:latin typeface="+mn-lt"/>
                <a:ea typeface="ＭＳ Ｐゴシック" pitchFamily="-112" charset="-128"/>
                <a:cs typeface="+mn-cs"/>
              </a:rPr>
              <a:t>(), </a:t>
            </a:r>
            <a:r>
              <a:rPr lang="en-US" sz="1200" kern="1200" dirty="0" err="1" smtClean="0">
                <a:solidFill>
                  <a:schemeClr val="tx1"/>
                </a:solidFill>
                <a:effectLst/>
                <a:latin typeface="+mn-lt"/>
                <a:ea typeface="ＭＳ Ｐゴシック" pitchFamily="-112" charset="-128"/>
                <a:cs typeface="+mn-cs"/>
              </a:rPr>
              <a:t>this.balance</a:t>
            </a:r>
            <a:r>
              <a:rPr lang="en-US" sz="1200" kern="1200" dirty="0" smtClean="0">
                <a:solidFill>
                  <a:schemeClr val="tx1"/>
                </a:solidFill>
                <a:effectLst/>
                <a:latin typeface="+mn-lt"/>
                <a:ea typeface="ＭＳ Ｐゴシック" pitchFamily="-112" charset="-128"/>
                <a:cs typeface="+mn-cs"/>
              </a:rPr>
              <a:t>);</a:t>
            </a:r>
          </a:p>
          <a:p>
            <a:r>
              <a:rPr lang="en-US" sz="1200" kern="1200" dirty="0" smtClean="0">
                <a:solidFill>
                  <a:schemeClr val="tx1"/>
                </a:solidFill>
                <a:effectLst/>
                <a:latin typeface="+mn-lt"/>
                <a:ea typeface="ＭＳ Ｐゴシック" pitchFamily="-112" charset="-128"/>
                <a:cs typeface="+mn-cs"/>
              </a:rPr>
              <a:t>}</a:t>
            </a:r>
          </a:p>
          <a:p>
            <a:endParaRPr lang="en-US" dirty="0" smtClean="0"/>
          </a:p>
        </p:txBody>
      </p:sp>
      <p:sp>
        <p:nvSpPr>
          <p:cNvPr id="4301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7D4BBD53-6B39-4A21-B0AE-3B7E4AFCDE77}" type="slidenum">
              <a:rPr lang="en-US" sz="1100">
                <a:latin typeface="Calibri" pitchFamily="-112" charset="0"/>
              </a:rPr>
              <a:pPr eaLnBrk="1" hangingPunct="1"/>
              <a:t>12</a:t>
            </a:fld>
            <a:endParaRPr lang="en-US" sz="1100">
              <a:latin typeface="Calibri" pitchFamily="-112" charset="0"/>
            </a:endParaRPr>
          </a:p>
        </p:txBody>
      </p:sp>
    </p:spTree>
    <p:extLst>
      <p:ext uri="{BB962C8B-B14F-4D97-AF65-F5344CB8AC3E}">
        <p14:creationId xmlns:p14="http://schemas.microsoft.com/office/powerpoint/2010/main" val="1638412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505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dirty="0" smtClean="0"/>
              <a:t>Q4</a:t>
            </a:r>
            <a:r>
              <a:rPr lang="en-US" dirty="0" smtClean="0"/>
              <a:t>: If a class doesn’t override the equals() method, what does the inherited equals() do?</a:t>
            </a:r>
            <a:r>
              <a:rPr lang="en-US" baseline="0" dirty="0" smtClean="0"/>
              <a:t>   [</a:t>
            </a:r>
            <a:r>
              <a:rPr lang="en-US" dirty="0" smtClean="0"/>
              <a:t>It works just like ==, comparing references.]</a:t>
            </a:r>
          </a:p>
          <a:p>
            <a:endParaRPr lang="en-US" dirty="0" smtClean="0"/>
          </a:p>
          <a:p>
            <a:r>
              <a:rPr lang="en-US" b="1" dirty="0" smtClean="0"/>
              <a:t>Discuss</a:t>
            </a:r>
            <a:r>
              <a:rPr lang="en-US" dirty="0" smtClean="0"/>
              <a:t>: does it make sense to compare state on </a:t>
            </a:r>
            <a:r>
              <a:rPr lang="en-US" dirty="0" err="1" smtClean="0"/>
              <a:t>BankAccounts</a:t>
            </a:r>
            <a:r>
              <a:rPr lang="en-US" dirty="0" smtClean="0"/>
              <a:t>?  Not unless we have an account ID.</a:t>
            </a:r>
          </a:p>
          <a:p>
            <a:r>
              <a:rPr lang="en-US" dirty="0" smtClean="0"/>
              <a:t>Implement equals() for </a:t>
            </a:r>
            <a:r>
              <a:rPr lang="en-US" dirty="0" err="1" smtClean="0"/>
              <a:t>SafeDepositBox</a:t>
            </a:r>
            <a:r>
              <a:rPr lang="en-US" dirty="0" smtClean="0"/>
              <a:t> (TODO 4)</a:t>
            </a:r>
          </a:p>
          <a:p>
            <a:endParaRPr lang="en-US" dirty="0" smtClean="0"/>
          </a:p>
          <a:p>
            <a:r>
              <a:rPr lang="en-US" dirty="0" smtClean="0"/>
              <a:t>Leaving code for today. Could mention the provided sample code</a:t>
            </a:r>
            <a:r>
              <a:rPr lang="en-US" baseline="0" dirty="0" smtClean="0"/>
              <a:t> for using inheritance to build a GUI, plus using text input. But to give more time for </a:t>
            </a:r>
            <a:r>
              <a:rPr lang="en-US" baseline="0" dirty="0" err="1" smtClean="0"/>
              <a:t>BallWorlds</a:t>
            </a:r>
            <a:r>
              <a:rPr lang="en-US" baseline="0" dirty="0" smtClean="0"/>
              <a:t>, we aren’t going through that example.</a:t>
            </a:r>
            <a:endParaRPr lang="en-US" dirty="0" smtClean="0"/>
          </a:p>
        </p:txBody>
      </p:sp>
      <p:sp>
        <p:nvSpPr>
          <p:cNvPr id="4506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E8A9CFA2-2322-42DB-8E70-247462FCE025}" type="slidenum">
              <a:rPr lang="en-US" sz="1100">
                <a:latin typeface="Calibri" pitchFamily="-112" charset="0"/>
              </a:rPr>
              <a:pPr eaLnBrk="1" hangingPunct="1"/>
              <a:t>13</a:t>
            </a:fld>
            <a:endParaRPr lang="en-US" sz="1100">
              <a:latin typeface="Calibri" pitchFamily="-112" charset="0"/>
            </a:endParaRPr>
          </a:p>
        </p:txBody>
      </p:sp>
    </p:spTree>
    <p:extLst>
      <p:ext uri="{BB962C8B-B14F-4D97-AF65-F5344CB8AC3E}">
        <p14:creationId xmlns:p14="http://schemas.microsoft.com/office/powerpoint/2010/main" val="1232954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14</a:t>
            </a:fld>
            <a:endParaRPr lang="en-US"/>
          </a:p>
        </p:txBody>
      </p:sp>
    </p:spTree>
    <p:extLst>
      <p:ext uri="{BB962C8B-B14F-4D97-AF65-F5344CB8AC3E}">
        <p14:creationId xmlns:p14="http://schemas.microsoft.com/office/powerpoint/2010/main" val="85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a:noFill/>
          <a:ln/>
        </p:spPr>
        <p:txBody>
          <a:bodyPr/>
          <a:lstStyle/>
          <a:p>
            <a:r>
              <a:rPr lang="en-US" dirty="0" smtClean="0"/>
              <a:t>Don’t draw this one again, just discuss</a:t>
            </a:r>
            <a:r>
              <a:rPr lang="en-US" baseline="0" dirty="0" smtClean="0"/>
              <a:t> briefly.</a:t>
            </a:r>
            <a:endParaRPr lang="en-US" dirty="0" smtClean="0"/>
          </a:p>
        </p:txBody>
      </p:sp>
      <p:sp>
        <p:nvSpPr>
          <p:cNvPr id="36868" name="Slide Number Placeholder 3"/>
          <p:cNvSpPr>
            <a:spLocks noGrp="1"/>
          </p:cNvSpPr>
          <p:nvPr>
            <p:ph type="sldNum" sz="quarter" idx="5"/>
          </p:nvPr>
        </p:nvSpPr>
        <p:spPr>
          <a:noFill/>
        </p:spPr>
        <p:txBody>
          <a:bodyPr/>
          <a:lstStyle/>
          <a:p>
            <a:fld id="{8CD27191-DBB9-4A54-BB18-BACBF8F822B4}" type="slidenum">
              <a:rPr lang="en-US" smtClean="0">
                <a:latin typeface="Calibri" pitchFamily="-106" charset="0"/>
              </a:rPr>
              <a:pPr/>
              <a:t>15</a:t>
            </a:fld>
            <a:endParaRPr lang="en-US" smtClean="0">
              <a:latin typeface="Calibri" pitchFamily="-106" charset="0"/>
            </a:endParaRPr>
          </a:p>
        </p:txBody>
      </p:sp>
    </p:spTree>
    <p:extLst>
      <p:ext uri="{BB962C8B-B14F-4D97-AF65-F5344CB8AC3E}">
        <p14:creationId xmlns:p14="http://schemas.microsoft.com/office/powerpoint/2010/main" val="1909260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stage build]</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16</a:t>
            </a:fld>
            <a:endParaRPr lang="en-US"/>
          </a:p>
        </p:txBody>
      </p:sp>
    </p:spTree>
    <p:extLst>
      <p:ext uri="{BB962C8B-B14F-4D97-AF65-F5344CB8AC3E}">
        <p14:creationId xmlns:p14="http://schemas.microsoft.com/office/powerpoint/2010/main" val="3626341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a:t>
            </a:r>
            <a:r>
              <a:rPr lang="en-US" baseline="0" dirty="0" smtClean="0"/>
              <a:t> UML on the board for accounts</a:t>
            </a:r>
          </a:p>
          <a:p>
            <a:endParaRPr lang="en-US" baseline="0" dirty="0" smtClean="0"/>
          </a:p>
          <a:p>
            <a:r>
              <a:rPr lang="en-US" baseline="0" dirty="0" smtClean="0"/>
              <a:t>		Account</a:t>
            </a:r>
          </a:p>
          <a:p>
            <a:r>
              <a:rPr lang="en-US" baseline="0" dirty="0" smtClean="0"/>
              <a:t>		       |</a:t>
            </a:r>
          </a:p>
          <a:p>
            <a:r>
              <a:rPr lang="en-US" baseline="0" dirty="0" smtClean="0"/>
              <a:t>		     /  \</a:t>
            </a:r>
          </a:p>
          <a:p>
            <a:r>
              <a:rPr lang="en-US" baseline="0" dirty="0" smtClean="0"/>
              <a:t>	</a:t>
            </a:r>
            <a:r>
              <a:rPr lang="en-US" baseline="0" dirty="0" err="1" smtClean="0"/>
              <a:t>SafetyDepositBox</a:t>
            </a:r>
            <a:r>
              <a:rPr lang="en-US" baseline="0" dirty="0" smtClean="0"/>
              <a:t>      </a:t>
            </a:r>
            <a:r>
              <a:rPr lang="en-US" baseline="0" dirty="0" err="1" smtClean="0"/>
              <a:t>BankAccount</a:t>
            </a:r>
            <a:endParaRPr lang="en-US" baseline="0" dirty="0" smtClean="0"/>
          </a:p>
          <a:p>
            <a:r>
              <a:rPr lang="en-US" baseline="0" dirty="0" smtClean="0"/>
              <a:t>		                 /   \</a:t>
            </a:r>
          </a:p>
          <a:p>
            <a:r>
              <a:rPr lang="en-US" baseline="0" dirty="0" smtClean="0"/>
              <a:t>     	                 </a:t>
            </a:r>
            <a:r>
              <a:rPr lang="en-US" baseline="0" dirty="0" err="1" smtClean="0"/>
              <a:t>SavingsAccount</a:t>
            </a:r>
            <a:r>
              <a:rPr lang="en-US" baseline="0" dirty="0" smtClean="0"/>
              <a:t>  </a:t>
            </a:r>
            <a:r>
              <a:rPr lang="en-US" baseline="0" dirty="0" err="1" smtClean="0"/>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19</a:t>
            </a:fld>
            <a:endParaRPr lang="en-US"/>
          </a:p>
        </p:txBody>
      </p:sp>
    </p:spTree>
    <p:extLst>
      <p:ext uri="{BB962C8B-B14F-4D97-AF65-F5344CB8AC3E}">
        <p14:creationId xmlns:p14="http://schemas.microsoft.com/office/powerpoint/2010/main" val="155871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a:t>
            </a:r>
            <a:r>
              <a:rPr lang="en-US" baseline="0" dirty="0" smtClean="0"/>
              <a:t> UML on the board for accounts</a:t>
            </a:r>
          </a:p>
          <a:p>
            <a:endParaRPr lang="en-US" baseline="0" dirty="0" smtClean="0"/>
          </a:p>
          <a:p>
            <a:r>
              <a:rPr lang="en-US" baseline="0" dirty="0" smtClean="0"/>
              <a:t>		 Account</a:t>
            </a:r>
          </a:p>
          <a:p>
            <a:r>
              <a:rPr lang="en-US" baseline="0" dirty="0" smtClean="0"/>
              <a:t>		        |</a:t>
            </a:r>
          </a:p>
          <a:p>
            <a:r>
              <a:rPr lang="en-US" baseline="0" dirty="0" smtClean="0"/>
              <a:t>		      /  \</a:t>
            </a:r>
          </a:p>
          <a:p>
            <a:r>
              <a:rPr lang="en-US" baseline="0" dirty="0" smtClean="0"/>
              <a:t>                 </a:t>
            </a:r>
            <a:r>
              <a:rPr lang="en-US" baseline="0" dirty="0" err="1" smtClean="0"/>
              <a:t>SafetyDepositBox</a:t>
            </a:r>
            <a:r>
              <a:rPr lang="en-US" baseline="0" dirty="0" smtClean="0"/>
              <a:t>      </a:t>
            </a:r>
            <a:r>
              <a:rPr lang="en-US" baseline="0" dirty="0" err="1" smtClean="0"/>
              <a:t>BankAccount</a:t>
            </a:r>
            <a:endParaRPr lang="en-US" baseline="0" dirty="0" smtClean="0"/>
          </a:p>
          <a:p>
            <a:r>
              <a:rPr lang="en-US" baseline="0" dirty="0" smtClean="0"/>
              <a:t>		                 /   \</a:t>
            </a:r>
          </a:p>
          <a:p>
            <a:r>
              <a:rPr lang="en-US" baseline="0" dirty="0" smtClean="0"/>
              <a:t>     	              </a:t>
            </a:r>
            <a:r>
              <a:rPr lang="en-US" baseline="0" dirty="0" err="1" smtClean="0"/>
              <a:t>SavingsAccount</a:t>
            </a:r>
            <a:r>
              <a:rPr lang="en-US" baseline="0" dirty="0" smtClean="0"/>
              <a:t>  </a:t>
            </a:r>
            <a:r>
              <a:rPr lang="en-US" baseline="0" dirty="0" err="1" smtClean="0"/>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20</a:t>
            </a:fld>
            <a:endParaRPr lang="en-US"/>
          </a:p>
        </p:txBody>
      </p:sp>
    </p:spTree>
    <p:extLst>
      <p:ext uri="{BB962C8B-B14F-4D97-AF65-F5344CB8AC3E}">
        <p14:creationId xmlns:p14="http://schemas.microsoft.com/office/powerpoint/2010/main" val="900925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a:t>
            </a:r>
            <a:r>
              <a:rPr lang="en-US" baseline="0" dirty="0" smtClean="0"/>
              <a:t> UML on the board for accounts</a:t>
            </a:r>
          </a:p>
          <a:p>
            <a:endParaRPr lang="en-US" baseline="0" dirty="0" smtClean="0"/>
          </a:p>
          <a:p>
            <a:r>
              <a:rPr lang="en-US" baseline="0" dirty="0" smtClean="0"/>
              <a:t>		Account</a:t>
            </a:r>
          </a:p>
          <a:p>
            <a:r>
              <a:rPr lang="en-US" baseline="0" dirty="0" smtClean="0"/>
              <a:t>		       |</a:t>
            </a:r>
          </a:p>
          <a:p>
            <a:r>
              <a:rPr lang="en-US" baseline="0" dirty="0" smtClean="0"/>
              <a:t>		     /  \</a:t>
            </a:r>
          </a:p>
          <a:p>
            <a:r>
              <a:rPr lang="en-US" baseline="0" dirty="0" smtClean="0"/>
              <a:t>	</a:t>
            </a:r>
            <a:r>
              <a:rPr lang="en-US" baseline="0" dirty="0" err="1" smtClean="0"/>
              <a:t>SafetyDepositBox</a:t>
            </a:r>
            <a:r>
              <a:rPr lang="en-US" baseline="0" dirty="0" smtClean="0"/>
              <a:t>      </a:t>
            </a:r>
            <a:r>
              <a:rPr lang="en-US" baseline="0" dirty="0" err="1" smtClean="0"/>
              <a:t>BankAccount</a:t>
            </a:r>
            <a:endParaRPr lang="en-US" baseline="0" dirty="0" smtClean="0"/>
          </a:p>
          <a:p>
            <a:r>
              <a:rPr lang="en-US" baseline="0" dirty="0" smtClean="0"/>
              <a:t>		                 /   \</a:t>
            </a:r>
          </a:p>
          <a:p>
            <a:r>
              <a:rPr lang="en-US" baseline="0" dirty="0" smtClean="0"/>
              <a:t>     	                 </a:t>
            </a:r>
            <a:r>
              <a:rPr lang="en-US" baseline="0" dirty="0" err="1" smtClean="0"/>
              <a:t>SavingsAccount</a:t>
            </a:r>
            <a:r>
              <a:rPr lang="en-US" baseline="0" dirty="0" smtClean="0"/>
              <a:t>  </a:t>
            </a:r>
            <a:r>
              <a:rPr lang="en-US" baseline="0" dirty="0" err="1" smtClean="0"/>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21</a:t>
            </a:fld>
            <a:endParaRPr lang="en-US"/>
          </a:p>
        </p:txBody>
      </p:sp>
    </p:spTree>
    <p:extLst>
      <p:ext uri="{BB962C8B-B14F-4D97-AF65-F5344CB8AC3E}">
        <p14:creationId xmlns:p14="http://schemas.microsoft.com/office/powerpoint/2010/main" val="1766492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390">
              <a:defRPr/>
            </a:pPr>
            <a:r>
              <a:rPr lang="en-US" dirty="0">
                <a:latin typeface="Lucida Grande" charset="0"/>
                <a:ea typeface="Lucida Grande" charset="0"/>
                <a:cs typeface="Lucida Grande" charset="0"/>
                <a:sym typeface="Lucida Grande" charset="0"/>
              </a:rPr>
              <a:t>Changes to the “depended on” thing may necessitate changes to the dependent thing.  So we want to (1) minimize dependencies and (2) structure dependencies to point to the more stable pieces.</a:t>
            </a:r>
          </a:p>
          <a:p>
            <a:pPr defTabSz="881390">
              <a:defRPr/>
            </a:pPr>
            <a:endParaRPr lang="en-US" dirty="0">
              <a:latin typeface="Lucida Grande" charset="0"/>
              <a:ea typeface="Lucida Grande" charset="0"/>
              <a:cs typeface="Lucida Grande" charset="0"/>
              <a:sym typeface="Lucida Grande" charset="0"/>
            </a:endParaRP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22</a:t>
            </a:fld>
            <a:endParaRPr lang="en-US"/>
          </a:p>
        </p:txBody>
      </p:sp>
    </p:spTree>
    <p:extLst>
      <p:ext uri="{BB962C8B-B14F-4D97-AF65-F5344CB8AC3E}">
        <p14:creationId xmlns:p14="http://schemas.microsoft.com/office/powerpoint/2010/main" val="3937125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can be used to help demonstrate that instance variables/methods INSIDE Alpha will be accessible by various other classes</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2</a:t>
            </a:fld>
            <a:endParaRPr lang="en-US"/>
          </a:p>
        </p:txBody>
      </p:sp>
    </p:spTree>
    <p:extLst>
      <p:ext uri="{BB962C8B-B14F-4D97-AF65-F5344CB8AC3E}">
        <p14:creationId xmlns:p14="http://schemas.microsoft.com/office/powerpoint/2010/main" val="4143582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Optional:</a:t>
            </a:r>
            <a:r>
              <a:rPr lang="en-US" baseline="0" dirty="0" smtClean="0"/>
              <a:t> look in solution code for sample of create 4 minimal classes and playing around with what happens when you add and remove methods at different levels.</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23</a:t>
            </a:fld>
            <a:endParaRPr lang="en-US"/>
          </a:p>
        </p:txBody>
      </p:sp>
    </p:spTree>
    <p:extLst>
      <p:ext uri="{BB962C8B-B14F-4D97-AF65-F5344CB8AC3E}">
        <p14:creationId xmlns:p14="http://schemas.microsoft.com/office/powerpoint/2010/main" val="135449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[Live</a:t>
            </a:r>
            <a:r>
              <a:rPr lang="en-US" baseline="0" dirty="0" smtClean="0"/>
              <a:t> code Pulsar together.]</a:t>
            </a:r>
            <a:endParaRPr lang="en-US" dirty="0"/>
          </a:p>
        </p:txBody>
      </p:sp>
      <p:sp>
        <p:nvSpPr>
          <p:cNvPr id="4" name="Slide Number Placeholder 3"/>
          <p:cNvSpPr>
            <a:spLocks noGrp="1"/>
          </p:cNvSpPr>
          <p:nvPr>
            <p:ph type="sldNum" sz="quarter" idx="10"/>
          </p:nvPr>
        </p:nvSpPr>
        <p:spPr/>
        <p:txBody>
          <a:bodyPr/>
          <a:lstStyle/>
          <a:p>
            <a:fld id="{248864E1-4B69-422B-B62A-8F6170F91C11}" type="slidenum">
              <a:rPr lang="en-US" smtClean="0"/>
              <a:pPr/>
              <a:t>24</a:t>
            </a:fld>
            <a:endParaRPr lang="en-US"/>
          </a:p>
        </p:txBody>
      </p:sp>
    </p:spTree>
    <p:extLst>
      <p:ext uri="{BB962C8B-B14F-4D97-AF65-F5344CB8AC3E}">
        <p14:creationId xmlns:p14="http://schemas.microsoft.com/office/powerpoint/2010/main" val="1855029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This</a:t>
            </a:r>
            <a:r>
              <a:rPr lang="en-US" baseline="0" dirty="0" smtClean="0"/>
              <a:t> can be used to help demonstrate that instance variables/methods INSIDE Alpha will be accessible by various other classes</a:t>
            </a:r>
            <a:endParaRPr lang="en-US" dirty="0" smtClean="0"/>
          </a:p>
          <a:p>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3</a:t>
            </a:fld>
            <a:endParaRPr lang="en-US"/>
          </a:p>
        </p:txBody>
      </p:sp>
    </p:spTree>
    <p:extLst>
      <p:ext uri="{BB962C8B-B14F-4D97-AF65-F5344CB8AC3E}">
        <p14:creationId xmlns:p14="http://schemas.microsoft.com/office/powerpoint/2010/main" val="1748806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PARTIALLY COMPLETED (CANNOT INSTANTIATE</a:t>
            </a:r>
            <a:r>
              <a:rPr lang="en-US" baseline="0" dirty="0" smtClean="0"/>
              <a:t> ABSTRACT CLASS)</a:t>
            </a:r>
            <a:endParaRPr lang="en-US" dirty="0" smtClean="0"/>
          </a:p>
          <a:p>
            <a:r>
              <a:rPr lang="en-US" dirty="0" smtClean="0"/>
              <a:t>BETWEEN</a:t>
            </a:r>
            <a:r>
              <a:rPr lang="en-US" baseline="0" dirty="0" smtClean="0"/>
              <a:t> INTERFACE AND ACTUAL SUPERCLASS</a:t>
            </a:r>
            <a:endParaRPr lang="en-US" dirty="0" smtClean="0"/>
          </a:p>
          <a:p>
            <a:r>
              <a:rPr lang="en-US" dirty="0" smtClean="0"/>
              <a:t>The main reason for using Abstract classes is to force programmers to create</a:t>
            </a:r>
            <a:r>
              <a:rPr lang="en-US" baseline="0" dirty="0" smtClean="0"/>
              <a:t> subclasses. Declaring certain methods abstract prevents you from coming up with useless default methods that others might inherit by accident.</a:t>
            </a:r>
          </a:p>
          <a:p>
            <a:r>
              <a:rPr lang="en-US" baseline="0" dirty="0" smtClean="0"/>
              <a:t>This also allows code reuse when only a few methods of an interface differ in implementation. </a:t>
            </a:r>
          </a:p>
          <a:p>
            <a:endParaRPr lang="en-US" baseline="0" dirty="0" smtClean="0"/>
          </a:p>
        </p:txBody>
      </p:sp>
      <p:sp>
        <p:nvSpPr>
          <p:cNvPr id="4" name="Slide Number Placeholder 3"/>
          <p:cNvSpPr>
            <a:spLocks noGrp="1"/>
          </p:cNvSpPr>
          <p:nvPr>
            <p:ph type="sldNum" sz="quarter" idx="10"/>
          </p:nvPr>
        </p:nvSpPr>
        <p:spPr/>
        <p:txBody>
          <a:bodyPr/>
          <a:lstStyle/>
          <a:p>
            <a:pPr>
              <a:defRPr/>
            </a:pPr>
            <a:fld id="{3A187583-0EC9-4694-9EAD-0DA64A27677E}" type="slidenum">
              <a:rPr lang="en-US" smtClean="0"/>
              <a:pPr>
                <a:defRPr/>
              </a:pPr>
              <a:t>4</a:t>
            </a:fld>
            <a:endParaRPr lang="en-US"/>
          </a:p>
        </p:txBody>
      </p:sp>
    </p:spTree>
    <p:extLst>
      <p:ext uri="{BB962C8B-B14F-4D97-AF65-F5344CB8AC3E}">
        <p14:creationId xmlns:p14="http://schemas.microsoft.com/office/powerpoint/2010/main" val="1151677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6867" name="Rectangle 3"/>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22213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Rot="1" noChangeAspect="1" noChangeArrowheads="1"/>
          </p:cNvSpPr>
          <p:nvPr>
            <p:ph type="sldImg"/>
          </p:nvPr>
        </p:nvSpPr>
        <p:spPr bwMode="auto">
          <a:xfrm>
            <a:off x="1181100" y="698500"/>
            <a:ext cx="4648200" cy="3486150"/>
          </a:xfrm>
          <a:prstGeom prst="rect">
            <a:avLst/>
          </a:prstGeom>
          <a:solidFill>
            <a:srgbClr val="FFFFFF"/>
          </a:solidFill>
          <a:ln>
            <a:solidFill>
              <a:srgbClr val="000000"/>
            </a:solidFill>
            <a:miter lim="800000"/>
            <a:headEnd/>
            <a:tailEnd/>
          </a:ln>
        </p:spPr>
      </p:sp>
      <p:sp>
        <p:nvSpPr>
          <p:cNvPr id="26626" name="Rectangle 2"/>
          <p:cNvSpPr>
            <a:spLocks noGrp="1" noChangeArrowheads="1"/>
          </p:cNvSpPr>
          <p:nvPr>
            <p:ph type="body" idx="1"/>
          </p:nvPr>
        </p:nvSpPr>
        <p:spPr bwMode="auto">
          <a:xfrm>
            <a:off x="701040" y="4415790"/>
            <a:ext cx="5608320" cy="4183380"/>
          </a:xfrm>
          <a:prstGeom prst="rect">
            <a:avLst/>
          </a:prstGeom>
          <a:noFill/>
          <a:ln>
            <a:miter lim="800000"/>
            <a:headEnd/>
            <a:tailEnd/>
          </a:ln>
        </p:spPr>
        <p:txBody>
          <a:bodyPr>
            <a:prstTxWarp prst="textNoShape">
              <a:avLst/>
            </a:prstTxWarp>
          </a:bodyPr>
          <a:lstStyle/>
          <a:p>
            <a:r>
              <a:rPr lang="en-US" dirty="0">
                <a:ea typeface="Lucida Grande" charset="0"/>
                <a:cs typeface="Lucida Grande" charset="0"/>
                <a:sym typeface="Lucida Grande" charset="0"/>
              </a:rPr>
              <a:t>Showing Sale &amp; Store attributes as associations visually emphasizes relationships important in object collaboration</a:t>
            </a:r>
          </a:p>
          <a:p>
            <a:endParaRPr lang="en-US" dirty="0">
              <a:ea typeface="Lucida Grande" charset="0"/>
              <a:cs typeface="Lucida Grande" charset="0"/>
              <a:sym typeface="Lucida Grande" charset="0"/>
            </a:endParaRPr>
          </a:p>
          <a:p>
            <a:r>
              <a:rPr lang="en-US" dirty="0">
                <a:ea typeface="Lucida Grande" charset="0"/>
                <a:cs typeface="Lucida Grande" charset="0"/>
                <a:sym typeface="Lucida Grande" charset="0"/>
              </a:rPr>
              <a:t>[How many attributes does Register have?  3</a:t>
            </a:r>
          </a:p>
          <a:p>
            <a:r>
              <a:rPr lang="en-US" dirty="0">
                <a:ea typeface="Lucida Grande" charset="0"/>
                <a:cs typeface="Lucida Grande" charset="0"/>
                <a:sym typeface="Lucida Grande" charset="0"/>
              </a:rPr>
              <a:t>What are their names?  Id, </a:t>
            </a:r>
            <a:r>
              <a:rPr lang="en-US" dirty="0" err="1">
                <a:ea typeface="Lucida Grande" charset="0"/>
                <a:cs typeface="Lucida Grande" charset="0"/>
                <a:sym typeface="Lucida Grande" charset="0"/>
              </a:rPr>
              <a:t>currentSale</a:t>
            </a:r>
            <a:r>
              <a:rPr lang="en-US" dirty="0">
                <a:ea typeface="Lucida Grande" charset="0"/>
                <a:cs typeface="Lucida Grande" charset="0"/>
                <a:sym typeface="Lucida Grande" charset="0"/>
              </a:rPr>
              <a:t>, and location]</a:t>
            </a:r>
          </a:p>
          <a:p>
            <a:endParaRPr lang="en-US" dirty="0">
              <a:ea typeface="Lucida Grande" charset="0"/>
              <a:cs typeface="Lucida Grande" charset="0"/>
              <a:sym typeface="Lucida Grande" charset="0"/>
            </a:endParaRPr>
          </a:p>
        </p:txBody>
      </p:sp>
    </p:spTree>
    <p:extLst>
      <p:ext uri="{BB962C8B-B14F-4D97-AF65-F5344CB8AC3E}">
        <p14:creationId xmlns:p14="http://schemas.microsoft.com/office/powerpoint/2010/main" val="1262119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Rot="1" noChangeAspect="1" noChangeArrowheads="1"/>
          </p:cNvSpPr>
          <p:nvPr>
            <p:ph type="sldImg"/>
          </p:nvPr>
        </p:nvSpPr>
        <p:spPr bwMode="auto">
          <a:xfrm>
            <a:off x="1181100" y="698500"/>
            <a:ext cx="4648200" cy="3486150"/>
          </a:xfrm>
          <a:prstGeom prst="rect">
            <a:avLst/>
          </a:prstGeom>
          <a:solidFill>
            <a:srgbClr val="FFFFFF"/>
          </a:solidFill>
          <a:ln>
            <a:solidFill>
              <a:srgbClr val="000000"/>
            </a:solidFill>
            <a:miter lim="800000"/>
            <a:headEnd/>
            <a:tailEnd/>
          </a:ln>
        </p:spPr>
      </p:sp>
      <p:sp>
        <p:nvSpPr>
          <p:cNvPr id="37890" name="Rectangle 2"/>
          <p:cNvSpPr>
            <a:spLocks noGrp="1" noChangeArrowheads="1"/>
          </p:cNvSpPr>
          <p:nvPr>
            <p:ph type="body" idx="1"/>
          </p:nvPr>
        </p:nvSpPr>
        <p:spPr bwMode="auto">
          <a:xfrm>
            <a:off x="701040" y="4415790"/>
            <a:ext cx="5608320" cy="4183380"/>
          </a:xfrm>
          <a:prstGeom prst="rect">
            <a:avLst/>
          </a:prstGeom>
          <a:noFill/>
          <a:ln>
            <a:miter lim="800000"/>
            <a:headEnd/>
            <a:tailEnd/>
          </a:ln>
        </p:spPr>
        <p:txBody>
          <a:bodyPr>
            <a:prstTxWarp prst="textNoShape">
              <a:avLst/>
            </a:prstTxWarp>
          </a:bodyPr>
          <a:lstStyle/>
          <a:p>
            <a:r>
              <a:rPr lang="en-US" b="1" dirty="0">
                <a:ea typeface="Lucida Grande" charset="0"/>
                <a:cs typeface="Lucida Grande" charset="0"/>
                <a:sym typeface="Lucida Grande" charset="0"/>
              </a:rPr>
              <a:t>A dependency is a “using relationship” that states a change in specification of one thing may affect another thing that uses it</a:t>
            </a:r>
          </a:p>
          <a:p>
            <a:r>
              <a:rPr lang="en-US" b="1" dirty="0">
                <a:ea typeface="Lucida Grande" charset="0"/>
                <a:cs typeface="Lucida Grande" charset="0"/>
                <a:sym typeface="Lucida Grande" charset="0"/>
              </a:rPr>
              <a:t>&gt;&gt;&gt;On board (and quiz)</a:t>
            </a:r>
            <a:r>
              <a:rPr lang="en-US" dirty="0">
                <a:ea typeface="Lucida Grande" charset="0"/>
                <a:cs typeface="Lucida Grande" charset="0"/>
                <a:sym typeface="Lucida Grande" charset="0"/>
              </a:rPr>
              <a:t>: global variable, parameter, local variable, static method call</a:t>
            </a:r>
          </a:p>
          <a:p>
            <a:r>
              <a:rPr lang="en-US" dirty="0">
                <a:ea typeface="Lucida Grande" charset="0"/>
                <a:cs typeface="Lucida Grande" charset="0"/>
                <a:sym typeface="Lucida Grande" charset="0"/>
              </a:rPr>
              <a:t>[Which of these are we showing here?  Parameter]</a:t>
            </a:r>
          </a:p>
          <a:p>
            <a:r>
              <a:rPr lang="en-US" dirty="0">
                <a:ea typeface="Lucida Grande" charset="0"/>
                <a:cs typeface="Lucida Grande" charset="0"/>
                <a:sym typeface="Lucida Grande" charset="0"/>
              </a:rPr>
              <a:t>• </a:t>
            </a:r>
            <a:r>
              <a:rPr lang="en-US" dirty="0" smtClean="0">
                <a:ea typeface="Lucida Grande" charset="0"/>
                <a:cs typeface="Lucida Grande" charset="0"/>
                <a:sym typeface="Lucida Grande" charset="0"/>
              </a:rPr>
              <a:t>labels</a:t>
            </a:r>
            <a:endParaRPr lang="en-US" dirty="0">
              <a:ea typeface="Lucida Grande" charset="0"/>
              <a:cs typeface="Lucida Grande" charset="0"/>
              <a:sym typeface="Lucida Grande" charset="0"/>
            </a:endParaRPr>
          </a:p>
        </p:txBody>
      </p:sp>
    </p:spTree>
    <p:extLst>
      <p:ext uri="{BB962C8B-B14F-4D97-AF65-F5344CB8AC3E}">
        <p14:creationId xmlns:p14="http://schemas.microsoft.com/office/powerpoint/2010/main" val="3311093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6867" name="Rectangle 3"/>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23697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891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dirty="0" smtClean="0"/>
              <a:t>Q1</a:t>
            </a:r>
            <a:r>
              <a:rPr lang="en-US" dirty="0" smtClean="0"/>
              <a:t>: If a class doesn't have an "extends" in its declaration, does it have a superclass?  If not, why not?  If so, what is its superclass?</a:t>
            </a:r>
            <a:r>
              <a:rPr lang="en-US" baseline="0" dirty="0" smtClean="0"/>
              <a:t> [Yes, </a:t>
            </a:r>
            <a:r>
              <a:rPr lang="en-US" dirty="0" smtClean="0"/>
              <a:t>Object]</a:t>
            </a:r>
          </a:p>
          <a:p>
            <a:endParaRPr lang="en-US" dirty="0" smtClean="0"/>
          </a:p>
        </p:txBody>
      </p:sp>
      <p:sp>
        <p:nvSpPr>
          <p:cNvPr id="3891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BB1CBAE0-65F2-4540-800E-9AAD0D751D54}" type="slidenum">
              <a:rPr lang="en-US" sz="1100">
                <a:latin typeface="Calibri" pitchFamily="-112" charset="0"/>
              </a:rPr>
              <a:pPr eaLnBrk="1" hangingPunct="1"/>
              <a:t>10</a:t>
            </a:fld>
            <a:endParaRPr lang="en-US" sz="1100">
              <a:latin typeface="Calibri" pitchFamily="-112" charset="0"/>
            </a:endParaRPr>
          </a:p>
        </p:txBody>
      </p:sp>
    </p:spTree>
    <p:extLst>
      <p:ext uri="{BB962C8B-B14F-4D97-AF65-F5344CB8AC3E}">
        <p14:creationId xmlns:p14="http://schemas.microsoft.com/office/powerpoint/2010/main" val="4151541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lstStyle>
          <a:p>
            <a:fld id="{4F998A34-C17F-4144-B18D-28D9EDD25B8E}" type="datetime1">
              <a:rPr lang="en-US"/>
              <a:pPr/>
              <a:t>4/18/2018</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DD4BFF7D-D017-47FF-AE03-F3BD3415CD0C}" type="slidenum">
              <a:rPr lang="en-US"/>
              <a:pPr/>
              <a:t>‹#›</a:t>
            </a:fld>
            <a:endParaRPr lang="en-US"/>
          </a:p>
        </p:txBody>
      </p:sp>
    </p:spTree>
    <p:extLst>
      <p:ext uri="{BB962C8B-B14F-4D97-AF65-F5344CB8AC3E}">
        <p14:creationId xmlns:p14="http://schemas.microsoft.com/office/powerpoint/2010/main" val="26088048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56C527D4-D4E1-4627-B2DD-D20438D659CD}" type="datetime1">
              <a:rPr lang="en-US"/>
              <a:pPr/>
              <a:t>4/18/2018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FD6BA0E8-4CC3-486C-B8A4-5F272474FB9C}" type="slidenum">
              <a:rPr lang="en-US"/>
              <a:pPr/>
              <a:t>‹#›</a:t>
            </a:fld>
            <a:endParaRPr lang="en-US"/>
          </a:p>
        </p:txBody>
      </p:sp>
    </p:spTree>
    <p:extLst>
      <p:ext uri="{BB962C8B-B14F-4D97-AF65-F5344CB8AC3E}">
        <p14:creationId xmlns:p14="http://schemas.microsoft.com/office/powerpoint/2010/main" val="16428983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94E2F403-08D3-4AC5-A4E3-123833600C6A}" type="datetime1">
              <a:rPr lang="en-US"/>
              <a:pPr/>
              <a:t>4/18/2018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63DF0FA1-9D92-4F42-A931-5D473DA475A6}" type="slidenum">
              <a:rPr lang="en-US"/>
              <a:pPr/>
              <a:t>‹#›</a:t>
            </a:fld>
            <a:endParaRPr lang="en-US"/>
          </a:p>
        </p:txBody>
      </p:sp>
    </p:spTree>
    <p:extLst>
      <p:ext uri="{BB962C8B-B14F-4D97-AF65-F5344CB8AC3E}">
        <p14:creationId xmlns:p14="http://schemas.microsoft.com/office/powerpoint/2010/main" val="174930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fld id="{786D30A6-83C9-4F95-ACA3-B2BB1DD542CE}" type="datetime1">
              <a:rPr lang="en-US"/>
              <a:pPr/>
              <a:t>4/18/2018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9174C901-A9AB-474C-A55A-3F63E895E4A8}" type="slidenum">
              <a:rPr lang="en-US"/>
              <a:pPr/>
              <a:t>‹#›</a:t>
            </a:fld>
            <a:endParaRPr lang="en-US"/>
          </a:p>
        </p:txBody>
      </p:sp>
    </p:spTree>
    <p:extLst>
      <p:ext uri="{BB962C8B-B14F-4D97-AF65-F5344CB8AC3E}">
        <p14:creationId xmlns:p14="http://schemas.microsoft.com/office/powerpoint/2010/main" val="37515983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a:spLocks noChangeArrowheads="1"/>
          </p:cNvSpPr>
          <p:nvPr/>
        </p:nvSpPr>
        <p:spPr bwMode="auto">
          <a:xfrm>
            <a:off x="3636963" y="3005138"/>
            <a:ext cx="182562"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5" name="Chevron 4"/>
          <p:cNvSpPr>
            <a:spLocks noChangeArrowheads="1"/>
          </p:cNvSpPr>
          <p:nvPr/>
        </p:nvSpPr>
        <p:spPr bwMode="auto">
          <a:xfrm>
            <a:off x="3449638" y="3005138"/>
            <a:ext cx="184150"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fld id="{213C1A93-21D8-41D5-AD69-01D2BE5079B6}" type="datetime1">
              <a:rPr lang="en-US"/>
              <a:pPr/>
              <a:t>4/18/2018</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8F072BB6-1658-4665-A188-57D55B77A3E9}" type="slidenum">
              <a:rPr lang="en-US"/>
              <a:pPr/>
              <a:t>‹#›</a:t>
            </a:fld>
            <a:endParaRPr lang="en-US"/>
          </a:p>
        </p:txBody>
      </p:sp>
    </p:spTree>
    <p:extLst>
      <p:ext uri="{BB962C8B-B14F-4D97-AF65-F5344CB8AC3E}">
        <p14:creationId xmlns:p14="http://schemas.microsoft.com/office/powerpoint/2010/main" val="4161233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lstStyle>
          <a:p>
            <a:fld id="{255447DE-6436-4341-AB4E-0BA0FA9898A3}" type="datetime1">
              <a:rPr lang="en-US"/>
              <a:pPr/>
              <a:t>4/18/2018</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0FAD66D5-3923-4EEA-B871-E6C7B5E4161A}" type="slidenum">
              <a:rPr lang="en-US"/>
              <a:pPr/>
              <a:t>‹#›</a:t>
            </a:fld>
            <a:endParaRPr lang="en-US"/>
          </a:p>
        </p:txBody>
      </p:sp>
    </p:spTree>
    <p:extLst>
      <p:ext uri="{BB962C8B-B14F-4D97-AF65-F5344CB8AC3E}">
        <p14:creationId xmlns:p14="http://schemas.microsoft.com/office/powerpoint/2010/main" val="13112022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88F5A316-F744-4385-8FDE-64047407295F}" type="datetime1">
              <a:rPr lang="en-US"/>
              <a:pPr/>
              <a:t>4/18/2018</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EFABC3B7-E9E4-477F-9078-13C7D755507A}" type="slidenum">
              <a:rPr lang="en-US"/>
              <a:pPr/>
              <a:t>‹#›</a:t>
            </a:fld>
            <a:endParaRPr lang="en-US"/>
          </a:p>
        </p:txBody>
      </p:sp>
    </p:spTree>
    <p:extLst>
      <p:ext uri="{BB962C8B-B14F-4D97-AF65-F5344CB8AC3E}">
        <p14:creationId xmlns:p14="http://schemas.microsoft.com/office/powerpoint/2010/main" val="15398322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83818973-995F-4078-9072-7FFC81CB1E04}" type="datetime1">
              <a:rPr lang="en-US"/>
              <a:pPr/>
              <a:t>4/18/2018</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5406D796-C7DB-47AE-B7FD-97BB12DBFA07}" type="slidenum">
              <a:rPr lang="en-US"/>
              <a:pPr/>
              <a:t>‹#›</a:t>
            </a:fld>
            <a:endParaRPr lang="en-US"/>
          </a:p>
        </p:txBody>
      </p:sp>
    </p:spTree>
    <p:extLst>
      <p:ext uri="{BB962C8B-B14F-4D97-AF65-F5344CB8AC3E}">
        <p14:creationId xmlns:p14="http://schemas.microsoft.com/office/powerpoint/2010/main" val="284777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F0EEE60-F2F8-4134-AC1E-9DD5C8105591}" type="datetime1">
              <a:rPr lang="en-US"/>
              <a:pPr/>
              <a:t>4/18/2018</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9C38286E-F8CB-4313-B126-345266CA6935}" type="slidenum">
              <a:rPr lang="en-US"/>
              <a:pPr/>
              <a:t>‹#›</a:t>
            </a:fld>
            <a:endParaRPr lang="en-US"/>
          </a:p>
        </p:txBody>
      </p:sp>
    </p:spTree>
    <p:extLst>
      <p:ext uri="{BB962C8B-B14F-4D97-AF65-F5344CB8AC3E}">
        <p14:creationId xmlns:p14="http://schemas.microsoft.com/office/powerpoint/2010/main" val="41890856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3ABF3968-792E-48CF-9F22-05BC6B8559DA}" type="datetime1">
              <a:rPr lang="en-US"/>
              <a:pPr/>
              <a:t>4/18/2018</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9A308DC3-9E3A-4A31-853C-1FBAE536975B}" type="slidenum">
              <a:rPr lang="en-US"/>
              <a:pPr/>
              <a:t>‹#›</a:t>
            </a:fld>
            <a:endParaRPr lang="en-US"/>
          </a:p>
        </p:txBody>
      </p:sp>
    </p:spTree>
    <p:extLst>
      <p:ext uri="{BB962C8B-B14F-4D97-AF65-F5344CB8AC3E}">
        <p14:creationId xmlns:p14="http://schemas.microsoft.com/office/powerpoint/2010/main" val="28289480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a:spLocks noChangeArrowheads="1"/>
          </p:cNvSpPr>
          <p:nvPr/>
        </p:nvSpPr>
        <p:spPr bwMode="auto">
          <a:xfrm>
            <a:off x="8664575"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10" name="Chevron 9"/>
          <p:cNvSpPr>
            <a:spLocks noChangeArrowheads="1"/>
          </p:cNvSpPr>
          <p:nvPr/>
        </p:nvSpPr>
        <p:spPr bwMode="auto">
          <a:xfrm>
            <a:off x="8477250"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lvl1pPr>
          </a:lstStyle>
          <a:p>
            <a:fld id="{80927E99-3B54-454C-8CDF-F2F5C2849B92}" type="datetime1">
              <a:rPr lang="en-US"/>
              <a:pPr/>
              <a:t>4/18/2018</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8486B8B2-2E27-4971-9826-799D63638FEB}" type="slidenum">
              <a:rPr lang="en-US"/>
              <a:pPr/>
              <a:t>‹#›</a:t>
            </a:fld>
            <a:endParaRPr lang="en-US"/>
          </a:p>
        </p:txBody>
      </p:sp>
    </p:spTree>
    <p:extLst>
      <p:ext uri="{BB962C8B-B14F-4D97-AF65-F5344CB8AC3E}">
        <p14:creationId xmlns:p14="http://schemas.microsoft.com/office/powerpoint/2010/main" val="3468132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0"/>
            <a:ext cx="8229600" cy="792162"/>
          </a:xfrm>
          <a:prstGeom prst="rect">
            <a:avLst/>
          </a:prstGeom>
        </p:spPr>
        <p:txBody>
          <a:bodyPr vert="horz" anchor="ctr">
            <a:normAutofit/>
            <a:scene3d>
              <a:camera prst="orthographicFront"/>
              <a:lightRig rig="soft" dir="t"/>
            </a:scene3d>
            <a:sp3d prstMaterial="softEdge">
              <a:bevelT w="25400" h="25400"/>
            </a:sp3d>
          </a:bodyPr>
          <a:lstStyle/>
          <a:p>
            <a:r>
              <a:rPr lang="en-US" dirty="0" smtClean="0"/>
              <a:t>Click to edit Master title style</a:t>
            </a:r>
            <a:endParaRPr lang="en-US" dirty="0"/>
          </a:p>
        </p:txBody>
      </p:sp>
      <p:sp>
        <p:nvSpPr>
          <p:cNvPr id="1033" name="Text Placeholder 29"/>
          <p:cNvSpPr>
            <a:spLocks noGrp="1"/>
          </p:cNvSpPr>
          <p:nvPr>
            <p:ph type="body" idx="1"/>
          </p:nvPr>
        </p:nvSpPr>
        <p:spPr bwMode="auto">
          <a:xfrm>
            <a:off x="457200" y="1066800"/>
            <a:ext cx="8229600" cy="534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vl1pPr>
          </a:lstStyle>
          <a:p>
            <a:fld id="{6EC5FA0E-C174-4CFB-8CA2-D461EAACEA40}" type="datetime1">
              <a:rPr lang="en-US"/>
              <a:pPr/>
              <a:t>4/18/2018</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ea typeface="+mn-ea"/>
                <a:cs typeface="Arial" charset="0"/>
              </a:defRPr>
            </a:lvl1pPr>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1D6D27ED-4285-4812-B5DF-16F6072ED41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98" r:id="rId1"/>
    <p:sldLayoutId id="2147484294" r:id="rId2"/>
    <p:sldLayoutId id="2147484299" r:id="rId3"/>
    <p:sldLayoutId id="2147484300" r:id="rId4"/>
    <p:sldLayoutId id="2147484301" r:id="rId5"/>
    <p:sldLayoutId id="2147484302" r:id="rId6"/>
    <p:sldLayoutId id="2147484295" r:id="rId7"/>
    <p:sldLayoutId id="2147484303" r:id="rId8"/>
    <p:sldLayoutId id="2147484304" r:id="rId9"/>
    <p:sldLayoutId id="2147484296" r:id="rId10"/>
    <p:sldLayoutId id="2147484297" r:id="rId11"/>
  </p:sldLayoutIdLst>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id="1" dur="indefinite" restart="never" nodeType="tmRoot"/>
      </p:par>
    </p:tnLst>
  </p:timing>
  <p:txStyles>
    <p:titleStyle>
      <a:lvl1pPr algn="l" rtl="0" eaLnBrk="0" fontAlgn="base" hangingPunct="0">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ＭＳ Ｐゴシック" pitchFamily="-112" charset="-128"/>
          <a:cs typeface="+mj-cs"/>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p:titleStyle>
    <p:bodyStyle>
      <a:lvl1pPr marL="365125" indent="-255588" algn="l" rtl="0" eaLnBrk="0" fontAlgn="base" hangingPunct="0">
        <a:spcBef>
          <a:spcPts val="400"/>
        </a:spcBef>
        <a:spcAft>
          <a:spcPct val="0"/>
        </a:spcAft>
        <a:buClr>
          <a:schemeClr val="accent1"/>
        </a:buClr>
        <a:buSzPct val="68000"/>
        <a:buFont typeface="Wingdings 3" pitchFamily="-112" charset="2"/>
        <a:buChar char=""/>
        <a:defRPr sz="2700" kern="1200">
          <a:solidFill>
            <a:schemeClr val="tx1"/>
          </a:solidFill>
          <a:latin typeface="+mn-lt"/>
          <a:ea typeface="ＭＳ Ｐゴシック" pitchFamily="-112" charset="-128"/>
          <a:cs typeface="+mn-cs"/>
        </a:defRPr>
      </a:lvl1pPr>
      <a:lvl2pPr marL="620713" indent="-228600" algn="l" rtl="0" eaLnBrk="0" fontAlgn="base" hangingPunct="0">
        <a:spcBef>
          <a:spcPts val="325"/>
        </a:spcBef>
        <a:spcAft>
          <a:spcPct val="0"/>
        </a:spcAft>
        <a:buClr>
          <a:schemeClr val="accent1"/>
        </a:buClr>
        <a:buFont typeface="Verdana" pitchFamily="-112" charset="0"/>
        <a:buChar char="◦"/>
        <a:defRPr sz="2300" kern="1200">
          <a:solidFill>
            <a:schemeClr val="tx1"/>
          </a:solidFill>
          <a:latin typeface="+mn-lt"/>
          <a:ea typeface="ＭＳ Ｐゴシック" pitchFamily="-112" charset="-128"/>
          <a:cs typeface="+mn-cs"/>
        </a:defRPr>
      </a:lvl2pPr>
      <a:lvl3pPr marL="858838" indent="-228600" algn="l" rtl="0" eaLnBrk="0" fontAlgn="base" hangingPunct="0">
        <a:spcBef>
          <a:spcPts val="350"/>
        </a:spcBef>
        <a:spcAft>
          <a:spcPct val="0"/>
        </a:spcAft>
        <a:buClr>
          <a:schemeClr val="accent2"/>
        </a:buClr>
        <a:buSzPct val="100000"/>
        <a:buFont typeface="Wingdings 2" pitchFamily="-112" charset="2"/>
        <a:buChar char=""/>
        <a:defRPr sz="2100" kern="1200">
          <a:solidFill>
            <a:schemeClr val="tx1"/>
          </a:solidFill>
          <a:latin typeface="+mn-lt"/>
          <a:ea typeface="ＭＳ Ｐゴシック" pitchFamily="-112" charset="-128"/>
          <a:cs typeface="+mn-cs"/>
        </a:defRPr>
      </a:lvl3pPr>
      <a:lvl4pPr marL="1143000" indent="-228600" algn="l" rtl="0" eaLnBrk="0" fontAlgn="base" hangingPunct="0">
        <a:spcBef>
          <a:spcPts val="350"/>
        </a:spcBef>
        <a:spcAft>
          <a:spcPct val="0"/>
        </a:spcAft>
        <a:buClr>
          <a:schemeClr val="accent2"/>
        </a:buClr>
        <a:buFont typeface="Wingdings 2" pitchFamily="-112" charset="2"/>
        <a:buChar char=""/>
        <a:defRPr sz="1900" kern="1200">
          <a:solidFill>
            <a:schemeClr val="tx1"/>
          </a:solidFill>
          <a:latin typeface="+mn-lt"/>
          <a:ea typeface="ＭＳ Ｐゴシック" pitchFamily="-112" charset="-128"/>
          <a:cs typeface="+mn-cs"/>
        </a:defRPr>
      </a:lvl4pPr>
      <a:lvl5pPr marL="1371600" indent="-228600" algn="l" rtl="0" eaLnBrk="0" fontAlgn="base" hangingPunct="0">
        <a:spcBef>
          <a:spcPts val="350"/>
        </a:spcBef>
        <a:spcAft>
          <a:spcPct val="0"/>
        </a:spcAft>
        <a:buClr>
          <a:schemeClr val="accent2"/>
        </a:buClr>
        <a:buFont typeface="Wingdings 2" pitchFamily="-112" charset="2"/>
        <a:buChar char=""/>
        <a:defRPr kern="1200">
          <a:solidFill>
            <a:schemeClr val="tx1"/>
          </a:solidFill>
          <a:latin typeface="+mn-lt"/>
          <a:ea typeface="ＭＳ Ｐゴシック" pitchFamily="-112"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dirty="0" smtClean="0">
                <a:ea typeface="+mj-ea"/>
              </a:rPr>
              <a:t>CSSE 220</a:t>
            </a:r>
            <a:endParaRPr lang="en-US" dirty="0">
              <a:ea typeface="+mj-ea"/>
            </a:endParaRPr>
          </a:p>
        </p:txBody>
      </p:sp>
      <p:sp>
        <p:nvSpPr>
          <p:cNvPr id="15363" name="Rectangle 2"/>
          <p:cNvSpPr>
            <a:spLocks noGrp="1"/>
          </p:cNvSpPr>
          <p:nvPr>
            <p:ph type="subTitle" idx="1"/>
          </p:nvPr>
        </p:nvSpPr>
        <p:spPr>
          <a:xfrm>
            <a:off x="685800" y="3611563"/>
            <a:ext cx="7772400" cy="1200150"/>
          </a:xfrm>
        </p:spPr>
        <p:txBody>
          <a:bodyPr/>
          <a:lstStyle/>
          <a:p>
            <a:pPr marR="0" eaLnBrk="1" hangingPunct="1">
              <a:lnSpc>
                <a:spcPct val="90000"/>
              </a:lnSpc>
            </a:pPr>
            <a:r>
              <a:rPr lang="en-US" sz="2500" dirty="0" smtClean="0"/>
              <a:t>Object &amp; Polymorphism</a:t>
            </a:r>
            <a:br>
              <a:rPr lang="en-US" sz="2500" dirty="0" smtClean="0"/>
            </a:br>
            <a:endParaRPr lang="en-US" sz="2500" dirty="0" smtClean="0"/>
          </a:p>
        </p:txBody>
      </p:sp>
      <p:sp>
        <p:nvSpPr>
          <p:cNvPr id="4" name="TextBox 3"/>
          <p:cNvSpPr txBox="1"/>
          <p:nvPr/>
        </p:nvSpPr>
        <p:spPr>
          <a:xfrm>
            <a:off x="285750" y="6242050"/>
            <a:ext cx="531495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r>
              <a:rPr lang="en-US" dirty="0"/>
              <a:t>Check out </a:t>
            </a:r>
            <a:r>
              <a:rPr lang="en-US" i="1" dirty="0" smtClean="0"/>
              <a:t>Polymorphism </a:t>
            </a:r>
            <a:r>
              <a:rPr lang="en-US" dirty="0" smtClean="0"/>
              <a:t>from </a:t>
            </a:r>
            <a:r>
              <a:rPr lang="en-US" dirty="0"/>
              <a:t>SVN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4"/>
          <p:cNvSpPr>
            <a:spLocks noGrp="1"/>
          </p:cNvSpPr>
          <p:nvPr>
            <p:ph idx="1"/>
          </p:nvPr>
        </p:nvSpPr>
        <p:spPr>
          <a:xfrm>
            <a:off x="457200" y="1066800"/>
            <a:ext cx="8686800" cy="5341938"/>
          </a:xfrm>
        </p:spPr>
        <p:txBody>
          <a:bodyPr/>
          <a:lstStyle/>
          <a:p>
            <a:pPr marL="109537" indent="0">
              <a:buNone/>
            </a:pPr>
            <a:r>
              <a:rPr lang="en-US" sz="3200" b="1" i="1" dirty="0" smtClean="0"/>
              <a:t>Every</a:t>
            </a:r>
            <a:r>
              <a:rPr lang="en-US" sz="3200" i="1" dirty="0" smtClean="0"/>
              <a:t> class in Java inherits from </a:t>
            </a:r>
            <a:r>
              <a:rPr lang="en-US" sz="3200" b="1" i="1" dirty="0" smtClean="0">
                <a:solidFill>
                  <a:srgbClr val="EB641B"/>
                </a:solidFill>
                <a:latin typeface="Lucida Sans Typewriter" pitchFamily="-112" charset="0"/>
              </a:rPr>
              <a:t>Object</a:t>
            </a:r>
          </a:p>
          <a:p>
            <a:pPr lvl="1"/>
            <a:endParaRPr lang="en-US" dirty="0" smtClean="0"/>
          </a:p>
          <a:p>
            <a:r>
              <a:rPr lang="en-US" dirty="0" smtClean="0"/>
              <a:t>Directly and </a:t>
            </a:r>
            <a:r>
              <a:rPr lang="en-US" b="1" dirty="0" smtClean="0"/>
              <a:t>explicitly</a:t>
            </a:r>
            <a:r>
              <a:rPr lang="en-US" dirty="0" smtClean="0"/>
              <a:t>:</a:t>
            </a:r>
          </a:p>
          <a:p>
            <a:pPr lvl="1"/>
            <a:r>
              <a:rPr lang="en-US" b="1" dirty="0" smtClean="0">
                <a:solidFill>
                  <a:srgbClr val="0000FF"/>
                </a:solidFill>
                <a:latin typeface="Lucida Sans Typewriter" pitchFamily="-112" charset="0"/>
              </a:rPr>
              <a:t>public class String extends Object {…}</a:t>
            </a:r>
          </a:p>
          <a:p>
            <a:endParaRPr lang="en-US" dirty="0" smtClean="0"/>
          </a:p>
          <a:p>
            <a:r>
              <a:rPr lang="en-US" dirty="0" smtClean="0"/>
              <a:t>Directly and </a:t>
            </a:r>
            <a:r>
              <a:rPr lang="en-US" b="1" dirty="0" smtClean="0"/>
              <a:t>implicitly</a:t>
            </a:r>
            <a:r>
              <a:rPr lang="en-US" dirty="0" smtClean="0"/>
              <a:t>:</a:t>
            </a:r>
          </a:p>
          <a:p>
            <a:pPr lvl="1"/>
            <a:r>
              <a:rPr lang="en-US" b="1" dirty="0" smtClean="0">
                <a:solidFill>
                  <a:srgbClr val="0000FF"/>
                </a:solidFill>
                <a:latin typeface="Lucida Sans Typewriter" pitchFamily="-112" charset="0"/>
              </a:rPr>
              <a:t>class </a:t>
            </a:r>
            <a:r>
              <a:rPr lang="en-US" b="1" dirty="0" err="1" smtClean="0">
                <a:solidFill>
                  <a:srgbClr val="0000FF"/>
                </a:solidFill>
                <a:latin typeface="Lucida Sans Typewriter" pitchFamily="-112" charset="0"/>
              </a:rPr>
              <a:t>BankAccount</a:t>
            </a:r>
            <a:r>
              <a:rPr lang="en-US" b="1" dirty="0" smtClean="0">
                <a:solidFill>
                  <a:srgbClr val="0000FF"/>
                </a:solidFill>
                <a:latin typeface="Lucida Sans Typewriter" pitchFamily="-112" charset="0"/>
              </a:rPr>
              <a:t> {…}</a:t>
            </a:r>
          </a:p>
          <a:p>
            <a:endParaRPr lang="en-US" dirty="0" smtClean="0"/>
          </a:p>
          <a:p>
            <a:r>
              <a:rPr lang="en-US" b="1" dirty="0" smtClean="0"/>
              <a:t>Indirectly</a:t>
            </a:r>
            <a:r>
              <a:rPr lang="en-US" dirty="0" smtClean="0"/>
              <a:t>:</a:t>
            </a:r>
          </a:p>
          <a:p>
            <a:pPr lvl="1"/>
            <a:r>
              <a:rPr lang="en-US" b="1" dirty="0" smtClean="0">
                <a:solidFill>
                  <a:srgbClr val="0000FF"/>
                </a:solidFill>
                <a:latin typeface="Lucida Sans Typewriter" pitchFamily="-112" charset="0"/>
              </a:rPr>
              <a:t>class </a:t>
            </a:r>
            <a:r>
              <a:rPr lang="en-US" b="1" dirty="0" err="1" smtClean="0">
                <a:solidFill>
                  <a:srgbClr val="0000FF"/>
                </a:solidFill>
                <a:latin typeface="Lucida Sans Typewriter" pitchFamily="-112" charset="0"/>
              </a:rPr>
              <a:t>SavingsAccount</a:t>
            </a:r>
            <a:r>
              <a:rPr lang="en-US" b="1" dirty="0" smtClean="0">
                <a:solidFill>
                  <a:srgbClr val="0000FF"/>
                </a:solidFill>
                <a:latin typeface="Lucida Sans Typewriter" pitchFamily="-112" charset="0"/>
              </a:rPr>
              <a:t> extends </a:t>
            </a:r>
            <a:r>
              <a:rPr lang="en-US" b="1" dirty="0" err="1" smtClean="0">
                <a:solidFill>
                  <a:srgbClr val="0000FF"/>
                </a:solidFill>
                <a:latin typeface="Lucida Sans Typewriter" pitchFamily="-112" charset="0"/>
              </a:rPr>
              <a:t>BankAccount</a:t>
            </a:r>
            <a:r>
              <a:rPr lang="en-US" b="1" dirty="0" smtClean="0">
                <a:solidFill>
                  <a:srgbClr val="0000FF"/>
                </a:solidFill>
                <a:latin typeface="Lucida Sans Typewriter" pitchFamily="-112" charset="0"/>
              </a:rPr>
              <a:t> {…}</a:t>
            </a:r>
          </a:p>
        </p:txBody>
      </p:sp>
      <p:sp>
        <p:nvSpPr>
          <p:cNvPr id="4" name="Title 3"/>
          <p:cNvSpPr>
            <a:spLocks noGrp="1"/>
          </p:cNvSpPr>
          <p:nvPr>
            <p:ph type="title"/>
          </p:nvPr>
        </p:nvSpPr>
        <p:spPr/>
        <p:txBody>
          <a:bodyPr/>
          <a:lstStyle/>
          <a:p>
            <a:pPr>
              <a:defRPr/>
            </a:pPr>
            <a:r>
              <a:rPr lang="en-US" dirty="0" smtClean="0">
                <a:ea typeface="+mj-ea"/>
              </a:rPr>
              <a:t>Object</a:t>
            </a:r>
            <a:endParaRPr lang="en-US" dirty="0">
              <a:ea typeface="+mj-ea"/>
            </a:endParaRPr>
          </a:p>
        </p:txBody>
      </p:sp>
      <p:sp>
        <p:nvSpPr>
          <p:cNvPr id="5" name="Rectangle 9"/>
          <p:cNvSpPr>
            <a:spLocks/>
          </p:cNvSpPr>
          <p:nvPr/>
        </p:nvSpPr>
        <p:spPr bwMode="auto">
          <a:xfrm>
            <a:off x="8432800" y="6334564"/>
            <a:ext cx="558800" cy="4191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a:defRPr/>
            </a:pPr>
            <a:r>
              <a:rPr lang="en-US" sz="1800" dirty="0" smtClean="0">
                <a:solidFill>
                  <a:schemeClr val="bg1"/>
                </a:solidFill>
                <a:cs typeface="Arial" pitchFamily="34" charset="0"/>
                <a:sym typeface="Arial" pitchFamily="34" charset="0"/>
              </a:rPr>
              <a:t>Q1</a:t>
            </a:r>
            <a:endParaRPr lang="en-US" sz="1800" dirty="0">
              <a:solidFill>
                <a:schemeClr val="bg1"/>
              </a:solidFill>
              <a:cs typeface="Arial" pitchFamily="34" charset="0"/>
              <a:sym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89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457200" y="1447800"/>
            <a:ext cx="8229600" cy="4960938"/>
          </a:xfrm>
        </p:spPr>
        <p:txBody>
          <a:bodyPr/>
          <a:lstStyle/>
          <a:p>
            <a:r>
              <a:rPr lang="en-US" b="1" dirty="0" smtClean="0">
                <a:solidFill>
                  <a:srgbClr val="0000FF"/>
                </a:solidFill>
                <a:latin typeface="Lucida Sans Typewriter" pitchFamily="-112" charset="0"/>
              </a:rPr>
              <a:t>String </a:t>
            </a:r>
            <a:r>
              <a:rPr lang="en-US" b="1" dirty="0" err="1" smtClean="0">
                <a:solidFill>
                  <a:srgbClr val="0000FF"/>
                </a:solidFill>
                <a:latin typeface="Lucida Sans Typewriter" pitchFamily="-112" charset="0"/>
              </a:rPr>
              <a:t>toString</a:t>
            </a:r>
            <a:r>
              <a:rPr lang="en-US" b="1" dirty="0" smtClean="0">
                <a:solidFill>
                  <a:srgbClr val="0000FF"/>
                </a:solidFill>
                <a:latin typeface="Lucida Sans Typewriter" pitchFamily="-112" charset="0"/>
              </a:rPr>
              <a:t>()</a:t>
            </a:r>
          </a:p>
          <a:p>
            <a:endParaRPr lang="en-US" b="1" dirty="0" smtClean="0">
              <a:solidFill>
                <a:srgbClr val="0000FF"/>
              </a:solidFill>
              <a:latin typeface="Lucida Sans Typewriter" pitchFamily="-112" charset="0"/>
            </a:endParaRPr>
          </a:p>
          <a:p>
            <a:r>
              <a:rPr lang="en-US" b="1" dirty="0" err="1" smtClean="0">
                <a:solidFill>
                  <a:srgbClr val="0000FF"/>
                </a:solidFill>
                <a:latin typeface="Lucida Sans Typewriter" pitchFamily="-112" charset="0"/>
              </a:rPr>
              <a:t>boolean</a:t>
            </a:r>
            <a:r>
              <a:rPr lang="en-US" b="1" dirty="0" smtClean="0">
                <a:solidFill>
                  <a:srgbClr val="0000FF"/>
                </a:solidFill>
                <a:latin typeface="Lucida Sans Typewriter" pitchFamily="-112" charset="0"/>
              </a:rPr>
              <a:t> equals(Object </a:t>
            </a:r>
            <a:r>
              <a:rPr lang="en-US" b="1" dirty="0" err="1" smtClean="0">
                <a:solidFill>
                  <a:srgbClr val="0000FF"/>
                </a:solidFill>
                <a:latin typeface="Lucida Sans Typewriter" pitchFamily="-112" charset="0"/>
              </a:rPr>
              <a:t>otherObject</a:t>
            </a:r>
            <a:r>
              <a:rPr lang="en-US" b="1" dirty="0" smtClean="0">
                <a:solidFill>
                  <a:srgbClr val="0000FF"/>
                </a:solidFill>
                <a:latin typeface="Lucida Sans Typewriter" pitchFamily="-112" charset="0"/>
              </a:rPr>
              <a:t>)</a:t>
            </a:r>
          </a:p>
          <a:p>
            <a:endParaRPr lang="en-US" b="1" dirty="0" smtClean="0">
              <a:solidFill>
                <a:srgbClr val="0000FF"/>
              </a:solidFill>
              <a:latin typeface="Lucida Sans Typewriter" pitchFamily="-112" charset="0"/>
            </a:endParaRPr>
          </a:p>
          <a:p>
            <a:r>
              <a:rPr lang="en-US" b="1" dirty="0" smtClean="0">
                <a:solidFill>
                  <a:srgbClr val="0000FF"/>
                </a:solidFill>
                <a:latin typeface="Lucida Sans Typewriter" pitchFamily="-112" charset="0"/>
              </a:rPr>
              <a:t>Class </a:t>
            </a:r>
            <a:r>
              <a:rPr lang="en-US" b="1" dirty="0" err="1" smtClean="0">
                <a:solidFill>
                  <a:srgbClr val="0000FF"/>
                </a:solidFill>
                <a:latin typeface="Lucida Sans Typewriter" pitchFamily="-112" charset="0"/>
              </a:rPr>
              <a:t>getClass</a:t>
            </a:r>
            <a:r>
              <a:rPr lang="en-US" b="1" dirty="0" smtClean="0">
                <a:solidFill>
                  <a:srgbClr val="0000FF"/>
                </a:solidFill>
                <a:latin typeface="Lucida Sans Typewriter" pitchFamily="-112" charset="0"/>
              </a:rPr>
              <a:t>()</a:t>
            </a:r>
          </a:p>
          <a:p>
            <a:endParaRPr lang="en-US" b="1" dirty="0" smtClean="0">
              <a:solidFill>
                <a:srgbClr val="0000FF"/>
              </a:solidFill>
              <a:latin typeface="Lucida Sans Typewriter" pitchFamily="-112" charset="0"/>
            </a:endParaRPr>
          </a:p>
          <a:p>
            <a:r>
              <a:rPr lang="en-US" b="1" dirty="0" smtClean="0">
                <a:solidFill>
                  <a:srgbClr val="0000FF"/>
                </a:solidFill>
                <a:latin typeface="Lucida Sans Typewriter" pitchFamily="-112" charset="0"/>
              </a:rPr>
              <a:t>Object clone()</a:t>
            </a:r>
          </a:p>
          <a:p>
            <a:endParaRPr lang="en-US" b="1" dirty="0" smtClean="0">
              <a:solidFill>
                <a:srgbClr val="0000FF"/>
              </a:solidFill>
              <a:latin typeface="Lucida Sans Typewriter" pitchFamily="-112" charset="0"/>
            </a:endParaRPr>
          </a:p>
          <a:p>
            <a:r>
              <a:rPr lang="en-US" b="1" dirty="0" smtClean="0">
                <a:solidFill>
                  <a:srgbClr val="0000FF"/>
                </a:solidFill>
                <a:latin typeface="Lucida Sans Typewriter" pitchFamily="-112" charset="0"/>
              </a:rPr>
              <a:t>…</a:t>
            </a:r>
          </a:p>
        </p:txBody>
      </p:sp>
      <p:sp>
        <p:nvSpPr>
          <p:cNvPr id="3" name="Title 2"/>
          <p:cNvSpPr>
            <a:spLocks noGrp="1"/>
          </p:cNvSpPr>
          <p:nvPr>
            <p:ph type="title"/>
          </p:nvPr>
        </p:nvSpPr>
        <p:spPr/>
        <p:txBody>
          <a:bodyPr>
            <a:normAutofit fontScale="90000"/>
          </a:bodyPr>
          <a:lstStyle/>
          <a:p>
            <a:pPr>
              <a:defRPr/>
            </a:pPr>
            <a:r>
              <a:rPr lang="en-US" dirty="0" smtClean="0">
                <a:latin typeface="Lucida Sans Typewriter" pitchFamily="33" charset="0"/>
                <a:ea typeface="+mj-ea"/>
                <a:cs typeface="Lucida Sans Typewriter" pitchFamily="33" charset="0"/>
              </a:rPr>
              <a:t>Object</a:t>
            </a:r>
            <a:r>
              <a:rPr lang="en-US" dirty="0" smtClean="0">
                <a:ea typeface="+mj-ea"/>
              </a:rPr>
              <a:t> Provides Several </a:t>
            </a:r>
            <a:r>
              <a:rPr lang="en-US" u="sng" dirty="0" smtClean="0">
                <a:ea typeface="+mj-ea"/>
              </a:rPr>
              <a:t>Methods</a:t>
            </a:r>
            <a:endParaRPr lang="en-US" u="sng" dirty="0">
              <a:ea typeface="+mj-ea"/>
            </a:endParaRPr>
          </a:p>
        </p:txBody>
      </p:sp>
      <p:sp>
        <p:nvSpPr>
          <p:cNvPr id="4" name="Line Callout 2 3"/>
          <p:cNvSpPr/>
          <p:nvPr/>
        </p:nvSpPr>
        <p:spPr>
          <a:xfrm>
            <a:off x="5715000" y="1731963"/>
            <a:ext cx="3200400" cy="498475"/>
          </a:xfrm>
          <a:prstGeom prst="borderCallout2">
            <a:avLst>
              <a:gd name="adj1" fmla="val 18750"/>
              <a:gd name="adj2" fmla="val -8333"/>
              <a:gd name="adj3" fmla="val 18750"/>
              <a:gd name="adj4" fmla="val -16667"/>
              <a:gd name="adj5" fmla="val 133145"/>
              <a:gd name="adj6" fmla="val -4252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Often overridden</a:t>
            </a:r>
          </a:p>
        </p:txBody>
      </p:sp>
      <p:cxnSp>
        <p:nvCxnSpPr>
          <p:cNvPr id="6" name="Straight Connector 5"/>
          <p:cNvCxnSpPr/>
          <p:nvPr/>
        </p:nvCxnSpPr>
        <p:spPr>
          <a:xfrm rot="10800000">
            <a:off x="4419600" y="1827213"/>
            <a:ext cx="762000" cy="1587"/>
          </a:xfrm>
          <a:prstGeom prst="line">
            <a:avLst/>
          </a:prstGeom>
          <a:ln>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Line Callout 2 8"/>
          <p:cNvSpPr/>
          <p:nvPr/>
        </p:nvSpPr>
        <p:spPr>
          <a:xfrm>
            <a:off x="5181600" y="3810000"/>
            <a:ext cx="3200400" cy="500063"/>
          </a:xfrm>
          <a:prstGeom prst="borderCallout2">
            <a:avLst>
              <a:gd name="adj1" fmla="val 18750"/>
              <a:gd name="adj2" fmla="val -8333"/>
              <a:gd name="adj3" fmla="val 18750"/>
              <a:gd name="adj4" fmla="val -16667"/>
              <a:gd name="adj5" fmla="val -23168"/>
              <a:gd name="adj6" fmla="val -3099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Sometimes useful</a:t>
            </a:r>
          </a:p>
        </p:txBody>
      </p:sp>
      <p:sp>
        <p:nvSpPr>
          <p:cNvPr id="10" name="Line Callout 2 9"/>
          <p:cNvSpPr/>
          <p:nvPr/>
        </p:nvSpPr>
        <p:spPr>
          <a:xfrm>
            <a:off x="4114800" y="5181600"/>
            <a:ext cx="3200400" cy="500063"/>
          </a:xfrm>
          <a:prstGeom prst="borderCallout2">
            <a:avLst>
              <a:gd name="adj1" fmla="val 18750"/>
              <a:gd name="adj2" fmla="val -8333"/>
              <a:gd name="adj3" fmla="val 18750"/>
              <a:gd name="adj4" fmla="val -16667"/>
              <a:gd name="adj5" fmla="val -85103"/>
              <a:gd name="adj6" fmla="val -2500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Often dangerous!</a:t>
            </a:r>
          </a:p>
        </p:txBody>
      </p:sp>
      <p:sp>
        <p:nvSpPr>
          <p:cNvPr id="12" name="Rectangle 9"/>
          <p:cNvSpPr>
            <a:spLocks/>
          </p:cNvSpPr>
          <p:nvPr/>
        </p:nvSpPr>
        <p:spPr bwMode="auto">
          <a:xfrm>
            <a:off x="8432800" y="6334564"/>
            <a:ext cx="558800" cy="4191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a:defRPr/>
            </a:pPr>
            <a:r>
              <a:rPr lang="en-US" sz="1800" dirty="0" smtClean="0">
                <a:solidFill>
                  <a:schemeClr val="bg1"/>
                </a:solidFill>
                <a:cs typeface="Arial" pitchFamily="34" charset="0"/>
                <a:sym typeface="Arial" pitchFamily="34" charset="0"/>
              </a:rPr>
              <a:t>Q2</a:t>
            </a:r>
            <a:endParaRPr lang="en-US" sz="1800" dirty="0">
              <a:solidFill>
                <a:schemeClr val="bg1"/>
              </a:solidFill>
              <a:cs typeface="Arial" pitchFamily="34" charset="0"/>
              <a:sym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a:xfrm>
            <a:off x="457200" y="1363662"/>
            <a:ext cx="8229600" cy="5341938"/>
          </a:xfrm>
        </p:spPr>
        <p:txBody>
          <a:bodyPr/>
          <a:lstStyle/>
          <a:p>
            <a:r>
              <a:rPr lang="en-US" dirty="0" smtClean="0"/>
              <a:t>Return a concise, human-readable summary of the object state</a:t>
            </a:r>
          </a:p>
          <a:p>
            <a:endParaRPr lang="en-US" dirty="0" smtClean="0"/>
          </a:p>
          <a:p>
            <a:r>
              <a:rPr lang="en-US" dirty="0" smtClean="0"/>
              <a:t>Very useful because it’s called automatically:</a:t>
            </a:r>
          </a:p>
          <a:p>
            <a:pPr lvl="1"/>
            <a:r>
              <a:rPr lang="en-US" dirty="0" smtClean="0"/>
              <a:t>During string concatenation</a:t>
            </a:r>
          </a:p>
          <a:p>
            <a:pPr lvl="1"/>
            <a:r>
              <a:rPr lang="en-US" dirty="0" smtClean="0"/>
              <a:t>For printing</a:t>
            </a:r>
          </a:p>
          <a:p>
            <a:pPr lvl="1"/>
            <a:r>
              <a:rPr lang="en-US" dirty="0" smtClean="0"/>
              <a:t>In the debugger</a:t>
            </a:r>
          </a:p>
          <a:p>
            <a:pPr lvl="1"/>
            <a:endParaRPr lang="en-US" dirty="0" smtClean="0"/>
          </a:p>
          <a:p>
            <a:r>
              <a:rPr lang="en-US" b="1" dirty="0" err="1" smtClean="0">
                <a:solidFill>
                  <a:srgbClr val="0000FF"/>
                </a:solidFill>
                <a:latin typeface="Lucida Sans Typewriter" pitchFamily="-112" charset="0"/>
              </a:rPr>
              <a:t>getClass</a:t>
            </a:r>
            <a:r>
              <a:rPr lang="en-US" b="1" dirty="0" smtClean="0">
                <a:solidFill>
                  <a:srgbClr val="0000FF"/>
                </a:solidFill>
                <a:latin typeface="Lucida Sans Typewriter" pitchFamily="-112" charset="0"/>
              </a:rPr>
              <a:t>().</a:t>
            </a:r>
            <a:r>
              <a:rPr lang="en-US" b="1" dirty="0" err="1" smtClean="0">
                <a:solidFill>
                  <a:srgbClr val="0000FF"/>
                </a:solidFill>
                <a:latin typeface="Lucida Sans Typewriter" pitchFamily="-112" charset="0"/>
              </a:rPr>
              <a:t>getName</a:t>
            </a:r>
            <a:r>
              <a:rPr lang="en-US" b="1" dirty="0" smtClean="0">
                <a:solidFill>
                  <a:srgbClr val="0000FF"/>
                </a:solidFill>
                <a:latin typeface="Lucida Sans Typewriter" pitchFamily="-112" charset="0"/>
              </a:rPr>
              <a:t>() OR </a:t>
            </a:r>
            <a:br>
              <a:rPr lang="en-US" b="1" dirty="0" smtClean="0">
                <a:solidFill>
                  <a:srgbClr val="0000FF"/>
                </a:solidFill>
                <a:latin typeface="Lucida Sans Typewriter" pitchFamily="-112" charset="0"/>
              </a:rPr>
            </a:br>
            <a:r>
              <a:rPr lang="en-US" b="1" dirty="0" err="1" smtClean="0">
                <a:solidFill>
                  <a:srgbClr val="0000FF"/>
                </a:solidFill>
                <a:latin typeface="Lucida Sans Typewriter" pitchFamily="-112" charset="0"/>
              </a:rPr>
              <a:t>getClass</a:t>
            </a:r>
            <a:r>
              <a:rPr lang="en-US" b="1" dirty="0" smtClean="0">
                <a:solidFill>
                  <a:srgbClr val="0000FF"/>
                </a:solidFill>
                <a:latin typeface="Lucida Sans Typewriter" pitchFamily="-112" charset="0"/>
              </a:rPr>
              <a:t>().</a:t>
            </a:r>
            <a:r>
              <a:rPr lang="en-US" b="1" dirty="0" err="1" smtClean="0">
                <a:solidFill>
                  <a:srgbClr val="0000FF"/>
                </a:solidFill>
                <a:latin typeface="Lucida Sans Typewriter" pitchFamily="-112" charset="0"/>
              </a:rPr>
              <a:t>getSimpleName</a:t>
            </a:r>
            <a:r>
              <a:rPr lang="en-US" b="1" dirty="0" smtClean="0">
                <a:solidFill>
                  <a:srgbClr val="0000FF"/>
                </a:solidFill>
                <a:latin typeface="Lucida Sans Typewriter" pitchFamily="-112" charset="0"/>
              </a:rPr>
              <a:t>() </a:t>
            </a:r>
            <a:r>
              <a:rPr lang="en-US" dirty="0" smtClean="0"/>
              <a:t>comes in handy here…</a:t>
            </a:r>
          </a:p>
        </p:txBody>
      </p:sp>
      <p:sp>
        <p:nvSpPr>
          <p:cNvPr id="3" name="Title 2"/>
          <p:cNvSpPr>
            <a:spLocks noGrp="1"/>
          </p:cNvSpPr>
          <p:nvPr>
            <p:ph type="title"/>
          </p:nvPr>
        </p:nvSpPr>
        <p:spPr/>
        <p:txBody>
          <a:bodyPr/>
          <a:lstStyle/>
          <a:p>
            <a:pPr>
              <a:defRPr/>
            </a:pPr>
            <a:r>
              <a:rPr lang="en-US" dirty="0" smtClean="0">
                <a:ea typeface="+mj-ea"/>
              </a:rPr>
              <a:t>Overriding </a:t>
            </a:r>
            <a:r>
              <a:rPr lang="en-US" dirty="0" err="1" smtClean="0">
                <a:latin typeface="Lucida Sans Typewriter" pitchFamily="49" charset="0"/>
                <a:ea typeface="+mj-ea"/>
              </a:rPr>
              <a:t>toString</a:t>
            </a:r>
            <a:r>
              <a:rPr lang="en-US" dirty="0" smtClean="0">
                <a:latin typeface="Lucida Sans Typewriter" pitchFamily="49" charset="0"/>
                <a:ea typeface="+mj-ea"/>
              </a:rPr>
              <a:t>()</a:t>
            </a:r>
            <a:endParaRPr lang="en-US" dirty="0">
              <a:latin typeface="Lucida Sans Typewriter" pitchFamily="49" charset="0"/>
              <a:ea typeface="+mj-ea"/>
            </a:endParaRPr>
          </a:p>
        </p:txBody>
      </p:sp>
      <p:sp>
        <p:nvSpPr>
          <p:cNvPr id="5" name="Rectangle 9"/>
          <p:cNvSpPr>
            <a:spLocks/>
          </p:cNvSpPr>
          <p:nvPr/>
        </p:nvSpPr>
        <p:spPr bwMode="auto">
          <a:xfrm>
            <a:off x="8432800" y="6334564"/>
            <a:ext cx="558800" cy="4191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a:defRPr/>
            </a:pPr>
            <a:r>
              <a:rPr lang="en-US" sz="1800" dirty="0" smtClean="0">
                <a:solidFill>
                  <a:schemeClr val="bg1"/>
                </a:solidFill>
                <a:cs typeface="Arial" pitchFamily="34" charset="0"/>
                <a:sym typeface="Arial" pitchFamily="34" charset="0"/>
              </a:rPr>
              <a:t>Q3</a:t>
            </a:r>
            <a:endParaRPr lang="en-US" sz="1800" dirty="0">
              <a:solidFill>
                <a:schemeClr val="bg1"/>
              </a:solidFill>
              <a:cs typeface="Arial" pitchFamily="34" charset="0"/>
              <a:sym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a:xfrm>
            <a:off x="457200" y="1439862"/>
            <a:ext cx="8229600" cy="5341938"/>
          </a:xfrm>
        </p:spPr>
        <p:txBody>
          <a:bodyPr/>
          <a:lstStyle/>
          <a:p>
            <a:r>
              <a:rPr lang="en-US" dirty="0">
                <a:solidFill>
                  <a:srgbClr val="0000FF"/>
                </a:solidFill>
                <a:latin typeface="Courier"/>
                <a:cs typeface="Courier"/>
              </a:rPr>
              <a:t>equals(Object </a:t>
            </a:r>
            <a:r>
              <a:rPr lang="en-US" dirty="0" smtClean="0">
                <a:solidFill>
                  <a:srgbClr val="0000FF"/>
                </a:solidFill>
                <a:latin typeface="Courier"/>
                <a:cs typeface="Courier"/>
              </a:rPr>
              <a:t>foo) </a:t>
            </a:r>
            <a:r>
              <a:rPr lang="en-US" dirty="0" smtClean="0"/>
              <a:t>– should return true when comparing two objects of same type with same “meaning”</a:t>
            </a:r>
          </a:p>
          <a:p>
            <a:endParaRPr lang="en-US" dirty="0" smtClean="0"/>
          </a:p>
          <a:p>
            <a:r>
              <a:rPr lang="en-US" dirty="0" smtClean="0"/>
              <a:t>How?</a:t>
            </a:r>
          </a:p>
          <a:p>
            <a:pPr lvl="1"/>
            <a:r>
              <a:rPr lang="en-US" dirty="0" smtClean="0"/>
              <a:t>Must check types—use </a:t>
            </a:r>
            <a:r>
              <a:rPr lang="en-US" sz="2200" b="1" dirty="0" err="1" smtClean="0">
                <a:solidFill>
                  <a:srgbClr val="0000FF"/>
                </a:solidFill>
                <a:latin typeface="Lucida Sans Typewriter" pitchFamily="-112" charset="0"/>
              </a:rPr>
              <a:t>instanceof</a:t>
            </a:r>
            <a:r>
              <a:rPr lang="en-US" sz="2200" b="1" dirty="0">
                <a:solidFill>
                  <a:srgbClr val="0000FF"/>
                </a:solidFill>
                <a:latin typeface="Lucida Sans Typewriter" pitchFamily="-112" charset="0"/>
              </a:rPr>
              <a:t> OR </a:t>
            </a:r>
            <a:r>
              <a:rPr lang="en-US" sz="2200" b="1" dirty="0" err="1">
                <a:solidFill>
                  <a:srgbClr val="0000FF"/>
                </a:solidFill>
                <a:latin typeface="Lucida Sans Typewriter" pitchFamily="-112" charset="0"/>
              </a:rPr>
              <a:t>getClass</a:t>
            </a:r>
            <a:r>
              <a:rPr lang="en-US" sz="2200" b="1" dirty="0">
                <a:solidFill>
                  <a:srgbClr val="0000FF"/>
                </a:solidFill>
                <a:latin typeface="Lucida Sans Typewriter" pitchFamily="-112" charset="0"/>
              </a:rPr>
              <a:t>().</a:t>
            </a:r>
            <a:r>
              <a:rPr lang="en-US" sz="2200" b="1" dirty="0" err="1" smtClean="0">
                <a:solidFill>
                  <a:srgbClr val="0000FF"/>
                </a:solidFill>
                <a:latin typeface="Lucida Sans Typewriter" pitchFamily="-112" charset="0"/>
              </a:rPr>
              <a:t>isAssignableFrom</a:t>
            </a:r>
            <a:r>
              <a:rPr lang="en-US" sz="2200" b="1" dirty="0" smtClean="0">
                <a:solidFill>
                  <a:srgbClr val="0000FF"/>
                </a:solidFill>
                <a:latin typeface="Lucida Sans Typewriter" pitchFamily="-112" charset="0"/>
              </a:rPr>
              <a:t>(</a:t>
            </a:r>
            <a:r>
              <a:rPr lang="en-US" sz="2200" b="1" dirty="0" err="1" smtClean="0">
                <a:solidFill>
                  <a:srgbClr val="0000FF"/>
                </a:solidFill>
                <a:latin typeface="Lucida Sans Typewriter" pitchFamily="-112" charset="0"/>
              </a:rPr>
              <a:t>foo.getClass</a:t>
            </a:r>
            <a:r>
              <a:rPr lang="en-US" sz="2200" b="1" dirty="0" smtClean="0">
                <a:solidFill>
                  <a:srgbClr val="0000FF"/>
                </a:solidFill>
                <a:latin typeface="Lucida Sans Typewriter" pitchFamily="-112" charset="0"/>
              </a:rPr>
              <a:t>())</a:t>
            </a:r>
          </a:p>
          <a:p>
            <a:pPr lvl="1"/>
            <a:r>
              <a:rPr lang="en-US" dirty="0" smtClean="0"/>
              <a:t>Must compare state—use </a:t>
            </a:r>
            <a:r>
              <a:rPr lang="en-US" b="1" u="sng" dirty="0" smtClean="0"/>
              <a:t>cast</a:t>
            </a:r>
          </a:p>
          <a:p>
            <a:pPr lvl="1"/>
            <a:endParaRPr lang="en-US" dirty="0" smtClean="0"/>
          </a:p>
          <a:p>
            <a:endParaRPr lang="en-US" dirty="0" smtClean="0"/>
          </a:p>
        </p:txBody>
      </p:sp>
      <p:sp>
        <p:nvSpPr>
          <p:cNvPr id="3" name="Title 2"/>
          <p:cNvSpPr>
            <a:spLocks noGrp="1"/>
          </p:cNvSpPr>
          <p:nvPr>
            <p:ph type="title"/>
          </p:nvPr>
        </p:nvSpPr>
        <p:spPr/>
        <p:txBody>
          <a:bodyPr/>
          <a:lstStyle/>
          <a:p>
            <a:pPr>
              <a:defRPr/>
            </a:pPr>
            <a:r>
              <a:rPr lang="en-US" dirty="0" smtClean="0">
                <a:ea typeface="+mj-ea"/>
              </a:rPr>
              <a:t>Overriding </a:t>
            </a:r>
            <a:r>
              <a:rPr lang="en-US" dirty="0" smtClean="0">
                <a:latin typeface="Lucida Sans Typewriter" pitchFamily="49" charset="0"/>
                <a:ea typeface="+mj-ea"/>
              </a:rPr>
              <a:t>equals(Object o)</a:t>
            </a:r>
            <a:endParaRPr lang="en-US" dirty="0">
              <a:latin typeface="Lucida Sans Typewriter" pitchFamily="49" charset="0"/>
              <a:ea typeface="+mj-ea"/>
            </a:endParaRPr>
          </a:p>
        </p:txBody>
      </p:sp>
      <p:sp>
        <p:nvSpPr>
          <p:cNvPr id="5" name="Rectangle 9"/>
          <p:cNvSpPr>
            <a:spLocks/>
          </p:cNvSpPr>
          <p:nvPr/>
        </p:nvSpPr>
        <p:spPr bwMode="auto">
          <a:xfrm>
            <a:off x="8432800" y="6334564"/>
            <a:ext cx="558800" cy="4191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a:defRPr/>
            </a:pPr>
            <a:r>
              <a:rPr lang="en-US" sz="1800" dirty="0" smtClean="0">
                <a:solidFill>
                  <a:schemeClr val="bg1"/>
                </a:solidFill>
                <a:cs typeface="Arial" pitchFamily="34" charset="0"/>
                <a:sym typeface="Arial" pitchFamily="34" charset="0"/>
              </a:rPr>
              <a:t>Q4</a:t>
            </a:r>
            <a:endParaRPr lang="en-US" sz="1800" dirty="0">
              <a:solidFill>
                <a:schemeClr val="bg1"/>
              </a:solidFill>
              <a:cs typeface="Arial" pitchFamily="34" charset="0"/>
              <a:sym typeface="Arial" pitchFamily="34" charset="0"/>
            </a:endParaRPr>
          </a:p>
        </p:txBody>
      </p:sp>
      <p:sp>
        <p:nvSpPr>
          <p:cNvPr id="2" name="Line Callout 2 1"/>
          <p:cNvSpPr/>
          <p:nvPr/>
        </p:nvSpPr>
        <p:spPr>
          <a:xfrm>
            <a:off x="4648200" y="4876800"/>
            <a:ext cx="4267200" cy="1066800"/>
          </a:xfrm>
          <a:prstGeom prst="borderCallout2">
            <a:avLst>
              <a:gd name="adj1" fmla="val -2509"/>
              <a:gd name="adj2" fmla="val 28240"/>
              <a:gd name="adj3" fmla="val -30855"/>
              <a:gd name="adj4" fmla="val 24568"/>
              <a:gd name="adj5" fmla="val -41038"/>
              <a:gd name="adj6" fmla="val 1106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Recall casting a variable: Taking </a:t>
            </a:r>
            <a:r>
              <a:rPr lang="en-US" dirty="0"/>
              <a:t>an Object of one particular type and “turning it into” another Object </a:t>
            </a:r>
            <a:r>
              <a:rPr lang="en-US" dirty="0" smtClean="0"/>
              <a:t>type</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4">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Text Placeholder 2"/>
          <p:cNvSpPr>
            <a:spLocks noGrp="1"/>
          </p:cNvSpPr>
          <p:nvPr>
            <p:ph type="body" idx="1"/>
          </p:nvPr>
        </p:nvSpPr>
        <p:spPr/>
        <p:txBody>
          <a:bodyPr/>
          <a:lstStyle/>
          <a:p>
            <a:r>
              <a:rPr lang="en-US" dirty="0" smtClean="0"/>
              <a:t>Review and Practice</a:t>
            </a:r>
            <a:endParaRPr lang="en-US" dirty="0"/>
          </a:p>
        </p:txBody>
      </p:sp>
    </p:spTree>
    <p:extLst>
      <p:ext uri="{BB962C8B-B14F-4D97-AF65-F5344CB8AC3E}">
        <p14:creationId xmlns:p14="http://schemas.microsoft.com/office/powerpoint/2010/main" val="4203392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1262"/>
            <a:ext cx="8229600" cy="5341938"/>
          </a:xfrm>
        </p:spPr>
        <p:txBody>
          <a:bodyPr/>
          <a:lstStyle/>
          <a:p>
            <a:pPr>
              <a:buFont typeface="Wingdings 3" charset="2"/>
              <a:buChar char=""/>
              <a:defRPr/>
            </a:pPr>
            <a:r>
              <a:rPr lang="en-US" dirty="0" smtClean="0"/>
              <a:t>A subclass instance </a:t>
            </a:r>
            <a:r>
              <a:rPr lang="en-US" b="1" dirty="0" smtClean="0"/>
              <a:t>is a</a:t>
            </a:r>
            <a:r>
              <a:rPr lang="en-US" dirty="0" smtClean="0"/>
              <a:t> </a:t>
            </a:r>
            <a:r>
              <a:rPr lang="en-US" dirty="0" err="1" smtClean="0"/>
              <a:t>superclass</a:t>
            </a:r>
            <a:r>
              <a:rPr lang="en-US" dirty="0" smtClean="0"/>
              <a:t> instance</a:t>
            </a:r>
          </a:p>
          <a:p>
            <a:pPr lvl="1">
              <a:buFont typeface="Verdana" charset="0"/>
              <a:buChar char="◦"/>
              <a:defRPr/>
            </a:pPr>
            <a:r>
              <a:rPr lang="en-US" dirty="0" smtClean="0"/>
              <a:t>Polymorphism still works!</a:t>
            </a:r>
          </a:p>
          <a:p>
            <a:pPr marL="630238" lvl="2" indent="0">
              <a:buNone/>
              <a:defRPr/>
            </a:pPr>
            <a:r>
              <a:rPr lang="en-US" sz="2400" b="1" dirty="0" err="1" smtClean="0">
                <a:solidFill>
                  <a:schemeClr val="accent3"/>
                </a:solidFill>
                <a:latin typeface="Lucida Sans Typewriter" pitchFamily="49" charset="0"/>
              </a:rPr>
              <a:t>BankAccount</a:t>
            </a:r>
            <a:r>
              <a:rPr lang="en-US" sz="2400" b="1" dirty="0" smtClean="0">
                <a:solidFill>
                  <a:schemeClr val="accent3"/>
                </a:solidFill>
                <a:latin typeface="Lucida Sans Typewriter" pitchFamily="49" charset="0"/>
              </a:rPr>
              <a:t> </a:t>
            </a:r>
            <a:r>
              <a:rPr lang="en-US" sz="2400" b="1" dirty="0" err="1" smtClean="0">
                <a:solidFill>
                  <a:schemeClr val="accent3"/>
                </a:solidFill>
                <a:latin typeface="Lucida Sans Typewriter" pitchFamily="49" charset="0"/>
              </a:rPr>
              <a:t>ba</a:t>
            </a:r>
            <a:r>
              <a:rPr lang="en-US" sz="2400" b="1" dirty="0" smtClean="0">
                <a:solidFill>
                  <a:schemeClr val="accent3"/>
                </a:solidFill>
                <a:latin typeface="Lucida Sans Typewriter" pitchFamily="49" charset="0"/>
              </a:rPr>
              <a:t> = new </a:t>
            </a:r>
            <a:r>
              <a:rPr lang="en-US" sz="2400" b="1" dirty="0" err="1" smtClean="0">
                <a:solidFill>
                  <a:schemeClr val="accent3"/>
                </a:solidFill>
                <a:latin typeface="Lucida Sans Typewriter" pitchFamily="49" charset="0"/>
              </a:rPr>
              <a:t>SavingsAccount</a:t>
            </a:r>
            <a:r>
              <a:rPr lang="en-US" sz="2400" b="1" dirty="0" smtClean="0">
                <a:solidFill>
                  <a:schemeClr val="accent3"/>
                </a:solidFill>
                <a:latin typeface="Lucida Sans Typewriter" pitchFamily="49" charset="0"/>
              </a:rPr>
              <a:t>();</a:t>
            </a:r>
            <a:br>
              <a:rPr lang="en-US" sz="2400" b="1" dirty="0" smtClean="0">
                <a:solidFill>
                  <a:schemeClr val="accent3"/>
                </a:solidFill>
                <a:latin typeface="Lucida Sans Typewriter" pitchFamily="49" charset="0"/>
              </a:rPr>
            </a:br>
            <a:r>
              <a:rPr lang="en-US" sz="2400" b="1" dirty="0" err="1" smtClean="0">
                <a:solidFill>
                  <a:schemeClr val="accent3"/>
                </a:solidFill>
                <a:latin typeface="Lucida Sans Typewriter" pitchFamily="49" charset="0"/>
              </a:rPr>
              <a:t>ba.deposit</a:t>
            </a:r>
            <a:r>
              <a:rPr lang="en-US" sz="2400" b="1" dirty="0" smtClean="0">
                <a:solidFill>
                  <a:schemeClr val="accent3"/>
                </a:solidFill>
                <a:latin typeface="Lucida Sans Typewriter" pitchFamily="49" charset="0"/>
              </a:rPr>
              <a:t>(100);</a:t>
            </a:r>
          </a:p>
          <a:p>
            <a:pPr lvl="1">
              <a:buFont typeface="Verdana" charset="0"/>
              <a:buChar char="◦"/>
              <a:defRPr/>
            </a:pPr>
            <a:endParaRPr lang="en-US" dirty="0" smtClean="0"/>
          </a:p>
          <a:p>
            <a:pPr>
              <a:buFont typeface="Wingdings 3" charset="2"/>
              <a:buChar char=""/>
              <a:defRPr/>
            </a:pPr>
            <a:r>
              <a:rPr lang="en-US" dirty="0" smtClean="0"/>
              <a:t>But not the other way around!</a:t>
            </a:r>
          </a:p>
          <a:p>
            <a:pPr marL="630238" lvl="2" indent="0">
              <a:buNone/>
              <a:defRPr/>
            </a:pPr>
            <a:r>
              <a:rPr lang="en-US" sz="2400" b="1" dirty="0" err="1" smtClean="0">
                <a:solidFill>
                  <a:schemeClr val="accent2"/>
                </a:solidFill>
                <a:latin typeface="Lucida Sans Typewriter" pitchFamily="49" charset="0"/>
              </a:rPr>
              <a:t>SavingsAccount</a:t>
            </a:r>
            <a:r>
              <a:rPr lang="en-US" sz="2400" b="1" dirty="0" smtClean="0">
                <a:solidFill>
                  <a:schemeClr val="accent2"/>
                </a:solidFill>
                <a:latin typeface="Lucida Sans Typewriter" pitchFamily="49" charset="0"/>
              </a:rPr>
              <a:t> </a:t>
            </a:r>
            <a:r>
              <a:rPr lang="en-US" sz="2400" b="1" dirty="0" err="1" smtClean="0">
                <a:solidFill>
                  <a:schemeClr val="accent2"/>
                </a:solidFill>
                <a:latin typeface="Lucida Sans Typewriter" pitchFamily="49" charset="0"/>
              </a:rPr>
              <a:t>sa</a:t>
            </a:r>
            <a:r>
              <a:rPr lang="en-US" sz="2400" b="1" dirty="0" smtClean="0">
                <a:solidFill>
                  <a:schemeClr val="accent2"/>
                </a:solidFill>
                <a:latin typeface="Lucida Sans Typewriter" pitchFamily="49" charset="0"/>
              </a:rPr>
              <a:t> = new </a:t>
            </a:r>
            <a:r>
              <a:rPr lang="en-US" sz="2400" b="1" dirty="0" err="1" smtClean="0">
                <a:solidFill>
                  <a:schemeClr val="accent2"/>
                </a:solidFill>
                <a:latin typeface="Lucida Sans Typewriter" pitchFamily="49" charset="0"/>
              </a:rPr>
              <a:t>BankAccount</a:t>
            </a:r>
            <a:r>
              <a:rPr lang="en-US" sz="2400" b="1" dirty="0" smtClean="0">
                <a:solidFill>
                  <a:schemeClr val="accent2"/>
                </a:solidFill>
                <a:latin typeface="Lucida Sans Typewriter" pitchFamily="49" charset="0"/>
              </a:rPr>
              <a:t>();</a:t>
            </a:r>
            <a:br>
              <a:rPr lang="en-US" sz="2400" b="1" dirty="0" smtClean="0">
                <a:solidFill>
                  <a:schemeClr val="accent2"/>
                </a:solidFill>
                <a:latin typeface="Lucida Sans Typewriter" pitchFamily="49" charset="0"/>
              </a:rPr>
            </a:br>
            <a:r>
              <a:rPr lang="en-US" sz="2400" b="1" dirty="0" err="1" smtClean="0">
                <a:solidFill>
                  <a:schemeClr val="accent2"/>
                </a:solidFill>
                <a:latin typeface="Lucida Sans Typewriter" pitchFamily="49" charset="0"/>
              </a:rPr>
              <a:t>sa.addInterest</a:t>
            </a:r>
            <a:r>
              <a:rPr lang="en-US" sz="2400" b="1" dirty="0" smtClean="0">
                <a:solidFill>
                  <a:schemeClr val="accent2"/>
                </a:solidFill>
                <a:latin typeface="Lucida Sans Typewriter" pitchFamily="49" charset="0"/>
              </a:rPr>
              <a:t>();</a:t>
            </a:r>
          </a:p>
          <a:p>
            <a:pPr lvl="1">
              <a:buFont typeface="Verdana" charset="0"/>
              <a:buChar char="◦"/>
              <a:defRPr/>
            </a:pPr>
            <a:endParaRPr lang="en-US" dirty="0" smtClean="0"/>
          </a:p>
          <a:p>
            <a:pPr>
              <a:buFont typeface="Wingdings 3" charset="2"/>
              <a:buChar char=""/>
              <a:defRPr/>
            </a:pPr>
            <a:r>
              <a:rPr lang="en-US" dirty="0" smtClean="0"/>
              <a:t>Why not?</a:t>
            </a:r>
          </a:p>
        </p:txBody>
      </p:sp>
      <p:sp>
        <p:nvSpPr>
          <p:cNvPr id="3" name="Title 2"/>
          <p:cNvSpPr>
            <a:spLocks noGrp="1"/>
          </p:cNvSpPr>
          <p:nvPr>
            <p:ph type="title"/>
          </p:nvPr>
        </p:nvSpPr>
        <p:spPr>
          <a:xfrm>
            <a:off x="457200" y="0"/>
            <a:ext cx="8534400" cy="792162"/>
          </a:xfrm>
        </p:spPr>
        <p:txBody>
          <a:bodyPr>
            <a:normAutofit fontScale="90000"/>
          </a:bodyPr>
          <a:lstStyle/>
          <a:p>
            <a:pPr>
              <a:defRPr/>
            </a:pPr>
            <a:r>
              <a:rPr lang="en-US" dirty="0" smtClean="0">
                <a:solidFill>
                  <a:schemeClr val="accent2"/>
                </a:solidFill>
              </a:rPr>
              <a:t>Recall</a:t>
            </a:r>
            <a:r>
              <a:rPr lang="en-US" dirty="0" smtClean="0"/>
              <a:t>: Polymorphism and Subclasses</a:t>
            </a:r>
            <a:endParaRPr lang="en-US" dirty="0"/>
          </a:p>
        </p:txBody>
      </p:sp>
      <p:sp>
        <p:nvSpPr>
          <p:cNvPr id="4" name="Line Callout 2 3"/>
          <p:cNvSpPr/>
          <p:nvPr/>
        </p:nvSpPr>
        <p:spPr>
          <a:xfrm>
            <a:off x="5486400" y="4953000"/>
            <a:ext cx="1905000" cy="1016000"/>
          </a:xfrm>
          <a:prstGeom prst="borderCallout2">
            <a:avLst>
              <a:gd name="adj1" fmla="val 18750"/>
              <a:gd name="adj2" fmla="val -8333"/>
              <a:gd name="adj3" fmla="val 18750"/>
              <a:gd name="adj4" fmla="val -16667"/>
              <a:gd name="adj5" fmla="val -56448"/>
              <a:gd name="adj6" fmla="val -58870"/>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BOOM!</a:t>
            </a:r>
          </a:p>
        </p:txBody>
      </p:sp>
    </p:spTree>
    <p:extLst>
      <p:ext uri="{BB962C8B-B14F-4D97-AF65-F5344CB8AC3E}">
        <p14:creationId xmlns:p14="http://schemas.microsoft.com/office/powerpoint/2010/main" val="3977491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4499"/>
            <a:ext cx="8229600" cy="1338262"/>
          </a:xfrm>
        </p:spPr>
        <p:txBody>
          <a:bodyPr/>
          <a:lstStyle/>
          <a:p>
            <a:r>
              <a:rPr lang="en-US" dirty="0" smtClean="0"/>
              <a:t>If </a:t>
            </a:r>
            <a:r>
              <a:rPr lang="en-US" dirty="0" smtClean="0">
                <a:solidFill>
                  <a:srgbClr val="0000FF"/>
                </a:solidFill>
              </a:rPr>
              <a:t>B</a:t>
            </a:r>
            <a:r>
              <a:rPr lang="en-US" dirty="0" smtClean="0"/>
              <a:t> extends or implements </a:t>
            </a:r>
            <a:r>
              <a:rPr lang="en-US" dirty="0" smtClean="0">
                <a:solidFill>
                  <a:srgbClr val="0000FF"/>
                </a:solidFill>
              </a:rPr>
              <a:t>A</a:t>
            </a:r>
            <a:r>
              <a:rPr lang="en-US" dirty="0" smtClean="0"/>
              <a:t>, we can write </a:t>
            </a:r>
          </a:p>
          <a:p>
            <a:pPr>
              <a:buNone/>
            </a:pPr>
            <a:r>
              <a:rPr lang="en-US" dirty="0" smtClean="0"/>
              <a:t>				</a:t>
            </a:r>
            <a:r>
              <a:rPr lang="en-US" dirty="0" smtClean="0">
                <a:solidFill>
                  <a:srgbClr val="0000FF"/>
                </a:solidFill>
                <a:latin typeface="Courier"/>
                <a:cs typeface="Courier"/>
              </a:rPr>
              <a:t>A x = new B(); </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TextBox 3"/>
          <p:cNvSpPr txBox="1"/>
          <p:nvPr/>
        </p:nvSpPr>
        <p:spPr>
          <a:xfrm>
            <a:off x="609600" y="2562761"/>
            <a:ext cx="2895600" cy="1200329"/>
          </a:xfrm>
          <a:prstGeom prst="rect">
            <a:avLst/>
          </a:prstGeom>
          <a:noFill/>
        </p:spPr>
        <p:txBody>
          <a:bodyPr wrap="square" rtlCol="0">
            <a:spAutoFit/>
          </a:bodyPr>
          <a:lstStyle/>
          <a:p>
            <a:r>
              <a:rPr lang="en-US" dirty="0" smtClean="0"/>
              <a:t>Declared type tells which methods x can access. Compile-time error  if try to use method not in A.</a:t>
            </a:r>
            <a:endParaRPr lang="en-US" dirty="0"/>
          </a:p>
        </p:txBody>
      </p:sp>
      <p:sp>
        <p:nvSpPr>
          <p:cNvPr id="5" name="TextBox 4"/>
          <p:cNvSpPr txBox="1"/>
          <p:nvPr/>
        </p:nvSpPr>
        <p:spPr>
          <a:xfrm>
            <a:off x="5029200" y="2734270"/>
            <a:ext cx="2895600" cy="923330"/>
          </a:xfrm>
          <a:prstGeom prst="rect">
            <a:avLst/>
          </a:prstGeom>
          <a:noFill/>
        </p:spPr>
        <p:txBody>
          <a:bodyPr wrap="square" rtlCol="0">
            <a:spAutoFit/>
          </a:bodyPr>
          <a:lstStyle/>
          <a:p>
            <a:r>
              <a:rPr lang="en-US" dirty="0" smtClean="0"/>
              <a:t>The actual type tells which class’ version of the method to use.</a:t>
            </a:r>
            <a:endParaRPr lang="en-US" dirty="0"/>
          </a:p>
        </p:txBody>
      </p:sp>
      <p:sp>
        <p:nvSpPr>
          <p:cNvPr id="6" name="Content Placeholder 1"/>
          <p:cNvSpPr txBox="1">
            <a:spLocks/>
          </p:cNvSpPr>
          <p:nvPr/>
        </p:nvSpPr>
        <p:spPr bwMode="auto">
          <a:xfrm>
            <a:off x="457200" y="4010561"/>
            <a:ext cx="8229600" cy="133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Char char=""/>
              <a:tabLst/>
              <a:defRPr/>
            </a:pPr>
            <a:r>
              <a:rPr kumimoji="0" lang="en-US" sz="2700" b="0" i="0" u="none" strike="noStrike" kern="1200" cap="none" spc="0" normalizeH="0" baseline="0" noProof="0" dirty="0" smtClean="0">
                <a:ln>
                  <a:noFill/>
                </a:ln>
                <a:solidFill>
                  <a:schemeClr val="tx1"/>
                </a:solidFill>
                <a:effectLst/>
                <a:uLnTx/>
                <a:uFillTx/>
                <a:latin typeface="+mn-lt"/>
                <a:ea typeface="ＭＳ Ｐゴシック" pitchFamily="-106" charset="-128"/>
                <a:cs typeface="+mn-cs"/>
              </a:rPr>
              <a:t>Can cast to recover</a:t>
            </a:r>
            <a:r>
              <a:rPr kumimoji="0" lang="en-US" sz="2700" b="0" i="0" u="none" strike="noStrike" kern="1200" cap="none" spc="0" normalizeH="0" noProof="0" dirty="0" smtClean="0">
                <a:ln>
                  <a:noFill/>
                </a:ln>
                <a:solidFill>
                  <a:schemeClr val="tx1"/>
                </a:solidFill>
                <a:effectLst/>
                <a:uLnTx/>
                <a:uFillTx/>
                <a:latin typeface="+mn-lt"/>
                <a:ea typeface="ＭＳ Ｐゴシック" pitchFamily="-106" charset="-128"/>
                <a:cs typeface="+mn-cs"/>
              </a:rPr>
              <a:t> methods from </a:t>
            </a:r>
            <a:r>
              <a:rPr kumimoji="0" lang="en-US" sz="2700" b="0" i="0" u="none" strike="noStrike" kern="1200" cap="none" spc="0" normalizeH="0" noProof="0" dirty="0" smtClean="0">
                <a:ln>
                  <a:noFill/>
                </a:ln>
                <a:solidFill>
                  <a:srgbClr val="0000FF"/>
                </a:solidFill>
                <a:effectLst/>
                <a:uLnTx/>
                <a:uFillTx/>
                <a:latin typeface="+mn-lt"/>
                <a:ea typeface="ＭＳ Ｐゴシック" pitchFamily="-106" charset="-128"/>
                <a:cs typeface="+mn-cs"/>
              </a:rPr>
              <a:t>B</a:t>
            </a:r>
            <a:r>
              <a:rPr kumimoji="0" lang="en-US" sz="2700" b="0" i="0" u="none" strike="noStrike" kern="1200" cap="none" spc="0" normalizeH="0" noProof="0" dirty="0" smtClean="0">
                <a:ln>
                  <a:noFill/>
                </a:ln>
                <a:solidFill>
                  <a:schemeClr val="tx1"/>
                </a:solidFill>
                <a:effectLst/>
                <a:uLnTx/>
                <a:uFillTx/>
                <a:latin typeface="+mn-lt"/>
                <a:ea typeface="ＭＳ Ｐゴシック" pitchFamily="-106" charset="-128"/>
                <a:cs typeface="+mn-cs"/>
              </a:rPr>
              <a:t>:</a:t>
            </a:r>
            <a:endParaRPr kumimoji="0" lang="en-US" sz="2700" b="0" i="0" u="none" strike="noStrike" kern="1200" cap="none" spc="0" normalizeH="0" baseline="0" noProof="0" dirty="0" smtClean="0">
              <a:ln>
                <a:noFill/>
              </a:ln>
              <a:solidFill>
                <a:schemeClr val="tx1"/>
              </a:solidFill>
              <a:effectLst/>
              <a:uLnTx/>
              <a:uFillTx/>
              <a:latin typeface="+mn-lt"/>
              <a:ea typeface="ＭＳ Ｐゴシック" pitchFamily="-106" charset="-128"/>
              <a:cs typeface="+mn-cs"/>
            </a:endParaRP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None/>
              <a:tabLst/>
              <a:defRPr/>
            </a:pPr>
            <a:r>
              <a:rPr kumimoji="0" lang="en-US" sz="2700" b="0" i="0" u="none" strike="noStrike" kern="1200" cap="none" spc="0" normalizeH="0" baseline="0" noProof="0" dirty="0" smtClean="0">
                <a:ln>
                  <a:noFill/>
                </a:ln>
                <a:solidFill>
                  <a:schemeClr val="tx1"/>
                </a:solidFill>
                <a:effectLst/>
                <a:uLnTx/>
                <a:uFillTx/>
                <a:latin typeface="+mn-lt"/>
                <a:ea typeface="ＭＳ Ｐゴシック" pitchFamily="-106" charset="-128"/>
                <a:cs typeface="+mn-cs"/>
              </a:rPr>
              <a:t>				</a:t>
            </a:r>
            <a:r>
              <a:rPr kumimoji="0" lang="en-US" sz="2700" b="0" i="0" u="none" strike="noStrike" kern="1200" cap="none" spc="0" normalizeH="0" baseline="0" noProof="0" dirty="0" smtClean="0">
                <a:ln>
                  <a:noFill/>
                </a:ln>
                <a:solidFill>
                  <a:srgbClr val="0000FF"/>
                </a:solidFill>
                <a:effectLst/>
                <a:uLnTx/>
                <a:uFillTx/>
                <a:latin typeface="Courier"/>
                <a:ea typeface="ＭＳ Ｐゴシック" pitchFamily="-106" charset="-128"/>
                <a:cs typeface="Courier"/>
              </a:rPr>
              <a:t>((B)x).</a:t>
            </a:r>
            <a:r>
              <a:rPr kumimoji="0" lang="en-US" sz="2700" b="0" i="0" u="none" strike="noStrike" kern="1200" cap="none" spc="0" normalizeH="0" baseline="0" noProof="0" dirty="0" err="1" smtClean="0">
                <a:ln>
                  <a:noFill/>
                </a:ln>
                <a:solidFill>
                  <a:srgbClr val="0000FF"/>
                </a:solidFill>
                <a:effectLst/>
                <a:uLnTx/>
                <a:uFillTx/>
                <a:latin typeface="Courier"/>
                <a:ea typeface="ＭＳ Ｐゴシック" pitchFamily="-106" charset="-128"/>
                <a:cs typeface="Courier"/>
              </a:rPr>
              <a:t>foo</a:t>
            </a:r>
            <a:r>
              <a:rPr kumimoji="0" lang="en-US" sz="2700" b="0" i="0" u="none" strike="noStrike" kern="1200" cap="none" spc="0" normalizeH="0" baseline="0" noProof="0" dirty="0" smtClean="0">
                <a:ln>
                  <a:noFill/>
                </a:ln>
                <a:solidFill>
                  <a:srgbClr val="0000FF"/>
                </a:solidFill>
                <a:effectLst/>
                <a:uLnTx/>
                <a:uFillTx/>
                <a:latin typeface="Courier"/>
                <a:ea typeface="ＭＳ Ｐゴシック" pitchFamily="-106" charset="-128"/>
                <a:cs typeface="Courier"/>
              </a:rPr>
              <a:t>()</a:t>
            </a: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Char char=""/>
              <a:tabLst/>
              <a:defRPr/>
            </a:pPr>
            <a:endPar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endParaRPr>
          </a:p>
        </p:txBody>
      </p:sp>
      <p:sp>
        <p:nvSpPr>
          <p:cNvPr id="7" name="TextBox 6"/>
          <p:cNvSpPr txBox="1"/>
          <p:nvPr/>
        </p:nvSpPr>
        <p:spPr>
          <a:xfrm>
            <a:off x="1066800" y="5001161"/>
            <a:ext cx="2895600" cy="646331"/>
          </a:xfrm>
          <a:prstGeom prst="rect">
            <a:avLst/>
          </a:prstGeom>
          <a:noFill/>
        </p:spPr>
        <p:txBody>
          <a:bodyPr wrap="square" rtlCol="0">
            <a:spAutoFit/>
          </a:bodyPr>
          <a:lstStyle/>
          <a:p>
            <a:r>
              <a:rPr lang="en-US" dirty="0" smtClean="0"/>
              <a:t>Now we can access all of B’s methods too.</a:t>
            </a:r>
            <a:endParaRPr lang="en-US" dirty="0"/>
          </a:p>
        </p:txBody>
      </p:sp>
      <p:sp>
        <p:nvSpPr>
          <p:cNvPr id="8" name="TextBox 7"/>
          <p:cNvSpPr txBox="1"/>
          <p:nvPr/>
        </p:nvSpPr>
        <p:spPr>
          <a:xfrm>
            <a:off x="5486400" y="4927937"/>
            <a:ext cx="3048000" cy="1015663"/>
          </a:xfrm>
          <a:prstGeom prst="rect">
            <a:avLst/>
          </a:prstGeom>
          <a:noFill/>
        </p:spPr>
        <p:txBody>
          <a:bodyPr wrap="square" rtlCol="0">
            <a:spAutoFit/>
          </a:bodyPr>
          <a:lstStyle/>
          <a:p>
            <a:r>
              <a:rPr lang="en-US" sz="2000" dirty="0" smtClean="0"/>
              <a:t>If x isn’t an instance of B, it gives a run-time error (class cast exception) </a:t>
            </a:r>
            <a:endParaRPr lang="en-US" sz="2000" dirty="0"/>
          </a:p>
        </p:txBody>
      </p:sp>
      <p:cxnSp>
        <p:nvCxnSpPr>
          <p:cNvPr id="11" name="Straight Arrow Connector 10"/>
          <p:cNvCxnSpPr>
            <a:stCxn id="4" idx="0"/>
          </p:cNvCxnSpPr>
          <p:nvPr/>
        </p:nvCxnSpPr>
        <p:spPr>
          <a:xfrm rot="5400000" flipH="1" flipV="1">
            <a:off x="2438400" y="1724561"/>
            <a:ext cx="457200" cy="12192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0"/>
          </p:cNvCxnSpPr>
          <p:nvPr/>
        </p:nvCxnSpPr>
        <p:spPr>
          <a:xfrm rot="16200000" flipV="1">
            <a:off x="5715000" y="1972270"/>
            <a:ext cx="609600" cy="9144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592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smtClean="0"/>
              <a:t>Step 1: Identify the Declared/Casted Type</a:t>
            </a:r>
          </a:p>
          <a:p>
            <a:pPr lvl="1"/>
            <a:r>
              <a:rPr lang="en-US" dirty="0" smtClean="0"/>
              <a:t>This is the item to the left of the variable name when the variable was declared:</a:t>
            </a:r>
          </a:p>
          <a:p>
            <a:pPr lvl="2"/>
            <a:r>
              <a:rPr lang="en-US" dirty="0" err="1" smtClean="0"/>
              <a:t>BankAccount</a:t>
            </a:r>
            <a:r>
              <a:rPr lang="en-US" dirty="0" smtClean="0"/>
              <a:t> </a:t>
            </a:r>
            <a:r>
              <a:rPr lang="en-US" dirty="0" err="1" smtClean="0"/>
              <a:t>sa</a:t>
            </a:r>
            <a:r>
              <a:rPr lang="en-US" dirty="0" smtClean="0"/>
              <a:t> = new </a:t>
            </a:r>
            <a:r>
              <a:rPr lang="en-US" dirty="0" err="1" smtClean="0"/>
              <a:t>SavingsAccount</a:t>
            </a:r>
            <a:r>
              <a:rPr lang="en-US" dirty="0" smtClean="0"/>
              <a:t>();</a:t>
            </a:r>
          </a:p>
          <a:p>
            <a:pPr lvl="2"/>
            <a:endParaRPr lang="en-US" dirty="0"/>
          </a:p>
          <a:p>
            <a:pPr lvl="2"/>
            <a:endParaRPr lang="en-US" dirty="0" smtClean="0"/>
          </a:p>
          <a:p>
            <a:pPr lvl="2"/>
            <a:endParaRPr lang="en-US" dirty="0"/>
          </a:p>
          <a:p>
            <a:pPr lvl="2"/>
            <a:endParaRPr lang="en-US" dirty="0" smtClean="0"/>
          </a:p>
          <a:p>
            <a:pPr lvl="1"/>
            <a:r>
              <a:rPr lang="en-US" dirty="0" smtClean="0"/>
              <a:t>Declared Type may be changed due to a cast:</a:t>
            </a:r>
          </a:p>
          <a:p>
            <a:pPr lvl="1"/>
            <a:r>
              <a:rPr lang="en-US" dirty="0" smtClean="0"/>
              <a:t>((</a:t>
            </a:r>
            <a:r>
              <a:rPr lang="en-US" dirty="0" err="1" smtClean="0"/>
              <a:t>SavingsAccount</a:t>
            </a:r>
            <a:r>
              <a:rPr lang="en-US" dirty="0" smtClean="0"/>
              <a:t>)</a:t>
            </a:r>
            <a:r>
              <a:rPr lang="en-US" dirty="0" err="1" smtClean="0"/>
              <a:t>sa</a:t>
            </a:r>
            <a:r>
              <a:rPr lang="en-US" dirty="0" smtClean="0"/>
              <a:t>).</a:t>
            </a:r>
            <a:r>
              <a:rPr lang="en-US" dirty="0" err="1" smtClean="0"/>
              <a:t>addInterest</a:t>
            </a:r>
            <a:r>
              <a:rPr lang="en-US" dirty="0" smtClean="0"/>
              <a:t>();</a:t>
            </a:r>
          </a:p>
          <a:p>
            <a:pPr lvl="1"/>
            <a:endParaRPr lang="en-US" dirty="0"/>
          </a:p>
          <a:p>
            <a:pPr lvl="1"/>
            <a:endParaRPr lang="en-US" dirty="0" smtClean="0"/>
          </a:p>
          <a:p>
            <a:pPr lvl="1"/>
            <a:endParaRPr lang="en-US" dirty="0"/>
          </a:p>
          <a:p>
            <a:pPr lvl="1"/>
            <a:r>
              <a:rPr lang="en-US" dirty="0" smtClean="0"/>
              <a:t>If there is a casted type, record that, otherwise use the declared type.</a:t>
            </a:r>
          </a:p>
          <a:p>
            <a:pPr marL="392113" lvl="1" indent="0">
              <a:buNone/>
            </a:pPr>
            <a:endParaRPr lang="en-US" dirty="0" smtClean="0"/>
          </a:p>
        </p:txBody>
      </p:sp>
      <p:sp>
        <p:nvSpPr>
          <p:cNvPr id="3" name="Title 2"/>
          <p:cNvSpPr>
            <a:spLocks noGrp="1"/>
          </p:cNvSpPr>
          <p:nvPr>
            <p:ph type="title"/>
          </p:nvPr>
        </p:nvSpPr>
        <p:spPr/>
        <p:txBody>
          <a:bodyPr/>
          <a:lstStyle/>
          <a:p>
            <a:r>
              <a:rPr lang="en-US" dirty="0" smtClean="0"/>
              <a:t>Determining Method at Runtime</a:t>
            </a:r>
            <a:endParaRPr lang="en-US" dirty="0"/>
          </a:p>
        </p:txBody>
      </p:sp>
      <p:sp>
        <p:nvSpPr>
          <p:cNvPr id="5" name="Line Callout 2 4"/>
          <p:cNvSpPr/>
          <p:nvPr/>
        </p:nvSpPr>
        <p:spPr>
          <a:xfrm>
            <a:off x="1187824" y="2819400"/>
            <a:ext cx="3003176" cy="661428"/>
          </a:xfrm>
          <a:prstGeom prst="borderCallout2">
            <a:avLst>
              <a:gd name="adj1" fmla="val -11831"/>
              <a:gd name="adj2" fmla="val 49577"/>
              <a:gd name="adj3" fmla="val -59956"/>
              <a:gd name="adj4" fmla="val 35273"/>
              <a:gd name="adj5" fmla="val -70918"/>
              <a:gd name="adj6" fmla="val 28891"/>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smtClean="0"/>
              <a:t>Declared Type</a:t>
            </a:r>
            <a:endParaRPr lang="en-US" sz="2800" dirty="0"/>
          </a:p>
        </p:txBody>
      </p:sp>
      <p:sp>
        <p:nvSpPr>
          <p:cNvPr id="8" name="Line Callout 2 7"/>
          <p:cNvSpPr/>
          <p:nvPr/>
        </p:nvSpPr>
        <p:spPr>
          <a:xfrm>
            <a:off x="1295400" y="4800600"/>
            <a:ext cx="3003176" cy="661428"/>
          </a:xfrm>
          <a:prstGeom prst="borderCallout2">
            <a:avLst>
              <a:gd name="adj1" fmla="val -11831"/>
              <a:gd name="adj2" fmla="val 49577"/>
              <a:gd name="adj3" fmla="val -17808"/>
              <a:gd name="adj4" fmla="val 35273"/>
              <a:gd name="adj5" fmla="val -30456"/>
              <a:gd name="adj6" fmla="val 21836"/>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smtClean="0"/>
              <a:t>Casted Type</a:t>
            </a:r>
            <a:endParaRPr lang="en-US" sz="2800" dirty="0"/>
          </a:p>
        </p:txBody>
      </p:sp>
    </p:spTree>
    <p:extLst>
      <p:ext uri="{BB962C8B-B14F-4D97-AF65-F5344CB8AC3E}">
        <p14:creationId xmlns:p14="http://schemas.microsoft.com/office/powerpoint/2010/main" val="2129179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smtClean="0"/>
              <a:t>Step 2: Identify the Instantiation/Actual Type</a:t>
            </a:r>
          </a:p>
          <a:p>
            <a:pPr lvl="1"/>
            <a:r>
              <a:rPr lang="en-US" dirty="0" smtClean="0"/>
              <a:t>This is the type on the right hand side of the equal sign the last time the variable was assigned to:</a:t>
            </a:r>
          </a:p>
          <a:p>
            <a:pPr lvl="2"/>
            <a:r>
              <a:rPr lang="en-US" dirty="0" err="1" smtClean="0"/>
              <a:t>BankAccount</a:t>
            </a:r>
            <a:r>
              <a:rPr lang="en-US" dirty="0" smtClean="0"/>
              <a:t> </a:t>
            </a:r>
            <a:r>
              <a:rPr lang="en-US" dirty="0" err="1" smtClean="0"/>
              <a:t>sa</a:t>
            </a:r>
            <a:r>
              <a:rPr lang="en-US" dirty="0" smtClean="0"/>
              <a:t> = new </a:t>
            </a:r>
            <a:r>
              <a:rPr lang="en-US" dirty="0" err="1" smtClean="0"/>
              <a:t>SavingsAccount</a:t>
            </a:r>
            <a:r>
              <a:rPr lang="en-US" dirty="0" smtClean="0"/>
              <a:t>();</a:t>
            </a:r>
          </a:p>
          <a:p>
            <a:pPr lvl="2"/>
            <a:endParaRPr lang="en-US" dirty="0"/>
          </a:p>
          <a:p>
            <a:pPr lvl="2"/>
            <a:endParaRPr lang="en-US" dirty="0" smtClean="0"/>
          </a:p>
          <a:p>
            <a:pPr lvl="2"/>
            <a:endParaRPr lang="en-US" dirty="0"/>
          </a:p>
          <a:p>
            <a:pPr lvl="2"/>
            <a:endParaRPr lang="en-US" dirty="0" smtClean="0"/>
          </a:p>
          <a:p>
            <a:pPr lvl="2"/>
            <a:endParaRPr lang="en-US" dirty="0"/>
          </a:p>
          <a:p>
            <a:pPr lvl="1"/>
            <a:r>
              <a:rPr lang="en-US" dirty="0" smtClean="0"/>
              <a:t>Record the instantiation type</a:t>
            </a:r>
          </a:p>
          <a:p>
            <a:pPr lvl="2"/>
            <a:endParaRPr lang="en-US" dirty="0"/>
          </a:p>
          <a:p>
            <a:pPr lvl="2"/>
            <a:endParaRPr lang="en-US" dirty="0" smtClean="0"/>
          </a:p>
          <a:p>
            <a:pPr lvl="2"/>
            <a:endParaRPr lang="en-US" dirty="0"/>
          </a:p>
          <a:p>
            <a:pPr lvl="2"/>
            <a:endParaRPr lang="en-US" dirty="0" smtClean="0"/>
          </a:p>
          <a:p>
            <a:pPr marL="392113" lvl="1" indent="0">
              <a:buNone/>
            </a:pPr>
            <a:endParaRPr lang="en-US" dirty="0" smtClean="0"/>
          </a:p>
        </p:txBody>
      </p:sp>
      <p:sp>
        <p:nvSpPr>
          <p:cNvPr id="3" name="Title 2"/>
          <p:cNvSpPr>
            <a:spLocks noGrp="1"/>
          </p:cNvSpPr>
          <p:nvPr>
            <p:ph type="title"/>
          </p:nvPr>
        </p:nvSpPr>
        <p:spPr/>
        <p:txBody>
          <a:bodyPr/>
          <a:lstStyle/>
          <a:p>
            <a:r>
              <a:rPr lang="en-US" dirty="0" smtClean="0"/>
              <a:t>Determining Method at Runtime</a:t>
            </a:r>
            <a:endParaRPr lang="en-US" dirty="0"/>
          </a:p>
        </p:txBody>
      </p:sp>
      <p:sp>
        <p:nvSpPr>
          <p:cNvPr id="5" name="Line Callout 2 4"/>
          <p:cNvSpPr/>
          <p:nvPr/>
        </p:nvSpPr>
        <p:spPr>
          <a:xfrm>
            <a:off x="3352800" y="2966543"/>
            <a:ext cx="3733800" cy="661428"/>
          </a:xfrm>
          <a:prstGeom prst="borderCallout2">
            <a:avLst>
              <a:gd name="adj1" fmla="val -11831"/>
              <a:gd name="adj2" fmla="val 49577"/>
              <a:gd name="adj3" fmla="val -51527"/>
              <a:gd name="adj4" fmla="val 59409"/>
              <a:gd name="adj5" fmla="val -82720"/>
              <a:gd name="adj6" fmla="val 67678"/>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smtClean="0"/>
              <a:t>Instantiation Type</a:t>
            </a:r>
            <a:endParaRPr lang="en-US" sz="2800" dirty="0"/>
          </a:p>
        </p:txBody>
      </p:sp>
    </p:spTree>
    <p:extLst>
      <p:ext uri="{BB962C8B-B14F-4D97-AF65-F5344CB8AC3E}">
        <p14:creationId xmlns:p14="http://schemas.microsoft.com/office/powerpoint/2010/main" val="530011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smtClean="0"/>
              <a:t>Step 3: Check for Compilation Errors</a:t>
            </a:r>
            <a:endParaRPr lang="en-US" dirty="0"/>
          </a:p>
          <a:p>
            <a:pPr marL="630238" lvl="2" indent="0">
              <a:buNone/>
            </a:pPr>
            <a:r>
              <a:rPr lang="en-US" dirty="0" smtClean="0"/>
              <a:t>Calling a method that is not available based on the declared or casted type of the object</a:t>
            </a:r>
          </a:p>
          <a:p>
            <a:pPr marL="914400" lvl="3" indent="0">
              <a:buNone/>
            </a:pPr>
            <a:r>
              <a:rPr lang="en-US" dirty="0" err="1" smtClean="0"/>
              <a:t>BankAccount</a:t>
            </a:r>
            <a:r>
              <a:rPr lang="en-US" dirty="0" smtClean="0"/>
              <a:t> </a:t>
            </a:r>
            <a:r>
              <a:rPr lang="en-US" dirty="0" err="1" smtClean="0"/>
              <a:t>sa</a:t>
            </a:r>
            <a:r>
              <a:rPr lang="en-US" dirty="0" smtClean="0"/>
              <a:t> = new </a:t>
            </a:r>
            <a:r>
              <a:rPr lang="en-US" dirty="0" err="1" smtClean="0"/>
              <a:t>SavingsAccount</a:t>
            </a:r>
            <a:r>
              <a:rPr lang="en-US" dirty="0" smtClean="0"/>
              <a:t>();</a:t>
            </a:r>
          </a:p>
          <a:p>
            <a:pPr marL="914400" lvl="3" indent="0">
              <a:buNone/>
            </a:pPr>
            <a:r>
              <a:rPr lang="en-US" dirty="0" err="1" smtClean="0">
                <a:solidFill>
                  <a:srgbClr val="FF0000"/>
                </a:solidFill>
              </a:rPr>
              <a:t>sa.addInterest</a:t>
            </a:r>
            <a:r>
              <a:rPr lang="en-US" dirty="0" smtClean="0">
                <a:solidFill>
                  <a:srgbClr val="FF0000"/>
                </a:solidFill>
              </a:rPr>
              <a:t>();</a:t>
            </a:r>
          </a:p>
          <a:p>
            <a:pPr marL="914400" lvl="3" indent="0">
              <a:buNone/>
            </a:pPr>
            <a:r>
              <a:rPr lang="en-US" dirty="0" smtClean="0">
                <a:solidFill>
                  <a:srgbClr val="FF0000"/>
                </a:solidFill>
              </a:rPr>
              <a:t>Compiler Error: </a:t>
            </a:r>
            <a:r>
              <a:rPr lang="en-US" dirty="0" err="1" smtClean="0">
                <a:solidFill>
                  <a:srgbClr val="FF0000"/>
                </a:solidFill>
              </a:rPr>
              <a:t>BankAccount</a:t>
            </a:r>
            <a:r>
              <a:rPr lang="en-US" dirty="0" smtClean="0">
                <a:solidFill>
                  <a:srgbClr val="FF0000"/>
                </a:solidFill>
              </a:rPr>
              <a:t> does not have </a:t>
            </a:r>
            <a:r>
              <a:rPr lang="en-US" dirty="0" err="1" smtClean="0">
                <a:solidFill>
                  <a:srgbClr val="FF0000"/>
                </a:solidFill>
              </a:rPr>
              <a:t>addInterest</a:t>
            </a:r>
            <a:endParaRPr lang="en-US" dirty="0" smtClean="0">
              <a:solidFill>
                <a:srgbClr val="FF0000"/>
              </a:solidFill>
            </a:endParaRPr>
          </a:p>
          <a:p>
            <a:pPr marL="630238" lvl="2" indent="0">
              <a:buNone/>
            </a:pPr>
            <a:r>
              <a:rPr lang="en-US" dirty="0" smtClean="0"/>
              <a:t>Incompatible type assignment</a:t>
            </a:r>
            <a:endParaRPr lang="en-US" dirty="0"/>
          </a:p>
          <a:p>
            <a:pPr marL="914400" lvl="3" indent="0">
              <a:buNone/>
            </a:pPr>
            <a:r>
              <a:rPr lang="en-US" dirty="0" err="1" smtClean="0"/>
              <a:t>SavingsAccount</a:t>
            </a:r>
            <a:r>
              <a:rPr lang="en-US" dirty="0"/>
              <a:t> </a:t>
            </a:r>
            <a:r>
              <a:rPr lang="en-US" dirty="0" smtClean="0"/>
              <a:t>x = new </a:t>
            </a:r>
            <a:r>
              <a:rPr lang="en-US" dirty="0" err="1" smtClean="0"/>
              <a:t>BankAccount</a:t>
            </a:r>
            <a:r>
              <a:rPr lang="en-US" dirty="0" smtClean="0"/>
              <a:t>();</a:t>
            </a:r>
            <a:endParaRPr lang="en-US" dirty="0"/>
          </a:p>
          <a:p>
            <a:pPr marL="914400" lvl="3" indent="0">
              <a:buNone/>
            </a:pPr>
            <a:r>
              <a:rPr lang="en-US" dirty="0">
                <a:solidFill>
                  <a:srgbClr val="FF0000"/>
                </a:solidFill>
              </a:rPr>
              <a:t>Compiler Error: </a:t>
            </a:r>
            <a:r>
              <a:rPr lang="en-US" dirty="0" err="1" smtClean="0">
                <a:solidFill>
                  <a:srgbClr val="FF0000"/>
                </a:solidFill>
              </a:rPr>
              <a:t>BankAccounts</a:t>
            </a:r>
            <a:r>
              <a:rPr lang="en-US" dirty="0" smtClean="0">
                <a:solidFill>
                  <a:srgbClr val="FF0000"/>
                </a:solidFill>
              </a:rPr>
              <a:t> can not be stored in </a:t>
            </a:r>
            <a:r>
              <a:rPr lang="en-US" dirty="0" err="1" smtClean="0">
                <a:solidFill>
                  <a:srgbClr val="FF0000"/>
                </a:solidFill>
              </a:rPr>
              <a:t>SavingAccount</a:t>
            </a:r>
            <a:r>
              <a:rPr lang="en-US" dirty="0" smtClean="0">
                <a:solidFill>
                  <a:srgbClr val="FF0000"/>
                </a:solidFill>
              </a:rPr>
              <a:t> typed variables</a:t>
            </a:r>
            <a:endParaRPr lang="en-US" dirty="0">
              <a:solidFill>
                <a:srgbClr val="FF0000"/>
              </a:solidFill>
            </a:endParaRPr>
          </a:p>
          <a:p>
            <a:pPr marL="630238" lvl="2" indent="0">
              <a:buNone/>
            </a:pPr>
            <a:r>
              <a:rPr lang="en-US" dirty="0" smtClean="0"/>
              <a:t>Invalid cast: casting to a type that isn’t in the tree below the declaration type.</a:t>
            </a:r>
          </a:p>
          <a:p>
            <a:pPr marL="914400" lvl="3" indent="0">
              <a:buNone/>
            </a:pPr>
            <a:r>
              <a:rPr lang="en-US" dirty="0" err="1" smtClean="0"/>
              <a:t>BankAccount</a:t>
            </a:r>
            <a:r>
              <a:rPr lang="en-US" dirty="0" smtClean="0"/>
              <a:t> </a:t>
            </a:r>
            <a:r>
              <a:rPr lang="en-US" dirty="0" err="1"/>
              <a:t>sa</a:t>
            </a:r>
            <a:r>
              <a:rPr lang="en-US" dirty="0"/>
              <a:t> = new </a:t>
            </a:r>
            <a:r>
              <a:rPr lang="en-US" dirty="0" err="1"/>
              <a:t>SavingsAccount</a:t>
            </a:r>
            <a:r>
              <a:rPr lang="en-US" dirty="0"/>
              <a:t>();</a:t>
            </a:r>
          </a:p>
          <a:p>
            <a:pPr marL="914400" lvl="3" indent="0">
              <a:buNone/>
            </a:pPr>
            <a:r>
              <a:rPr lang="en-US" dirty="0" smtClean="0"/>
              <a:t>((</a:t>
            </a:r>
            <a:r>
              <a:rPr lang="en-US" dirty="0" err="1"/>
              <a:t>SafetyDepositBox</a:t>
            </a:r>
            <a:r>
              <a:rPr lang="en-US" dirty="0"/>
              <a:t>)</a:t>
            </a:r>
            <a:r>
              <a:rPr lang="en-US" dirty="0" err="1"/>
              <a:t>sa</a:t>
            </a:r>
            <a:r>
              <a:rPr lang="en-US" dirty="0"/>
              <a:t>).</a:t>
            </a:r>
            <a:r>
              <a:rPr lang="en-US" dirty="0" err="1"/>
              <a:t>depositItem</a:t>
            </a:r>
            <a:r>
              <a:rPr lang="en-US" dirty="0" smtClean="0"/>
              <a:t>();</a:t>
            </a:r>
            <a:endParaRPr lang="en-US" dirty="0"/>
          </a:p>
          <a:p>
            <a:pPr marL="630238" lvl="2" indent="0">
              <a:buNone/>
            </a:pPr>
            <a:r>
              <a:rPr lang="en-US" dirty="0" smtClean="0"/>
              <a:t>	</a:t>
            </a:r>
            <a:r>
              <a:rPr lang="en-US" dirty="0" err="1" smtClean="0"/>
              <a:t>SafetyDepositBox</a:t>
            </a:r>
            <a:r>
              <a:rPr lang="en-US" dirty="0" smtClean="0"/>
              <a:t> is not below </a:t>
            </a:r>
            <a:r>
              <a:rPr lang="en-US" dirty="0" err="1" smtClean="0"/>
              <a:t>BankAccount</a:t>
            </a:r>
            <a:r>
              <a:rPr lang="en-US" dirty="0" smtClean="0"/>
              <a:t>.</a:t>
            </a:r>
          </a:p>
          <a:p>
            <a:pPr marL="630238" lvl="2" indent="0">
              <a:buNone/>
            </a:pPr>
            <a:r>
              <a:rPr lang="en-US" dirty="0" smtClean="0"/>
              <a:t>Cannot instantiate interfaces or abstract classes!</a:t>
            </a:r>
          </a:p>
        </p:txBody>
      </p:sp>
      <p:sp>
        <p:nvSpPr>
          <p:cNvPr id="3" name="Title 2"/>
          <p:cNvSpPr>
            <a:spLocks noGrp="1"/>
          </p:cNvSpPr>
          <p:nvPr>
            <p:ph type="title"/>
          </p:nvPr>
        </p:nvSpPr>
        <p:spPr/>
        <p:txBody>
          <a:bodyPr/>
          <a:lstStyle/>
          <a:p>
            <a:r>
              <a:rPr lang="en-US" dirty="0" smtClean="0"/>
              <a:t>Determining Method at Runtime</a:t>
            </a:r>
            <a:endParaRPr lang="en-US" dirty="0"/>
          </a:p>
        </p:txBody>
      </p:sp>
    </p:spTree>
    <p:extLst>
      <p:ext uri="{BB962C8B-B14F-4D97-AF65-F5344CB8AC3E}">
        <p14:creationId xmlns:p14="http://schemas.microsoft.com/office/powerpoint/2010/main" val="4069850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nvPr>
        </p:nvGraphicFramePr>
        <p:xfrm>
          <a:off x="0" y="2111060"/>
          <a:ext cx="9379220" cy="2156140"/>
        </p:xfrm>
        <a:graphic>
          <a:graphicData uri="http://schemas.openxmlformats.org/drawingml/2006/table">
            <a:tbl>
              <a:tblPr/>
              <a:tblGrid>
                <a:gridCol w="1875844">
                  <a:extLst>
                    <a:ext uri="{9D8B030D-6E8A-4147-A177-3AD203B41FA5}">
                      <a16:colId xmlns:a16="http://schemas.microsoft.com/office/drawing/2014/main" val="2625482833"/>
                    </a:ext>
                  </a:extLst>
                </a:gridCol>
                <a:gridCol w="1875844">
                  <a:extLst>
                    <a:ext uri="{9D8B030D-6E8A-4147-A177-3AD203B41FA5}">
                      <a16:colId xmlns:a16="http://schemas.microsoft.com/office/drawing/2014/main" val="496453782"/>
                    </a:ext>
                  </a:extLst>
                </a:gridCol>
                <a:gridCol w="1875844">
                  <a:extLst>
                    <a:ext uri="{9D8B030D-6E8A-4147-A177-3AD203B41FA5}">
                      <a16:colId xmlns:a16="http://schemas.microsoft.com/office/drawing/2014/main" val="2251970094"/>
                    </a:ext>
                  </a:extLst>
                </a:gridCol>
                <a:gridCol w="1875844">
                  <a:extLst>
                    <a:ext uri="{9D8B030D-6E8A-4147-A177-3AD203B41FA5}">
                      <a16:colId xmlns:a16="http://schemas.microsoft.com/office/drawing/2014/main" val="136134424"/>
                    </a:ext>
                  </a:extLst>
                </a:gridCol>
                <a:gridCol w="1875844">
                  <a:extLst>
                    <a:ext uri="{9D8B030D-6E8A-4147-A177-3AD203B41FA5}">
                      <a16:colId xmlns:a16="http://schemas.microsoft.com/office/drawing/2014/main" val="1873018206"/>
                    </a:ext>
                  </a:extLst>
                </a:gridCol>
              </a:tblGrid>
              <a:tr h="431228">
                <a:tc>
                  <a:txBody>
                    <a:bodyPr/>
                    <a:lstStyle/>
                    <a:p>
                      <a:pPr algn="ctr" rtl="0" fontAlgn="b"/>
                      <a:r>
                        <a:rPr lang="en-US" sz="2500" b="1" dirty="0">
                          <a:solidFill>
                            <a:srgbClr val="000000"/>
                          </a:solidFill>
                          <a:effectLst/>
                          <a:latin typeface="Arial" panose="020B0604020202020204" pitchFamily="34" charset="0"/>
                        </a:rPr>
                        <a:t>Modifier</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dirty="0">
                          <a:solidFill>
                            <a:srgbClr val="000000"/>
                          </a:solidFill>
                          <a:effectLst/>
                          <a:latin typeface="Arial" panose="020B0604020202020204" pitchFamily="34" charset="0"/>
                        </a:rPr>
                        <a:t>Class</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a:solidFill>
                            <a:srgbClr val="000000"/>
                          </a:solidFill>
                          <a:effectLst/>
                          <a:latin typeface="Arial" panose="020B0604020202020204" pitchFamily="34" charset="0"/>
                        </a:rPr>
                        <a:t>Package</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a:solidFill>
                            <a:srgbClr val="000000"/>
                          </a:solidFill>
                          <a:effectLst/>
                          <a:latin typeface="Arial" panose="020B0604020202020204" pitchFamily="34" charset="0"/>
                        </a:rPr>
                        <a:t>Subclass</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a:solidFill>
                            <a:srgbClr val="000000"/>
                          </a:solidFill>
                          <a:effectLst/>
                          <a:latin typeface="Arial" panose="020B0604020202020204" pitchFamily="34" charset="0"/>
                        </a:rPr>
                        <a:t>World</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52109764"/>
                  </a:ext>
                </a:extLst>
              </a:tr>
              <a:tr h="431228">
                <a:tc>
                  <a:txBody>
                    <a:bodyPr/>
                    <a:lstStyle/>
                    <a:p>
                      <a:pPr rtl="0" fontAlgn="b"/>
                      <a:r>
                        <a:rPr lang="en-US" sz="2500" b="0">
                          <a:solidFill>
                            <a:srgbClr val="000000"/>
                          </a:solidFill>
                          <a:effectLst/>
                          <a:latin typeface="Monaco"/>
                        </a:rPr>
                        <a:t>public</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6273764"/>
                  </a:ext>
                </a:extLst>
              </a:tr>
              <a:tr h="431228">
                <a:tc>
                  <a:txBody>
                    <a:bodyPr/>
                    <a:lstStyle/>
                    <a:p>
                      <a:pPr rtl="0" fontAlgn="b"/>
                      <a:r>
                        <a:rPr lang="en-US" sz="2500" b="0">
                          <a:solidFill>
                            <a:srgbClr val="000000"/>
                          </a:solidFill>
                          <a:effectLst/>
                          <a:latin typeface="Monaco"/>
                        </a:rPr>
                        <a:t>protected</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8298909"/>
                  </a:ext>
                </a:extLst>
              </a:tr>
              <a:tr h="431228">
                <a:tc>
                  <a:txBody>
                    <a:bodyPr/>
                    <a:lstStyle/>
                    <a:p>
                      <a:pPr rtl="0" fontAlgn="b"/>
                      <a:r>
                        <a:rPr lang="en-US" sz="2500" b="0" i="1">
                          <a:solidFill>
                            <a:srgbClr val="000000"/>
                          </a:solidFill>
                          <a:effectLst/>
                          <a:latin typeface="Arial" panose="020B0604020202020204" pitchFamily="34" charset="0"/>
                        </a:rPr>
                        <a:t>no modifier</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454696"/>
                  </a:ext>
                </a:extLst>
              </a:tr>
              <a:tr h="431228">
                <a:tc>
                  <a:txBody>
                    <a:bodyPr/>
                    <a:lstStyle/>
                    <a:p>
                      <a:pPr rtl="0" fontAlgn="b"/>
                      <a:r>
                        <a:rPr lang="en-US" sz="2500" b="0">
                          <a:solidFill>
                            <a:srgbClr val="000000"/>
                          </a:solidFill>
                          <a:effectLst/>
                          <a:latin typeface="Monaco"/>
                        </a:rPr>
                        <a:t>private</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68615234"/>
                  </a:ext>
                </a:extLst>
              </a:tr>
            </a:tbl>
          </a:graphicData>
        </a:graphic>
      </p:graphicFrame>
      <p:sp>
        <p:nvSpPr>
          <p:cNvPr id="3" name="Title 2"/>
          <p:cNvSpPr>
            <a:spLocks noGrp="1"/>
          </p:cNvSpPr>
          <p:nvPr>
            <p:ph type="title"/>
          </p:nvPr>
        </p:nvSpPr>
        <p:spPr>
          <a:xfrm>
            <a:off x="474133" y="792162"/>
            <a:ext cx="8229600" cy="792162"/>
          </a:xfrm>
        </p:spPr>
        <p:txBody>
          <a:bodyPr/>
          <a:lstStyle/>
          <a:p>
            <a:r>
              <a:rPr lang="en-US" dirty="0" smtClean="0"/>
              <a:t>Access Levels: Review</a:t>
            </a:r>
            <a:endParaRPr lang="en-US" dirty="0"/>
          </a:p>
        </p:txBody>
      </p:sp>
      <p:pic>
        <p:nvPicPr>
          <p:cNvPr id="1029" name="Picture 5" descr="Classes and Packages of the Example Used to Illustrate Access Lev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272" y="4419600"/>
            <a:ext cx="4638676" cy="2046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941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smtClean="0"/>
              <a:t>Step </a:t>
            </a:r>
            <a:r>
              <a:rPr lang="en-US" dirty="0"/>
              <a:t>4</a:t>
            </a:r>
            <a:r>
              <a:rPr lang="en-US" dirty="0" smtClean="0"/>
              <a:t>: Check for Runtime Errors</a:t>
            </a:r>
            <a:endParaRPr lang="en-US" dirty="0"/>
          </a:p>
          <a:p>
            <a:pPr marL="630238" lvl="2" indent="0">
              <a:buNone/>
            </a:pPr>
            <a:r>
              <a:rPr lang="en-US" dirty="0" smtClean="0"/>
              <a:t>Runtime errors are caused by invalid casting.</a:t>
            </a:r>
          </a:p>
          <a:p>
            <a:pPr marL="630238" lvl="2" indent="0">
              <a:buNone/>
            </a:pPr>
            <a:r>
              <a:rPr lang="en-US" dirty="0" smtClean="0"/>
              <a:t>An item may only be cast to a type IF:</a:t>
            </a:r>
          </a:p>
          <a:p>
            <a:pPr lvl="2"/>
            <a:r>
              <a:rPr lang="en-US" dirty="0" smtClean="0"/>
              <a:t>	The instantiation type matches the casted type</a:t>
            </a:r>
          </a:p>
          <a:p>
            <a:pPr lvl="2"/>
            <a:r>
              <a:rPr lang="en-US" dirty="0" smtClean="0"/>
              <a:t>	The casted type is between </a:t>
            </a:r>
            <a:r>
              <a:rPr lang="en-US" dirty="0" smtClean="0"/>
              <a:t>Object and the </a:t>
            </a:r>
            <a:r>
              <a:rPr lang="en-US" dirty="0" smtClean="0"/>
              <a:t>instantiation type </a:t>
            </a:r>
          </a:p>
          <a:p>
            <a:pPr marL="630238" lvl="2" indent="0">
              <a:buNone/>
            </a:pPr>
            <a:endParaRPr lang="en-US" dirty="0" smtClean="0"/>
          </a:p>
          <a:p>
            <a:pPr marL="914400" lvl="3" indent="0">
              <a:buNone/>
            </a:pPr>
            <a:r>
              <a:rPr lang="en-US" b="1" dirty="0" err="1" smtClean="0"/>
              <a:t>BankAccount</a:t>
            </a:r>
            <a:r>
              <a:rPr lang="en-US" b="1" dirty="0" smtClean="0"/>
              <a:t> </a:t>
            </a:r>
            <a:r>
              <a:rPr lang="en-US" b="1" dirty="0" err="1" smtClean="0"/>
              <a:t>sa</a:t>
            </a:r>
            <a:r>
              <a:rPr lang="en-US" b="1" dirty="0" smtClean="0"/>
              <a:t> = new </a:t>
            </a:r>
            <a:r>
              <a:rPr lang="en-US" b="1" dirty="0" err="1" smtClean="0"/>
              <a:t>SavingsAccount</a:t>
            </a:r>
            <a:r>
              <a:rPr lang="en-US" b="1" dirty="0" smtClean="0"/>
              <a:t>();</a:t>
            </a:r>
          </a:p>
          <a:p>
            <a:pPr marL="914400" lvl="3" indent="0">
              <a:buNone/>
            </a:pPr>
            <a:r>
              <a:rPr lang="en-US" b="1" dirty="0" smtClean="0">
                <a:solidFill>
                  <a:srgbClr val="FF0000"/>
                </a:solidFill>
              </a:rPr>
              <a:t>((</a:t>
            </a:r>
            <a:r>
              <a:rPr lang="en-US" b="1" dirty="0" err="1" smtClean="0">
                <a:solidFill>
                  <a:srgbClr val="FF0000"/>
                </a:solidFill>
              </a:rPr>
              <a:t>CheckingAccount</a:t>
            </a:r>
            <a:r>
              <a:rPr lang="en-US" b="1" dirty="0" smtClean="0">
                <a:solidFill>
                  <a:srgbClr val="FF0000"/>
                </a:solidFill>
              </a:rPr>
              <a:t>)</a:t>
            </a:r>
            <a:r>
              <a:rPr lang="en-US" b="1" dirty="0" err="1" smtClean="0">
                <a:solidFill>
                  <a:srgbClr val="FF0000"/>
                </a:solidFill>
              </a:rPr>
              <a:t>sa</a:t>
            </a:r>
            <a:r>
              <a:rPr lang="en-US" b="1" dirty="0" smtClean="0">
                <a:solidFill>
                  <a:srgbClr val="FF0000"/>
                </a:solidFill>
              </a:rPr>
              <a:t>).</a:t>
            </a:r>
            <a:r>
              <a:rPr lang="en-US" b="1" dirty="0" err="1" smtClean="0">
                <a:solidFill>
                  <a:srgbClr val="FF0000"/>
                </a:solidFill>
              </a:rPr>
              <a:t>deductFees</a:t>
            </a:r>
            <a:r>
              <a:rPr lang="en-US" b="1" dirty="0" smtClean="0">
                <a:solidFill>
                  <a:srgbClr val="FF0000"/>
                </a:solidFill>
              </a:rPr>
              <a:t>();</a:t>
            </a:r>
          </a:p>
          <a:p>
            <a:pPr marL="914400" lvl="3" indent="0">
              <a:buNone/>
            </a:pPr>
            <a:r>
              <a:rPr lang="en-US" dirty="0" smtClean="0">
                <a:solidFill>
                  <a:srgbClr val="FF0000"/>
                </a:solidFill>
              </a:rPr>
              <a:t>Runtime Error: </a:t>
            </a:r>
            <a:r>
              <a:rPr lang="en-US" dirty="0" err="1" smtClean="0">
                <a:solidFill>
                  <a:srgbClr val="FF0000"/>
                </a:solidFill>
              </a:rPr>
              <a:t>SavingsAccount</a:t>
            </a:r>
            <a:r>
              <a:rPr lang="en-US" dirty="0" smtClean="0">
                <a:solidFill>
                  <a:srgbClr val="FF0000"/>
                </a:solidFill>
              </a:rPr>
              <a:t> is not a </a:t>
            </a:r>
            <a:r>
              <a:rPr lang="en-US" dirty="0" err="1" smtClean="0">
                <a:solidFill>
                  <a:srgbClr val="FF0000"/>
                </a:solidFill>
              </a:rPr>
              <a:t>CheckingAccount</a:t>
            </a:r>
            <a:endParaRPr lang="en-US" dirty="0" smtClean="0">
              <a:solidFill>
                <a:srgbClr val="FF0000"/>
              </a:solidFill>
            </a:endParaRPr>
          </a:p>
          <a:p>
            <a:pPr marL="914400" lvl="3" indent="0">
              <a:buNone/>
            </a:pPr>
            <a:endParaRPr lang="en-US" dirty="0">
              <a:solidFill>
                <a:srgbClr val="FF0000"/>
              </a:solidFill>
            </a:endParaRPr>
          </a:p>
          <a:p>
            <a:pPr marL="914400" lvl="3" indent="0">
              <a:buNone/>
            </a:pPr>
            <a:r>
              <a:rPr lang="en-US" b="1" dirty="0" smtClean="0"/>
              <a:t>Account a = new </a:t>
            </a:r>
            <a:r>
              <a:rPr lang="en-US" b="1" dirty="0" err="1" smtClean="0"/>
              <a:t>CheckingAccount</a:t>
            </a:r>
            <a:r>
              <a:rPr lang="en-US" b="1" dirty="0" smtClean="0"/>
              <a:t>();</a:t>
            </a:r>
          </a:p>
          <a:p>
            <a:pPr marL="914400" lvl="3" indent="0">
              <a:buNone/>
            </a:pPr>
            <a:r>
              <a:rPr lang="en-US" b="1" dirty="0" smtClean="0"/>
              <a:t>((</a:t>
            </a:r>
            <a:r>
              <a:rPr lang="en-US" b="1" dirty="0" err="1" smtClean="0"/>
              <a:t>BankAccount</a:t>
            </a:r>
            <a:r>
              <a:rPr lang="en-US" b="1" dirty="0" smtClean="0"/>
              <a:t>)a).deposit();</a:t>
            </a:r>
          </a:p>
          <a:p>
            <a:pPr marL="914400" lvl="3" indent="0">
              <a:buNone/>
            </a:pPr>
            <a:r>
              <a:rPr lang="en-US" dirty="0" smtClean="0"/>
              <a:t>This is valid because a </a:t>
            </a:r>
            <a:r>
              <a:rPr lang="en-US" dirty="0" err="1" smtClean="0"/>
              <a:t>CheckingAccount</a:t>
            </a:r>
            <a:r>
              <a:rPr lang="en-US" dirty="0" smtClean="0"/>
              <a:t> is a </a:t>
            </a:r>
            <a:r>
              <a:rPr lang="en-US" dirty="0" err="1" smtClean="0"/>
              <a:t>BankAccount</a:t>
            </a:r>
            <a:endParaRPr lang="en-US" dirty="0" smtClean="0"/>
          </a:p>
        </p:txBody>
      </p:sp>
      <p:sp>
        <p:nvSpPr>
          <p:cNvPr id="3" name="Title 2"/>
          <p:cNvSpPr>
            <a:spLocks noGrp="1"/>
          </p:cNvSpPr>
          <p:nvPr>
            <p:ph type="title"/>
          </p:nvPr>
        </p:nvSpPr>
        <p:spPr/>
        <p:txBody>
          <a:bodyPr/>
          <a:lstStyle/>
          <a:p>
            <a:r>
              <a:rPr lang="en-US" dirty="0" smtClean="0"/>
              <a:t>Determining Method at Runtime</a:t>
            </a:r>
            <a:endParaRPr lang="en-US" dirty="0"/>
          </a:p>
        </p:txBody>
      </p:sp>
    </p:spTree>
    <p:extLst>
      <p:ext uri="{BB962C8B-B14F-4D97-AF65-F5344CB8AC3E}">
        <p14:creationId xmlns:p14="http://schemas.microsoft.com/office/powerpoint/2010/main" val="3650101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smtClean="0"/>
              <a:t>Step </a:t>
            </a:r>
            <a:r>
              <a:rPr lang="en-US" dirty="0"/>
              <a:t>5</a:t>
            </a:r>
            <a:r>
              <a:rPr lang="en-US" dirty="0" smtClean="0"/>
              <a:t>: Find Method to Run</a:t>
            </a:r>
          </a:p>
          <a:p>
            <a:endParaRPr lang="en-US" dirty="0"/>
          </a:p>
          <a:p>
            <a:pPr lvl="1"/>
            <a:r>
              <a:rPr lang="en-US" dirty="0" smtClean="0"/>
              <a:t>Find the instantiation type in the hierarchy. </a:t>
            </a:r>
          </a:p>
          <a:p>
            <a:pPr marL="1087438" lvl="2" indent="-457200">
              <a:buFont typeface="+mj-lt"/>
              <a:buAutoNum type="arabicPeriod"/>
            </a:pPr>
            <a:r>
              <a:rPr lang="en-US" dirty="0" smtClean="0"/>
              <a:t>If that type implements the given method, then use that implementation.</a:t>
            </a:r>
          </a:p>
          <a:p>
            <a:pPr marL="1087438" lvl="2" indent="-457200">
              <a:buFont typeface="+mj-lt"/>
              <a:buAutoNum type="arabicPeriod"/>
            </a:pPr>
            <a:r>
              <a:rPr lang="en-US" dirty="0" smtClean="0"/>
              <a:t>Otherwise, move up to the parent type and see if there’s an implementation there. </a:t>
            </a:r>
          </a:p>
          <a:p>
            <a:pPr marL="1371600" lvl="3" indent="-457200">
              <a:buFont typeface="+mj-lt"/>
              <a:buAutoNum type="alphaLcPeriod"/>
            </a:pPr>
            <a:r>
              <a:rPr lang="en-US" dirty="0" smtClean="0"/>
              <a:t>If there is an implementation, use that.</a:t>
            </a:r>
          </a:p>
          <a:p>
            <a:pPr marL="1371600" lvl="3" indent="-457200">
              <a:buFont typeface="+mj-lt"/>
              <a:buAutoNum type="alphaLcPeriod"/>
            </a:pPr>
            <a:r>
              <a:rPr lang="en-US" dirty="0" smtClean="0"/>
              <a:t>Otherwise, repeat step 2 until an implementation is found.</a:t>
            </a:r>
            <a:endParaRPr lang="en-US" dirty="0"/>
          </a:p>
        </p:txBody>
      </p:sp>
      <p:sp>
        <p:nvSpPr>
          <p:cNvPr id="3" name="Title 2"/>
          <p:cNvSpPr>
            <a:spLocks noGrp="1"/>
          </p:cNvSpPr>
          <p:nvPr>
            <p:ph type="title"/>
          </p:nvPr>
        </p:nvSpPr>
        <p:spPr/>
        <p:txBody>
          <a:bodyPr/>
          <a:lstStyle/>
          <a:p>
            <a:r>
              <a:rPr lang="en-US" dirty="0" smtClean="0"/>
              <a:t>Determining Method at Runtime</a:t>
            </a:r>
            <a:endParaRPr lang="en-US" dirty="0"/>
          </a:p>
        </p:txBody>
      </p:sp>
    </p:spTree>
    <p:extLst>
      <p:ext uri="{BB962C8B-B14F-4D97-AF65-F5344CB8AC3E}">
        <p14:creationId xmlns:p14="http://schemas.microsoft.com/office/powerpoint/2010/main" val="2500470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791200" y="838200"/>
            <a:ext cx="3124200" cy="3124200"/>
          </a:xfrm>
          <a:prstGeom prst="rect">
            <a:avLst/>
          </a:prstGeom>
          <a:effectLst>
            <a:reflection blurRad="6350" stA="52000" endA="300" endPos="35000" dir="5400000" sy="-100000" algn="bl" rotWithShape="0"/>
          </a:effectLst>
        </p:spPr>
      </p:pic>
      <p:sp>
        <p:nvSpPr>
          <p:cNvPr id="2" name="Title 1"/>
          <p:cNvSpPr>
            <a:spLocks noGrp="1"/>
          </p:cNvSpPr>
          <p:nvPr>
            <p:ph type="title"/>
          </p:nvPr>
        </p:nvSpPr>
        <p:spPr/>
        <p:txBody>
          <a:bodyPr/>
          <a:lstStyle/>
          <a:p>
            <a:r>
              <a:rPr lang="en-US" sz="3200" dirty="0" smtClean="0"/>
              <a:t>Exercise</a:t>
            </a:r>
            <a:endParaRPr lang="en-US" sz="3200" dirty="0"/>
          </a:p>
        </p:txBody>
      </p:sp>
      <p:sp>
        <p:nvSpPr>
          <p:cNvPr id="3" name="Content Placeholder 2"/>
          <p:cNvSpPr>
            <a:spLocks noGrp="1"/>
          </p:cNvSpPr>
          <p:nvPr>
            <p:ph idx="1"/>
          </p:nvPr>
        </p:nvSpPr>
        <p:spPr>
          <a:xfrm>
            <a:off x="457200" y="1371600"/>
            <a:ext cx="8382000" cy="5105400"/>
          </a:xfrm>
        </p:spPr>
        <p:txBody>
          <a:bodyPr/>
          <a:lstStyle/>
          <a:p>
            <a:r>
              <a:rPr lang="en-US" dirty="0" smtClean="0"/>
              <a:t>Do questions 5 through 7</a:t>
            </a:r>
            <a:br>
              <a:rPr lang="en-US" dirty="0" smtClean="0"/>
            </a:br>
            <a:r>
              <a:rPr lang="en-US" dirty="0" smtClean="0"/>
              <a:t>from Quiz.</a:t>
            </a:r>
            <a:endParaRPr lang="en-US" dirty="0"/>
          </a:p>
          <a:p>
            <a:r>
              <a:rPr lang="en-US" dirty="0" smtClean="0"/>
              <a:t>Please hand them in</a:t>
            </a:r>
            <a:r>
              <a:rPr lang="en-US" dirty="0"/>
              <a:t/>
            </a:r>
            <a:br>
              <a:rPr lang="en-US" dirty="0"/>
            </a:br>
            <a:r>
              <a:rPr lang="en-US" dirty="0" smtClean="0"/>
              <a:t>when done and then start</a:t>
            </a:r>
            <a:br>
              <a:rPr lang="en-US" dirty="0" smtClean="0"/>
            </a:br>
            <a:r>
              <a:rPr lang="en-US" dirty="0" smtClean="0"/>
              <a:t>reading the </a:t>
            </a:r>
            <a:r>
              <a:rPr lang="en-US" dirty="0" err="1" smtClean="0"/>
              <a:t>BallWorlds</a:t>
            </a:r>
            <a:r>
              <a:rPr lang="en-US" dirty="0" smtClean="0"/>
              <a:t> </a:t>
            </a:r>
            <a:r>
              <a:rPr lang="en-US" dirty="0"/>
              <a:t/>
            </a:r>
            <a:br>
              <a:rPr lang="en-US" dirty="0"/>
            </a:br>
            <a:r>
              <a:rPr lang="en-US" dirty="0" smtClean="0"/>
              <a:t>specification on your </a:t>
            </a:r>
            <a:br>
              <a:rPr lang="en-US" dirty="0" smtClean="0"/>
            </a:br>
            <a:r>
              <a:rPr lang="en-US" dirty="0" smtClean="0"/>
              <a:t>schedule page.</a:t>
            </a:r>
          </a:p>
        </p:txBody>
      </p:sp>
      <p:sp>
        <p:nvSpPr>
          <p:cNvPr id="7" name="Rectangle 6"/>
          <p:cNvSpPr/>
          <p:nvPr/>
        </p:nvSpPr>
        <p:spPr>
          <a:xfrm>
            <a:off x="620486" y="6080899"/>
            <a:ext cx="7467600" cy="4874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Q5-7, </a:t>
            </a:r>
            <a:r>
              <a:rPr lang="en-US" dirty="0" smtClean="0"/>
              <a:t>hand </a:t>
            </a:r>
            <a:r>
              <a:rPr lang="en-US" dirty="0"/>
              <a:t>in when done, then start reading </a:t>
            </a:r>
            <a:r>
              <a:rPr lang="en-US" dirty="0" err="1"/>
              <a:t>BallWorlds</a:t>
            </a:r>
            <a:r>
              <a:rPr lang="en-US" dirty="0"/>
              <a:t> </a:t>
            </a:r>
            <a:r>
              <a:rPr lang="en-US" dirty="0" smtClean="0"/>
              <a:t>spec</a:t>
            </a:r>
            <a:endParaRPr lang="en-US" dirty="0"/>
          </a:p>
        </p:txBody>
      </p:sp>
    </p:spTree>
    <p:extLst>
      <p:ext uri="{BB962C8B-B14F-4D97-AF65-F5344CB8AC3E}">
        <p14:creationId xmlns:p14="http://schemas.microsoft.com/office/powerpoint/2010/main" val="339622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685800"/>
            <a:ext cx="8991600" cy="6370638"/>
          </a:xfrm>
        </p:spPr>
        <p:txBody>
          <a:bodyPr/>
          <a:lstStyle/>
          <a:p>
            <a:r>
              <a:rPr lang="en-US" dirty="0"/>
              <a:t>Step 1: Identify the Declared/Casted </a:t>
            </a:r>
            <a:r>
              <a:rPr lang="en-US" dirty="0" smtClean="0"/>
              <a:t>Type</a:t>
            </a:r>
          </a:p>
          <a:p>
            <a:pPr lvl="1"/>
            <a:r>
              <a:rPr lang="en-US" dirty="0" err="1" smtClean="0"/>
              <a:t>DeclaredType</a:t>
            </a:r>
            <a:r>
              <a:rPr lang="en-US" dirty="0" smtClean="0"/>
              <a:t> </a:t>
            </a:r>
            <a:r>
              <a:rPr lang="en-US" dirty="0" err="1" smtClean="0"/>
              <a:t>var</a:t>
            </a:r>
            <a:r>
              <a:rPr lang="en-US" dirty="0" smtClean="0"/>
              <a:t> = ….   (can change!)</a:t>
            </a:r>
          </a:p>
          <a:p>
            <a:pPr lvl="1"/>
            <a:r>
              <a:rPr lang="en-US" dirty="0" err="1" smtClean="0"/>
              <a:t>CastedType</a:t>
            </a:r>
            <a:r>
              <a:rPr lang="en-US" dirty="0" smtClean="0"/>
              <a:t> var2 = (</a:t>
            </a:r>
            <a:r>
              <a:rPr lang="en-US" dirty="0" err="1" smtClean="0"/>
              <a:t>CastedType</a:t>
            </a:r>
            <a:r>
              <a:rPr lang="en-US" dirty="0" smtClean="0"/>
              <a:t>)</a:t>
            </a:r>
            <a:r>
              <a:rPr lang="en-US" dirty="0" err="1" smtClean="0"/>
              <a:t>var</a:t>
            </a:r>
            <a:r>
              <a:rPr lang="en-US" dirty="0" smtClean="0"/>
              <a:t>;</a:t>
            </a:r>
          </a:p>
          <a:p>
            <a:r>
              <a:rPr lang="en-US" dirty="0"/>
              <a:t>Step 2: Identify the Instantiation/Actual </a:t>
            </a:r>
            <a:r>
              <a:rPr lang="en-US" dirty="0" smtClean="0"/>
              <a:t>Type</a:t>
            </a:r>
          </a:p>
          <a:p>
            <a:pPr lvl="1"/>
            <a:r>
              <a:rPr lang="en-US" dirty="0" smtClean="0"/>
              <a:t>(Never changes! To the right of original “= new *”)</a:t>
            </a:r>
          </a:p>
          <a:p>
            <a:pPr lvl="1"/>
            <a:r>
              <a:rPr lang="en-US" dirty="0" smtClean="0"/>
              <a:t>…= new </a:t>
            </a:r>
            <a:r>
              <a:rPr lang="en-US" dirty="0" err="1" smtClean="0"/>
              <a:t>InstantiatedType</a:t>
            </a:r>
            <a:r>
              <a:rPr lang="en-US" dirty="0" smtClean="0"/>
              <a:t>();</a:t>
            </a:r>
          </a:p>
          <a:p>
            <a:r>
              <a:rPr lang="en-US" dirty="0"/>
              <a:t>Step 3: Check for Compilation </a:t>
            </a:r>
            <a:r>
              <a:rPr lang="en-US" dirty="0" smtClean="0"/>
              <a:t>Errors</a:t>
            </a:r>
          </a:p>
          <a:p>
            <a:pPr lvl="1"/>
            <a:r>
              <a:rPr lang="en-US" dirty="0" smtClean="0"/>
              <a:t>Method not </a:t>
            </a:r>
            <a:r>
              <a:rPr lang="en-US" dirty="0"/>
              <a:t>available based on </a:t>
            </a:r>
            <a:r>
              <a:rPr lang="en-US" dirty="0" smtClean="0"/>
              <a:t>declared/casted type</a:t>
            </a:r>
            <a:endParaRPr lang="en-US" dirty="0"/>
          </a:p>
          <a:p>
            <a:pPr lvl="1"/>
            <a:r>
              <a:rPr lang="en-US" dirty="0" smtClean="0"/>
              <a:t>Incompatible type assignment:    Dog x = new  Cat()</a:t>
            </a:r>
          </a:p>
          <a:p>
            <a:pPr lvl="1"/>
            <a:r>
              <a:rPr lang="en-US" dirty="0"/>
              <a:t>Invalid cast: casting to </a:t>
            </a:r>
            <a:r>
              <a:rPr lang="en-US" dirty="0" smtClean="0"/>
              <a:t>type not below declaration type</a:t>
            </a:r>
          </a:p>
          <a:p>
            <a:r>
              <a:rPr lang="en-US" dirty="0" smtClean="0"/>
              <a:t>Step </a:t>
            </a:r>
            <a:r>
              <a:rPr lang="en-US" dirty="0"/>
              <a:t>4: Check for Runtime </a:t>
            </a:r>
            <a:r>
              <a:rPr lang="en-US" dirty="0" smtClean="0"/>
              <a:t>Errors</a:t>
            </a:r>
          </a:p>
          <a:p>
            <a:pPr lvl="2"/>
            <a:r>
              <a:rPr lang="en-US" dirty="0"/>
              <a:t>I</a:t>
            </a:r>
            <a:r>
              <a:rPr lang="en-US" dirty="0" smtClean="0"/>
              <a:t>nstantiation </a:t>
            </a:r>
            <a:r>
              <a:rPr lang="en-US" dirty="0"/>
              <a:t>type </a:t>
            </a:r>
            <a:r>
              <a:rPr lang="en-US" dirty="0" smtClean="0"/>
              <a:t>must matches casted type OR</a:t>
            </a:r>
            <a:endParaRPr lang="en-US" dirty="0"/>
          </a:p>
          <a:p>
            <a:pPr lvl="2"/>
            <a:r>
              <a:rPr lang="en-US" dirty="0"/>
              <a:t>	</a:t>
            </a:r>
            <a:r>
              <a:rPr lang="en-US" dirty="0" smtClean="0"/>
              <a:t>Casted </a:t>
            </a:r>
            <a:r>
              <a:rPr lang="en-US" dirty="0"/>
              <a:t>type is between </a:t>
            </a:r>
            <a:r>
              <a:rPr lang="en-US" dirty="0" smtClean="0"/>
              <a:t>declaration and instantiation </a:t>
            </a:r>
            <a:r>
              <a:rPr lang="en-US" dirty="0"/>
              <a:t>type </a:t>
            </a:r>
          </a:p>
          <a:p>
            <a:r>
              <a:rPr lang="en-US" dirty="0" smtClean="0"/>
              <a:t>Step </a:t>
            </a:r>
            <a:r>
              <a:rPr lang="en-US" dirty="0"/>
              <a:t>5: Find Method to </a:t>
            </a:r>
            <a:r>
              <a:rPr lang="en-US" dirty="0" smtClean="0"/>
              <a:t>Run</a:t>
            </a:r>
          </a:p>
          <a:p>
            <a:pPr lvl="1"/>
            <a:r>
              <a:rPr lang="en-US" dirty="0" smtClean="0"/>
              <a:t>Start with instantiation type and look to super class!</a:t>
            </a:r>
            <a:endParaRPr lang="en-US" dirty="0"/>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err="1" smtClean="0"/>
              <a:t>Determing</a:t>
            </a:r>
            <a:r>
              <a:rPr lang="en-US" dirty="0" smtClean="0"/>
              <a:t> Method at Runtime</a:t>
            </a:r>
            <a:endParaRPr lang="en-US" dirty="0"/>
          </a:p>
        </p:txBody>
      </p:sp>
    </p:spTree>
    <p:extLst>
      <p:ext uri="{BB962C8B-B14F-4D97-AF65-F5344CB8AC3E}">
        <p14:creationId xmlns:p14="http://schemas.microsoft.com/office/powerpoint/2010/main" val="81528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76" y="457200"/>
            <a:ext cx="7772400" cy="1828800"/>
          </a:xfrm>
        </p:spPr>
        <p:txBody>
          <a:bodyPr/>
          <a:lstStyle/>
          <a:p>
            <a:r>
              <a:rPr lang="en-US" dirty="0" err="1" smtClean="0"/>
              <a:t>BallWorlds</a:t>
            </a:r>
            <a:r>
              <a:rPr lang="en-US" dirty="0" smtClean="0"/>
              <a:t> </a:t>
            </a:r>
            <a:r>
              <a:rPr lang="en-US" dirty="0" err="1" smtClean="0"/>
              <a:t>Worktime</a:t>
            </a:r>
            <a:endParaRPr lang="en-US" dirty="0"/>
          </a:p>
        </p:txBody>
      </p:sp>
      <p:sp>
        <p:nvSpPr>
          <p:cNvPr id="3" name="Text Placeholder 2"/>
          <p:cNvSpPr>
            <a:spLocks noGrp="1"/>
          </p:cNvSpPr>
          <p:nvPr>
            <p:ph type="body" idx="1"/>
          </p:nvPr>
        </p:nvSpPr>
        <p:spPr>
          <a:xfrm>
            <a:off x="3962400" y="2895600"/>
            <a:ext cx="4572000" cy="1454888"/>
          </a:xfrm>
        </p:spPr>
        <p:txBody>
          <a:bodyPr/>
          <a:lstStyle/>
          <a:p>
            <a:r>
              <a:rPr lang="en-US" dirty="0" smtClean="0"/>
              <a:t>Pulsar, Mover, etc.</a:t>
            </a:r>
          </a:p>
        </p:txBody>
      </p:sp>
    </p:spTree>
    <p:extLst>
      <p:ext uri="{BB962C8B-B14F-4D97-AF65-F5344CB8AC3E}">
        <p14:creationId xmlns:p14="http://schemas.microsoft.com/office/powerpoint/2010/main" val="1455699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nvPr>
        </p:nvGraphicFramePr>
        <p:xfrm>
          <a:off x="0" y="2111060"/>
          <a:ext cx="9379220" cy="2156140"/>
        </p:xfrm>
        <a:graphic>
          <a:graphicData uri="http://schemas.openxmlformats.org/drawingml/2006/table">
            <a:tbl>
              <a:tblPr/>
              <a:tblGrid>
                <a:gridCol w="1875844">
                  <a:extLst>
                    <a:ext uri="{9D8B030D-6E8A-4147-A177-3AD203B41FA5}">
                      <a16:colId xmlns:a16="http://schemas.microsoft.com/office/drawing/2014/main" val="2625482833"/>
                    </a:ext>
                  </a:extLst>
                </a:gridCol>
                <a:gridCol w="1875844">
                  <a:extLst>
                    <a:ext uri="{9D8B030D-6E8A-4147-A177-3AD203B41FA5}">
                      <a16:colId xmlns:a16="http://schemas.microsoft.com/office/drawing/2014/main" val="496453782"/>
                    </a:ext>
                  </a:extLst>
                </a:gridCol>
                <a:gridCol w="1875844">
                  <a:extLst>
                    <a:ext uri="{9D8B030D-6E8A-4147-A177-3AD203B41FA5}">
                      <a16:colId xmlns:a16="http://schemas.microsoft.com/office/drawing/2014/main" val="2251970094"/>
                    </a:ext>
                  </a:extLst>
                </a:gridCol>
                <a:gridCol w="1875844">
                  <a:extLst>
                    <a:ext uri="{9D8B030D-6E8A-4147-A177-3AD203B41FA5}">
                      <a16:colId xmlns:a16="http://schemas.microsoft.com/office/drawing/2014/main" val="136134424"/>
                    </a:ext>
                  </a:extLst>
                </a:gridCol>
                <a:gridCol w="1875844">
                  <a:extLst>
                    <a:ext uri="{9D8B030D-6E8A-4147-A177-3AD203B41FA5}">
                      <a16:colId xmlns:a16="http://schemas.microsoft.com/office/drawing/2014/main" val="1873018206"/>
                    </a:ext>
                  </a:extLst>
                </a:gridCol>
              </a:tblGrid>
              <a:tr h="431228">
                <a:tc>
                  <a:txBody>
                    <a:bodyPr/>
                    <a:lstStyle/>
                    <a:p>
                      <a:pPr algn="ctr" rtl="0" fontAlgn="b"/>
                      <a:r>
                        <a:rPr lang="en-US" sz="2500" b="1">
                          <a:solidFill>
                            <a:srgbClr val="000000"/>
                          </a:solidFill>
                          <a:effectLst/>
                          <a:latin typeface="Arial" panose="020B0604020202020204" pitchFamily="34" charset="0"/>
                        </a:rPr>
                        <a:t>Modifier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a:solidFill>
                            <a:srgbClr val="000000"/>
                          </a:solidFill>
                          <a:effectLst/>
                          <a:latin typeface="Arial" panose="020B0604020202020204" pitchFamily="34" charset="0"/>
                        </a:rPr>
                        <a:t>Alpha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a:solidFill>
                            <a:srgbClr val="000000"/>
                          </a:solidFill>
                          <a:effectLst/>
                          <a:latin typeface="Arial" panose="020B0604020202020204" pitchFamily="34" charset="0"/>
                        </a:rPr>
                        <a:t>Beta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a:solidFill>
                            <a:srgbClr val="000000"/>
                          </a:solidFill>
                          <a:effectLst/>
                          <a:latin typeface="Arial" panose="020B0604020202020204" pitchFamily="34" charset="0"/>
                        </a:rPr>
                        <a:t>Alphasub</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dirty="0">
                          <a:solidFill>
                            <a:srgbClr val="000000"/>
                          </a:solidFill>
                          <a:effectLst/>
                          <a:latin typeface="Arial" panose="020B0604020202020204" pitchFamily="34" charset="0"/>
                        </a:rPr>
                        <a:t>Gamma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52109764"/>
                  </a:ext>
                </a:extLst>
              </a:tr>
              <a:tr h="431228">
                <a:tc>
                  <a:txBody>
                    <a:bodyPr/>
                    <a:lstStyle/>
                    <a:p>
                      <a:pPr rtl="0" fontAlgn="b"/>
                      <a:r>
                        <a:rPr lang="en-US" sz="2500" b="0">
                          <a:solidFill>
                            <a:srgbClr val="000000"/>
                          </a:solidFill>
                          <a:effectLst/>
                          <a:latin typeface="Monaco"/>
                        </a:rPr>
                        <a:t>public</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6273764"/>
                  </a:ext>
                </a:extLst>
              </a:tr>
              <a:tr h="431228">
                <a:tc>
                  <a:txBody>
                    <a:bodyPr/>
                    <a:lstStyle/>
                    <a:p>
                      <a:pPr rtl="0" fontAlgn="b"/>
                      <a:r>
                        <a:rPr lang="en-US" sz="2500" b="0">
                          <a:solidFill>
                            <a:srgbClr val="000000"/>
                          </a:solidFill>
                          <a:effectLst/>
                          <a:latin typeface="Monaco"/>
                        </a:rPr>
                        <a:t>protected</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8298909"/>
                  </a:ext>
                </a:extLst>
              </a:tr>
              <a:tr h="431228">
                <a:tc>
                  <a:txBody>
                    <a:bodyPr/>
                    <a:lstStyle/>
                    <a:p>
                      <a:pPr rtl="0" fontAlgn="b"/>
                      <a:r>
                        <a:rPr lang="en-US" sz="2500" b="0" i="1">
                          <a:solidFill>
                            <a:srgbClr val="000000"/>
                          </a:solidFill>
                          <a:effectLst/>
                          <a:latin typeface="Arial" panose="020B0604020202020204" pitchFamily="34" charset="0"/>
                        </a:rPr>
                        <a:t>no modifier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454696"/>
                  </a:ext>
                </a:extLst>
              </a:tr>
              <a:tr h="431228">
                <a:tc>
                  <a:txBody>
                    <a:bodyPr/>
                    <a:lstStyle/>
                    <a:p>
                      <a:pPr rtl="0" fontAlgn="b"/>
                      <a:r>
                        <a:rPr lang="en-US" sz="2500" b="0">
                          <a:solidFill>
                            <a:srgbClr val="000000"/>
                          </a:solidFill>
                          <a:effectLst/>
                          <a:latin typeface="Monaco"/>
                        </a:rPr>
                        <a:t>private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68615234"/>
                  </a:ext>
                </a:extLst>
              </a:tr>
            </a:tbl>
          </a:graphicData>
        </a:graphic>
      </p:graphicFrame>
      <p:sp>
        <p:nvSpPr>
          <p:cNvPr id="3" name="Title 2"/>
          <p:cNvSpPr>
            <a:spLocks noGrp="1"/>
          </p:cNvSpPr>
          <p:nvPr>
            <p:ph type="title"/>
          </p:nvPr>
        </p:nvSpPr>
        <p:spPr>
          <a:xfrm>
            <a:off x="474133" y="792162"/>
            <a:ext cx="8229600" cy="792162"/>
          </a:xfrm>
        </p:spPr>
        <p:txBody>
          <a:bodyPr/>
          <a:lstStyle/>
          <a:p>
            <a:r>
              <a:rPr lang="en-US" dirty="0" smtClean="0"/>
              <a:t>Access Levels: Review</a:t>
            </a:r>
            <a:endParaRPr lang="en-US" dirty="0"/>
          </a:p>
        </p:txBody>
      </p:sp>
      <p:pic>
        <p:nvPicPr>
          <p:cNvPr id="1029" name="Picture 5" descr="Classes and Packages of the Example Used to Illustrate Access Lev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272" y="4419600"/>
            <a:ext cx="4638676" cy="2046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068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solidFill>
                  <a:schemeClr val="accent3"/>
                </a:solidFill>
              </a:rPr>
              <a:t>Abstract</a:t>
            </a:r>
            <a:r>
              <a:rPr lang="en-US" dirty="0" smtClean="0"/>
              <a:t> Classes: Review</a:t>
            </a:r>
            <a:endParaRPr lang="en-US" dirty="0"/>
          </a:p>
        </p:txBody>
      </p:sp>
      <p:sp>
        <p:nvSpPr>
          <p:cNvPr id="2" name="Content Placeholder 1"/>
          <p:cNvSpPr>
            <a:spLocks noGrp="1"/>
          </p:cNvSpPr>
          <p:nvPr>
            <p:ph idx="1"/>
          </p:nvPr>
        </p:nvSpPr>
        <p:spPr/>
        <p:txBody>
          <a:bodyPr>
            <a:normAutofit/>
          </a:bodyPr>
          <a:lstStyle/>
          <a:p>
            <a:pPr>
              <a:defRPr/>
            </a:pPr>
            <a:r>
              <a:rPr lang="en-US" dirty="0" smtClean="0"/>
              <a:t>Hybrid of </a:t>
            </a:r>
            <a:r>
              <a:rPr lang="en-US" dirty="0" err="1" smtClean="0"/>
              <a:t>superclasses</a:t>
            </a:r>
            <a:r>
              <a:rPr lang="en-US" dirty="0" smtClean="0"/>
              <a:t> and interfaces</a:t>
            </a:r>
          </a:p>
          <a:p>
            <a:pPr lvl="1">
              <a:defRPr/>
            </a:pPr>
            <a:r>
              <a:rPr lang="en-US" dirty="0" smtClean="0"/>
              <a:t>Like regular </a:t>
            </a:r>
            <a:r>
              <a:rPr lang="en-US" dirty="0" err="1" smtClean="0"/>
              <a:t>superclasses</a:t>
            </a:r>
            <a:r>
              <a:rPr lang="en-US" dirty="0" smtClean="0"/>
              <a:t>:</a:t>
            </a:r>
          </a:p>
          <a:p>
            <a:pPr lvl="2">
              <a:defRPr/>
            </a:pPr>
            <a:r>
              <a:rPr lang="en-US" dirty="0" smtClean="0"/>
              <a:t>Provide implementation of some methods</a:t>
            </a:r>
          </a:p>
          <a:p>
            <a:pPr lvl="1">
              <a:defRPr/>
            </a:pPr>
            <a:r>
              <a:rPr lang="en-US" dirty="0" smtClean="0"/>
              <a:t>Like interfaces</a:t>
            </a:r>
          </a:p>
          <a:p>
            <a:pPr lvl="2">
              <a:defRPr/>
            </a:pPr>
            <a:r>
              <a:rPr lang="en-US" dirty="0" smtClean="0"/>
              <a:t>Just provide signatures and docs of other methods</a:t>
            </a:r>
          </a:p>
          <a:p>
            <a:pPr lvl="2">
              <a:defRPr/>
            </a:pPr>
            <a:r>
              <a:rPr lang="en-US" dirty="0" smtClean="0"/>
              <a:t>Can’t be instantiated</a:t>
            </a:r>
          </a:p>
          <a:p>
            <a:pPr>
              <a:defRPr/>
            </a:pPr>
            <a:r>
              <a:rPr lang="en-US" dirty="0" smtClean="0"/>
              <a:t>Example:</a:t>
            </a:r>
          </a:p>
          <a:p>
            <a:pPr lvl="1">
              <a:defRPr/>
            </a:pPr>
            <a:r>
              <a:rPr lang="en-US" sz="1800" b="1" dirty="0" smtClean="0">
                <a:latin typeface="Lucida Sans Typewriter" pitchFamily="49" charset="0"/>
              </a:rPr>
              <a:t>public </a:t>
            </a:r>
            <a:r>
              <a:rPr lang="en-US" sz="1800" b="1" dirty="0" smtClean="0">
                <a:solidFill>
                  <a:schemeClr val="accent3"/>
                </a:solidFill>
                <a:latin typeface="Lucida Sans Typewriter" pitchFamily="49" charset="0"/>
              </a:rPr>
              <a:t>abstract</a:t>
            </a:r>
            <a:r>
              <a:rPr lang="en-US" sz="1800" b="1" dirty="0" smtClean="0">
                <a:latin typeface="Lucida Sans Typewriter" pitchFamily="49" charset="0"/>
              </a:rPr>
              <a:t> class </a:t>
            </a:r>
            <a:r>
              <a:rPr lang="en-US" sz="1800" b="1" dirty="0" err="1" smtClean="0">
                <a:latin typeface="Lucida Sans Typewriter" pitchFamily="49" charset="0"/>
              </a:rPr>
              <a:t>ChessPiece</a:t>
            </a:r>
            <a:r>
              <a:rPr lang="en-US" sz="1800" b="1" dirty="0" smtClean="0">
                <a:latin typeface="Lucida Sans Typewriter" pitchFamily="49" charset="0"/>
              </a:rPr>
              <a:t> {</a:t>
            </a:r>
            <a:br>
              <a:rPr lang="en-US" sz="1800" b="1" dirty="0" smtClean="0">
                <a:latin typeface="Lucida Sans Typewriter" pitchFamily="49" charset="0"/>
              </a:rPr>
            </a:br>
            <a:r>
              <a:rPr lang="en-US" sz="1800" b="1" dirty="0" smtClean="0">
                <a:latin typeface="Lucida Sans Typewriter" pitchFamily="49" charset="0"/>
              </a:rPr>
              <a:t>  /** documentation here */</a:t>
            </a:r>
            <a:br>
              <a:rPr lang="en-US" sz="1800" b="1" dirty="0" smtClean="0">
                <a:latin typeface="Lucida Sans Typewriter" pitchFamily="49" charset="0"/>
              </a:rPr>
            </a:br>
            <a:r>
              <a:rPr lang="en-US" sz="1800" b="1" dirty="0" smtClean="0">
                <a:latin typeface="Lucida Sans Typewriter" pitchFamily="49" charset="0"/>
              </a:rPr>
              <a:t>  public </a:t>
            </a:r>
            <a:r>
              <a:rPr lang="en-US" sz="1800" b="1" dirty="0" smtClean="0">
                <a:solidFill>
                  <a:schemeClr val="accent3"/>
                </a:solidFill>
                <a:latin typeface="Lucida Sans Typewriter" pitchFamily="49" charset="0"/>
              </a:rPr>
              <a:t>abstract</a:t>
            </a:r>
            <a:r>
              <a:rPr lang="en-US" sz="1800" b="1" dirty="0" smtClean="0">
                <a:latin typeface="Lucida Sans Typewriter" pitchFamily="49" charset="0"/>
              </a:rPr>
              <a:t> </a:t>
            </a:r>
            <a:r>
              <a:rPr lang="en-US" sz="1800" b="1" dirty="0" err="1" smtClean="0">
                <a:latin typeface="Lucida Sans Typewriter" pitchFamily="49" charset="0"/>
              </a:rPr>
              <a:t>boolean</a:t>
            </a:r>
            <a:r>
              <a:rPr lang="en-US" sz="1800" b="1" dirty="0" smtClean="0">
                <a:latin typeface="Lucida Sans Typewriter" pitchFamily="49" charset="0"/>
              </a:rPr>
              <a:t> </a:t>
            </a:r>
            <a:r>
              <a:rPr lang="en-US" sz="1800" b="1" dirty="0" err="1" smtClean="0">
                <a:latin typeface="Lucida Sans Typewriter" pitchFamily="49" charset="0"/>
              </a:rPr>
              <a:t>checkMove</a:t>
            </a:r>
            <a:r>
              <a:rPr lang="en-US" sz="1800" b="1" dirty="0" smtClean="0">
                <a:latin typeface="Lucida Sans Typewriter" pitchFamily="49" charset="0"/>
              </a:rPr>
              <a:t>(</a:t>
            </a:r>
            <a:r>
              <a:rPr lang="en-US" sz="1800" b="1" dirty="0" err="1" smtClean="0">
                <a:latin typeface="Lucida Sans Typewriter" pitchFamily="49" charset="0"/>
              </a:rPr>
              <a:t>int</a:t>
            </a:r>
            <a:r>
              <a:rPr lang="en-US" sz="1800" b="1" dirty="0" smtClean="0">
                <a:latin typeface="Lucida Sans Typewriter" pitchFamily="49" charset="0"/>
              </a:rPr>
              <a:t> dx, </a:t>
            </a:r>
            <a:r>
              <a:rPr lang="en-US" sz="1800" b="1" dirty="0" err="1" smtClean="0">
                <a:latin typeface="Lucida Sans Typewriter" pitchFamily="49" charset="0"/>
              </a:rPr>
              <a:t>int</a:t>
            </a:r>
            <a:r>
              <a:rPr lang="en-US" sz="1800" b="1" dirty="0" smtClean="0">
                <a:latin typeface="Lucida Sans Typewriter" pitchFamily="49" charset="0"/>
              </a:rPr>
              <a:t> </a:t>
            </a:r>
            <a:r>
              <a:rPr lang="en-US" sz="1800" b="1" dirty="0" err="1" smtClean="0">
                <a:latin typeface="Lucida Sans Typewriter" pitchFamily="49" charset="0"/>
              </a:rPr>
              <a:t>dy</a:t>
            </a:r>
            <a:r>
              <a:rPr lang="en-US" sz="1800" b="1" dirty="0" smtClean="0">
                <a:latin typeface="Lucida Sans Typewriter" pitchFamily="49" charset="0"/>
              </a:rPr>
              <a:t>)</a:t>
            </a:r>
            <a:r>
              <a:rPr lang="en-US" sz="1800" b="1" dirty="0" smtClean="0">
                <a:solidFill>
                  <a:schemeClr val="accent3"/>
                </a:solidFill>
                <a:latin typeface="Lucida Sans Typewriter" pitchFamily="49" charset="0"/>
              </a:rPr>
              <a:t>;</a:t>
            </a:r>
            <a:r>
              <a:rPr lang="en-US" sz="1800" b="1" dirty="0" smtClean="0">
                <a:latin typeface="Lucida Sans Typewriter" pitchFamily="49" charset="0"/>
              </a:rPr>
              <a:t/>
            </a:r>
            <a:br>
              <a:rPr lang="en-US" sz="1800" b="1" dirty="0" smtClean="0">
                <a:latin typeface="Lucida Sans Typewriter" pitchFamily="49" charset="0"/>
              </a:rPr>
            </a:br>
            <a:r>
              <a:rPr lang="en-US" sz="1800" b="1" dirty="0" smtClean="0">
                <a:latin typeface="Lucida Sans Typewriter" pitchFamily="49" charset="0"/>
              </a:rPr>
              <a:t>    …</a:t>
            </a:r>
            <a:br>
              <a:rPr lang="en-US" sz="1800" b="1" dirty="0" smtClean="0">
                <a:latin typeface="Lucida Sans Typewriter" pitchFamily="49" charset="0"/>
              </a:rPr>
            </a:br>
            <a:r>
              <a:rPr lang="en-US" sz="1800" b="1" dirty="0" smtClean="0">
                <a:latin typeface="Lucida Sans Typewriter" pitchFamily="49" charset="0"/>
              </a:rPr>
              <a:t>}</a:t>
            </a:r>
          </a:p>
        </p:txBody>
      </p:sp>
      <p:sp>
        <p:nvSpPr>
          <p:cNvPr id="4" name="Line Callout 2 3"/>
          <p:cNvSpPr/>
          <p:nvPr/>
        </p:nvSpPr>
        <p:spPr>
          <a:xfrm>
            <a:off x="3581400" y="6007100"/>
            <a:ext cx="3429000" cy="622300"/>
          </a:xfrm>
          <a:prstGeom prst="borderCallout2">
            <a:avLst>
              <a:gd name="adj1" fmla="val 18750"/>
              <a:gd name="adj2" fmla="val -8333"/>
              <a:gd name="adj3" fmla="val 18750"/>
              <a:gd name="adj4" fmla="val -16667"/>
              <a:gd name="adj5" fmla="val -51872"/>
              <a:gd name="adj6" fmla="val -4440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Elided methods as before</a:t>
            </a:r>
          </a:p>
        </p:txBody>
      </p:sp>
    </p:spTree>
    <p:extLst>
      <p:ext uri="{BB962C8B-B14F-4D97-AF65-F5344CB8AC3E}">
        <p14:creationId xmlns:p14="http://schemas.microsoft.com/office/powerpoint/2010/main" val="3824317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ea typeface="+mj-ea"/>
              </a:rPr>
              <a:t>UML Class Diagram Review</a:t>
            </a:r>
            <a:endParaRPr lang="en-US" dirty="0">
              <a:ea typeface="+mj-ea"/>
            </a:endParaRPr>
          </a:p>
        </p:txBody>
      </p:sp>
      <p:sp>
        <p:nvSpPr>
          <p:cNvPr id="35843" name="Text Placeholder 4"/>
          <p:cNvSpPr>
            <a:spLocks noGrp="1"/>
          </p:cNvSpPr>
          <p:nvPr>
            <p:ph type="body" idx="1"/>
          </p:nvPr>
        </p:nvSpPr>
        <p:spPr>
          <a:xfrm>
            <a:off x="3922713" y="2932113"/>
            <a:ext cx="4572000" cy="1454150"/>
          </a:xfrm>
        </p:spPr>
        <p:txBody>
          <a:bodyPr/>
          <a:lstStyle/>
          <a:p>
            <a:r>
              <a:rPr lang="en-US" dirty="0" smtClean="0"/>
              <a:t>Inheritance, Associations, and Dependencies</a:t>
            </a:r>
          </a:p>
        </p:txBody>
      </p:sp>
    </p:spTree>
    <p:extLst>
      <p:ext uri="{BB962C8B-B14F-4D97-AF65-F5344CB8AC3E}">
        <p14:creationId xmlns:p14="http://schemas.microsoft.com/office/powerpoint/2010/main" val="1212792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a:normAutofit/>
          </a:bodyPr>
          <a:lstStyle/>
          <a:p>
            <a:r>
              <a:rPr lang="en-US" dirty="0">
                <a:solidFill>
                  <a:srgbClr val="FF0000"/>
                </a:solidFill>
              </a:rPr>
              <a:t>Recall</a:t>
            </a:r>
            <a:r>
              <a:rPr lang="en-US" dirty="0"/>
              <a:t> </a:t>
            </a:r>
            <a:r>
              <a:rPr lang="en-US" dirty="0" smtClean="0"/>
              <a:t>UML: Associations</a:t>
            </a:r>
            <a:endParaRPr lang="en-US" dirty="0"/>
          </a:p>
        </p:txBody>
      </p:sp>
      <p:pic>
        <p:nvPicPr>
          <p:cNvPr id="25604" name="Picture 4"/>
          <p:cNvPicPr>
            <a:picLocks noChangeAspect="1" noChangeArrowheads="1"/>
          </p:cNvPicPr>
          <p:nvPr/>
        </p:nvPicPr>
        <p:blipFill>
          <a:blip r:embed="rId3"/>
          <a:srcRect/>
          <a:stretch>
            <a:fillRect/>
          </a:stretch>
        </p:blipFill>
        <p:spPr bwMode="auto">
          <a:xfrm>
            <a:off x="620614" y="2161208"/>
            <a:ext cx="7902773" cy="3325192"/>
          </a:xfrm>
          <a:prstGeom prst="rect">
            <a:avLst/>
          </a:prstGeom>
          <a:noFill/>
          <a:ln w="12700">
            <a:noFill/>
            <a:miter lim="800000"/>
            <a:headEnd/>
            <a:tailEnd/>
          </a:ln>
        </p:spPr>
      </p:pic>
      <p:sp>
        <p:nvSpPr>
          <p:cNvPr id="8" name="Oval 7"/>
          <p:cNvSpPr/>
          <p:nvPr/>
        </p:nvSpPr>
        <p:spPr bwMode="auto">
          <a:xfrm>
            <a:off x="4495800" y="2667000"/>
            <a:ext cx="1447800" cy="457200"/>
          </a:xfrm>
          <a:prstGeom prst="ellipse">
            <a:avLst/>
          </a:prstGeom>
          <a:noFill/>
          <a:ln w="3810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 name="Rectangle 1"/>
          <p:cNvSpPr/>
          <p:nvPr/>
        </p:nvSpPr>
        <p:spPr>
          <a:xfrm>
            <a:off x="5486400" y="2438400"/>
            <a:ext cx="2286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638800" y="3794701"/>
            <a:ext cx="2286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4876800" y="3962400"/>
            <a:ext cx="1066800" cy="457200"/>
          </a:xfrm>
          <a:prstGeom prst="ellipse">
            <a:avLst/>
          </a:prstGeom>
          <a:noFill/>
          <a:ln w="3810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1" name="Content Placeholder 1"/>
          <p:cNvSpPr>
            <a:spLocks noGrp="1"/>
          </p:cNvSpPr>
          <p:nvPr>
            <p:ph idx="1"/>
          </p:nvPr>
        </p:nvSpPr>
        <p:spPr>
          <a:xfrm>
            <a:off x="0" y="6306747"/>
            <a:ext cx="5029200" cy="548699"/>
          </a:xfrm>
        </p:spPr>
        <p:txBody>
          <a:bodyPr/>
          <a:lstStyle/>
          <a:p>
            <a:pPr marL="109537" indent="0">
              <a:buNone/>
            </a:pPr>
            <a:r>
              <a:rPr lang="en-US" sz="2000" b="1" dirty="0" smtClean="0"/>
              <a:t>Solid line, open arrowhead = “has-a”</a:t>
            </a:r>
          </a:p>
        </p:txBody>
      </p:sp>
    </p:spTree>
    <p:extLst>
      <p:ext uri="{BB962C8B-B14F-4D97-AF65-F5344CB8AC3E}">
        <p14:creationId xmlns:p14="http://schemas.microsoft.com/office/powerpoint/2010/main" val="3501023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ln/>
        </p:spPr>
        <p:txBody>
          <a:bodyPr/>
          <a:lstStyle/>
          <a:p>
            <a:r>
              <a:rPr lang="en-US" dirty="0" smtClean="0">
                <a:solidFill>
                  <a:srgbClr val="FF0000"/>
                </a:solidFill>
              </a:rPr>
              <a:t>Recall</a:t>
            </a:r>
            <a:r>
              <a:rPr lang="en-US" dirty="0" smtClean="0"/>
              <a:t> UML: Dependencies</a:t>
            </a:r>
            <a:endParaRPr lang="en-US" dirty="0"/>
          </a:p>
        </p:txBody>
      </p:sp>
      <p:pic>
        <p:nvPicPr>
          <p:cNvPr id="36868" name="Picture 4"/>
          <p:cNvPicPr>
            <a:picLocks noChangeAspect="1" noChangeArrowheads="1"/>
          </p:cNvPicPr>
          <p:nvPr/>
        </p:nvPicPr>
        <p:blipFill>
          <a:blip r:embed="rId3"/>
          <a:srcRect/>
          <a:stretch>
            <a:fillRect/>
          </a:stretch>
        </p:blipFill>
        <p:spPr bwMode="auto">
          <a:xfrm>
            <a:off x="510109" y="2041326"/>
            <a:ext cx="8113737" cy="2474638"/>
          </a:xfrm>
          <a:prstGeom prst="rect">
            <a:avLst/>
          </a:prstGeom>
          <a:noFill/>
          <a:ln w="12700">
            <a:noFill/>
            <a:miter lim="800000"/>
            <a:headEnd/>
            <a:tailEnd/>
          </a:ln>
        </p:spPr>
      </p:pic>
      <p:sp>
        <p:nvSpPr>
          <p:cNvPr id="36869" name="AutoShape 5"/>
          <p:cNvSpPr>
            <a:spLocks/>
          </p:cNvSpPr>
          <p:nvPr/>
        </p:nvSpPr>
        <p:spPr bwMode="auto">
          <a:xfrm>
            <a:off x="1066800" y="4251126"/>
            <a:ext cx="3505200" cy="778074"/>
          </a:xfrm>
          <a:prstGeom prst="roundRect">
            <a:avLst>
              <a:gd name="adj" fmla="val 2272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bIns="0" anchor="ctr">
            <a:prstTxWarp prst="textNoShape">
              <a:avLst/>
            </a:prstTxWarp>
          </a:bodyPr>
          <a:lstStyle/>
          <a:p>
            <a:r>
              <a:rPr lang="en-US" sz="2500" dirty="0" smtClean="0">
                <a:effectLst>
                  <a:outerShdw blurRad="38100" dist="38100" dir="2700000" algn="tl">
                    <a:srgbClr val="000000"/>
                  </a:outerShdw>
                </a:effectLst>
                <a:ea typeface="Helvetica Neue Light" charset="0"/>
                <a:cs typeface="Helvetica Neue Light" charset="0"/>
              </a:rPr>
              <a:t>Field association lines </a:t>
            </a:r>
            <a:r>
              <a:rPr lang="en-US" sz="2500" dirty="0">
                <a:effectLst>
                  <a:outerShdw blurRad="38100" dist="38100" dir="2700000" algn="tl">
                    <a:srgbClr val="000000"/>
                  </a:outerShdw>
                </a:effectLst>
                <a:ea typeface="Helvetica Neue Light" charset="0"/>
                <a:cs typeface="Helvetica Neue Light" charset="0"/>
              </a:rPr>
              <a:t>are solid</a:t>
            </a:r>
          </a:p>
        </p:txBody>
      </p:sp>
      <p:sp>
        <p:nvSpPr>
          <p:cNvPr id="36870" name="AutoShape 6"/>
          <p:cNvSpPr>
            <a:spLocks/>
          </p:cNvSpPr>
          <p:nvPr/>
        </p:nvSpPr>
        <p:spPr bwMode="auto">
          <a:xfrm>
            <a:off x="937616" y="1344215"/>
            <a:ext cx="4624983" cy="589359"/>
          </a:xfrm>
          <a:prstGeom prst="roundRect">
            <a:avLst>
              <a:gd name="adj" fmla="val 2272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bIns="0" anchor="ctr">
            <a:prstTxWarp prst="textNoShape">
              <a:avLst/>
            </a:prstTxWarp>
          </a:bodyPr>
          <a:lstStyle/>
          <a:p>
            <a:r>
              <a:rPr lang="en-US" sz="2500" dirty="0">
                <a:effectLst>
                  <a:outerShdw blurRad="38100" dist="38100" dir="2700000" algn="tl">
                    <a:srgbClr val="000000"/>
                  </a:outerShdw>
                </a:effectLst>
                <a:ea typeface="Helvetica Neue Light" charset="0"/>
                <a:cs typeface="Helvetica Neue Light" charset="0"/>
              </a:rPr>
              <a:t>Dependency lines are dashed</a:t>
            </a:r>
          </a:p>
        </p:txBody>
      </p:sp>
      <p:sp>
        <p:nvSpPr>
          <p:cNvPr id="36871" name="Rectangle 7"/>
          <p:cNvSpPr>
            <a:spLocks/>
          </p:cNvSpPr>
          <p:nvPr/>
        </p:nvSpPr>
        <p:spPr bwMode="auto">
          <a:xfrm>
            <a:off x="1066800" y="5351264"/>
            <a:ext cx="7105650" cy="973336"/>
          </a:xfrm>
          <a:prstGeom prst="rect">
            <a:avLst/>
          </a:prstGeom>
          <a:noFill/>
          <a:ln w="12700">
            <a:noFill/>
            <a:miter lim="800000"/>
            <a:headEnd type="none" w="med" len="med"/>
            <a:tailEnd type="none" w="med" len="med"/>
          </a:ln>
        </p:spPr>
        <p:txBody>
          <a:bodyPr lIns="0" tIns="0" rIns="0" bIns="0" anchor="ctr">
            <a:prstTxWarp prst="textNoShape">
              <a:avLst/>
            </a:prstTxWarp>
          </a:bodyPr>
          <a:lstStyle/>
          <a:p>
            <a:r>
              <a:rPr lang="en-US" sz="2800" b="1" dirty="0">
                <a:solidFill>
                  <a:schemeClr val="accent1"/>
                </a:solidFill>
                <a:latin typeface="+mj-lt"/>
                <a:ea typeface="Helvetica Neue Light" charset="0"/>
                <a:cs typeface="Helvetica Neue Light" charset="0"/>
              </a:rPr>
              <a:t>Use </a:t>
            </a:r>
            <a:r>
              <a:rPr lang="en-US" sz="2800" b="1" dirty="0" smtClean="0">
                <a:solidFill>
                  <a:schemeClr val="accent1"/>
                </a:solidFill>
                <a:latin typeface="+mj-lt"/>
                <a:ea typeface="Helvetica Neue Light" charset="0"/>
                <a:cs typeface="Helvetica Neue Light" charset="0"/>
              </a:rPr>
              <a:t>association lines only when an item is stored as a field. Solid = stronger rel.</a:t>
            </a:r>
            <a:endParaRPr lang="en-US" sz="2800" b="1" dirty="0">
              <a:solidFill>
                <a:schemeClr val="accent1"/>
              </a:solidFill>
              <a:latin typeface="+mj-lt"/>
              <a:ea typeface="Helvetica Neue Light" charset="0"/>
              <a:cs typeface="Helvetica Neue Light" charset="0"/>
            </a:endParaRPr>
          </a:p>
        </p:txBody>
      </p:sp>
      <p:sp>
        <p:nvSpPr>
          <p:cNvPr id="9" name="Rectangle 8"/>
          <p:cNvSpPr/>
          <p:nvPr/>
        </p:nvSpPr>
        <p:spPr>
          <a:xfrm>
            <a:off x="5547298" y="3352800"/>
            <a:ext cx="304801"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998903" y="3962400"/>
            <a:ext cx="838200" cy="2581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4287" y="6319837"/>
            <a:ext cx="3663439" cy="369332"/>
          </a:xfrm>
          <a:prstGeom prst="rect">
            <a:avLst/>
          </a:prstGeom>
        </p:spPr>
        <p:txBody>
          <a:bodyPr wrap="none">
            <a:spAutoFit/>
          </a:bodyPr>
          <a:lstStyle/>
          <a:p>
            <a:pPr marL="109537" indent="0">
              <a:buNone/>
            </a:pPr>
            <a:r>
              <a:rPr lang="en-US" b="1" dirty="0" smtClean="0"/>
              <a:t>Two types of open arrowheads</a:t>
            </a:r>
            <a:endParaRPr lang="en-US" b="1" dirty="0"/>
          </a:p>
        </p:txBody>
      </p:sp>
    </p:spTree>
    <p:extLst>
      <p:ext uri="{BB962C8B-B14F-4D97-AF65-F5344CB8AC3E}">
        <p14:creationId xmlns:p14="http://schemas.microsoft.com/office/powerpoint/2010/main" val="1387851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P spid="3687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ln/>
        </p:spPr>
        <p:txBody>
          <a:bodyPr>
            <a:normAutofit/>
          </a:bodyPr>
          <a:lstStyle/>
          <a:p>
            <a:r>
              <a:rPr lang="en-US" dirty="0" smtClean="0">
                <a:solidFill>
                  <a:srgbClr val="FF0000"/>
                </a:solidFill>
              </a:rPr>
              <a:t>Recall </a:t>
            </a:r>
            <a:r>
              <a:rPr lang="en-US" dirty="0" smtClean="0">
                <a:solidFill>
                  <a:schemeClr val="tx1"/>
                </a:solidFill>
              </a:rPr>
              <a:t>UML</a:t>
            </a:r>
            <a:r>
              <a:rPr lang="en-US" dirty="0" smtClean="0"/>
              <a:t>: Inheritance</a:t>
            </a:r>
            <a:endParaRPr lang="en-US" dirty="0"/>
          </a:p>
        </p:txBody>
      </p:sp>
      <p:pic>
        <p:nvPicPr>
          <p:cNvPr id="35845" name="Picture 5"/>
          <p:cNvPicPr>
            <a:picLocks noChangeAspect="1" noChangeArrowheads="1"/>
          </p:cNvPicPr>
          <p:nvPr/>
        </p:nvPicPr>
        <p:blipFill>
          <a:blip r:embed="rId2"/>
          <a:srcRect/>
          <a:stretch>
            <a:fillRect/>
          </a:stretch>
        </p:blipFill>
        <p:spPr bwMode="auto">
          <a:xfrm>
            <a:off x="4563070" y="2062758"/>
            <a:ext cx="3982641" cy="2728020"/>
          </a:xfrm>
          <a:prstGeom prst="rect">
            <a:avLst/>
          </a:prstGeom>
          <a:noFill/>
          <a:ln w="12700">
            <a:noFill/>
            <a:miter lim="800000"/>
            <a:headEnd/>
            <a:tailEnd/>
          </a:ln>
        </p:spPr>
      </p:pic>
      <p:sp>
        <p:nvSpPr>
          <p:cNvPr id="35846" name="AutoShape 6"/>
          <p:cNvSpPr>
            <a:spLocks/>
          </p:cNvSpPr>
          <p:nvPr/>
        </p:nvSpPr>
        <p:spPr bwMode="auto">
          <a:xfrm>
            <a:off x="6340078" y="2920008"/>
            <a:ext cx="562570" cy="500063"/>
          </a:xfrm>
          <a:prstGeom prst="roundRect">
            <a:avLst>
              <a:gd name="adj" fmla="val 26782"/>
            </a:avLst>
          </a:prstGeom>
          <a:noFill/>
          <a:ln w="50800">
            <a:solidFill>
              <a:srgbClr val="0044FE"/>
            </a:solidFill>
            <a:prstDash val="solid"/>
            <a:round/>
            <a:headEnd type="none" w="med" len="med"/>
            <a:tailEnd type="none" w="med" len="med"/>
          </a:ln>
          <a:effectLst>
            <a:outerShdw blurRad="101600" algn="ctr" rotWithShape="0">
              <a:schemeClr val="bg2">
                <a:alpha val="50000"/>
              </a:schemeClr>
            </a:outerShdw>
          </a:effectLst>
        </p:spPr>
        <p:txBody>
          <a:bodyPr lIns="0" tIns="0" rIns="0" bIns="0">
            <a:prstTxWarp prst="textNoShape">
              <a:avLst/>
            </a:prstTxWarp>
          </a:bodyPr>
          <a:lstStyle/>
          <a:p>
            <a:endParaRPr lang="en-US"/>
          </a:p>
        </p:txBody>
      </p:sp>
      <p:sp>
        <p:nvSpPr>
          <p:cNvPr id="35847" name="Line 7"/>
          <p:cNvSpPr>
            <a:spLocks noChangeShapeType="1"/>
          </p:cNvSpPr>
          <p:nvPr/>
        </p:nvSpPr>
        <p:spPr bwMode="auto">
          <a:xfrm>
            <a:off x="4876800" y="792162"/>
            <a:ext cx="1498997" cy="2195936"/>
          </a:xfrm>
          <a:prstGeom prst="line">
            <a:avLst/>
          </a:prstGeom>
          <a:noFill/>
          <a:ln w="50800">
            <a:solidFill>
              <a:srgbClr val="0044FE"/>
            </a:solidFill>
            <a:prstDash val="solid"/>
            <a:round/>
            <a:headEnd type="none" w="med" len="med"/>
            <a:tailEnd type="none" w="med" len="med"/>
          </a:ln>
        </p:spPr>
        <p:txBody>
          <a:bodyPr lIns="64291" tIns="32146" rIns="64291" bIns="32146">
            <a:prstTxWarp prst="textNoShape">
              <a:avLst/>
            </a:prstTxWarp>
          </a:bodyPr>
          <a:lstStyle/>
          <a:p>
            <a:endParaRPr lang="en-US"/>
          </a:p>
        </p:txBody>
      </p:sp>
      <p:sp>
        <p:nvSpPr>
          <p:cNvPr id="2" name="Content Placeholder 1"/>
          <p:cNvSpPr>
            <a:spLocks noGrp="1"/>
          </p:cNvSpPr>
          <p:nvPr>
            <p:ph idx="1"/>
          </p:nvPr>
        </p:nvSpPr>
        <p:spPr>
          <a:xfrm>
            <a:off x="457200" y="1828800"/>
            <a:ext cx="8229600" cy="4579938"/>
          </a:xfrm>
        </p:spPr>
        <p:txBody>
          <a:bodyPr/>
          <a:lstStyle/>
          <a:p>
            <a:r>
              <a:rPr lang="en-US" dirty="0" smtClean="0"/>
              <a:t>Generalization (superclass)</a:t>
            </a:r>
            <a:br>
              <a:rPr lang="en-US" dirty="0" smtClean="0"/>
            </a:br>
            <a:r>
              <a:rPr lang="en-US" dirty="0" smtClean="0"/>
              <a:t/>
            </a:r>
            <a:br>
              <a:rPr lang="en-US" dirty="0" smtClean="0"/>
            </a:br>
            <a:endParaRPr lang="en-US" dirty="0" smtClean="0"/>
          </a:p>
          <a:p>
            <a:r>
              <a:rPr lang="en-US" dirty="0" smtClean="0"/>
              <a:t>Specialization (subclass)</a:t>
            </a:r>
            <a:endParaRPr lang="en-US" dirty="0"/>
          </a:p>
        </p:txBody>
      </p:sp>
      <p:sp>
        <p:nvSpPr>
          <p:cNvPr id="3" name="Rectangle 2"/>
          <p:cNvSpPr/>
          <p:nvPr/>
        </p:nvSpPr>
        <p:spPr>
          <a:xfrm>
            <a:off x="229334" y="6085572"/>
            <a:ext cx="8722516" cy="646331"/>
          </a:xfrm>
          <a:prstGeom prst="rect">
            <a:avLst/>
          </a:prstGeom>
        </p:spPr>
        <p:txBody>
          <a:bodyPr wrap="none">
            <a:spAutoFit/>
          </a:bodyPr>
          <a:lstStyle/>
          <a:p>
            <a:pPr marL="109537" indent="0">
              <a:buNone/>
            </a:pPr>
            <a:r>
              <a:rPr lang="en-US" b="1" dirty="0" smtClean="0"/>
              <a:t>Closed arrowhead = “is-a”. </a:t>
            </a:r>
            <a:br>
              <a:rPr lang="en-US" b="1" dirty="0" smtClean="0"/>
            </a:br>
            <a:r>
              <a:rPr lang="en-US" b="1" dirty="0" smtClean="0"/>
              <a:t>Two types: </a:t>
            </a:r>
            <a:r>
              <a:rPr lang="en-US" b="1" dirty="0"/>
              <a:t>s</a:t>
            </a:r>
            <a:r>
              <a:rPr lang="en-US" b="1" dirty="0" smtClean="0"/>
              <a:t>olid line= inherits, dotted line = implements. Solid = stronger rel.</a:t>
            </a:r>
            <a:endParaRPr lang="en-US" b="1" dirty="0"/>
          </a:p>
        </p:txBody>
      </p:sp>
    </p:spTree>
    <p:extLst>
      <p:ext uri="{BB962C8B-B14F-4D97-AF65-F5344CB8AC3E}">
        <p14:creationId xmlns:p14="http://schemas.microsoft.com/office/powerpoint/2010/main" val="2055535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ea typeface="+mj-ea"/>
              </a:rPr>
              <a:t>I, Object</a:t>
            </a:r>
            <a:endParaRPr lang="en-US" dirty="0">
              <a:ea typeface="+mj-ea"/>
            </a:endParaRPr>
          </a:p>
        </p:txBody>
      </p:sp>
      <p:sp>
        <p:nvSpPr>
          <p:cNvPr id="35843" name="Text Placeholder 4"/>
          <p:cNvSpPr>
            <a:spLocks noGrp="1"/>
          </p:cNvSpPr>
          <p:nvPr>
            <p:ph type="body" idx="1"/>
          </p:nvPr>
        </p:nvSpPr>
        <p:spPr>
          <a:xfrm>
            <a:off x="3922713" y="2932113"/>
            <a:ext cx="4572000" cy="1454150"/>
          </a:xfrm>
        </p:spPr>
        <p:txBody>
          <a:bodyPr/>
          <a:lstStyle/>
          <a:p>
            <a:r>
              <a:rPr lang="en-US" smtClean="0"/>
              <a:t>The superest class in Java</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8329</TotalTime>
  <Words>1507</Words>
  <Application>Microsoft Office PowerPoint</Application>
  <PresentationFormat>On-screen Show (4:3)</PresentationFormat>
  <Paragraphs>324</Paragraphs>
  <Slides>24</Slides>
  <Notes>21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24</vt:i4>
      </vt:variant>
    </vt:vector>
  </HeadingPairs>
  <TitlesOfParts>
    <vt:vector size="38" baseType="lpstr">
      <vt:lpstr>ＭＳ Ｐゴシック</vt:lpstr>
      <vt:lpstr>Arial</vt:lpstr>
      <vt:lpstr>Calibri</vt:lpstr>
      <vt:lpstr>Courier</vt:lpstr>
      <vt:lpstr>Helvetica Neue Light</vt:lpstr>
      <vt:lpstr>Lucida Grande</vt:lpstr>
      <vt:lpstr>Lucida Sans Typewriter</vt:lpstr>
      <vt:lpstr>Lucida Sans Unicode</vt:lpstr>
      <vt:lpstr>Monaco</vt:lpstr>
      <vt:lpstr>Times New Roman</vt:lpstr>
      <vt:lpstr>Verdana</vt:lpstr>
      <vt:lpstr>Wingdings 2</vt:lpstr>
      <vt:lpstr>Wingdings 3</vt:lpstr>
      <vt:lpstr>Concourse</vt:lpstr>
      <vt:lpstr>CSSE 220</vt:lpstr>
      <vt:lpstr>Access Levels: Review</vt:lpstr>
      <vt:lpstr>Access Levels: Review</vt:lpstr>
      <vt:lpstr>Abstract Classes: Review</vt:lpstr>
      <vt:lpstr>UML Class Diagram Review</vt:lpstr>
      <vt:lpstr>Recall UML: Associations</vt:lpstr>
      <vt:lpstr>Recall UML: Dependencies</vt:lpstr>
      <vt:lpstr>Recall UML: Inheritance</vt:lpstr>
      <vt:lpstr>I, Object</vt:lpstr>
      <vt:lpstr>Object</vt:lpstr>
      <vt:lpstr>Object Provides Several Methods</vt:lpstr>
      <vt:lpstr>Overriding toString()</vt:lpstr>
      <vt:lpstr>Overriding equals(Object o)</vt:lpstr>
      <vt:lpstr>Polymorphism</vt:lpstr>
      <vt:lpstr>Recall: Polymorphism and Subclasses</vt:lpstr>
      <vt:lpstr>Summary</vt:lpstr>
      <vt:lpstr>Determining Method at Runtime</vt:lpstr>
      <vt:lpstr>Determining Method at Runtime</vt:lpstr>
      <vt:lpstr>Determining Method at Runtime</vt:lpstr>
      <vt:lpstr>Determining Method at Runtime</vt:lpstr>
      <vt:lpstr>Determining Method at Runtime</vt:lpstr>
      <vt:lpstr>Exercise</vt:lpstr>
      <vt:lpstr>Determing Method at Runtime</vt:lpstr>
      <vt:lpstr>BallWorlds Worktime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Yoder, Jason A</cp:lastModifiedBy>
  <cp:revision>610</cp:revision>
  <cp:lastPrinted>2012-10-16T14:56:31Z</cp:lastPrinted>
  <dcterms:created xsi:type="dcterms:W3CDTF">2011-04-27T13:17:58Z</dcterms:created>
  <dcterms:modified xsi:type="dcterms:W3CDTF">2018-04-19T14:08:00Z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