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1"/>
  </p:sldMasterIdLst>
  <p:notesMasterIdLst>
    <p:notesMasterId r:id="rId21"/>
  </p:notesMasterIdLst>
  <p:handoutMasterIdLst>
    <p:handoutMasterId r:id="rId22"/>
  </p:handoutMasterIdLst>
  <p:sldIdLst>
    <p:sldId id="311" r:id="rId2"/>
    <p:sldId id="313" r:id="rId3"/>
    <p:sldId id="316" r:id="rId4"/>
    <p:sldId id="310" r:id="rId5"/>
    <p:sldId id="314" r:id="rId6"/>
    <p:sldId id="315" r:id="rId7"/>
    <p:sldId id="317" r:id="rId8"/>
    <p:sldId id="318" r:id="rId9"/>
    <p:sldId id="320" r:id="rId10"/>
    <p:sldId id="321" r:id="rId11"/>
    <p:sldId id="319" r:id="rId12"/>
    <p:sldId id="322" r:id="rId13"/>
    <p:sldId id="323" r:id="rId14"/>
    <p:sldId id="325" r:id="rId15"/>
    <p:sldId id="328" r:id="rId16"/>
    <p:sldId id="329" r:id="rId17"/>
    <p:sldId id="312" r:id="rId18"/>
    <p:sldId id="326" r:id="rId19"/>
    <p:sldId id="327" r:id="rId2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2973" autoAdjust="0"/>
  </p:normalViewPr>
  <p:slideViewPr>
    <p:cSldViewPr snapToObjects="1">
      <p:cViewPr varScale="1">
        <p:scale>
          <a:sx n="53" d="100"/>
          <a:sy n="53" d="100"/>
        </p:scale>
        <p:origin x="1339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Run the game and explain what is happening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58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we want to consider how hard/easy it would be to extend this codebase</a:t>
            </a:r>
          </a:p>
          <a:p>
            <a:r>
              <a:rPr lang="en-US" dirty="0" smtClean="0"/>
              <a:t> to provide the functionality of a new type of drop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</a:t>
            </a:r>
            <a:r>
              <a:rPr lang="en-US" baseline="0" dirty="0" smtClean="0"/>
              <a:t> through the file and point out the really ugly code because of how hard it is to understand and how many places you would have to make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28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</a:t>
            </a:r>
            <a:r>
              <a:rPr lang="en-US" baseline="0" dirty="0" smtClean="0"/>
              <a:t> point go through the script and make all the changes. If time allows let students try to implement the </a:t>
            </a:r>
            <a:r>
              <a:rPr lang="en-US" baseline="0" dirty="0" err="1" smtClean="0"/>
              <a:t>InvincibilityDrop</a:t>
            </a:r>
            <a:r>
              <a:rPr lang="en-US" baseline="0" dirty="0" smtClean="0"/>
              <a:t> on their 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5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students work in groups</a:t>
            </a:r>
            <a:r>
              <a:rPr lang="en-US" baseline="0" dirty="0" smtClean="0"/>
              <a:t> of 2 or 3 to answer these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4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02099-3122-448C-8379-2F83E5A8613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Advanced only if time allows, solution (takes</a:t>
            </a:r>
            <a:r>
              <a:rPr lang="en-US" baseline="0" dirty="0" smtClean="0"/>
              <a:t> some slightly different conventions)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>Collision Handling without </a:t>
            </a:r>
            <a:r>
              <a:rPr lang="en-US" sz="2500" b="1" dirty="0" err="1" smtClean="0">
                <a:solidFill>
                  <a:srgbClr val="FF0000"/>
                </a:solidFill>
              </a:rPr>
              <a:t>instanceof</a:t>
            </a:r>
            <a:endParaRPr lang="en-US" sz="2500" b="1" dirty="0" smtClean="0">
              <a:solidFill>
                <a:srgbClr val="FF0000"/>
              </a:solidFill>
            </a:endParaRPr>
          </a:p>
          <a:p>
            <a:pPr marR="0" eaLnBrk="1" hangingPunct="1">
              <a:lnSpc>
                <a:spcPct val="90000"/>
              </a:lnSpc>
            </a:pPr>
            <a:r>
              <a:rPr lang="en-US" sz="2500" dirty="0" smtClean="0"/>
              <a:t/>
            </a:r>
            <a:br>
              <a:rPr lang="en-US" sz="2500" dirty="0" smtClean="0"/>
            </a:br>
            <a:endParaRPr lang="en-US" sz="25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85750" y="6242050"/>
            <a:ext cx="565785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Checkout </a:t>
            </a:r>
            <a:r>
              <a:rPr lang="en-US" i="1" dirty="0" err="1" smtClean="0"/>
              <a:t>InheritanceDesign</a:t>
            </a:r>
            <a:r>
              <a:rPr lang="en-US" i="1" dirty="0" smtClean="0"/>
              <a:t> </a:t>
            </a:r>
            <a:r>
              <a:rPr lang="en-US" dirty="0" smtClean="0"/>
              <a:t>project </a:t>
            </a:r>
            <a:r>
              <a:rPr lang="en-US" dirty="0"/>
              <a:t>from SVN</a:t>
            </a:r>
          </a:p>
        </p:txBody>
      </p:sp>
    </p:spTree>
    <p:extLst>
      <p:ext uri="{BB962C8B-B14F-4D97-AF65-F5344CB8AC3E}">
        <p14:creationId xmlns:p14="http://schemas.microsoft.com/office/powerpoint/2010/main" val="326259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have multiple objects which interact with the same object, we can use </a:t>
            </a:r>
            <a:r>
              <a:rPr lang="en-US" sz="2400" b="1" i="1" dirty="0" smtClean="0"/>
              <a:t>inheritance</a:t>
            </a:r>
            <a:r>
              <a:rPr lang="en-US" sz="2400" dirty="0" smtClean="0"/>
              <a:t> to help us make a design to deal with the collisions. We should have the classes which differ provide the functionality to deal with the collisions.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45168" y="3345468"/>
            <a:ext cx="84496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in this case, the different drops (and </a:t>
            </a:r>
            <a:r>
              <a:rPr lang="en-US" sz="2400" dirty="0" err="1" smtClean="0"/>
              <a:t>InvincibilityDrop</a:t>
            </a:r>
            <a:r>
              <a:rPr lang="en-US" sz="2400" dirty="0" smtClean="0"/>
              <a:t>) differ in how they affect the platform. Thus, we can could create an </a:t>
            </a:r>
            <a:r>
              <a:rPr lang="en-US" sz="2400" dirty="0"/>
              <a:t>a</a:t>
            </a:r>
            <a:r>
              <a:rPr lang="en-US" sz="2400" dirty="0" smtClean="0"/>
              <a:t>bstract class and require an implementation of the </a:t>
            </a:r>
            <a:r>
              <a:rPr lang="en-US" sz="2400" dirty="0" err="1" smtClean="0"/>
              <a:t>collideWith</a:t>
            </a:r>
            <a:r>
              <a:rPr lang="en-US" sz="2400" dirty="0" smtClean="0"/>
              <a:t>(</a:t>
            </a:r>
            <a:r>
              <a:rPr lang="en-US" sz="2400" dirty="0" err="1" smtClean="0"/>
              <a:t>BouncingPlatform</a:t>
            </a:r>
            <a:r>
              <a:rPr lang="en-US" sz="2400" dirty="0" smtClean="0"/>
              <a:t>) method. Similarly, we can provide a </a:t>
            </a:r>
            <a:r>
              <a:rPr lang="en-US" sz="2400" dirty="0" err="1" smtClean="0"/>
              <a:t>collideWith</a:t>
            </a:r>
            <a:r>
              <a:rPr lang="en-US" sz="2400" dirty="0" smtClean="0"/>
              <a:t>( </a:t>
            </a:r>
            <a:r>
              <a:rPr lang="en-US" sz="2400" dirty="0" err="1" smtClean="0"/>
              <a:t>UserControlledPlatform</a:t>
            </a:r>
            <a:r>
              <a:rPr lang="en-US" sz="2400" dirty="0" smtClean="0"/>
              <a:t>) method, this will allow us to put the code in the drop classes and make the processing MUCH cleaner as we will see.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11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 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9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686800" cy="2133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game </a:t>
            </a:r>
            <a:r>
              <a:rPr lang="en-US" dirty="0" err="1"/>
              <a:t>Bomberman</a:t>
            </a:r>
            <a:r>
              <a:rPr lang="en-US" dirty="0"/>
              <a:t>, everything has special behavior if caught in a bomb explosion.  </a:t>
            </a:r>
            <a:r>
              <a:rPr lang="en-US" dirty="0" smtClean="0"/>
              <a:t>Heroes </a:t>
            </a:r>
            <a:r>
              <a:rPr lang="en-US" dirty="0"/>
              <a:t>die and restart the level, monsters are killed and score points, walls are destroyed, and bombs explode themselves.  In the design below, the Bomb class has an </a:t>
            </a:r>
            <a:r>
              <a:rPr lang="en-US" dirty="0" err="1"/>
              <a:t>onExplosion</a:t>
            </a:r>
            <a:r>
              <a:rPr lang="en-US" dirty="0"/>
              <a:t> method which handles this behavior and (you can assume) works correctly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67000"/>
            <a:ext cx="8153400" cy="40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GameObject</a:t>
            </a:r>
            <a:r>
              <a:rPr lang="en-US" dirty="0"/>
              <a:t> 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Bomb) {</a:t>
            </a:r>
          </a:p>
          <a:p>
            <a:pPr marL="0" indent="0">
              <a:buNone/>
            </a:pPr>
            <a:r>
              <a:rPr lang="en-US" dirty="0"/>
              <a:t>    // bomb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if(g </a:t>
            </a:r>
            <a:r>
              <a:rPr lang="en-US" dirty="0" err="1"/>
              <a:t>instanceof</a:t>
            </a:r>
            <a:r>
              <a:rPr lang="en-US" dirty="0"/>
              <a:t> Wall) {</a:t>
            </a:r>
          </a:p>
          <a:p>
            <a:pPr marL="0" indent="0">
              <a:buNone/>
            </a:pPr>
            <a:r>
              <a:rPr lang="en-US" dirty="0"/>
              <a:t>    //wall specific code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//pattern continues...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17436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What is wrong with the design?</a:t>
            </a:r>
          </a:p>
          <a:p>
            <a:r>
              <a:rPr lang="en-US" dirty="0"/>
              <a:t>2. Propose a new design that does not have the problem you identified in #1.  You only need include in your UML diagram classes that are *different* from their version in the given diagram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Also include a sample for what the analogous code on </a:t>
            </a:r>
            <a:r>
              <a:rPr lang="en-US" dirty="0" err="1"/>
              <a:t>onExplosion</a:t>
            </a:r>
            <a:r>
              <a:rPr lang="en-US" dirty="0"/>
              <a:t> looks like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457" y="2590800"/>
            <a:ext cx="514909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0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5" y="1506538"/>
            <a:ext cx="8372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3237"/>
            <a:ext cx="8229600" cy="2544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Each subclass will process the effects of a collision inside of the </a:t>
            </a:r>
            <a:r>
              <a:rPr lang="en-US" dirty="0" err="1"/>
              <a:t>collideWithExplodingBomb</a:t>
            </a:r>
            <a:r>
              <a:rPr lang="en-US" dirty="0"/>
              <a:t> method. No </a:t>
            </a:r>
            <a:r>
              <a:rPr lang="en-US" dirty="0" err="1"/>
              <a:t>instanceof</a:t>
            </a:r>
            <a:r>
              <a:rPr lang="en-US" dirty="0"/>
              <a:t> is required. Additionally, the code to handle collisions can be </a:t>
            </a:r>
            <a:r>
              <a:rPr lang="en-US" dirty="0" smtClean="0"/>
              <a:t>done inside </a:t>
            </a:r>
            <a:r>
              <a:rPr lang="en-US" dirty="0" err="1" smtClean="0"/>
              <a:t>onExplosion</a:t>
            </a:r>
            <a:r>
              <a:rPr lang="en-US" dirty="0" smtClean="0"/>
              <a:t> as before: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for(</a:t>
            </a:r>
            <a:r>
              <a:rPr lang="en-US" dirty="0" err="1" smtClean="0"/>
              <a:t>GameObject</a:t>
            </a:r>
            <a:r>
              <a:rPr lang="en-US" dirty="0" smtClean="0"/>
              <a:t> </a:t>
            </a:r>
            <a:r>
              <a:rPr lang="en-US" dirty="0"/>
              <a:t>g : </a:t>
            </a:r>
            <a:r>
              <a:rPr lang="en-US" dirty="0" err="1"/>
              <a:t>getObjectsWithinBombExplosion</a:t>
            </a:r>
            <a:r>
              <a:rPr lang="en-US" dirty="0"/>
              <a:t>())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g.collideWithExplodingBomb</a:t>
            </a:r>
            <a:r>
              <a:rPr lang="en-US" dirty="0" smtClean="0"/>
              <a:t>(this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Each subclass will deal with handling the class specific effects of being hit by a </a:t>
            </a:r>
            <a:r>
              <a:rPr lang="en-US" dirty="0" smtClean="0"/>
              <a:t>bomb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638"/>
            <a:ext cx="6553200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5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Team Project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9699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time</a:t>
            </a:r>
          </a:p>
          <a:p>
            <a:r>
              <a:rPr lang="en-US" i="1" dirty="0" smtClean="0"/>
              <a:t>Be sure everyone is getting a chance to drive.</a:t>
            </a:r>
          </a:p>
        </p:txBody>
      </p:sp>
    </p:spTree>
    <p:extLst>
      <p:ext uri="{BB962C8B-B14F-4D97-AF65-F5344CB8AC3E}">
        <p14:creationId xmlns:p14="http://schemas.microsoft.com/office/powerpoint/2010/main" val="2413903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Drops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What if we wanted Platforms to collide as well?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010156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7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and Drops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2218"/>
            <a:ext cx="8534400" cy="4525963"/>
          </a:xfrm>
        </p:spPr>
        <p:txBody>
          <a:bodyPr/>
          <a:lstStyle/>
          <a:p>
            <a:r>
              <a:rPr lang="en-US" dirty="0" err="1" smtClean="0"/>
              <a:t>AbstractPlatform</a:t>
            </a:r>
            <a:r>
              <a:rPr lang="en-US" dirty="0" smtClean="0"/>
              <a:t> and  </a:t>
            </a:r>
            <a:r>
              <a:rPr lang="en-US" dirty="0" err="1" smtClean="0"/>
              <a:t>AbstractDrop</a:t>
            </a:r>
            <a:endParaRPr lang="en-US" dirty="0" smtClean="0"/>
          </a:p>
          <a:p>
            <a:pPr lvl="1"/>
            <a:r>
              <a:rPr lang="en-US" dirty="0" smtClean="0"/>
              <a:t>Subclasses implement </a:t>
            </a:r>
          </a:p>
          <a:p>
            <a:pPr lvl="1"/>
            <a:r>
              <a:rPr lang="en-US" dirty="0" err="1" smtClean="0"/>
              <a:t>collideWith</a:t>
            </a:r>
            <a:r>
              <a:rPr lang="en-US" dirty="0" smtClean="0"/>
              <a:t>(</a:t>
            </a:r>
            <a:r>
              <a:rPr lang="en-US" dirty="0" err="1" smtClean="0"/>
              <a:t>AbstractPlatform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4708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9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Monsters can collide with rocks.</a:t>
            </a:r>
          </a:p>
          <a:p>
            <a:r>
              <a:rPr lang="en-US" dirty="0" smtClean="0"/>
              <a:t>Rocks can crush monsters.</a:t>
            </a:r>
          </a:p>
          <a:p>
            <a:r>
              <a:rPr lang="en-US" dirty="0" smtClean="0"/>
              <a:t>Players can collide with monsters.</a:t>
            </a:r>
          </a:p>
          <a:p>
            <a:r>
              <a:rPr lang="en-US" dirty="0" smtClean="0"/>
              <a:t>Players can be crushed by rocks.</a:t>
            </a:r>
          </a:p>
          <a:p>
            <a:r>
              <a:rPr lang="en-US" dirty="0" smtClean="0"/>
              <a:t>Players can take </a:t>
            </a:r>
            <a:r>
              <a:rPr lang="en-US" dirty="0" err="1" smtClean="0"/>
              <a:t>powerups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 many collisions! How do we handle them all?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Collisions in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ways it can be done</a:t>
            </a:r>
          </a:p>
          <a:p>
            <a:r>
              <a:rPr lang="en-US" dirty="0" smtClean="0"/>
              <a:t>Good design principles</a:t>
            </a:r>
          </a:p>
          <a:p>
            <a:pPr lvl="1"/>
            <a:r>
              <a:rPr lang="en-US" dirty="0" smtClean="0"/>
              <a:t>Make it </a:t>
            </a:r>
            <a:r>
              <a:rPr lang="en-US" b="1" dirty="0" smtClean="0"/>
              <a:t>easy to use and extend code</a:t>
            </a:r>
          </a:p>
          <a:p>
            <a:r>
              <a:rPr lang="en-US" dirty="0" smtClean="0"/>
              <a:t>Functional but bad design principles</a:t>
            </a:r>
          </a:p>
          <a:p>
            <a:pPr lvl="1"/>
            <a:r>
              <a:rPr lang="en-US" dirty="0" smtClean="0"/>
              <a:t>Use “type predicated code”</a:t>
            </a:r>
          </a:p>
          <a:p>
            <a:pPr lvl="1"/>
            <a:r>
              <a:rPr lang="en-US" dirty="0" smtClean="0"/>
              <a:t>… if ( “</a:t>
            </a:r>
            <a:r>
              <a:rPr lang="en-US" dirty="0" err="1"/>
              <a:t>i</a:t>
            </a:r>
            <a:r>
              <a:rPr lang="en-US" dirty="0" err="1" smtClean="0"/>
              <a:t>nstanceof</a:t>
            </a:r>
            <a:r>
              <a:rPr lang="en-US" dirty="0" smtClean="0"/>
              <a:t>, </a:t>
            </a:r>
            <a:r>
              <a:rPr lang="en-US" dirty="0" err="1" smtClean="0"/>
              <a:t>getClass</a:t>
            </a:r>
            <a:r>
              <a:rPr lang="en-US" dirty="0" smtClean="0"/>
              <a:t>(), </a:t>
            </a:r>
            <a:r>
              <a:rPr lang="en-US" dirty="0" err="1" smtClean="0"/>
              <a:t>getType</a:t>
            </a:r>
            <a:r>
              <a:rPr lang="en-US" dirty="0" smtClean="0"/>
              <a:t>()” ==/equals)</a:t>
            </a:r>
          </a:p>
          <a:p>
            <a:pPr lvl="1"/>
            <a:r>
              <a:rPr lang="en-US" dirty="0" smtClean="0"/>
              <a:t>OUTLAWED in your project design!</a:t>
            </a:r>
          </a:p>
          <a:p>
            <a:pPr lvl="1"/>
            <a:r>
              <a:rPr lang="en-US" dirty="0" smtClean="0"/>
              <a:t>Your design should not use these at all!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5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consider a simulator with collisions</a:t>
            </a:r>
          </a:p>
          <a:p>
            <a:r>
              <a:rPr lang="en-US" dirty="0" smtClean="0"/>
              <a:t>More Raindrops More Platforms</a:t>
            </a:r>
          </a:p>
          <a:p>
            <a:r>
              <a:rPr lang="en-US" dirty="0" smtClean="0"/>
              <a:t>Run Main.java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9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</a:t>
            </a:r>
            <a:r>
              <a:rPr lang="en-US" dirty="0" err="1"/>
              <a:t>InvincibilityDrop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a </a:t>
            </a:r>
            <a:r>
              <a:rPr lang="en-US" dirty="0" err="1"/>
              <a:t>BouncingPlatform</a:t>
            </a:r>
            <a:r>
              <a:rPr lang="en-US" dirty="0"/>
              <a:t> </a:t>
            </a:r>
            <a:r>
              <a:rPr lang="en-US" dirty="0" smtClean="0"/>
              <a:t>invincible </a:t>
            </a:r>
            <a:r>
              <a:rPr lang="en-US" dirty="0"/>
              <a:t>for 50 </a:t>
            </a:r>
            <a:r>
              <a:rPr lang="en-US" dirty="0" smtClean="0"/>
              <a:t>ticks</a:t>
            </a:r>
            <a:r>
              <a:rPr lang="en-US" u="sng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drops should not affect platforms when invincible</a:t>
            </a:r>
            <a:endParaRPr lang="en-US" dirty="0"/>
          </a:p>
          <a:p>
            <a:pPr lvl="1"/>
            <a:r>
              <a:rPr lang="en-US" dirty="0" smtClean="0"/>
              <a:t>color </a:t>
            </a:r>
            <a:r>
              <a:rPr lang="en-US" dirty="0"/>
              <a:t>should be Yellow</a:t>
            </a:r>
          </a:p>
          <a:p>
            <a:pPr lvl="1"/>
            <a:r>
              <a:rPr lang="en-US" dirty="0" smtClean="0"/>
              <a:t>size </a:t>
            </a:r>
            <a:r>
              <a:rPr lang="en-US" dirty="0"/>
              <a:t>should be </a:t>
            </a:r>
            <a:r>
              <a:rPr lang="en-US" dirty="0" smtClean="0"/>
              <a:t>20</a:t>
            </a:r>
          </a:p>
          <a:p>
            <a:pPr lvl="1"/>
            <a:r>
              <a:rPr lang="en-US" dirty="0" smtClean="0"/>
              <a:t>absorbed by </a:t>
            </a:r>
            <a:r>
              <a:rPr lang="en-US" dirty="0" err="1" smtClean="0"/>
              <a:t>UserControlledPlatform</a:t>
            </a:r>
            <a:r>
              <a:rPr lang="en-US" dirty="0" smtClean="0"/>
              <a:t> like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3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GameComponent.java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Let’s look how collisions are handled</a:t>
            </a:r>
          </a:p>
          <a:p>
            <a:r>
              <a:rPr lang="en-US" sz="2800" dirty="0" smtClean="0"/>
              <a:t>Where would changes in code need to happen?</a:t>
            </a:r>
          </a:p>
          <a:p>
            <a:r>
              <a:rPr lang="en-US" sz="2800" dirty="0" smtClean="0"/>
              <a:t>Look for examples of “type predicated code”</a:t>
            </a:r>
          </a:p>
          <a:p>
            <a:pPr lvl="1"/>
            <a:r>
              <a:rPr lang="en-US" sz="2400" dirty="0" smtClean="0"/>
              <a:t>Why is this hard to use/extend?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667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8107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do collisions happen?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806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544032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9226" y="2438400"/>
            <a:ext cx="8449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When do collisions happen?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911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Collision Chart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45834"/>
              </p:ext>
            </p:extLst>
          </p:nvPr>
        </p:nvGraphicFramePr>
        <p:xfrm>
          <a:off x="261252" y="3505200"/>
          <a:ext cx="8645560" cy="26446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60580">
                  <a:extLst>
                    <a:ext uri="{9D8B030D-6E8A-4147-A177-3AD203B41FA5}">
                      <a16:colId xmlns:a16="http://schemas.microsoft.com/office/drawing/2014/main" val="2526364595"/>
                    </a:ext>
                  </a:extLst>
                </a:gridCol>
                <a:gridCol w="1497644">
                  <a:extLst>
                    <a:ext uri="{9D8B030D-6E8A-4147-A177-3AD203B41FA5}">
                      <a16:colId xmlns:a16="http://schemas.microsoft.com/office/drawing/2014/main" val="3336982557"/>
                    </a:ext>
                  </a:extLst>
                </a:gridCol>
                <a:gridCol w="1729112">
                  <a:extLst>
                    <a:ext uri="{9D8B030D-6E8A-4147-A177-3AD203B41FA5}">
                      <a16:colId xmlns:a16="http://schemas.microsoft.com/office/drawing/2014/main" val="3616916034"/>
                    </a:ext>
                  </a:extLst>
                </a:gridCol>
                <a:gridCol w="1954844">
                  <a:extLst>
                    <a:ext uri="{9D8B030D-6E8A-4147-A177-3AD203B41FA5}">
                      <a16:colId xmlns:a16="http://schemas.microsoft.com/office/drawing/2014/main" val="1221158006"/>
                    </a:ext>
                  </a:extLst>
                </a:gridCol>
                <a:gridCol w="1503380">
                  <a:extLst>
                    <a:ext uri="{9D8B030D-6E8A-4147-A177-3AD203B41FA5}">
                      <a16:colId xmlns:a16="http://schemas.microsoft.com/office/drawing/2014/main" val="2501348156"/>
                    </a:ext>
                  </a:extLst>
                </a:gridCol>
              </a:tblGrid>
              <a:tr h="5259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594199882"/>
                  </a:ext>
                </a:extLst>
              </a:tr>
              <a:tr h="540862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UserPlat</a:t>
                      </a:r>
                      <a:endParaRPr lang="en-US" sz="2400" dirty="0" smtClean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3976739364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BouncePlat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2645558673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DamageDrop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473913649"/>
                  </a:ext>
                </a:extLst>
              </a:tr>
              <a:tr h="525938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HealDrop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9683" marR="129683" marT="64842" marB="64842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9683" marR="129683" marT="64842" marB="64842"/>
                </a:tc>
                <a:extLst>
                  <a:ext uri="{0D108BD9-81ED-4DB2-BD59-A6C34878D82A}">
                    <a16:rowId xmlns:a16="http://schemas.microsoft.com/office/drawing/2014/main" val="16446294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7194" y="1417638"/>
            <a:ext cx="8449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we have multiple objects which interact with the same object, we can use </a:t>
            </a:r>
            <a:r>
              <a:rPr lang="en-US" sz="2400" b="1" i="1" dirty="0" smtClean="0"/>
              <a:t>inheritance</a:t>
            </a:r>
            <a:r>
              <a:rPr lang="en-US" sz="2400" dirty="0" smtClean="0"/>
              <a:t> to help us make a design to deal with the collisions. We should have the classes which differ provide the functionality to deal with the collisions.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1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17964</TotalTime>
  <Words>704</Words>
  <Application>Microsoft Office PowerPoint</Application>
  <PresentationFormat>On-screen Show (4:3)</PresentationFormat>
  <Paragraphs>170</Paragraphs>
  <Slides>19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ＭＳ Ｐゴシック</vt:lpstr>
      <vt:lpstr>Arial</vt:lpstr>
      <vt:lpstr>Calibri</vt:lpstr>
      <vt:lpstr>Office Theme</vt:lpstr>
      <vt:lpstr>CSSE 220</vt:lpstr>
      <vt:lpstr>The specific problem</vt:lpstr>
      <vt:lpstr>Handling Collisions in General</vt:lpstr>
      <vt:lpstr>Live Coding</vt:lpstr>
      <vt:lpstr>Extend Functionality</vt:lpstr>
      <vt:lpstr>GameComponent.java</vt:lpstr>
      <vt:lpstr>Collision Chart</vt:lpstr>
      <vt:lpstr>Collision Chart</vt:lpstr>
      <vt:lpstr>Collision Chart</vt:lpstr>
      <vt:lpstr>Collision Chart</vt:lpstr>
      <vt:lpstr>Live-coding</vt:lpstr>
      <vt:lpstr>Design Activity</vt:lpstr>
      <vt:lpstr>PowerPoint Presentation</vt:lpstr>
      <vt:lpstr>Collision Code</vt:lpstr>
      <vt:lpstr>A Solution</vt:lpstr>
      <vt:lpstr>PowerPoint Presentation</vt:lpstr>
      <vt:lpstr>Team Project</vt:lpstr>
      <vt:lpstr>Platforms and Drops</vt:lpstr>
      <vt:lpstr>Platforms and Drops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 A</cp:lastModifiedBy>
  <cp:revision>1161</cp:revision>
  <cp:lastPrinted>2016-10-24T15:45:17Z</cp:lastPrinted>
  <dcterms:created xsi:type="dcterms:W3CDTF">2011-02-07T04:01:01Z</dcterms:created>
  <dcterms:modified xsi:type="dcterms:W3CDTF">2018-05-07T15:00:01Z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