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2"/>
  </p:notesMasterIdLst>
  <p:handoutMasterIdLst>
    <p:handoutMasterId r:id="rId43"/>
  </p:handoutMasterIdLst>
  <p:sldIdLst>
    <p:sldId id="301" r:id="rId2"/>
    <p:sldId id="258" r:id="rId3"/>
    <p:sldId id="302" r:id="rId4"/>
    <p:sldId id="259" r:id="rId5"/>
    <p:sldId id="303" r:id="rId6"/>
    <p:sldId id="338" r:id="rId7"/>
    <p:sldId id="304" r:id="rId8"/>
    <p:sldId id="333" r:id="rId9"/>
    <p:sldId id="334" r:id="rId10"/>
    <p:sldId id="337" r:id="rId11"/>
    <p:sldId id="336" r:id="rId12"/>
    <p:sldId id="276" r:id="rId13"/>
    <p:sldId id="331" r:id="rId14"/>
    <p:sldId id="339" r:id="rId15"/>
    <p:sldId id="313" r:id="rId16"/>
    <p:sldId id="314" r:id="rId17"/>
    <p:sldId id="330" r:id="rId18"/>
    <p:sldId id="340" r:id="rId19"/>
    <p:sldId id="316" r:id="rId20"/>
    <p:sldId id="341" r:id="rId21"/>
    <p:sldId id="319" r:id="rId22"/>
    <p:sldId id="349" r:id="rId23"/>
    <p:sldId id="342" r:id="rId24"/>
    <p:sldId id="343" r:id="rId25"/>
    <p:sldId id="344" r:id="rId26"/>
    <p:sldId id="335" r:id="rId27"/>
    <p:sldId id="345" r:id="rId28"/>
    <p:sldId id="350" r:id="rId29"/>
    <p:sldId id="321" r:id="rId30"/>
    <p:sldId id="346" r:id="rId31"/>
    <p:sldId id="347" r:id="rId32"/>
    <p:sldId id="348" r:id="rId33"/>
    <p:sldId id="322" r:id="rId34"/>
    <p:sldId id="329" r:id="rId35"/>
    <p:sldId id="323" r:id="rId36"/>
    <p:sldId id="327" r:id="rId37"/>
    <p:sldId id="324" r:id="rId38"/>
    <p:sldId id="328" r:id="rId39"/>
    <p:sldId id="325" r:id="rId40"/>
    <p:sldId id="32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5" autoAdjust="0"/>
    <p:restoredTop sz="81269" autoAdjust="0"/>
  </p:normalViewPr>
  <p:slideViewPr>
    <p:cSldViewPr snapToGrid="0" snapToObjects="1">
      <p:cViewPr varScale="1">
        <p:scale>
          <a:sx n="90" d="100"/>
          <a:sy n="90" d="100"/>
        </p:scale>
        <p:origin x="21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9/13/2018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9/13/2018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dirty="0"/>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12</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36</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40</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13</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14</a:t>
            </a:fld>
            <a:endParaRPr lang="en-US"/>
          </a:p>
        </p:txBody>
      </p:sp>
    </p:spTree>
    <p:extLst>
      <p:ext uri="{BB962C8B-B14F-4D97-AF65-F5344CB8AC3E}">
        <p14:creationId xmlns:p14="http://schemas.microsoft.com/office/powerpoint/2010/main" val="1194296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19</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21</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3965317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a:cs typeface="Calibri"/>
              </a:rPr>
              <a:t>Duplication of data</a:t>
            </a: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29</a:t>
            </a:fld>
            <a:endParaRPr lang="en-US"/>
          </a:p>
        </p:txBody>
      </p:sp>
    </p:spTree>
    <p:extLst>
      <p:ext uri="{BB962C8B-B14F-4D97-AF65-F5344CB8AC3E}">
        <p14:creationId xmlns:p14="http://schemas.microsoft.com/office/powerpoint/2010/main" val="272419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34</a:t>
            </a:fld>
            <a:endParaRPr lang="en-US"/>
          </a:p>
        </p:txBody>
      </p:sp>
    </p:spTree>
    <p:extLst>
      <p:ext uri="{BB962C8B-B14F-4D97-AF65-F5344CB8AC3E}">
        <p14:creationId xmlns:p14="http://schemas.microsoft.com/office/powerpoint/2010/main" val="348511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Thursday, September 13, 2018</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Thursday, September 13,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Thursday, September 13,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Thursday, September 13,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Thursday, September 13, 2018</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Thursday, September 13,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Thursday, September 13, 2018</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Thursday, September 13, 2018</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Thursday, September 13, 2018</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Thursday, September 13,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Thursday, September 13,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Thursday, September 13, 2018</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dirty="0"/>
              <a:t>CSSE 220: Object Design</a:t>
            </a:r>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2297430" y="6109854"/>
            <a:ext cx="5726425" cy="622026"/>
          </a:xfrm>
        </p:spPr>
        <p:txBody>
          <a:bodyPr>
            <a:normAutofit fontScale="85000" lnSpcReduction="10000"/>
          </a:bodyPr>
          <a:lstStyle/>
          <a:p>
            <a:pPr marL="0" indent="0">
              <a:buNone/>
            </a:pPr>
            <a:r>
              <a:rPr lang="en-US" sz="1800" dirty="0"/>
              <a:t>When there’s an arrow to another class, </a:t>
            </a:r>
          </a:p>
          <a:p>
            <a:pPr marL="0" indent="0">
              <a:buNone/>
            </a:pPr>
            <a:r>
              <a:rPr lang="en-US" sz="1800" dirty="0"/>
              <a:t>then we often do NOT explicitly define the field at the tail of the arrow</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flipH="1" flipV="1">
            <a:off x="1828800" y="5319221"/>
            <a:ext cx="468630" cy="97607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91127386-895F-40D5-96A2-19F4C51E1207}"/>
              </a:ext>
            </a:extLst>
          </p:cNvPr>
          <p:cNvCxnSpPr/>
          <p:nvPr/>
        </p:nvCxnSpPr>
        <p:spPr>
          <a:xfrm flipH="1">
            <a:off x="457200" y="5228905"/>
            <a:ext cx="10172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5A73483-D951-4313-9941-148F91A6D7C8}"/>
              </a:ext>
            </a:extLst>
          </p:cNvPr>
          <p:cNvSpPr/>
          <p:nvPr/>
        </p:nvSpPr>
        <p:spPr>
          <a:xfrm>
            <a:off x="461357" y="5094476"/>
            <a:ext cx="1490574" cy="224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52092D2-304D-45C0-A074-59F3343DE259}"/>
              </a:ext>
            </a:extLst>
          </p:cNvPr>
          <p:cNvCxnSpPr>
            <a:cxnSpLocks/>
          </p:cNvCxnSpPr>
          <p:nvPr/>
        </p:nvCxnSpPr>
        <p:spPr>
          <a:xfrm flipV="1">
            <a:off x="3796665" y="5319221"/>
            <a:ext cx="0" cy="7906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29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F48-A9A6-45F2-926E-B89CA7F3D5BC}"/>
              </a:ext>
            </a:extLst>
          </p:cNvPr>
          <p:cNvSpPr>
            <a:spLocks noGrp="1"/>
          </p:cNvSpPr>
          <p:nvPr>
            <p:ph type="title"/>
          </p:nvPr>
        </p:nvSpPr>
        <p:spPr/>
        <p:txBody>
          <a:bodyPr/>
          <a:lstStyle/>
          <a:p>
            <a:r>
              <a:rPr lang="en-US" dirty="0"/>
              <a:t>Now - practice</a:t>
            </a:r>
          </a:p>
        </p:txBody>
      </p:sp>
      <p:sp>
        <p:nvSpPr>
          <p:cNvPr id="3" name="Content Placeholder 2">
            <a:extLst>
              <a:ext uri="{FF2B5EF4-FFF2-40B4-BE49-F238E27FC236}">
                <a16:creationId xmlns:a16="http://schemas.microsoft.com/office/drawing/2014/main" id="{DE16BA5C-9D59-4C3D-870C-32F783594F59}"/>
              </a:ext>
            </a:extLst>
          </p:cNvPr>
          <p:cNvSpPr>
            <a:spLocks noGrp="1"/>
          </p:cNvSpPr>
          <p:nvPr>
            <p:ph idx="1"/>
          </p:nvPr>
        </p:nvSpPr>
        <p:spPr/>
        <p:txBody>
          <a:bodyPr/>
          <a:lstStyle/>
          <a:p>
            <a:r>
              <a:rPr lang="en-US" dirty="0"/>
              <a:t>From the today’s in-class quiz do questions #1 and #2</a:t>
            </a:r>
          </a:p>
          <a:p>
            <a:r>
              <a:rPr lang="en-US" dirty="0"/>
              <a:t>About 10 minutes</a:t>
            </a:r>
          </a:p>
        </p:txBody>
      </p:sp>
    </p:spTree>
    <p:extLst>
      <p:ext uri="{BB962C8B-B14F-4D97-AF65-F5344CB8AC3E}">
        <p14:creationId xmlns:p14="http://schemas.microsoft.com/office/powerpoint/2010/main" val="93831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ea typeface="+mj-ea"/>
              </a:rPr>
              <a:t>Summary of </a:t>
            </a:r>
            <a:br>
              <a:rPr lang="en-US" dirty="0">
                <a:ea typeface="+mj-ea"/>
              </a:rPr>
            </a:br>
            <a:r>
              <a:rPr lang="en-US" dirty="0">
                <a:ea typeface="+mj-ea"/>
              </a:rPr>
              <a:t>UML Class Diagram Arrows</a:t>
            </a:r>
          </a:p>
        </p:txBody>
      </p:sp>
      <p:pic>
        <p:nvPicPr>
          <p:cNvPr id="7" name="Picture 6"/>
          <p:cNvPicPr/>
          <p:nvPr/>
        </p:nvPicPr>
        <p:blipFill rotWithShape="1">
          <a:blip r:embed="rId3"/>
          <a:srcRect l="9000" t="7500" r="9000" b="9000"/>
          <a:stretch/>
        </p:blipFill>
        <p:spPr bwMode="auto">
          <a:xfrm>
            <a:off x="714595" y="2263694"/>
            <a:ext cx="1741525" cy="1797944"/>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870258" y="1651763"/>
            <a:ext cx="1430200" cy="646331"/>
          </a:xfrm>
          <a:prstGeom prst="rect">
            <a:avLst/>
          </a:prstGeom>
          <a:noFill/>
        </p:spPr>
        <p:txBody>
          <a:bodyPr wrap="none" rtlCol="0">
            <a:spAutoFit/>
          </a:bodyPr>
          <a:lstStyle/>
          <a:p>
            <a:pPr algn="ctr"/>
            <a:r>
              <a:rPr lang="en-US" dirty="0"/>
              <a:t>Inheritance</a:t>
            </a:r>
          </a:p>
          <a:p>
            <a:pPr algn="ctr"/>
            <a:r>
              <a:rPr lang="en-US" dirty="0"/>
              <a:t>(is-a)</a:t>
            </a:r>
          </a:p>
        </p:txBody>
      </p:sp>
      <p:sp>
        <p:nvSpPr>
          <p:cNvPr id="12" name="TextBox 11"/>
          <p:cNvSpPr txBox="1"/>
          <p:nvPr/>
        </p:nvSpPr>
        <p:spPr>
          <a:xfrm>
            <a:off x="2902520" y="1513264"/>
            <a:ext cx="1944763" cy="923330"/>
          </a:xfrm>
          <a:prstGeom prst="rect">
            <a:avLst/>
          </a:prstGeom>
          <a:noFill/>
        </p:spPr>
        <p:txBody>
          <a:bodyPr wrap="none" rtlCol="0">
            <a:spAutoFit/>
          </a:bodyPr>
          <a:lstStyle/>
          <a:p>
            <a:pPr algn="ctr"/>
            <a:r>
              <a:rPr lang="en-US" dirty="0"/>
              <a:t>Interface </a:t>
            </a:r>
          </a:p>
          <a:p>
            <a:pPr algn="ctr"/>
            <a:r>
              <a:rPr lang="en-US" dirty="0"/>
              <a:t>Implementation</a:t>
            </a:r>
          </a:p>
          <a:p>
            <a:pPr algn="ctr"/>
            <a:r>
              <a:rPr lang="en-US" dirty="0"/>
              <a:t>(is-a)</a:t>
            </a:r>
          </a:p>
        </p:txBody>
      </p:sp>
      <p:pic>
        <p:nvPicPr>
          <p:cNvPr id="13" name="Picture 12"/>
          <p:cNvPicPr/>
          <p:nvPr/>
        </p:nvPicPr>
        <p:blipFill rotWithShape="1">
          <a:blip r:embed="rId4"/>
          <a:srcRect l="8152" t="9783" r="8696" b="8695"/>
          <a:stretch/>
        </p:blipFill>
        <p:spPr bwMode="auto">
          <a:xfrm>
            <a:off x="3147886" y="2397957"/>
            <a:ext cx="1454030" cy="1529418"/>
          </a:xfrm>
          <a:prstGeom prst="rect">
            <a:avLst/>
          </a:prstGeom>
          <a:ln>
            <a:noFill/>
          </a:ln>
          <a:extLst>
            <a:ext uri="{53640926-AAD7-44D8-BBD7-CCE9431645EC}">
              <a14:shadowObscured xmlns:a14="http://schemas.microsoft.com/office/drawing/2010/main"/>
            </a:ext>
          </a:extLst>
        </p:spPr>
      </p:pic>
      <p:sp>
        <p:nvSpPr>
          <p:cNvPr id="14" name="TextBox 13"/>
          <p:cNvSpPr txBox="1"/>
          <p:nvPr/>
        </p:nvSpPr>
        <p:spPr>
          <a:xfrm>
            <a:off x="5341560" y="1648115"/>
            <a:ext cx="1611339" cy="646331"/>
          </a:xfrm>
          <a:prstGeom prst="rect">
            <a:avLst/>
          </a:prstGeom>
          <a:noFill/>
        </p:spPr>
        <p:txBody>
          <a:bodyPr wrap="none" rtlCol="0">
            <a:spAutoFit/>
          </a:bodyPr>
          <a:lstStyle/>
          <a:p>
            <a:pPr algn="ctr"/>
            <a:r>
              <a:rPr lang="en-US" dirty="0"/>
              <a:t>Association</a:t>
            </a:r>
          </a:p>
          <a:p>
            <a:pPr algn="ctr"/>
            <a:r>
              <a:rPr lang="en-US" dirty="0"/>
              <a:t>(has-a-field)</a:t>
            </a:r>
          </a:p>
        </p:txBody>
      </p:sp>
      <p:pic>
        <p:nvPicPr>
          <p:cNvPr id="15" name="Picture 14"/>
          <p:cNvPicPr/>
          <p:nvPr/>
        </p:nvPicPr>
        <p:blipFill rotWithShape="1">
          <a:blip r:embed="rId5"/>
          <a:srcRect l="9000" t="10500" r="9000" b="8000"/>
          <a:stretch/>
        </p:blipFill>
        <p:spPr bwMode="auto">
          <a:xfrm>
            <a:off x="5412092" y="2417275"/>
            <a:ext cx="1470274" cy="1490781"/>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6"/>
          <a:srcRect l="10000" t="7468" r="8499" b="9333"/>
          <a:stretch/>
        </p:blipFill>
        <p:spPr bwMode="auto">
          <a:xfrm>
            <a:off x="7447175" y="2298094"/>
            <a:ext cx="1409746" cy="1629281"/>
          </a:xfrm>
          <a:prstGeom prst="rect">
            <a:avLst/>
          </a:prstGeom>
          <a:ln>
            <a:noFill/>
          </a:ln>
          <a:extLst>
            <a:ext uri="{53640926-AAD7-44D8-BBD7-CCE9431645EC}">
              <a14:shadowObscured xmlns:a14="http://schemas.microsoft.com/office/drawing/2010/main"/>
            </a:ext>
          </a:extLst>
        </p:spPr>
      </p:pic>
      <p:sp>
        <p:nvSpPr>
          <p:cNvPr id="17" name="TextBox 16"/>
          <p:cNvSpPr txBox="1"/>
          <p:nvPr/>
        </p:nvSpPr>
        <p:spPr>
          <a:xfrm>
            <a:off x="7299090" y="1655376"/>
            <a:ext cx="1705916" cy="646331"/>
          </a:xfrm>
          <a:prstGeom prst="rect">
            <a:avLst/>
          </a:prstGeom>
          <a:noFill/>
        </p:spPr>
        <p:txBody>
          <a:bodyPr wrap="none" rtlCol="0">
            <a:spAutoFit/>
          </a:bodyPr>
          <a:lstStyle/>
          <a:p>
            <a:pPr algn="ctr"/>
            <a:r>
              <a:rPr lang="en-US" dirty="0"/>
              <a:t>Dependency</a:t>
            </a:r>
          </a:p>
          <a:p>
            <a:pPr algn="ctr"/>
            <a:r>
              <a:rPr lang="en-US" dirty="0"/>
              <a:t>(depends-on)</a:t>
            </a:r>
          </a:p>
        </p:txBody>
      </p:sp>
      <p:pic>
        <p:nvPicPr>
          <p:cNvPr id="18" name="Picture 17"/>
          <p:cNvPicPr/>
          <p:nvPr/>
        </p:nvPicPr>
        <p:blipFill rotWithShape="1">
          <a:blip r:embed="rId7"/>
          <a:srcRect l="4800" t="27000" r="4800" b="16000"/>
          <a:stretch/>
        </p:blipFill>
        <p:spPr bwMode="auto">
          <a:xfrm>
            <a:off x="870257" y="4400119"/>
            <a:ext cx="3233909" cy="629119"/>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8"/>
          <a:srcRect l="4533" t="31000" r="4267" b="19000"/>
          <a:stretch/>
        </p:blipFill>
        <p:spPr bwMode="auto">
          <a:xfrm>
            <a:off x="870258" y="5188688"/>
            <a:ext cx="3233908" cy="489098"/>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9"/>
          <a:srcRect l="4393" t="27907" r="4133" b="18346"/>
          <a:stretch/>
        </p:blipFill>
        <p:spPr bwMode="auto">
          <a:xfrm>
            <a:off x="893624" y="5837236"/>
            <a:ext cx="3210542" cy="606094"/>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5299828" y="4400119"/>
            <a:ext cx="2568332" cy="369332"/>
          </a:xfrm>
          <a:prstGeom prst="rect">
            <a:avLst/>
          </a:prstGeom>
          <a:noFill/>
        </p:spPr>
        <p:txBody>
          <a:bodyPr wrap="none" rtlCol="0">
            <a:spAutoFit/>
          </a:bodyPr>
          <a:lstStyle/>
          <a:p>
            <a:pPr algn="ctr"/>
            <a:r>
              <a:rPr lang="en-US" dirty="0"/>
              <a:t>Two-way Association</a:t>
            </a:r>
          </a:p>
        </p:txBody>
      </p:sp>
      <p:sp>
        <p:nvSpPr>
          <p:cNvPr id="22" name="TextBox 21"/>
          <p:cNvSpPr txBox="1"/>
          <p:nvPr/>
        </p:nvSpPr>
        <p:spPr>
          <a:xfrm>
            <a:off x="5251282" y="5110071"/>
            <a:ext cx="2675732" cy="369332"/>
          </a:xfrm>
          <a:prstGeom prst="rect">
            <a:avLst/>
          </a:prstGeom>
          <a:noFill/>
        </p:spPr>
        <p:txBody>
          <a:bodyPr wrap="none" rtlCol="0">
            <a:spAutoFit/>
          </a:bodyPr>
          <a:lstStyle/>
          <a:p>
            <a:pPr algn="ctr"/>
            <a:r>
              <a:rPr lang="en-US" dirty="0"/>
              <a:t>Two-Way Dependency</a:t>
            </a:r>
          </a:p>
        </p:txBody>
      </p:sp>
      <p:sp>
        <p:nvSpPr>
          <p:cNvPr id="23" name="TextBox 22"/>
          <p:cNvSpPr txBox="1"/>
          <p:nvPr/>
        </p:nvSpPr>
        <p:spPr>
          <a:xfrm>
            <a:off x="4790878" y="5837236"/>
            <a:ext cx="3586238" cy="923330"/>
          </a:xfrm>
          <a:prstGeom prst="rect">
            <a:avLst/>
          </a:prstGeom>
          <a:noFill/>
        </p:spPr>
        <p:txBody>
          <a:bodyPr wrap="none" rtlCol="0">
            <a:spAutoFit/>
          </a:bodyPr>
          <a:lstStyle/>
          <a:p>
            <a:pPr algn="ctr"/>
            <a:r>
              <a:rPr lang="en-US" dirty="0"/>
              <a:t>Cardinality</a:t>
            </a:r>
          </a:p>
          <a:p>
            <a:pPr algn="ctr"/>
            <a:r>
              <a:rPr lang="en-US" dirty="0"/>
              <a:t>(one-to-one, one-to-many)</a:t>
            </a:r>
          </a:p>
          <a:p>
            <a:pPr algn="ctr"/>
            <a:r>
              <a:rPr lang="en-US" dirty="0"/>
              <a:t>One-to-many is shown on left</a:t>
            </a:r>
          </a:p>
        </p:txBody>
      </p:sp>
    </p:spTree>
    <p:extLst>
      <p:ext uri="{BB962C8B-B14F-4D97-AF65-F5344CB8AC3E}">
        <p14:creationId xmlns:p14="http://schemas.microsoft.com/office/powerpoint/2010/main" val="379068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normAutofit fontScale="77500" lnSpcReduction="20000"/>
          </a:bodyPr>
          <a:lstStyle/>
          <a:p>
            <a:r>
              <a:rPr lang="en-US" dirty="0"/>
              <a:t>Open up Eclipse and turn this diagram into Java classes/code</a:t>
            </a:r>
          </a:p>
          <a:p>
            <a:pPr marL="0" indent="0">
              <a:buNone/>
            </a:pPr>
            <a:endParaRPr lang="en-US" dirty="0"/>
          </a:p>
          <a:p>
            <a:pPr marL="457200" indent="-457200">
              <a:buFont typeface="+mj-lt"/>
              <a:buAutoNum type="arabicPeriod"/>
            </a:pPr>
            <a:r>
              <a:rPr lang="en-US" dirty="0"/>
              <a:t>First do the class name and its fields</a:t>
            </a:r>
          </a:p>
          <a:p>
            <a:pPr marL="457200" indent="-457200">
              <a:buFont typeface="+mj-lt"/>
              <a:buAutoNum type="arabicPeriod"/>
            </a:pPr>
            <a:r>
              <a:rPr lang="en-US" dirty="0"/>
              <a:t>For methods, create empty methods and leave for step 3</a:t>
            </a:r>
          </a:p>
          <a:p>
            <a:pPr marL="457200" indent="-457200">
              <a:buFont typeface="+mj-lt"/>
              <a:buAutoNum type="arabicPeriod"/>
            </a:pPr>
            <a:r>
              <a:rPr lang="en-US" dirty="0"/>
              <a:t>Finally, 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5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normAutofit fontScale="77500" lnSpcReduction="20000"/>
          </a:bodyPr>
          <a:lstStyle/>
          <a:p>
            <a:r>
              <a:rPr lang="en-US" dirty="0"/>
              <a:t>Open up Eclipse and turn this diagram into Java classes/code</a:t>
            </a:r>
          </a:p>
          <a:p>
            <a:pPr marL="0" indent="0">
              <a:buNone/>
            </a:pPr>
            <a:endParaRPr lang="en-US" dirty="0"/>
          </a:p>
          <a:p>
            <a:pPr marL="457200" indent="-457200">
              <a:buFont typeface="+mj-lt"/>
              <a:buAutoNum type="arabicPeriod"/>
            </a:pPr>
            <a:r>
              <a:rPr lang="en-US" dirty="0"/>
              <a:t>First do the class name and its fields</a:t>
            </a:r>
          </a:p>
          <a:p>
            <a:pPr marL="457200" indent="-457200">
              <a:buFont typeface="+mj-lt"/>
              <a:buAutoNum type="arabicPeriod"/>
            </a:pPr>
            <a:r>
              <a:rPr lang="en-US" dirty="0"/>
              <a:t>For methods, create empty methods and leave for step 3</a:t>
            </a:r>
          </a:p>
          <a:p>
            <a:pPr marL="457200" indent="-457200">
              <a:buFont typeface="+mj-lt"/>
              <a:buAutoNum type="arabicPeriod"/>
            </a:pPr>
            <a:r>
              <a:rPr lang="en-US" dirty="0"/>
              <a:t>Finally, 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D2B68D-8A09-435D-8B2E-13F5D423B161}"/>
              </a:ext>
            </a:extLst>
          </p:cNvPr>
          <p:cNvSpPr txBox="1">
            <a:spLocks/>
          </p:cNvSpPr>
          <p:nvPr/>
        </p:nvSpPr>
        <p:spPr>
          <a:xfrm>
            <a:off x="628650" y="5916705"/>
            <a:ext cx="7886700" cy="5761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Note: A diagram can generate quite a bit of Java</a:t>
            </a:r>
          </a:p>
        </p:txBody>
      </p:sp>
    </p:spTree>
    <p:extLst>
      <p:ext uri="{BB962C8B-B14F-4D97-AF65-F5344CB8AC3E}">
        <p14:creationId xmlns:p14="http://schemas.microsoft.com/office/powerpoint/2010/main" val="144128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fontAlgn="base"/>
            <a:r>
              <a:rPr lang="en-US" sz="2400" dirty="0">
                <a:highlight>
                  <a:srgbClr val="FFFF00"/>
                </a:highlight>
              </a:rPr>
              <a:t>Make sure your design </a:t>
            </a:r>
            <a:r>
              <a:rPr lang="en-US" sz="2400" b="1" dirty="0">
                <a:highlight>
                  <a:srgbClr val="FFFF00"/>
                </a:highlight>
              </a:rPr>
              <a:t>allows proper functionality</a:t>
            </a:r>
            <a:endParaRPr lang="en-US" sz="2400" dirty="0">
              <a:highlight>
                <a:srgbClr val="FFFF00"/>
              </a:highlight>
            </a:endParaRPr>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endParaRPr lang="en-US" sz="2400" dirty="0"/>
          </a:p>
          <a:p>
            <a:r>
              <a:rPr lang="en-US" sz="2400" dirty="0">
                <a:highlight>
                  <a:srgbClr val="FFFF00"/>
                </a:highlight>
              </a:rPr>
              <a:t>Structure design </a:t>
            </a:r>
            <a:r>
              <a:rPr lang="en-US" sz="2400" b="1" dirty="0">
                <a:highlight>
                  <a:srgbClr val="FFFF00"/>
                </a:highlight>
              </a:rPr>
              <a:t>around the data</a:t>
            </a:r>
            <a:r>
              <a:rPr lang="en-US" sz="2400" dirty="0">
                <a:highlight>
                  <a:srgbClr val="FFFF00"/>
                </a:highlight>
              </a:rPr>
              <a:t> to be stored</a:t>
            </a:r>
          </a:p>
          <a:p>
            <a:pPr lvl="1" fontAlgn="base"/>
            <a:r>
              <a:rPr lang="en-US" b="1" dirty="0"/>
              <a:t>Nouns should become classes</a:t>
            </a:r>
            <a:endParaRPr lang="en-US" dirty="0"/>
          </a:p>
          <a:p>
            <a:pPr lvl="1" fontAlgn="base"/>
            <a:r>
              <a:rPr lang="en-US" b="1" dirty="0"/>
              <a:t>Classes should have intelligent behaviors</a:t>
            </a:r>
            <a:r>
              <a:rPr lang="en-US" dirty="0"/>
              <a:t> (methods) </a:t>
            </a:r>
            <a:r>
              <a:rPr lang="en-US" b="1" dirty="0"/>
              <a:t>that may operate on their data</a:t>
            </a:r>
            <a:endParaRPr lang="en-US" dirty="0"/>
          </a:p>
          <a:p>
            <a:pPr fontAlgn="base"/>
            <a:r>
              <a:rPr lang="en-US" sz="2400" dirty="0"/>
              <a:t>Functionality should be </a:t>
            </a:r>
            <a:r>
              <a:rPr lang="en-US" sz="2400" b="1" dirty="0"/>
              <a:t>distributed efficiently</a:t>
            </a:r>
            <a:endParaRPr lang="en-US" sz="2400" dirty="0"/>
          </a:p>
          <a:p>
            <a:pPr lvl="1" fontAlgn="base"/>
            <a:r>
              <a:rPr lang="en-US" b="1" dirty="0"/>
              <a:t>No class/part should get too large</a:t>
            </a:r>
          </a:p>
          <a:p>
            <a:pPr lvl="1" fontAlgn="base"/>
            <a:r>
              <a:rPr lang="en-US" b="1" dirty="0"/>
              <a:t>Each class should have a single responsibility</a:t>
            </a:r>
            <a:r>
              <a:rPr lang="en-US" dirty="0"/>
              <a:t> it accomplishes</a:t>
            </a:r>
          </a:p>
          <a:p>
            <a:pPr fontAlgn="base"/>
            <a:r>
              <a:rPr lang="en-US" sz="2400" b="1" dirty="0"/>
              <a:t>Minimize dependencies</a:t>
            </a:r>
            <a:r>
              <a:rPr lang="en-US" sz="2400" dirty="0"/>
              <a:t> between objects when it does not disrupt usability or </a:t>
            </a:r>
            <a:r>
              <a:rPr lang="en-US" sz="2400" dirty="0" err="1"/>
              <a:t>extendability</a:t>
            </a:r>
            <a:endParaRPr lang="en-US" sz="2400" dirty="0"/>
          </a:p>
          <a:p>
            <a:pPr lvl="1" fontAlgn="base"/>
            <a:r>
              <a:rPr lang="en-US" dirty="0"/>
              <a:t>Tell don't ask</a:t>
            </a:r>
          </a:p>
          <a:p>
            <a:pPr lvl="1" fontAlgn="base"/>
            <a:r>
              <a:rPr lang="en-US" dirty="0"/>
              <a:t>Don't have message chains</a:t>
            </a:r>
          </a:p>
          <a:p>
            <a:pPr fontAlgn="base"/>
            <a:r>
              <a:rPr lang="en-US" sz="2400" b="1" dirty="0"/>
              <a:t>Don't 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42595"/>
            <a:ext cx="7886700" cy="4351338"/>
          </a:xfrm>
        </p:spPr>
        <p:txBody>
          <a:bodyPr>
            <a:noAutofit/>
          </a:bodyPr>
          <a:lstStyle/>
          <a:p>
            <a:pPr marL="0" indent="0">
              <a:buNone/>
            </a:pPr>
            <a:r>
              <a:rPr lang="en-US" sz="3200" dirty="0"/>
              <a:t>Structure design </a:t>
            </a:r>
            <a:r>
              <a:rPr lang="en-US" sz="3200" b="1" dirty="0"/>
              <a:t>around the data</a:t>
            </a:r>
            <a:r>
              <a:rPr lang="en-US" sz="3200" dirty="0"/>
              <a:t> to be stored</a:t>
            </a:r>
          </a:p>
          <a:p>
            <a:pPr lvl="1" fontAlgn="base"/>
            <a:r>
              <a:rPr lang="en-US" sz="2400" b="1" dirty="0"/>
              <a:t>Nouns should become classes</a:t>
            </a:r>
            <a:endParaRPr lang="en-US" sz="2400" dirty="0"/>
          </a:p>
          <a:p>
            <a:pPr lvl="1" fontAlgn="base"/>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5465"/>
            <a:ext cx="7886700" cy="4351338"/>
          </a:xfrm>
        </p:spPr>
        <p:txBody>
          <a:bodyPr>
            <a:noAutofit/>
          </a:bodyPr>
          <a:lstStyle/>
          <a:p>
            <a:pPr marL="0" indent="0" fontAlgn="base">
              <a:buNone/>
            </a:pPr>
            <a:r>
              <a:rPr lang="en-US" sz="3200" dirty="0"/>
              <a:t>Make sure your design </a:t>
            </a:r>
            <a:r>
              <a:rPr lang="en-US" sz="3200" b="1" dirty="0"/>
              <a:t>allows proper functionality</a:t>
            </a:r>
            <a:endParaRPr lang="en-US" sz="3200" dirty="0"/>
          </a:p>
          <a:p>
            <a:pPr lvl="1" fontAlgn="base"/>
            <a:r>
              <a:rPr lang="en-US" sz="2400" dirty="0"/>
              <a:t>Must be able to </a:t>
            </a:r>
            <a:r>
              <a:rPr lang="en-US" sz="2400" b="1" dirty="0"/>
              <a:t>store required information</a:t>
            </a:r>
            <a:r>
              <a:rPr lang="en-US" sz="2400" dirty="0"/>
              <a:t> (one/many to one/many relationships)</a:t>
            </a:r>
          </a:p>
          <a:p>
            <a:pPr lvl="1" fontAlgn="base"/>
            <a:r>
              <a:rPr lang="en-US" sz="2400" dirty="0"/>
              <a:t>Must be able to </a:t>
            </a:r>
            <a:r>
              <a:rPr lang="en-US" sz="2400" b="1" dirty="0"/>
              <a:t>access the required information</a:t>
            </a:r>
            <a:r>
              <a:rPr lang="en-US" sz="2400" dirty="0"/>
              <a:t> to accomplish tasks</a:t>
            </a:r>
          </a:p>
          <a:p>
            <a:pPr lvl="1" fontAlgn="base"/>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341376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a:t>Programs typically begin as abstract ideas – I want Twitter, for dogs</a:t>
            </a:r>
          </a:p>
          <a:p>
            <a:pPr>
              <a:buFont typeface="Arial" panose="020B0604020202020204" pitchFamily="34" charset="0"/>
              <a:buChar char="•"/>
            </a:pPr>
            <a:r>
              <a:rPr lang="en-US" dirty="0"/>
              <a:t>These ideas form a set of requirements (i.e. what the user wants)</a:t>
            </a:r>
          </a:p>
          <a:p>
            <a:pPr lvl="1"/>
            <a:r>
              <a:rPr lang="en-US" dirty="0"/>
              <a:t>This is a difficult process – see CSSE 371 for learning basics for how to do this</a:t>
            </a:r>
          </a:p>
          <a:p>
            <a:pPr lvl="1"/>
            <a:r>
              <a:rPr lang="en-US" dirty="0"/>
              <a:t>In this class, instructors hand you the requirements – you build the software system from these</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dirty="0"/>
              <a:t>     5 to 10 min, in pairs if you like</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2"/>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Content Placeholder 2">
            <a:extLst>
              <a:ext uri="{FF2B5EF4-FFF2-40B4-BE49-F238E27FC236}">
                <a16:creationId xmlns:a16="http://schemas.microsoft.com/office/drawing/2014/main" id="{3529DEDD-86F8-49B1-9DB7-DBE64A8B6C29}"/>
              </a:ext>
            </a:extLst>
          </p:cNvPr>
          <p:cNvSpPr>
            <a:spLocks noGrp="1"/>
          </p:cNvSpPr>
          <p:nvPr>
            <p:ph idx="1"/>
          </p:nvPr>
        </p:nvSpPr>
        <p:spPr>
          <a:xfrm>
            <a:off x="387215" y="5364093"/>
            <a:ext cx="4481965" cy="1316377"/>
          </a:xfrm>
        </p:spPr>
        <p:txBody>
          <a:bodyPr>
            <a:normAutofit/>
          </a:bodyPr>
          <a:lstStyle/>
          <a:p>
            <a:pPr marL="0" indent="0">
              <a:buNone/>
            </a:pPr>
            <a:r>
              <a:rPr lang="en-US" sz="1800" dirty="0"/>
              <a:t>Note: </a:t>
            </a:r>
          </a:p>
          <a:p>
            <a:pPr marL="0" indent="0">
              <a:buNone/>
            </a:pPr>
            <a:r>
              <a:rPr lang="en-US" sz="1800" dirty="0"/>
              <a:t>Don’t read more into the English text than is there, e.g., “there ought to be a way to create accounts!”  </a:t>
            </a:r>
          </a:p>
        </p:txBody>
      </p:sp>
      <p:sp>
        <p:nvSpPr>
          <p:cNvPr id="10" name="Rectangle: Rounded Corners 9">
            <a:extLst>
              <a:ext uri="{FF2B5EF4-FFF2-40B4-BE49-F238E27FC236}">
                <a16:creationId xmlns:a16="http://schemas.microsoft.com/office/drawing/2014/main" id="{CEC19880-D290-4CA7-94C4-84837DC95DD7}"/>
              </a:ext>
            </a:extLst>
          </p:cNvPr>
          <p:cNvSpPr/>
          <p:nvPr/>
        </p:nvSpPr>
        <p:spPr>
          <a:xfrm>
            <a:off x="332764" y="5364092"/>
            <a:ext cx="4707865" cy="11852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451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SomethingMain</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8"/>
            <a:ext cx="4149090" cy="4655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1383030"/>
            <a:ext cx="227647" cy="257540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06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dirty="0"/>
              <a:t>"</a:t>
            </a:r>
            <a:r>
              <a:rPr lang="en-US" sz="2000" dirty="0">
                <a:cs typeface="Calibri"/>
              </a:rPr>
              <a:t>handle" methods will have special meaning for us, as they will represent places where user commands enter the system.  </a:t>
            </a:r>
          </a:p>
          <a:p>
            <a:r>
              <a:rPr lang="en-US" sz="2000" dirty="0">
                <a:cs typeface="Calibri"/>
              </a:rPr>
              <a:t>By looking at parameters to the handle methods, you can sometimes get more info on how the various commands in the description should work.</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0416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1143000" y="1494654"/>
            <a:ext cx="3429000" cy="597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145369"/>
            <a:ext cx="947737" cy="177441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193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 and then propose your own.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395148" y="3802545"/>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69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a:t>My solution 1</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Tree>
    <p:extLst>
      <p:ext uri="{BB962C8B-B14F-4D97-AF65-F5344CB8AC3E}">
        <p14:creationId xmlns:p14="http://schemas.microsoft.com/office/powerpoint/2010/main" val="97241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r>
              <a:rPr lang="en-US" sz="1800" dirty="0"/>
              <a:t>Note: </a:t>
            </a:r>
          </a:p>
          <a:p>
            <a:r>
              <a:rPr lang="en-US" sz="1800" i="1" dirty="0"/>
              <a:t>balances</a:t>
            </a:r>
            <a:r>
              <a:rPr lang="en-US" sz="1800" dirty="0"/>
              <a:t> &amp; </a:t>
            </a:r>
            <a:r>
              <a:rPr lang="en-US" sz="1800" i="1" dirty="0" err="1"/>
              <a:t>transactionDateTimes</a:t>
            </a:r>
            <a:r>
              <a:rPr lang="en-US" sz="1800" dirty="0"/>
              <a:t> – parallel </a:t>
            </a:r>
            <a:r>
              <a:rPr lang="en-US" sz="1800" dirty="0" err="1"/>
              <a:t>ArrayLists</a:t>
            </a:r>
            <a:r>
              <a:rPr lang="en-US" sz="1800" dirty="0"/>
              <a:t>, for example</a:t>
            </a:r>
          </a:p>
          <a:p>
            <a:r>
              <a:rPr lang="en-US" sz="1800" dirty="0"/>
              <a:t>You might change this design to create a Class to capture this functionality </a:t>
            </a:r>
          </a:p>
        </p:txBody>
      </p:sp>
      <p:sp>
        <p:nvSpPr>
          <p:cNvPr id="7" name="Rectangle: Rounded Corners 6">
            <a:extLst>
              <a:ext uri="{FF2B5EF4-FFF2-40B4-BE49-F238E27FC236}">
                <a16:creationId xmlns:a16="http://schemas.microsoft.com/office/drawing/2014/main" id="{021F6D2E-1A9C-4320-AB0D-7B654F725031}"/>
              </a:ext>
            </a:extLst>
          </p:cNvPr>
          <p:cNvSpPr/>
          <p:nvPr/>
        </p:nvSpPr>
        <p:spPr>
          <a:xfrm>
            <a:off x="481354" y="4771443"/>
            <a:ext cx="7553936" cy="11852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165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318263" cy="523220"/>
          </a:xfrm>
          <a:prstGeom prst="rect">
            <a:avLst/>
          </a:prstGeom>
          <a:noFill/>
        </p:spPr>
        <p:txBody>
          <a:bodyPr wrap="none" rtlCol="0">
            <a:spAutoFit/>
          </a:bodyPr>
          <a:lstStyle/>
          <a:p>
            <a:r>
              <a:rPr lang="en-US" sz="2800" dirty="0"/>
              <a:t>Bad Solution A</a:t>
            </a:r>
            <a:endParaRPr lang="en-US" dirty="0"/>
          </a:p>
        </p:txBody>
      </p:sp>
      <p:sp>
        <p:nvSpPr>
          <p:cNvPr id="7" name="TextBox 6"/>
          <p:cNvSpPr txBox="1"/>
          <p:nvPr/>
        </p:nvSpPr>
        <p:spPr>
          <a:xfrm>
            <a:off x="167884" y="4424552"/>
            <a:ext cx="2318263" cy="523220"/>
          </a:xfrm>
          <a:prstGeom prst="rect">
            <a:avLst/>
          </a:prstGeom>
          <a:noFill/>
        </p:spPr>
        <p:txBody>
          <a:bodyPr wrap="none" rtlCol="0">
            <a:spAutoFit/>
          </a:bodyPr>
          <a:lstStyle/>
          <a:p>
            <a:r>
              <a:rPr lang="en-US" sz="2800" dirty="0"/>
              <a:t>Bad Solution B</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a:t>
            </a:r>
            <a:r>
              <a:rPr lang="en-US"/>
              <a:t>particular book (with their grade level).  It should be possible to print a report on a kid that includes the books (with authors) a </a:t>
            </a:r>
            <a:r>
              <a:rPr lang="en-US" dirty="0"/>
              <a:t>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6-8</a:t>
            </a:r>
          </a:p>
        </p:txBody>
      </p:sp>
    </p:spTree>
    <p:extLst>
      <p:ext uri="{BB962C8B-B14F-4D97-AF65-F5344CB8AC3E}">
        <p14:creationId xmlns:p14="http://schemas.microsoft.com/office/powerpoint/2010/main" val="119181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 – as we iteratively define the design, we’ll end up tossing them out</a:t>
            </a:r>
          </a:p>
          <a:p>
            <a:pPr lvl="1">
              <a:buFont typeface="Arial" panose="020B0604020202020204" pitchFamily="34" charset="0"/>
              <a:buChar char="•"/>
            </a:pPr>
            <a:r>
              <a:rPr lang="en-US" dirty="0"/>
              <a:t>We don’t want to go through the effort of implementing bad ideas in code – it’s too time and resource costly to implement an idea in order to determine if it’s an incomplete/inconsistent solution</a:t>
            </a:r>
          </a:p>
          <a:p>
            <a:pPr lvl="1">
              <a:buFont typeface="Arial" panose="020B0604020202020204" pitchFamily="34" charset="0"/>
              <a:buChar char="•"/>
            </a:pPr>
            <a:r>
              <a:rPr lang="en-US" dirty="0"/>
              <a:t>So, we need a way to communicate/think concretely about these half-baked program approaches</a:t>
            </a:r>
          </a:p>
          <a:p>
            <a:pPr>
              <a:buFont typeface="Arial" panose="020B0604020202020204" pitchFamily="34" charset="0"/>
              <a:buChar char="•"/>
            </a:pPr>
            <a:r>
              <a:rPr lang="en-US" dirty="0"/>
              <a:t>We need a diagram language!</a:t>
            </a:r>
          </a:p>
          <a:p>
            <a:pPr lvl="1"/>
            <a:r>
              <a:rPr lang="en-US" dirty="0"/>
              <a:t>With these diagrams, which can be put together with reasonable cost, we can test out idea for solutions, and thus help us eliminate the incomplete/inconsistent approaches early on in the refinement</a:t>
            </a:r>
          </a:p>
          <a:p>
            <a:endParaRPr lang="en-US" dirty="0"/>
          </a:p>
        </p:txBody>
      </p:sp>
    </p:spTree>
    <p:extLst>
      <p:ext uri="{BB962C8B-B14F-4D97-AF65-F5344CB8AC3E}">
        <p14:creationId xmlns:p14="http://schemas.microsoft.com/office/powerpoint/2010/main" val="426398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2"/>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3633402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2"/>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448454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a:cs typeface="Calibri Light"/>
              </a:rPr>
              <a:t>My Solution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704788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most cases non-workable design is caused by…</a:t>
            </a:r>
          </a:p>
        </p:txBody>
      </p:sp>
      <p:sp>
        <p:nvSpPr>
          <p:cNvPr id="3" name="Content Placeholder 2"/>
          <p:cNvSpPr>
            <a:spLocks noGrp="1"/>
          </p:cNvSpPr>
          <p:nvPr>
            <p:ph idx="1"/>
          </p:nvPr>
        </p:nvSpPr>
        <p:spPr/>
        <p:txBody>
          <a:bodyPr>
            <a:normAutofit/>
          </a:bodyPr>
          <a:lstStyle/>
          <a:p>
            <a:r>
              <a:rPr lang="en-US" sz="2800" dirty="0"/>
              <a:t>Not reading the problem carefully or not mapping it to design carefully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288622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Bring your solution to be collected </a:t>
            </a:r>
            <a:r>
              <a:rPr lang="en-US" b="1" dirty="0">
                <a:solidFill>
                  <a:srgbClr val="FF0000"/>
                </a:solidFill>
              </a:rPr>
              <a:t>at the start of </a:t>
            </a:r>
            <a:r>
              <a:rPr lang="en-US" dirty="0"/>
              <a:t>next class</a:t>
            </a:r>
          </a:p>
          <a:p>
            <a:pPr lvl="1"/>
            <a:r>
              <a:rPr lang="en-US" dirty="0"/>
              <a:t>We will go over the solution at the beginning of next class</a:t>
            </a:r>
          </a:p>
          <a:p>
            <a:pPr lvl="1"/>
            <a:r>
              <a:rPr lang="en-US" dirty="0"/>
              <a:t>Anything turned in late will be worth zero points</a:t>
            </a:r>
          </a:p>
          <a:p>
            <a:endParaRPr lang="en-US" dirty="0"/>
          </a:p>
          <a:p>
            <a:r>
              <a:rPr lang="en-US"/>
              <a:t>We’ll discuss more design principles after Exam </a:t>
            </a:r>
            <a:r>
              <a:rPr lang="en-US">
                <a:cs typeface="Calibri"/>
              </a:rPr>
              <a:t>1</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63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07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51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of the Trade - Diagramming</a:t>
            </a:r>
          </a:p>
        </p:txBody>
      </p:sp>
      <p:sp>
        <p:nvSpPr>
          <p:cNvPr id="2" name="Content Placeholder 1"/>
          <p:cNvSpPr>
            <a:spLocks noGrp="1"/>
          </p:cNvSpPr>
          <p:nvPr>
            <p:ph idx="1"/>
          </p:nvPr>
        </p:nvSpPr>
        <p:spPr/>
        <p:txBody>
          <a:bodyPr/>
          <a:lstStyle/>
          <a:p>
            <a:r>
              <a:rPr lang="en-US" dirty="0"/>
              <a:t>Class Diagrams (UML)</a:t>
            </a:r>
          </a:p>
          <a:p>
            <a:r>
              <a:rPr lang="en-US" dirty="0"/>
              <a:t>UML – Unified Modeling Language</a:t>
            </a:r>
          </a:p>
          <a:p>
            <a:pPr lvl="1"/>
            <a:r>
              <a:rPr lang="en-US" sz="2100" dirty="0"/>
              <a:t>Language </a:t>
            </a:r>
            <a:r>
              <a:rPr lang="en-US" sz="2100" dirty="0">
                <a:solidFill>
                  <a:srgbClr val="FF0000"/>
                </a:solidFill>
              </a:rPr>
              <a:t>un</a:t>
            </a:r>
            <a:r>
              <a:rPr lang="en-US" sz="2100" dirty="0"/>
              <a:t>specific</a:t>
            </a:r>
          </a:p>
          <a:p>
            <a:pPr lvl="1"/>
            <a:r>
              <a:rPr lang="en-US" sz="21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Tree>
    <p:extLst>
      <p:ext uri="{BB962C8B-B14F-4D97-AF65-F5344CB8AC3E}">
        <p14:creationId xmlns:p14="http://schemas.microsoft.com/office/powerpoint/2010/main" val="220941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extLst>
              <p:ext uri="{D42A27DB-BD31-4B8C-83A1-F6EECF244321}">
                <p14:modId xmlns:p14="http://schemas.microsoft.com/office/powerpoint/2010/main" val="2498984322"/>
              </p:ext>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71653715"/>
              </p:ext>
            </p:extLst>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670327"/>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Classes represented by a diagram with 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dirty="0"/>
              <a:t>Example – “Team” class from </a:t>
            </a:r>
            <a:r>
              <a:rPr lang="en-US" b="1" dirty="0" err="1"/>
              <a:t>TeamGradebook</a:t>
            </a:r>
            <a:endParaRPr lang="en-US" b="1" dirty="0"/>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3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Classes represented by a diagram with 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dirty="0"/>
              <a:t>Example – “Team” class from </a:t>
            </a:r>
            <a:r>
              <a:rPr lang="en-US" b="1" dirty="0" err="1"/>
              <a:t>TeamGradebook</a:t>
            </a:r>
            <a:endParaRPr lang="en-US" b="1" dirty="0"/>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3516110"/>
            <a:ext cx="2450176" cy="2884690"/>
          </a:xfrm>
        </p:spPr>
        <p:txBody>
          <a:bodyPr>
            <a:normAutofit/>
          </a:bodyPr>
          <a:lstStyle/>
          <a:p>
            <a:r>
              <a:rPr lang="en-US" dirty="0"/>
              <a:t>At this level we’re leaving out:</a:t>
            </a:r>
          </a:p>
          <a:p>
            <a:pPr lvl="1"/>
            <a:r>
              <a:rPr lang="en-US" dirty="0"/>
              <a:t>types declarations for parameters</a:t>
            </a:r>
          </a:p>
          <a:p>
            <a:pPr lvl="1"/>
            <a:r>
              <a:rPr lang="en-US" dirty="0"/>
              <a:t>type declarations for field names</a:t>
            </a:r>
          </a:p>
          <a:p>
            <a:pPr lvl="1"/>
            <a:r>
              <a:rPr lang="en-US" dirty="0"/>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3516109"/>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1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25776010"/>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ext uri="{D42A27DB-BD31-4B8C-83A1-F6EECF244321}">
                <p14:modId xmlns:p14="http://schemas.microsoft.com/office/powerpoint/2010/main" val="2393561811"/>
              </p:ext>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6" name="TextBox 15"/>
          <p:cNvSpPr txBox="1"/>
          <p:nvPr/>
        </p:nvSpPr>
        <p:spPr>
          <a:xfrm>
            <a:off x="4073236" y="3421004"/>
            <a:ext cx="4438997" cy="646331"/>
          </a:xfrm>
          <a:prstGeom prst="rect">
            <a:avLst/>
          </a:prstGeom>
          <a:noFill/>
        </p:spPr>
        <p:txBody>
          <a:bodyPr wrap="square" rtlCol="0">
            <a:spAutoFit/>
          </a:bodyPr>
          <a:lstStyle/>
          <a:p>
            <a:r>
              <a:rPr lang="en-US" dirty="0"/>
              <a:t>Note: the star means several, zero to many. Often stored in a collection, e.g.,  a list</a:t>
            </a: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Rectangle: Rounded Corners 16">
            <a:extLst>
              <a:ext uri="{FF2B5EF4-FFF2-40B4-BE49-F238E27FC236}">
                <a16:creationId xmlns:a16="http://schemas.microsoft.com/office/drawing/2014/main" id="{5002A076-BFFC-4B71-AF07-FBF949F0EBBE}"/>
              </a:ext>
            </a:extLst>
          </p:cNvPr>
          <p:cNvSpPr/>
          <p:nvPr/>
        </p:nvSpPr>
        <p:spPr>
          <a:xfrm>
            <a:off x="4484716" y="4688378"/>
            <a:ext cx="441961" cy="4506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71FF68B-DDC2-488D-AAEA-940A50C9AA27}"/>
              </a:ext>
            </a:extLst>
          </p:cNvPr>
          <p:cNvCxnSpPr>
            <a:cxnSpLocks/>
          </p:cNvCxnSpPr>
          <p:nvPr/>
        </p:nvCxnSpPr>
        <p:spPr>
          <a:xfrm>
            <a:off x="4717126" y="4057907"/>
            <a:ext cx="0" cy="646331"/>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25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764783" y="3817589"/>
            <a:ext cx="4217313" cy="450655"/>
          </a:xfrm>
        </p:spPr>
        <p:txBody>
          <a:bodyPr>
            <a:normAutofit fontScale="85000" lnSpcReduction="10000"/>
          </a:bodyPr>
          <a:lstStyle/>
          <a:p>
            <a:pPr marL="0" indent="0">
              <a:buNone/>
            </a:pPr>
            <a:r>
              <a:rPr lang="en-US" sz="1800" dirty="0"/>
              <a:t>This arrow means, Team has a field of type Student</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a:off x="3528406" y="4042916"/>
            <a:ext cx="0" cy="109728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86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8" name="Content Placeholder 2">
            <a:extLst>
              <a:ext uri="{FF2B5EF4-FFF2-40B4-BE49-F238E27FC236}">
                <a16:creationId xmlns:a16="http://schemas.microsoft.com/office/drawing/2014/main" id="{6AA63A03-4846-40E4-8297-93C3AA37C19F}"/>
              </a:ext>
            </a:extLst>
          </p:cNvPr>
          <p:cNvSpPr txBox="1">
            <a:spLocks/>
          </p:cNvSpPr>
          <p:nvPr/>
        </p:nvSpPr>
        <p:spPr>
          <a:xfrm>
            <a:off x="1485901" y="6284253"/>
            <a:ext cx="7026332" cy="450655"/>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Explicitly designated fields are often from Java provided types, e.g., int, String, etc.</a:t>
            </a:r>
          </a:p>
        </p:txBody>
      </p:sp>
      <p:cxnSp>
        <p:nvCxnSpPr>
          <p:cNvPr id="20" name="Straight Arrow Connector 19">
            <a:extLst>
              <a:ext uri="{FF2B5EF4-FFF2-40B4-BE49-F238E27FC236}">
                <a16:creationId xmlns:a16="http://schemas.microsoft.com/office/drawing/2014/main" id="{3433B2C1-551D-41FC-B6E6-D88BFC8EED0A}"/>
              </a:ext>
            </a:extLst>
          </p:cNvPr>
          <p:cNvCxnSpPr>
            <a:cxnSpLocks/>
          </p:cNvCxnSpPr>
          <p:nvPr/>
        </p:nvCxnSpPr>
        <p:spPr>
          <a:xfrm flipH="1" flipV="1">
            <a:off x="1963361" y="5164245"/>
            <a:ext cx="2521355" cy="113104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2" name="Rectangle: Rounded Corners 21">
            <a:extLst>
              <a:ext uri="{FF2B5EF4-FFF2-40B4-BE49-F238E27FC236}">
                <a16:creationId xmlns:a16="http://schemas.microsoft.com/office/drawing/2014/main" id="{CE30C77B-6716-4520-BF1D-0C7C1856F98A}"/>
              </a:ext>
            </a:extLst>
          </p:cNvPr>
          <p:cNvSpPr/>
          <p:nvPr/>
        </p:nvSpPr>
        <p:spPr>
          <a:xfrm>
            <a:off x="518507" y="4689544"/>
            <a:ext cx="1490574" cy="4494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957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7123</TotalTime>
  <Words>2193</Words>
  <Application>Microsoft Office PowerPoint</Application>
  <PresentationFormat>On-screen Show (4:3)</PresentationFormat>
  <Paragraphs>401</Paragraphs>
  <Slides>40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 Black</vt:lpstr>
      <vt:lpstr>Calibri</vt:lpstr>
      <vt:lpstr>Calibri Light</vt:lpstr>
      <vt:lpstr>Office Theme</vt:lpstr>
      <vt:lpstr>CSSE 220: Object Design</vt:lpstr>
      <vt:lpstr>Designing Classes</vt:lpstr>
      <vt:lpstr>PowerPoint Presentation</vt:lpstr>
      <vt:lpstr>Tools of the Trade - Diagramming</vt:lpstr>
      <vt:lpstr>A little class diagram will get you a long way</vt:lpstr>
      <vt:lpstr>A little class diagram will get you a long way</vt:lpstr>
      <vt:lpstr>Arrows – to illustrate relationships</vt:lpstr>
      <vt:lpstr>Arrows – to illustrate relationships</vt:lpstr>
      <vt:lpstr>Arrows – to illustrate relationships</vt:lpstr>
      <vt:lpstr>Arrows – to illustrate relationships</vt:lpstr>
      <vt:lpstr>Now - practice</vt:lpstr>
      <vt:lpstr>Summary of  UML Class Diagram Arrows</vt:lpstr>
      <vt:lpstr>Let’s try to code a simple UML diagram!</vt:lpstr>
      <vt:lpstr>Let’s try to code a simple UML diagram!</vt:lpstr>
      <vt:lpstr>Overview: Principles of Design (for CSSE220)</vt:lpstr>
      <vt:lpstr>PowerPoint Presentation</vt:lpstr>
      <vt:lpstr>A good object oriented design is structured around the data</vt:lpstr>
      <vt:lpstr>PowerPoint Presentation</vt:lpstr>
      <vt:lpstr>An object oriented design must work!</vt:lpstr>
      <vt:lpstr>What is wrong with this design?       5 to 10 min, in pairs if you like</vt:lpstr>
      <vt:lpstr>Good parts of the design - Main class</vt:lpstr>
      <vt:lpstr>Good parts of the design – “handle” methods</vt:lpstr>
      <vt:lpstr>PowerPoint Presentation</vt:lpstr>
      <vt:lpstr>Questions #4 &amp; #5 on today’s quiz</vt:lpstr>
      <vt:lpstr>PowerPoint Presentation</vt:lpstr>
      <vt:lpstr>My solution 1</vt:lpstr>
      <vt:lpstr>My Solution 2</vt:lpstr>
      <vt:lpstr>My Solution 2</vt:lpstr>
      <vt:lpstr>PowerPoint Presentation</vt:lpstr>
      <vt:lpstr>PowerPoint Presentation</vt:lpstr>
      <vt:lpstr>PowerPoint Presentation</vt:lpstr>
      <vt:lpstr>My Solution</vt:lpstr>
      <vt:lpstr>In most cases non-workable design is caused by…</vt:lpstr>
      <vt:lpstr>For Next Class</vt:lpstr>
      <vt:lpstr>PowerPoint Presentation</vt:lpstr>
      <vt:lpstr>PowerPoint Presentation</vt:lpstr>
      <vt:lpstr>PowerPoint Presentation</vt:lpstr>
      <vt:lpstr>PowerPoint Presentation</vt:lpstr>
      <vt:lpstr>PowerPoint Presentation</vt:lpstr>
      <vt:lpstr>My Solution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Hollingsworth, Joseph E.</cp:lastModifiedBy>
  <cp:revision>162</cp:revision>
  <cp:lastPrinted>2017-12-19T13:04:52Z</cp:lastPrinted>
  <dcterms:created xsi:type="dcterms:W3CDTF">2014-09-24T21:55:27Z</dcterms:created>
  <dcterms:modified xsi:type="dcterms:W3CDTF">2018-09-13T17:23:06Z</dcterms:modified>
</cp:coreProperties>
</file>