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9"/>
    <p:restoredTop sz="86418"/>
  </p:normalViewPr>
  <p:slideViewPr>
    <p:cSldViewPr snapToGrid="0" snapToObjects="1">
      <p:cViewPr varScale="1">
        <p:scale>
          <a:sx n="96" d="100"/>
          <a:sy n="96" d="100"/>
        </p:scale>
        <p:origin x="18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E27A71-88A0-42AC-8446-7577892AB1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 at schedule, EXAM week from today! Written part Wednesday, programming part Friday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 Exams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Grades</a:t>
            </a:r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see me at break or after class if you feel your grade is wrong.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E740-43A9-4CB1-B37F-A3A8D36E57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372067-E504-440F-9140-E83496EA1D26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0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Math.pow</a:t>
            </a:r>
            <a:r>
              <a:rPr lang="en-US" dirty="0"/>
              <a:t>( )</a:t>
            </a:r>
          </a:p>
          <a:p>
            <a:r>
              <a:rPr lang="en-US" dirty="0" err="1"/>
              <a:t>Math.sqrt</a:t>
            </a:r>
            <a:r>
              <a:rPr lang="en-US" dirty="0"/>
              <a:t>( )</a:t>
            </a:r>
          </a:p>
          <a:p>
            <a:r>
              <a:rPr lang="en-US" dirty="0"/>
              <a:t>Utilities,</a:t>
            </a:r>
            <a:r>
              <a:rPr lang="en-US" baseline="0" dirty="0"/>
              <a:t> nothing specific to an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02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allowed to write code like this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7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40F29AF-BE6B-4325-9FD3-75713ABAC46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995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0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Teams too, not just single students and assignments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4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C2714CC-4B12-40B9-8966-857B3F047F2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054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==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.equals()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Arrays.equals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5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Draw box and pointer diagrams on board showing:</a:t>
            </a:r>
          </a:p>
          <a:p>
            <a:r>
              <a:rPr lang="en-US" dirty="0"/>
              <a:t>x : 10</a:t>
            </a:r>
          </a:p>
          <a:p>
            <a:r>
              <a:rPr lang="en-US" dirty="0"/>
              <a:t>y : 20</a:t>
            </a:r>
          </a:p>
          <a:p>
            <a:r>
              <a:rPr lang="en-US" dirty="0"/>
              <a:t>Rectangle object with values 10, 20, 5, 5</a:t>
            </a:r>
          </a:p>
          <a:p>
            <a:r>
              <a:rPr lang="en-US" dirty="0"/>
              <a:t>box : arrow pointing to Rectangle object</a:t>
            </a:r>
          </a:p>
          <a:p>
            <a:endParaRPr lang="en-US" dirty="0"/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Primitives always lower case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Usually not using    byte, short, float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value stored in the box variable is a memory location</a:t>
            </a:r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it is a reference to a memory location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8593A-7963-4D3B-8B2F-E76B6C26D70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2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Draw step-by-step on the board.  </a:t>
            </a:r>
          </a:p>
          <a:p>
            <a:endParaRPr lang="en-US" dirty="0"/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Translate moves 4-&gt;9, 6-&gt;10</a:t>
            </a:r>
          </a:p>
          <a:p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5BEBA-391D-4869-AB46-6E2ADD5171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75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== operator in String is a weird animal. Depending on which JVM you are using, it may cache the string literal or not. If the JVM caches the String literal, then == returns true otherwise it returns false. It is always the best to use the equals() method on String.</a:t>
            </a: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slide look busy, but the animation should help explaining the details.</a:t>
            </a:r>
          </a:p>
        </p:txBody>
      </p:sp>
      <p:sp>
        <p:nvSpPr>
          <p:cNvPr id="243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0FF01DAD-E2BB-4C6A-94B4-8C5DE289AA7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0538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Defoe: This is when they complete the quiz.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Yoder: Point out the box and pointer diagrams on the course page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ARROWS FOR PRIMITIVES!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word new is a clue… draw a box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you pass an Object into a method YOU PASS THE REFERENCE, so if you change it, it changes elsewhere!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Notice arrow pointing to null,  null is not in a box!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SMALL BOXES MUST NOT POINT TO OTHER  SMALL BOXES</a:t>
            </a:r>
          </a:p>
          <a:p>
            <a:endParaRPr lang="en-US" sz="1200" b="1" strike="noStrike" spc="-1" baseline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3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D7991-EA90-452F-8320-3944AC6ACE17}" type="datetime2">
              <a:rPr lang="en-US" smtClean="0"/>
              <a:pPr>
                <a:defRPr/>
              </a:pPr>
              <a:t>Sunday, September 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B93D7-BBD0-414E-AA31-A2C3C4F82E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56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0CD71-0390-4FFF-86B3-34A2B208A500}" type="datetime2">
              <a:rPr lang="en-US" smtClean="0"/>
              <a:pPr>
                <a:defRPr/>
              </a:pPr>
              <a:t>Sunday, September 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FE096-D0D1-4E3A-83E8-C4CFA5980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77FC69-8F56-498B-B5D9-210476D93626}" type="datetime2">
              <a:rPr lang="en-US" smtClean="0"/>
              <a:pPr>
                <a:defRPr/>
              </a:pPr>
              <a:t>Sunday, September 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82E21-D9B9-4FC7-BF24-159BE79319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4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6AC9E2-460C-4DD9-B843-110103D8C5D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Objects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279936"/>
            <a:ext cx="9144000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Import </a:t>
            </a:r>
            <a:r>
              <a:rPr lang="en-US" sz="2800" i="1" dirty="0" err="1"/>
              <a:t>SuperSimpleObjects</a:t>
            </a:r>
            <a:r>
              <a:rPr lang="en-US" sz="2800" dirty="0"/>
              <a:t> from repo</a:t>
            </a:r>
          </a:p>
          <a:p>
            <a:pPr>
              <a:defRPr/>
            </a:pPr>
            <a:r>
              <a:rPr lang="en-US" sz="2800" dirty="0"/>
              <a:t>Import</a:t>
            </a:r>
            <a:r>
              <a:rPr lang="en-US" sz="2800" i="1" dirty="0"/>
              <a:t> </a:t>
            </a:r>
            <a:r>
              <a:rPr lang="en-US" sz="2800" i="1" dirty="0" err="1"/>
              <a:t>TeamGradebook</a:t>
            </a:r>
            <a:r>
              <a:rPr lang="en-US" sz="2800" i="1" dirty="0"/>
              <a:t> </a:t>
            </a:r>
            <a:r>
              <a:rPr lang="en-US" sz="2800" dirty="0"/>
              <a:t>from repo</a:t>
            </a:r>
          </a:p>
        </p:txBody>
      </p:sp>
    </p:spTree>
    <p:extLst>
      <p:ext uri="{BB962C8B-B14F-4D97-AF65-F5344CB8AC3E}">
        <p14:creationId xmlns:p14="http://schemas.microsoft.com/office/powerpoint/2010/main" val="47585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14339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Understanding static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2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8237" y="914400"/>
            <a:ext cx="391577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    " has a grade of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+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26979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Why fields can’t always be static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2970" y="4281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OUTPUT – from Client program: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Adam has a grade of A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Bryan has a grade of B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Chris has a grade of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30472" y="1143000"/>
            <a:ext cx="54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"Bryan"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"Chris"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E8BA-BC4D-4E52-8BBA-2C93DFC1CA6E}"/>
              </a:ext>
            </a:extLst>
          </p:cNvPr>
          <p:cNvSpPr/>
          <p:nvPr/>
        </p:nvSpPr>
        <p:spPr>
          <a:xfrm>
            <a:off x="288237" y="1143000"/>
            <a:ext cx="3538728" cy="512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CB8C-2CC8-4683-9D4B-70A2FCEC9941}"/>
              </a:ext>
            </a:extLst>
          </p:cNvPr>
          <p:cNvSpPr/>
          <p:nvPr/>
        </p:nvSpPr>
        <p:spPr>
          <a:xfrm>
            <a:off x="3904488" y="1143000"/>
            <a:ext cx="5120640" cy="51267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AE14B-96CA-4665-A463-1ECB4C81ACBA}"/>
              </a:ext>
            </a:extLst>
          </p:cNvPr>
          <p:cNvSpPr txBox="1"/>
          <p:nvPr/>
        </p:nvSpPr>
        <p:spPr>
          <a:xfrm>
            <a:off x="4729963" y="791119"/>
            <a:ext cx="36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program – of Student Class</a:t>
            </a:r>
          </a:p>
        </p:txBody>
      </p:sp>
    </p:spTree>
    <p:extLst>
      <p:ext uri="{BB962C8B-B14F-4D97-AF65-F5344CB8AC3E}">
        <p14:creationId xmlns:p14="http://schemas.microsoft.com/office/powerpoint/2010/main" val="64531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8237" y="914400"/>
            <a:ext cx="391577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Student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    " has a grade of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+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26979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Why fields can’t always be static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2970" y="4281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OUTPUT – from Client program: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Adam has a grade of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Bryan has a grade of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Chris has a grade of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30472" y="1143000"/>
            <a:ext cx="54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"Bryan"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"Chris"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E8BA-BC4D-4E52-8BBA-2C93DFC1CA6E}"/>
              </a:ext>
            </a:extLst>
          </p:cNvPr>
          <p:cNvSpPr/>
          <p:nvPr/>
        </p:nvSpPr>
        <p:spPr>
          <a:xfrm>
            <a:off x="288236" y="1143000"/>
            <a:ext cx="3542235" cy="512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CB8C-2CC8-4683-9D4B-70A2FCEC9941}"/>
              </a:ext>
            </a:extLst>
          </p:cNvPr>
          <p:cNvSpPr/>
          <p:nvPr/>
        </p:nvSpPr>
        <p:spPr>
          <a:xfrm>
            <a:off x="3906078" y="1143000"/>
            <a:ext cx="5118652" cy="51267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AE14B-96CA-4665-A463-1ECB4C81ACBA}"/>
              </a:ext>
            </a:extLst>
          </p:cNvPr>
          <p:cNvSpPr txBox="1"/>
          <p:nvPr/>
        </p:nvSpPr>
        <p:spPr>
          <a:xfrm>
            <a:off x="4729963" y="791119"/>
            <a:ext cx="36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program – of Student Class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FBA5E6-1BF8-4A93-A843-F6EB4A27A02E}"/>
              </a:ext>
            </a:extLst>
          </p:cNvPr>
          <p:cNvSpPr/>
          <p:nvPr/>
        </p:nvSpPr>
        <p:spPr>
          <a:xfrm>
            <a:off x="2176546" y="5716851"/>
            <a:ext cx="6881315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Static means there's only one instance of a field/method for every instance of a class that's created. So when you change a grade, they all change.</a:t>
            </a:r>
          </a:p>
        </p:txBody>
      </p:sp>
    </p:spTree>
    <p:extLst>
      <p:ext uri="{BB962C8B-B14F-4D97-AF65-F5344CB8AC3E}">
        <p14:creationId xmlns:p14="http://schemas.microsoft.com/office/powerpoint/2010/main" val="386206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do we make methods static?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Utility Methods</a:t>
            </a:r>
          </a:p>
          <a:p>
            <a:pPr lvl="1"/>
            <a:r>
              <a:rPr lang="en-US" dirty="0"/>
              <a:t>Things like abs, </a:t>
            </a:r>
            <a:r>
              <a:rPr lang="en-US" dirty="0" err="1"/>
              <a:t>sqrt</a:t>
            </a:r>
            <a:r>
              <a:rPr lang="en-US" dirty="0"/>
              <a:t>, etc. </a:t>
            </a:r>
          </a:p>
          <a:p>
            <a:pPr lvl="1"/>
            <a:r>
              <a:rPr lang="en-US" dirty="0"/>
              <a:t>Don’t need an instance of a class to run them</a:t>
            </a:r>
          </a:p>
          <a:p>
            <a:r>
              <a:rPr lang="en-US" dirty="0"/>
              <a:t>How do I know?</a:t>
            </a:r>
          </a:p>
          <a:p>
            <a:pPr lvl="1"/>
            <a:r>
              <a:rPr lang="en-US" dirty="0"/>
              <a:t>No references to non-static fields/methods</a:t>
            </a:r>
          </a:p>
          <a:p>
            <a:pPr lvl="1"/>
            <a:r>
              <a:rPr lang="en-US" dirty="0"/>
              <a:t>No “this” keyword used in method</a:t>
            </a:r>
          </a:p>
        </p:txBody>
      </p:sp>
    </p:spTree>
    <p:extLst>
      <p:ext uri="{BB962C8B-B14F-4D97-AF65-F5344CB8AC3E}">
        <p14:creationId xmlns:p14="http://schemas.microsoft.com/office/powerpoint/2010/main" val="167862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do we make fields static?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Never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Seriously, this is disallowed for all the code you submit in CSSE220 (exception: CONSTANTS)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makes your designs worse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it wasn’t disallowed, when would you use it?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Very rarely for memory efficiency, state that can’t be duplicated, or really meta code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even professional programmers misuse static and cause themselves major problems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They’ll talk about some positive uses in CSSE374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243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8844" y="104097"/>
            <a:ext cx="92831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 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 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mileage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   //other stuff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getMilesTravelled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this.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mileage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convertMilesToKm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numberOfMiles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numberOfMiles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 1.609344f;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//Elsewhere in a client program of Car class</a:t>
            </a:r>
          </a:p>
          <a:p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//requires you to have a car object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Car();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getMilesTravelled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requires you to have a car object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myCar.getMilesTravelled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());//output depends on code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convertMilesToKm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can be called on the class Car itself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Car.</a:t>
            </a:r>
            <a:r>
              <a:rPr lang="en-US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convertMilesToKm</a:t>
            </a:r>
            <a:r>
              <a:rPr lang="en-US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(77));//output is </a:t>
            </a:r>
            <a:r>
              <a:rPr lang="en-US" sz="20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123.919488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F59E2A-CBC6-4970-B6BE-9C00BED1A058}"/>
              </a:ext>
            </a:extLst>
          </p:cNvPr>
          <p:cNvSpPr/>
          <p:nvPr/>
        </p:nvSpPr>
        <p:spPr>
          <a:xfrm>
            <a:off x="248481" y="104098"/>
            <a:ext cx="8855764" cy="4259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470EA-C8FE-4A5D-84BC-7816000841EB}"/>
              </a:ext>
            </a:extLst>
          </p:cNvPr>
          <p:cNvSpPr/>
          <p:nvPr/>
        </p:nvSpPr>
        <p:spPr>
          <a:xfrm>
            <a:off x="248481" y="5049948"/>
            <a:ext cx="8855765" cy="17881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8905" y="31553"/>
            <a:ext cx="928314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 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private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/>
              </a:rPr>
              <a:t>static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 = 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Bicycle(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speed) 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speed;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Bicycle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++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getNumCreated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Bicycle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Client does not need Bicycle object for calling 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getNumCreated</a:t>
            </a:r>
            <a:endParaRPr lang="en-US" i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Bicycle.getNumCreated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Bicycle myBike1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18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Bicycle myBike2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Bicycle.getNumCreated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n-US" dirty="0"/>
              <a:t>" 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myBike1.getSpeed());</a:t>
            </a:r>
          </a:p>
          <a:p>
            <a:r>
              <a:rPr lang="en-US" sz="2200" b="1" dirty="0"/>
              <a:t>0</a:t>
            </a:r>
          </a:p>
          <a:p>
            <a:r>
              <a:rPr lang="en-US" sz="2200" b="1" dirty="0"/>
              <a:t>2 18</a:t>
            </a:r>
          </a:p>
        </p:txBody>
      </p:sp>
      <p:sp>
        <p:nvSpPr>
          <p:cNvPr id="3" name="Rectangle 9"/>
          <p:cNvSpPr>
            <a:spLocks/>
          </p:cNvSpPr>
          <p:nvPr/>
        </p:nvSpPr>
        <p:spPr bwMode="auto">
          <a:xfrm>
            <a:off x="7625172" y="6309350"/>
            <a:ext cx="1036926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Q12 - Q16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FC12C-35E0-4F1D-AAC8-BEA6B36C28BD}"/>
              </a:ext>
            </a:extLst>
          </p:cNvPr>
          <p:cNvSpPr/>
          <p:nvPr/>
        </p:nvSpPr>
        <p:spPr>
          <a:xfrm>
            <a:off x="238542" y="104097"/>
            <a:ext cx="8855764" cy="44082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44365-DE8E-49F7-B06F-273DFD243B49}"/>
              </a:ext>
            </a:extLst>
          </p:cNvPr>
          <p:cNvSpPr/>
          <p:nvPr/>
        </p:nvSpPr>
        <p:spPr>
          <a:xfrm>
            <a:off x="238542" y="4584909"/>
            <a:ext cx="8855765" cy="22125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 working on the TeamGradeBook homework. Try to finish the code for both add-student, add-absence and get-absences today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are confused about what to do, get help!</a:t>
            </a:r>
          </a:p>
        </p:txBody>
      </p:sp>
    </p:spTree>
    <p:extLst>
      <p:ext uri="{BB962C8B-B14F-4D97-AF65-F5344CB8AC3E}">
        <p14:creationId xmlns:p14="http://schemas.microsoft.com/office/powerpoint/2010/main" val="3831615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object references and box and pointer diagrams</a:t>
            </a:r>
          </a:p>
          <a:p>
            <a:r>
              <a:rPr lang="en-US" dirty="0"/>
              <a:t>Talk about static methods</a:t>
            </a:r>
          </a:p>
          <a:p>
            <a:r>
              <a:rPr lang="en-US" dirty="0"/>
              <a:t>Continue working on writing your own classes</a:t>
            </a:r>
          </a:p>
          <a:p>
            <a:r>
              <a:rPr lang="en-US" dirty="0"/>
              <a:t>Get started on </a:t>
            </a:r>
            <a:r>
              <a:rPr lang="en-US" dirty="0" err="1"/>
              <a:t>TeamGradebook</a:t>
            </a:r>
            <a:r>
              <a:rPr lang="en-US" dirty="0"/>
              <a:t>, your new assignment</a:t>
            </a:r>
          </a:p>
        </p:txBody>
      </p:sp>
    </p:spTree>
    <p:extLst>
      <p:ext uri="{BB962C8B-B14F-4D97-AF65-F5344CB8AC3E}">
        <p14:creationId xmlns:p14="http://schemas.microsoft.com/office/powerpoint/2010/main" val="27191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TeamGradebook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quick demo</a:t>
            </a:r>
          </a:p>
        </p:txBody>
      </p:sp>
    </p:spTree>
    <p:extLst>
      <p:ext uri="{BB962C8B-B14F-4D97-AF65-F5344CB8AC3E}">
        <p14:creationId xmlns:p14="http://schemas.microsoft.com/office/powerpoint/2010/main" val="349064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Finishing up from last time...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 the StudentAssignments problem in the SuperSimpleObject project (or the one from last class)</a:t>
            </a:r>
          </a:p>
        </p:txBody>
      </p:sp>
    </p:spTree>
    <p:extLst>
      <p:ext uri="{BB962C8B-B14F-4D97-AF65-F5344CB8AC3E}">
        <p14:creationId xmlns:p14="http://schemas.microsoft.com/office/powerpoint/2010/main" val="15958574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Object References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Differences between primitive types and object types in Java</a:t>
            </a:r>
          </a:p>
        </p:txBody>
      </p:sp>
    </p:spTree>
    <p:extLst>
      <p:ext uri="{BB962C8B-B14F-4D97-AF65-F5344CB8AC3E}">
        <p14:creationId xmlns:p14="http://schemas.microsoft.com/office/powerpoint/2010/main" val="153536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Do Variables Really Store?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Variables of </a:t>
            </a:r>
            <a:r>
              <a:rPr lang="en-US" dirty="0">
                <a:solidFill>
                  <a:srgbClr val="0070C0"/>
                </a:solidFill>
              </a:rPr>
              <a:t>primitive type </a:t>
            </a:r>
            <a:r>
              <a:rPr lang="en-US" dirty="0"/>
              <a:t>store </a:t>
            </a:r>
            <a:r>
              <a:rPr lang="en-US" i="1" dirty="0">
                <a:solidFill>
                  <a:srgbClr val="0070C0"/>
                </a:solidFill>
              </a:rPr>
              <a:t>values</a:t>
            </a:r>
          </a:p>
          <a:p>
            <a:pPr>
              <a:defRPr/>
            </a:pPr>
            <a:r>
              <a:rPr lang="en-US" dirty="0"/>
              <a:t>Variables of </a:t>
            </a:r>
            <a:r>
              <a:rPr lang="en-US" dirty="0">
                <a:solidFill>
                  <a:schemeClr val="accent3"/>
                </a:solidFill>
              </a:rPr>
              <a:t>class type </a:t>
            </a:r>
            <a:r>
              <a:rPr lang="en-US" dirty="0"/>
              <a:t>store </a:t>
            </a:r>
            <a:r>
              <a:rPr lang="en-US" i="1" dirty="0">
                <a:solidFill>
                  <a:schemeClr val="accent3"/>
                </a:solidFill>
              </a:rPr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151" y="5257621"/>
            <a:ext cx="8401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x = 10;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y = 20;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 = new Rectangle(x, y, 5, 5);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886450" y="4423795"/>
            <a:ext cx="1143000" cy="407988"/>
            <a:chOff x="4572000" y="3935412"/>
            <a:chExt cx="1143000" cy="407988"/>
          </a:xfrm>
        </p:grpSpPr>
        <p:sp>
          <p:nvSpPr>
            <p:cNvPr id="8" name="Rectangle 7"/>
            <p:cNvSpPr/>
            <p:nvPr/>
          </p:nvSpPr>
          <p:spPr>
            <a:xfrm>
              <a:off x="5086350" y="3935412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39354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86450" y="5183413"/>
            <a:ext cx="1143000" cy="415926"/>
            <a:chOff x="4572000" y="4621212"/>
            <a:chExt cx="1143000" cy="415926"/>
          </a:xfrm>
        </p:grpSpPr>
        <p:sp>
          <p:nvSpPr>
            <p:cNvPr id="9" name="Rectangle 8"/>
            <p:cNvSpPr/>
            <p:nvPr/>
          </p:nvSpPr>
          <p:spPr>
            <a:xfrm>
              <a:off x="5086350" y="462915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46212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772400" y="2718198"/>
            <a:ext cx="885826" cy="2547144"/>
            <a:chOff x="7629525" y="2310606"/>
            <a:chExt cx="885826" cy="2547144"/>
          </a:xfrm>
        </p:grpSpPr>
        <p:sp>
          <p:nvSpPr>
            <p:cNvPr id="15" name="Rectangle 14"/>
            <p:cNvSpPr/>
            <p:nvPr/>
          </p:nvSpPr>
          <p:spPr>
            <a:xfrm>
              <a:off x="7772400" y="422910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29525" y="2310606"/>
              <a:ext cx="885826" cy="2547144"/>
              <a:chOff x="7629525" y="2310606"/>
              <a:chExt cx="885826" cy="254714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772400" y="2514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772400" y="3074988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772400" y="3657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29525" y="2310606"/>
                <a:ext cx="885826" cy="2547144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5857875" y="3550842"/>
            <a:ext cx="1914525" cy="407988"/>
            <a:chOff x="5715000" y="3143250"/>
            <a:chExt cx="1914525" cy="407988"/>
          </a:xfrm>
        </p:grpSpPr>
        <p:grpSp>
          <p:nvGrpSpPr>
            <p:cNvPr id="24" name="Group 23"/>
            <p:cNvGrpSpPr/>
            <p:nvPr/>
          </p:nvGrpSpPr>
          <p:grpSpPr>
            <a:xfrm>
              <a:off x="5715000" y="3143250"/>
              <a:ext cx="1371600" cy="407988"/>
              <a:chOff x="5715000" y="3143250"/>
              <a:chExt cx="1371600" cy="40798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15000" y="3143250"/>
                <a:ext cx="8572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box</a:t>
                </a: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V="1">
              <a:off x="6800850" y="3143250"/>
              <a:ext cx="828675" cy="17145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46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Assignment Copies </a:t>
            </a:r>
            <a:r>
              <a:rPr lang="en-US" dirty="0">
                <a:solidFill>
                  <a:schemeClr val="accent3"/>
                </a:solidFill>
              </a:rPr>
              <a:t>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300" y="121523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Actual</a:t>
            </a:r>
            <a:r>
              <a:rPr lang="en-US" dirty="0"/>
              <a:t> value for number types</a:t>
            </a:r>
          </a:p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Reference</a:t>
            </a:r>
            <a:r>
              <a:rPr lang="en-US" dirty="0"/>
              <a:t> value for object types</a:t>
            </a:r>
          </a:p>
          <a:p>
            <a:pPr lvl="1">
              <a:defRPr/>
            </a:pPr>
            <a:r>
              <a:rPr lang="en-US" dirty="0"/>
              <a:t>The actual </a:t>
            </a:r>
            <a:r>
              <a:rPr lang="en-US" b="1" dirty="0">
                <a:solidFill>
                  <a:schemeClr val="accent3"/>
                </a:solidFill>
              </a:rPr>
              <a:t>object is not copied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chemeClr val="accent3"/>
                </a:solidFill>
              </a:rPr>
              <a:t>reference value </a:t>
            </a:r>
            <a:r>
              <a:rPr lang="en-US" dirty="0"/>
              <a:t>(“the pointer”) </a:t>
            </a:r>
            <a:r>
              <a:rPr lang="en-US" b="1" dirty="0">
                <a:solidFill>
                  <a:schemeClr val="accent3"/>
                </a:solidFill>
              </a:rPr>
              <a:t>is copied</a:t>
            </a:r>
          </a:p>
          <a:p>
            <a:pPr>
              <a:defRPr/>
            </a:pPr>
            <a:r>
              <a:rPr lang="en-US" dirty="0"/>
              <a:t>Consider:</a:t>
            </a:r>
          </a:p>
          <a:p>
            <a:pPr lvl="1">
              <a:defRPr/>
            </a:pP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733" y="4125322"/>
            <a:ext cx="84010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x = 10;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y = x;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y = 20;</a:t>
            </a:r>
            <a:b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</a:br>
            <a:endParaRPr lang="en-US" sz="2400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 = new Rectangle(5, 6, 7, 8);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box2 = box;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box2.translate(4, 4);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43250" y="3583782"/>
            <a:ext cx="1143000" cy="407988"/>
            <a:chOff x="4572000" y="3935412"/>
            <a:chExt cx="1143000" cy="407988"/>
          </a:xfrm>
        </p:grpSpPr>
        <p:sp>
          <p:nvSpPr>
            <p:cNvPr id="7" name="Rectangle 6"/>
            <p:cNvSpPr/>
            <p:nvPr/>
          </p:nvSpPr>
          <p:spPr>
            <a:xfrm>
              <a:off x="5086350" y="3935412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0" y="39354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43250" y="4334670"/>
            <a:ext cx="1143000" cy="415926"/>
            <a:chOff x="4572000" y="4621212"/>
            <a:chExt cx="1143000" cy="415926"/>
          </a:xfrm>
        </p:grpSpPr>
        <p:sp>
          <p:nvSpPr>
            <p:cNvPr id="10" name="Rectangle 9"/>
            <p:cNvSpPr/>
            <p:nvPr/>
          </p:nvSpPr>
          <p:spPr>
            <a:xfrm>
              <a:off x="5086350" y="462915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46212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58124" y="2343150"/>
            <a:ext cx="885826" cy="2547144"/>
            <a:chOff x="7629525" y="2310606"/>
            <a:chExt cx="885826" cy="2547144"/>
          </a:xfrm>
        </p:grpSpPr>
        <p:sp>
          <p:nvSpPr>
            <p:cNvPr id="13" name="Rectangle 12"/>
            <p:cNvSpPr/>
            <p:nvPr/>
          </p:nvSpPr>
          <p:spPr>
            <a:xfrm>
              <a:off x="7772400" y="422910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14" name="Group 22"/>
            <p:cNvGrpSpPr/>
            <p:nvPr/>
          </p:nvGrpSpPr>
          <p:grpSpPr>
            <a:xfrm>
              <a:off x="7629525" y="2310606"/>
              <a:ext cx="885826" cy="2547144"/>
              <a:chOff x="7629525" y="2310606"/>
              <a:chExt cx="885826" cy="2547144"/>
            </a:xfrm>
          </p:grpSpPr>
          <p:sp>
            <p:nvSpPr>
              <p:cNvPr id="15" name="Rectangle 11"/>
              <p:cNvSpPr/>
              <p:nvPr/>
            </p:nvSpPr>
            <p:spPr>
              <a:xfrm>
                <a:off x="7772400" y="2514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72400" y="3074988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772400" y="3657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29525" y="2310606"/>
                <a:ext cx="885826" cy="2547144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943599" y="3478212"/>
            <a:ext cx="1914525" cy="407988"/>
            <a:chOff x="5715000" y="3143250"/>
            <a:chExt cx="1914525" cy="407988"/>
          </a:xfrm>
        </p:grpSpPr>
        <p:grpSp>
          <p:nvGrpSpPr>
            <p:cNvPr id="20" name="Group 23"/>
            <p:cNvGrpSpPr/>
            <p:nvPr/>
          </p:nvGrpSpPr>
          <p:grpSpPr>
            <a:xfrm>
              <a:off x="5715000" y="3143250"/>
              <a:ext cx="1371600" cy="407988"/>
              <a:chOff x="5715000" y="3143250"/>
              <a:chExt cx="1371600" cy="407988"/>
            </a:xfrm>
          </p:grpSpPr>
          <p:sp>
            <p:nvSpPr>
              <p:cNvPr id="22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15000" y="3143250"/>
                <a:ext cx="8572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box</a:t>
                </a: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V="1">
              <a:off x="6800850" y="3143250"/>
              <a:ext cx="828675" cy="17145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829050" y="4198203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× </a:t>
            </a:r>
            <a:r>
              <a:rPr lang="en-US" sz="2400" b="1" dirty="0">
                <a:solidFill>
                  <a:srgbClr val="FF0000"/>
                </a:solidFill>
              </a:rPr>
              <a:t>20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715000" y="3616722"/>
            <a:ext cx="2143124" cy="1020366"/>
            <a:chOff x="5486400" y="2530872"/>
            <a:chExt cx="2143124" cy="1020366"/>
          </a:xfrm>
        </p:grpSpPr>
        <p:grpSp>
          <p:nvGrpSpPr>
            <p:cNvPr id="27" name="Group 23"/>
            <p:cNvGrpSpPr/>
            <p:nvPr/>
          </p:nvGrpSpPr>
          <p:grpSpPr>
            <a:xfrm>
              <a:off x="5486400" y="3143250"/>
              <a:ext cx="1600200" cy="407988"/>
              <a:chOff x="5486400" y="3143250"/>
              <a:chExt cx="1600200" cy="407988"/>
            </a:xfrm>
          </p:grpSpPr>
          <p:sp>
            <p:nvSpPr>
              <p:cNvPr id="29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486400" y="3143250"/>
                <a:ext cx="10858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box2  </a:t>
                </a:r>
              </a:p>
            </p:txBody>
          </p:sp>
        </p:grpSp>
        <p:cxnSp>
          <p:nvCxnSpPr>
            <p:cNvPr id="28" name="Straight Arrow Connector 27"/>
            <p:cNvCxnSpPr>
              <a:endCxn id="18" idx="1"/>
            </p:cNvCxnSpPr>
            <p:nvPr/>
          </p:nvCxnSpPr>
          <p:spPr>
            <a:xfrm flipV="1">
              <a:off x="6800850" y="2530872"/>
              <a:ext cx="828674" cy="78382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000999" y="2343150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× </a:t>
            </a:r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58150" y="2883753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× </a:t>
            </a:r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2927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 vs Value Equality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598760"/>
            <a:ext cx="457164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String 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t1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= </a:t>
            </a:r>
            <a:r>
              <a:rPr lang="en-US" sz="1200" b="0" strike="noStrike" spc="-1">
                <a:solidFill>
                  <a:srgbClr val="3933F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"hello"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String 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t2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= </a:t>
            </a:r>
            <a:r>
              <a:rPr lang="en-US" sz="1200" b="0" strike="noStrike" spc="-1">
                <a:solidFill>
                  <a:srgbClr val="3933F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"hello"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System.</a:t>
            </a:r>
            <a:r>
              <a:rPr lang="en-US" sz="1200" b="0" strike="noStrike" spc="-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out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.println(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t1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== 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t2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System.</a:t>
            </a:r>
            <a:r>
              <a:rPr lang="en-US" sz="1200" b="0" strike="noStrike" spc="-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out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.println(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t1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.equals(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t2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61880" y="1193760"/>
            <a:ext cx="17935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gets printed?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269240" y="1234800"/>
            <a:ext cx="22201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gets printed here?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1809000" y="4736520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1407240" y="4753440"/>
            <a:ext cx="363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l1</a:t>
            </a:r>
          </a:p>
        </p:txBody>
      </p:sp>
      <p:sp>
        <p:nvSpPr>
          <p:cNvPr id="175" name="CustomShape 7"/>
          <p:cNvSpPr/>
          <p:nvPr/>
        </p:nvSpPr>
        <p:spPr>
          <a:xfrm>
            <a:off x="3105720" y="4333680"/>
            <a:ext cx="1076040" cy="1142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3533760" y="444528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3236040" y="446220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</a:p>
        </p:txBody>
      </p:sp>
      <p:sp>
        <p:nvSpPr>
          <p:cNvPr id="178" name="CustomShape 10"/>
          <p:cNvSpPr/>
          <p:nvPr/>
        </p:nvSpPr>
        <p:spPr>
          <a:xfrm>
            <a:off x="3533760" y="493956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3236040" y="495648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</a:p>
        </p:txBody>
      </p:sp>
      <p:sp>
        <p:nvSpPr>
          <p:cNvPr id="180" name="CustomShape 12"/>
          <p:cNvSpPr/>
          <p:nvPr/>
        </p:nvSpPr>
        <p:spPr>
          <a:xfrm flipV="1">
            <a:off x="2385360" y="4905000"/>
            <a:ext cx="720000" cy="1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3"/>
          <p:cNvSpPr/>
          <p:nvPr/>
        </p:nvSpPr>
        <p:spPr>
          <a:xfrm flipH="1">
            <a:off x="2260080" y="2550960"/>
            <a:ext cx="1827000" cy="303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 print </a:t>
            </a: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or </a:t>
            </a: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4"/>
          <p:cNvSpPr/>
          <p:nvPr/>
        </p:nvSpPr>
        <p:spPr>
          <a:xfrm flipH="1">
            <a:off x="1314000" y="3065040"/>
            <a:ext cx="963360" cy="303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</a:t>
            </a: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5"/>
          <p:cNvSpPr/>
          <p:nvPr/>
        </p:nvSpPr>
        <p:spPr>
          <a:xfrm flipH="1">
            <a:off x="3362400" y="2082600"/>
            <a:ext cx="547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6"/>
          <p:cNvSpPr/>
          <p:nvPr/>
        </p:nvSpPr>
        <p:spPr>
          <a:xfrm flipV="1">
            <a:off x="1795680" y="2442240"/>
            <a:ext cx="360" cy="622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7"/>
          <p:cNvSpPr/>
          <p:nvPr/>
        </p:nvSpPr>
        <p:spPr>
          <a:xfrm flipH="1" flipV="1">
            <a:off x="6876360" y="3065040"/>
            <a:ext cx="1009440" cy="20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8"/>
          <p:cNvSpPr/>
          <p:nvPr/>
        </p:nvSpPr>
        <p:spPr>
          <a:xfrm>
            <a:off x="5130720" y="4668840"/>
            <a:ext cx="555480" cy="4028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9"/>
          <p:cNvSpPr/>
          <p:nvPr/>
        </p:nvSpPr>
        <p:spPr>
          <a:xfrm>
            <a:off x="4696920" y="4685760"/>
            <a:ext cx="400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l2</a:t>
            </a:r>
          </a:p>
        </p:txBody>
      </p:sp>
      <p:sp>
        <p:nvSpPr>
          <p:cNvPr id="188" name="CustomShape 20"/>
          <p:cNvSpPr/>
          <p:nvPr/>
        </p:nvSpPr>
        <p:spPr>
          <a:xfrm>
            <a:off x="6315480" y="4304520"/>
            <a:ext cx="1076040" cy="1142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1"/>
          <p:cNvSpPr/>
          <p:nvPr/>
        </p:nvSpPr>
        <p:spPr>
          <a:xfrm>
            <a:off x="6743520" y="441576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2"/>
          <p:cNvSpPr/>
          <p:nvPr/>
        </p:nvSpPr>
        <p:spPr>
          <a:xfrm>
            <a:off x="6445800" y="443268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</a:p>
        </p:txBody>
      </p:sp>
      <p:sp>
        <p:nvSpPr>
          <p:cNvPr id="191" name="CustomShape 23"/>
          <p:cNvSpPr/>
          <p:nvPr/>
        </p:nvSpPr>
        <p:spPr>
          <a:xfrm>
            <a:off x="6743520" y="491040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4"/>
          <p:cNvSpPr/>
          <p:nvPr/>
        </p:nvSpPr>
        <p:spPr>
          <a:xfrm>
            <a:off x="6445800" y="492732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</a:p>
        </p:txBody>
      </p:sp>
      <p:sp>
        <p:nvSpPr>
          <p:cNvPr id="193" name="CustomShape 25"/>
          <p:cNvSpPr/>
          <p:nvPr/>
        </p:nvSpPr>
        <p:spPr>
          <a:xfrm>
            <a:off x="5686920" y="4870440"/>
            <a:ext cx="6282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6"/>
          <p:cNvSpPr/>
          <p:nvPr/>
        </p:nvSpPr>
        <p:spPr>
          <a:xfrm>
            <a:off x="4255200" y="1560960"/>
            <a:ext cx="4706640" cy="155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&lt;Integer&gt; 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= </a:t>
            </a:r>
            <a:r>
              <a:rPr lang="en-US" sz="1200" b="0" strike="noStrike" spc="-1" dirty="0">
                <a:solidFill>
                  <a:srgbClr val="931A68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new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&lt;Integer&gt;();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.add(1);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.add(2);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&lt;Integer&gt; 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= </a:t>
            </a:r>
            <a:r>
              <a:rPr lang="en-US" sz="1200" b="0" strike="noStrike" spc="-1" dirty="0">
                <a:solidFill>
                  <a:srgbClr val="931A68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new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&lt;Integer&gt;();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.add(1);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.add(2);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System.</a:t>
            </a:r>
            <a:r>
              <a:rPr lang="en-US" sz="1200" b="0" strike="noStrike" spc="-1" dirty="0" err="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out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.println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(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== 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System.</a:t>
            </a:r>
            <a:r>
              <a:rPr lang="en-US" sz="1200" b="0" strike="noStrike" spc="-1" dirty="0" err="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out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.println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(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.equals(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7"/>
          <p:cNvSpPr/>
          <p:nvPr/>
        </p:nvSpPr>
        <p:spPr>
          <a:xfrm flipH="1">
            <a:off x="7885440" y="3120480"/>
            <a:ext cx="1027080" cy="303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</a:t>
            </a: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8"/>
          <p:cNvSpPr/>
          <p:nvPr/>
        </p:nvSpPr>
        <p:spPr>
          <a:xfrm flipH="1">
            <a:off x="7048440" y="2734560"/>
            <a:ext cx="900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9"/>
          <p:cNvSpPr/>
          <p:nvPr/>
        </p:nvSpPr>
        <p:spPr>
          <a:xfrm flipH="1">
            <a:off x="7885440" y="2580840"/>
            <a:ext cx="1027080" cy="303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0"/>
          <p:cNvSpPr/>
          <p:nvPr/>
        </p:nvSpPr>
        <p:spPr>
          <a:xfrm>
            <a:off x="2173320" y="3601440"/>
            <a:ext cx="4631040" cy="36468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 operator compares references of two objects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1"/>
          <p:cNvSpPr/>
          <p:nvPr/>
        </p:nvSpPr>
        <p:spPr>
          <a:xfrm>
            <a:off x="2038320" y="5900760"/>
            <a:ext cx="4972680" cy="364680"/>
          </a:xfrm>
          <a:prstGeom prst="rect">
            <a:avLst/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equals(), in general, compares values of two objects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2"/>
          <p:cNvSpPr/>
          <p:nvPr/>
        </p:nvSpPr>
        <p:spPr>
          <a:xfrm>
            <a:off x="2743200" y="3970800"/>
            <a:ext cx="360" cy="86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1" name="CustomShape 33"/>
          <p:cNvSpPr/>
          <p:nvPr/>
        </p:nvSpPr>
        <p:spPr>
          <a:xfrm>
            <a:off x="6001200" y="3970800"/>
            <a:ext cx="360" cy="86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2" name="CustomShape 34"/>
          <p:cNvSpPr/>
          <p:nvPr/>
        </p:nvSpPr>
        <p:spPr>
          <a:xfrm flipH="1" flipV="1">
            <a:off x="3896640" y="4712760"/>
            <a:ext cx="772200" cy="118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3" name="CustomShape 35"/>
          <p:cNvSpPr/>
          <p:nvPr/>
        </p:nvSpPr>
        <p:spPr>
          <a:xfrm flipV="1">
            <a:off x="4696920" y="4645080"/>
            <a:ext cx="2179080" cy="125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4" name="CustomShape 36"/>
          <p:cNvSpPr/>
          <p:nvPr/>
        </p:nvSpPr>
        <p:spPr>
          <a:xfrm flipH="1" flipV="1">
            <a:off x="3909600" y="5226480"/>
            <a:ext cx="1907640" cy="67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5" name="CustomShape 37"/>
          <p:cNvSpPr/>
          <p:nvPr/>
        </p:nvSpPr>
        <p:spPr>
          <a:xfrm flipV="1">
            <a:off x="5845320" y="5172480"/>
            <a:ext cx="1057680" cy="72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6" name="Line 38"/>
          <p:cNvSpPr/>
          <p:nvPr/>
        </p:nvSpPr>
        <p:spPr>
          <a:xfrm>
            <a:off x="3897360" y="2082600"/>
            <a:ext cx="360" cy="46836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2364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/>
      <p:bldP spid="172" grpId="0"/>
      <p:bldP spid="174" grpId="0"/>
      <p:bldP spid="176" grpId="0" animBg="1"/>
      <p:bldP spid="177" grpId="0"/>
      <p:bldP spid="178" grpId="0" animBg="1"/>
      <p:bldP spid="179" grpId="0"/>
      <p:bldP spid="181" grpId="0" animBg="1"/>
      <p:bldP spid="182" grpId="0" animBg="1"/>
      <p:bldP spid="187" grpId="0"/>
      <p:bldP spid="189" grpId="0" animBg="1"/>
      <p:bldP spid="190" grpId="0"/>
      <p:bldP spid="191" grpId="0" animBg="1"/>
      <p:bldP spid="192" grpId="0"/>
      <p:bldP spid="194" grpId="0"/>
      <p:bldP spid="195" grpId="0" animBg="1"/>
      <p:bldP spid="197" grpId="0" animBg="1"/>
      <p:bldP spid="198" grpId="0" animBg="1"/>
      <p:bldP spid="1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Boxes and lines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001000" y="6248400"/>
            <a:ext cx="939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 – Q11</a:t>
            </a:r>
          </a:p>
        </p:txBody>
      </p:sp>
    </p:spTree>
    <p:extLst>
      <p:ext uri="{BB962C8B-B14F-4D97-AF65-F5344CB8AC3E}">
        <p14:creationId xmlns:p14="http://schemas.microsoft.com/office/powerpoint/2010/main" val="329502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</TotalTime>
  <Words>1462</Words>
  <Application>Microsoft Office PowerPoint</Application>
  <PresentationFormat>On-screen Show (4:3)</PresentationFormat>
  <Paragraphs>276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Consolas</vt:lpstr>
      <vt:lpstr>DejaVu Sans</vt:lpstr>
      <vt:lpstr>Lucida Sans Typewriter</vt:lpstr>
      <vt:lpstr>Monaco</vt:lpstr>
      <vt:lpstr>Symbol</vt:lpstr>
      <vt:lpstr>Times New Roman</vt:lpstr>
      <vt:lpstr>Wingdings</vt:lpstr>
      <vt:lpstr>Office Theme</vt:lpstr>
      <vt:lpstr>CSSE 220</vt:lpstr>
      <vt:lpstr>Plan for today</vt:lpstr>
      <vt:lpstr>TeamGradebook</vt:lpstr>
      <vt:lpstr>PowerPoint Presentation</vt:lpstr>
      <vt:lpstr>Object References</vt:lpstr>
      <vt:lpstr>What Do Variables Really Store?</vt:lpstr>
      <vt:lpstr>Assignment Copies Values</vt:lpstr>
      <vt:lpstr>PowerPoint Presentation</vt:lpstr>
      <vt:lpstr>Boxes and lines exercise</vt:lpstr>
      <vt:lpstr>Static</vt:lpstr>
      <vt:lpstr>Why fields can’t always be static</vt:lpstr>
      <vt:lpstr>Why fields can’t always be static</vt:lpstr>
      <vt:lpstr>When do we make methods static?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Hollingsworth, Joseph E.</cp:lastModifiedBy>
  <cp:revision>64</cp:revision>
  <dcterms:created xsi:type="dcterms:W3CDTF">2011-03-10T14:54:15Z</dcterms:created>
  <dcterms:modified xsi:type="dcterms:W3CDTF">2018-09-09T23:28:46Z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</Properties>
</file>