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85" r:id="rId1"/>
  </p:sldMasterIdLst>
  <p:notesMasterIdLst>
    <p:notesMasterId r:id="rId22"/>
  </p:notesMasterIdLst>
  <p:handoutMasterIdLst>
    <p:handoutMasterId r:id="rId23"/>
  </p:handoutMasterIdLst>
  <p:sldIdLst>
    <p:sldId id="256" r:id="rId2"/>
    <p:sldId id="274" r:id="rId3"/>
    <p:sldId id="261" r:id="rId4"/>
    <p:sldId id="278" r:id="rId5"/>
    <p:sldId id="262" r:id="rId6"/>
    <p:sldId id="280" r:id="rId7"/>
    <p:sldId id="279" r:id="rId8"/>
    <p:sldId id="264" r:id="rId9"/>
    <p:sldId id="265" r:id="rId10"/>
    <p:sldId id="276" r:id="rId11"/>
    <p:sldId id="277" r:id="rId12"/>
    <p:sldId id="275" r:id="rId13"/>
    <p:sldId id="266" r:id="rId14"/>
    <p:sldId id="267" r:id="rId15"/>
    <p:sldId id="281" r:id="rId16"/>
    <p:sldId id="270" r:id="rId17"/>
    <p:sldId id="271" r:id="rId18"/>
    <p:sldId id="272" r:id="rId19"/>
    <p:sldId id="273" r:id="rId20"/>
    <p:sldId id="257" r:id="rId2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1F28"/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14" autoAdjust="0"/>
    <p:restoredTop sz="90012" autoAdjust="0"/>
  </p:normalViewPr>
  <p:slideViewPr>
    <p:cSldViewPr snapToObjects="1">
      <p:cViewPr varScale="1">
        <p:scale>
          <a:sx n="100" d="100"/>
          <a:sy n="100" d="100"/>
        </p:scale>
        <p:origin x="88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t" anchorCtr="0" compatLnSpc="1">
            <a:prstTxWarp prst="textNoShape">
              <a:avLst/>
            </a:prstTxWarp>
          </a:bodyPr>
          <a:lstStyle>
            <a:lvl1pPr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7" y="1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t" anchorCtr="0" compatLnSpc="1">
            <a:prstTxWarp prst="textNoShape">
              <a:avLst/>
            </a:prstTxWarp>
          </a:bodyPr>
          <a:lstStyle>
            <a:lvl1pPr algn="r"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fld id="{2CC49ADF-2A1A-4A40-A2D6-BF6551205A10}" type="datetimeFigureOut">
              <a:rPr lang="en-US"/>
              <a:pPr>
                <a:defRPr/>
              </a:pPr>
              <a:t>10/31/2018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b" anchorCtr="0" compatLnSpc="1">
            <a:prstTxWarp prst="textNoShape">
              <a:avLst/>
            </a:prstTxWarp>
          </a:bodyPr>
          <a:lstStyle>
            <a:lvl1pPr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7" y="8829122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b" anchorCtr="0" compatLnSpc="1">
            <a:prstTxWarp prst="textNoShape">
              <a:avLst/>
            </a:prstTxWarp>
          </a:bodyPr>
          <a:lstStyle>
            <a:lvl1pPr algn="r"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fld id="{FC11F898-EA37-4B27-BA37-CC0A94FE74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116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t" anchorCtr="0" compatLnSpc="1">
            <a:prstTxWarp prst="textNoShape">
              <a:avLst/>
            </a:prstTxWarp>
          </a:bodyPr>
          <a:lstStyle>
            <a:lvl1pPr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4" y="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t" anchorCtr="0" compatLnSpc="1">
            <a:prstTxWarp prst="textNoShape">
              <a:avLst/>
            </a:prstTxWarp>
          </a:bodyPr>
          <a:lstStyle>
            <a:lvl1pPr algn="r"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fld id="{9DF0B742-C9D5-4308-BEC1-0E69C8C46D2E}" type="datetimeFigureOut">
              <a:rPr lang="en-US"/>
              <a:pPr>
                <a:defRPr/>
              </a:pPr>
              <a:t>10/31/2018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6913"/>
            <a:ext cx="4646612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791" tIns="44897" rIns="89791" bIns="4489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100"/>
            <a:ext cx="5607712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b" anchorCtr="0" compatLnSpc="1">
            <a:prstTxWarp prst="textNoShape">
              <a:avLst/>
            </a:prstTxWarp>
          </a:bodyPr>
          <a:lstStyle>
            <a:lvl1pPr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4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b" anchorCtr="0" compatLnSpc="1">
            <a:prstTxWarp prst="textNoShape">
              <a:avLst/>
            </a:prstTxWarp>
          </a:bodyPr>
          <a:lstStyle>
            <a:lvl1pPr algn="r"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fld id="{46D753E5-955C-4A64-9F06-F70656B24B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217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Bring</a:t>
            </a:r>
            <a:r>
              <a:rPr lang="en-US" baseline="0" dirty="0"/>
              <a:t> </a:t>
            </a:r>
            <a:r>
              <a:rPr lang="en-US" dirty="0"/>
              <a:t>a few playing cards</a:t>
            </a:r>
            <a:r>
              <a:rPr lang="en-US" baseline="0" dirty="0"/>
              <a:t> or preferably BIG LETTERS or BIG NUMBERS.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Bring a copy of the yellow pages. Make sure the page numbers on the “</a:t>
            </a:r>
            <a:r>
              <a:rPr lang="en-US" b="1" baseline="0" dirty="0"/>
              <a:t>Searching</a:t>
            </a:r>
            <a:r>
              <a:rPr lang="en-US" baseline="0" dirty="0"/>
              <a:t>” slide are correct.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CAF14A-A376-4D83-B35E-BD6BAD9B720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39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- Remember </a:t>
            </a:r>
            <a:r>
              <a:rPr lang="en-US" dirty="0" err="1"/>
              <a:t>Shlemiel</a:t>
            </a:r>
            <a:r>
              <a:rPr lang="en-US" dirty="0"/>
              <a:t>.  His technique worked well for small inputs (i.e., short roads), but got worse and worse.</a:t>
            </a:r>
          </a:p>
          <a:p>
            <a:r>
              <a:rPr lang="en-US" dirty="0"/>
              <a:t>Handy fact is animated.  Note that we can derive the fact for even n by working outside in.</a:t>
            </a:r>
          </a:p>
          <a:p>
            <a:endParaRPr lang="en-US" dirty="0"/>
          </a:p>
          <a:p>
            <a:r>
              <a:rPr lang="en-US" dirty="0"/>
              <a:t>Have them work on Q2-6.  Solve Q7 together on board.</a:t>
            </a:r>
          </a:p>
          <a:p>
            <a:r>
              <a:rPr lang="en-US" dirty="0"/>
              <a:t>After solving, ask: For very large n, what term of solution matters most? What term grows fastest? Do the other terms contribute much to the growth of the function?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6FAE90-DB18-47D7-940A-B7F65A7F4AD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66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6FAE90-DB18-47D7-940A-B7F65A7F4AD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109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6FAE90-DB18-47D7-940A-B7F65A7F4AD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06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40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Work out c and n0 for each of the examples on the quiz.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3E2C73-63C6-4FCF-828B-C7ABA99140E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59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[Review algorithm using cards</a:t>
            </a:r>
            <a:r>
              <a:rPr lang="en-US" baseline="0" dirty="0"/>
              <a:t> or BIG LETTERS]</a:t>
            </a:r>
          </a:p>
          <a:p>
            <a:endParaRPr lang="en-US" baseline="0" dirty="0"/>
          </a:p>
          <a:p>
            <a:r>
              <a:rPr lang="en-US" baseline="0" dirty="0"/>
              <a:t>Takeaways:</a:t>
            </a:r>
          </a:p>
          <a:p>
            <a:pPr marL="171450" indent="-171450">
              <a:buFont typeface="Courier New" charset="0"/>
              <a:buChar char="o"/>
            </a:pPr>
            <a:r>
              <a:rPr lang="en-US" baseline="0" dirty="0"/>
              <a:t>First item in the array is in the sorted part.</a:t>
            </a:r>
          </a:p>
          <a:p>
            <a:pPr marL="171450" indent="-171450">
              <a:buFont typeface="Courier New" charset="0"/>
              <a:buChar char="o"/>
            </a:pPr>
            <a:r>
              <a:rPr lang="en-US" baseline="0" dirty="0"/>
              <a:t>start iterating over the unsorted part from index 1</a:t>
            </a:r>
          </a:p>
          <a:p>
            <a:pPr marL="171450" indent="-171450">
              <a:buFont typeface="Courier New" charset="0"/>
              <a:buChar char="o"/>
            </a:pPr>
            <a:r>
              <a:rPr lang="en-US" baseline="0" dirty="0"/>
              <a:t>Bubble </a:t>
            </a:r>
            <a:r>
              <a:rPr lang="en-US" baseline="0"/>
              <a:t>elements up from </a:t>
            </a:r>
            <a:r>
              <a:rPr lang="en-US" baseline="0" dirty="0"/>
              <a:t>sorted part to make room for next element in unsorted part.</a:t>
            </a:r>
          </a:p>
          <a:p>
            <a:pPr marL="171450" indent="-171450">
              <a:buFont typeface="Courier New" charset="0"/>
              <a:buChar char="o"/>
            </a:pPr>
            <a:r>
              <a:rPr lang="en-US" baseline="0" dirty="0"/>
              <a:t>Put that element at rightful location in sorted part.</a:t>
            </a:r>
            <a:endParaRPr lang="en-US" dirty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886DFF-996D-41AE-AF31-9A66E4DAA4C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139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444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BEFORE animating any bullets:</a:t>
            </a:r>
          </a:p>
          <a:p>
            <a:r>
              <a:rPr lang="en-US" dirty="0"/>
              <a:t>	Ask student</a:t>
            </a:r>
            <a:r>
              <a:rPr lang="en-US" baseline="0" dirty="0"/>
              <a:t> to find China Express’s number; time them. (You may need to hint that they go to the restaurant section… they don’t understand phone books </a:t>
            </a:r>
            <a:r>
              <a:rPr lang="en-US" baseline="0" dirty="0">
                <a:sym typeface="Wingdings" panose="05000000000000000000" pitchFamily="2" charset="2"/>
              </a:rPr>
              <a:t> )</a:t>
            </a:r>
            <a:endParaRPr lang="en-US" baseline="0" dirty="0"/>
          </a:p>
          <a:p>
            <a:r>
              <a:rPr lang="en-US" baseline="0" dirty="0"/>
              <a:t>	Ask if anyone thinks they can beat that time. (page 337 of yellow book 2008-2009 phone book)</a:t>
            </a:r>
          </a:p>
          <a:p>
            <a:r>
              <a:rPr lang="en-US" baseline="0" dirty="0"/>
              <a:t>	Ask them to find who has the number 208-2063.</a:t>
            </a:r>
          </a:p>
          <a:p>
            <a:r>
              <a:rPr lang="en-US" dirty="0"/>
              <a:t>	</a:t>
            </a:r>
            <a:r>
              <a:rPr lang="en-US" baseline="0" dirty="0"/>
              <a:t>208-2063  </a:t>
            </a:r>
            <a:r>
              <a:rPr lang="en-US" dirty="0"/>
              <a:t>is Precision</a:t>
            </a:r>
            <a:r>
              <a:rPr lang="en-US" baseline="0" dirty="0"/>
              <a:t> Lawn Plus (page 252 of yellow book 2008-2009 phone book)</a:t>
            </a:r>
            <a:endParaRPr lang="en-US" dirty="0"/>
          </a:p>
          <a:p>
            <a:r>
              <a:rPr lang="en-US" dirty="0"/>
              <a:t>Then build by major bullet</a:t>
            </a:r>
          </a:p>
          <a:p>
            <a:endParaRPr lang="en-US" dirty="0"/>
          </a:p>
          <a:p>
            <a:r>
              <a:rPr lang="en-US"/>
              <a:t>- n, for n items</a:t>
            </a:r>
            <a:endParaRPr lang="en-US" dirty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AB54A6-6D8B-4F15-92AE-823480FEDC1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521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Look at code for binary search.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8D8EB1-E62A-4F41-8DB6-9A6ECA7F01B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761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Solve Q19 together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C5BD96-9452-419E-B7A6-9575083A73C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0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537E2F-6106-46FF-96D8-CA569149B4FD}" type="slidenum">
              <a:rPr lang="en-US" smtClean="0">
                <a:latin typeface="Calibri" pitchFamily="-106" charset="0"/>
              </a:rPr>
              <a:pPr/>
              <a:t>2</a:t>
            </a:fld>
            <a:endParaRPr lang="en-US">
              <a:latin typeface="Calibri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6103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B3E3CB-DDDF-49E9-ADDA-08BE21B86C4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49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  <a:p>
            <a:r>
              <a:rPr lang="en-US" dirty="0"/>
              <a:t>Odd</a:t>
            </a:r>
            <a:r>
              <a:rPr lang="en-US" baseline="0" dirty="0"/>
              <a:t> term, "sorting".  Knuth:  He was sort of out of sorts from sorting that sort of data.</a:t>
            </a:r>
          </a:p>
          <a:p>
            <a:endParaRPr lang="en-US" baseline="0" dirty="0"/>
          </a:p>
          <a:p>
            <a:r>
              <a:rPr lang="en-US" baseline="0" dirty="0"/>
              <a:t>                                        My boss ordered me to order a new tape drive so we can order our data several orders of magnitude faster.</a:t>
            </a:r>
            <a:endParaRPr lang="en-US" dirty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FD4DA8-4B04-4EBB-BC9B-0A736C9DEA4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82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[see story on next hidden slide]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AE92B3-6B60-497D-A48F-9148FF906E6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28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70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07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Review algorithm with a few of the cards</a:t>
            </a:r>
            <a:r>
              <a:rPr lang="en-US" baseline="0" dirty="0"/>
              <a:t> or preferably the BIG LETTERS or big numbers</a:t>
            </a:r>
          </a:p>
          <a:p>
            <a:r>
              <a:rPr lang="en-US" baseline="0" dirty="0"/>
              <a:t> </a:t>
            </a:r>
            <a:endParaRPr lang="en-US" dirty="0"/>
          </a:p>
          <a:p>
            <a:r>
              <a:rPr lang="en-US" dirty="0"/>
              <a:t>Look at </a:t>
            </a:r>
            <a:r>
              <a:rPr lang="en-US" dirty="0" err="1"/>
              <a:t>sortAndSearch.SelectionSort</a:t>
            </a:r>
            <a:r>
              <a:rPr lang="en-US" dirty="0"/>
              <a:t>(), briefly explain use of generic methods.</a:t>
            </a:r>
          </a:p>
          <a:p>
            <a:endParaRPr lang="en-US" dirty="0"/>
          </a:p>
          <a:p>
            <a:r>
              <a:rPr lang="en-US" dirty="0"/>
              <a:t>Takeaways:</a:t>
            </a:r>
          </a:p>
          <a:p>
            <a:pPr marL="171450" indent="-171450">
              <a:buFont typeface="Courier New" charset="0"/>
              <a:buChar char="o"/>
            </a:pPr>
            <a:r>
              <a:rPr lang="en-US" dirty="0"/>
              <a:t>Start iterating from index</a:t>
            </a:r>
            <a:r>
              <a:rPr lang="en-US" baseline="0" dirty="0"/>
              <a:t> 0 (</a:t>
            </a:r>
            <a:r>
              <a:rPr lang="en-US" baseline="0" dirty="0" err="1"/>
              <a:t>firstUnsortedIndex</a:t>
            </a:r>
            <a:r>
              <a:rPr lang="en-US" baseline="0" dirty="0"/>
              <a:t>)</a:t>
            </a:r>
            <a:endParaRPr lang="en-US" dirty="0"/>
          </a:p>
          <a:p>
            <a:pPr marL="171450" indent="-171450">
              <a:buFont typeface="Courier New" charset="0"/>
              <a:buChar char="o"/>
            </a:pPr>
            <a:r>
              <a:rPr lang="en-US" dirty="0"/>
              <a:t>Smallest</a:t>
            </a:r>
            <a:r>
              <a:rPr lang="en-US" baseline="0" dirty="0"/>
              <a:t> remaining starts with value at index 0;</a:t>
            </a:r>
          </a:p>
          <a:p>
            <a:pPr marL="171450" indent="-171450">
              <a:buFont typeface="Courier New" charset="0"/>
              <a:buChar char="o"/>
            </a:pPr>
            <a:r>
              <a:rPr lang="en-US" baseline="0" dirty="0"/>
              <a:t>When smallest remaining element is found, swap with value at index from outer loop (</a:t>
            </a:r>
            <a:r>
              <a:rPr lang="en-US" baseline="0" dirty="0" err="1"/>
              <a:t>firstUnsortedIndex</a:t>
            </a:r>
            <a:r>
              <a:rPr lang="en-US" baseline="0" dirty="0"/>
              <a:t>).</a:t>
            </a:r>
          </a:p>
          <a:p>
            <a:endParaRPr lang="en-US" dirty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1479FC-D5C0-4215-BF97-7E654B4A520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42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[Plot data on whiteboard after they’re done]</a:t>
            </a:r>
          </a:p>
          <a:p>
            <a:r>
              <a:rPr lang="en-US" dirty="0"/>
              <a:t>[Or use Excel]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727056-9A6D-4D35-ADE1-BD131FCCDFD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22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6FAE90-DB18-47D7-940A-B7F65A7F4AD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39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BEF334-81B7-4941-86B5-990807CBBF59}" type="datetime2">
              <a:rPr lang="en-US" smtClean="0"/>
              <a:pPr>
                <a:defRPr/>
              </a:pPr>
              <a:t>Wednesday, October 31,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4E8790-BF61-465A-A14E-CE2630D4BA1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6802ED-A274-404E-9F4C-C4A5171D9943}" type="datetime2">
              <a:rPr lang="en-US" smtClean="0"/>
              <a:pPr>
                <a:defRPr/>
              </a:pPr>
              <a:t>Wednesday, October 31,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7C9C2-B361-4B8B-BFFC-F822158383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0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36227F-554B-456C-8AB7-68AC595A35FF}" type="datetime2">
              <a:rPr lang="en-US" smtClean="0"/>
              <a:pPr>
                <a:defRPr/>
              </a:pPr>
              <a:t>Wednesday, October 31,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FFAD38-F61E-4C21-8F9A-0CDA91698E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5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35D50A-5834-4711-A5D5-B1243AFB496D}" type="datetime2">
              <a:rPr lang="en-US" smtClean="0"/>
              <a:pPr>
                <a:defRPr/>
              </a:pPr>
              <a:t>Wednesday, October 31,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8D24FC-151A-4C43-905E-936F26109E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0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65E79C-EA6B-4AA7-A212-05B150D5DC94}" type="datetime2">
              <a:rPr lang="en-US" smtClean="0"/>
              <a:pPr>
                <a:defRPr/>
              </a:pPr>
              <a:t>Wednesday, October 31,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CA4350-6E3F-4910-98F6-5CDD47355CF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6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5FBDCC-2E41-4BF1-81F4-CFABB309B4F0}" type="datetime2">
              <a:rPr lang="en-US" smtClean="0"/>
              <a:pPr>
                <a:defRPr/>
              </a:pPr>
              <a:t>Wednesday, October 31,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B1130B-5184-42CC-B26F-807E2AF7AB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6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F5B2A1-699E-417D-8C0C-D04AE1DB19E4}" type="datetime2">
              <a:rPr lang="en-US" smtClean="0"/>
              <a:pPr>
                <a:defRPr/>
              </a:pPr>
              <a:t>Wednesday, October 31,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21E8C8-55D1-4528-872C-3B70DDD7ABB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024A7D-831E-4EE8-A2B5-7163FA45F2DB}" type="datetime2">
              <a:rPr lang="en-US" smtClean="0"/>
              <a:pPr>
                <a:defRPr/>
              </a:pPr>
              <a:t>Wednesday, October 31,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73EA39-1198-4E32-8E74-D1606A34831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4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158661-8CFC-4DD4-BB69-CF9F06EBED00}" type="datetime2">
              <a:rPr lang="en-US" smtClean="0"/>
              <a:pPr>
                <a:defRPr/>
              </a:pPr>
              <a:t>Wednesday, October 31, 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B78434-8063-4A03-8E77-8A3BC0C6C98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4484A3-3765-4BFE-BFED-7B4984820264}" type="datetime2">
              <a:rPr lang="en-US" smtClean="0"/>
              <a:pPr>
                <a:defRPr/>
              </a:pPr>
              <a:t>Wednesday, October 31,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0D771F-06EE-493C-8F33-6A57BC23B7B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9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19D625-27E7-481F-9368-8C1C4571E616}" type="datetime2">
              <a:rPr lang="en-US" smtClean="0"/>
              <a:pPr>
                <a:defRPr/>
              </a:pPr>
              <a:t>Wednesday, October 31,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9E63C1-5B9E-4BDC-8369-C051B10B79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9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0F8084E-4555-4EA2-9F2A-1B3E8FECE31E}" type="datetime2">
              <a:rPr lang="en-US" smtClean="0"/>
              <a:pPr>
                <a:defRPr/>
              </a:pPr>
              <a:t>Wednesday, October 31,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B96B48D-2DFE-4746-9569-B1E1C0DCB0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1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86" r:id="rId1"/>
    <p:sldLayoutId id="2147484487" r:id="rId2"/>
    <p:sldLayoutId id="2147484488" r:id="rId3"/>
    <p:sldLayoutId id="2147484489" r:id="rId4"/>
    <p:sldLayoutId id="2147484490" r:id="rId5"/>
    <p:sldLayoutId id="2147484491" r:id="rId6"/>
    <p:sldLayoutId id="2147484492" r:id="rId7"/>
    <p:sldLayoutId id="2147484493" r:id="rId8"/>
    <p:sldLayoutId id="2147484494" r:id="rId9"/>
    <p:sldLayoutId id="2147484495" r:id="rId10"/>
    <p:sldLayoutId id="214748449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Sorting Algorithms</a:t>
            </a:r>
          </a:p>
          <a:p>
            <a:pPr marR="0" eaLnBrk="1" hangingPunct="1">
              <a:lnSpc>
                <a:spcPct val="90000"/>
              </a:lnSpc>
            </a:pPr>
            <a:r>
              <a:rPr lang="en-US" sz="2500" dirty="0"/>
              <a:t>Algorithm Analysis and Big-O</a:t>
            </a:r>
          </a:p>
          <a:p>
            <a:pPr marR="0" eaLnBrk="1" hangingPunct="1">
              <a:lnSpc>
                <a:spcPct val="90000"/>
              </a:lnSpc>
            </a:pPr>
            <a:r>
              <a:rPr lang="en-US" sz="2500" dirty="0"/>
              <a:t>Searching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750" y="6242050"/>
            <a:ext cx="7410450" cy="4616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/>
              <a:t>Import </a:t>
            </a:r>
            <a:r>
              <a:rPr lang="en-US" sz="2400" i="1" dirty="0" err="1"/>
              <a:t>SortingAndSearching</a:t>
            </a:r>
            <a:r>
              <a:rPr lang="en-US" sz="2400" i="1" dirty="0"/>
              <a:t> </a:t>
            </a:r>
            <a:r>
              <a:rPr lang="en-US" sz="2400" dirty="0"/>
              <a:t>project from repo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Analyzing Selection Sort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solidFill>
                  <a:schemeClr val="accent3"/>
                </a:solidFill>
              </a:rPr>
              <a:t>Analyzing</a:t>
            </a:r>
            <a:r>
              <a:rPr lang="en-US" sz="2800" dirty="0"/>
              <a:t>: calculating the performance of an algorithm by studying how it works, typically mathematically</a:t>
            </a:r>
          </a:p>
          <a:p>
            <a:pPr>
              <a:defRPr/>
            </a:pPr>
            <a:r>
              <a:rPr lang="en-US" sz="2800" dirty="0"/>
              <a:t>Typically we want the </a:t>
            </a:r>
            <a:r>
              <a:rPr lang="en-US" sz="2800" dirty="0">
                <a:solidFill>
                  <a:schemeClr val="accent3"/>
                </a:solidFill>
              </a:rPr>
              <a:t>relative</a:t>
            </a:r>
            <a:r>
              <a:rPr lang="en-US" sz="2800" dirty="0"/>
              <a:t> performance as a function of input size</a:t>
            </a:r>
          </a:p>
          <a:p>
            <a:pPr>
              <a:defRPr/>
            </a:pPr>
            <a:r>
              <a:rPr lang="en-US" sz="2800" dirty="0"/>
              <a:t>Example: For an array of length </a:t>
            </a:r>
            <a:r>
              <a:rPr lang="en-US" sz="2800" i="1" dirty="0"/>
              <a:t>n</a:t>
            </a:r>
            <a:r>
              <a:rPr lang="en-US" sz="2800" dirty="0"/>
              <a:t>, how many times does </a:t>
            </a:r>
            <a:r>
              <a:rPr lang="en-US" sz="2800" b="1" dirty="0" err="1">
                <a:latin typeface="Lucida Sans Typewriter" pitchFamily="49" charset="0"/>
              </a:rPr>
              <a:t>selectionSort</a:t>
            </a:r>
            <a:r>
              <a:rPr lang="en-US" sz="2800" b="1" dirty="0">
                <a:latin typeface="Lucida Sans Typewriter" pitchFamily="49" charset="0"/>
              </a:rPr>
              <a:t>()</a:t>
            </a:r>
            <a:r>
              <a:rPr lang="en-US" sz="2800" dirty="0"/>
              <a:t> call </a:t>
            </a:r>
            <a:r>
              <a:rPr lang="en-US" sz="2800" b="1" dirty="0" err="1">
                <a:latin typeface="Lucida Sans Typewriter" pitchFamily="49" charset="0"/>
              </a:rPr>
              <a:t>compareTo</a:t>
            </a:r>
            <a:r>
              <a:rPr lang="en-US" sz="2800" b="1" dirty="0">
                <a:latin typeface="Lucida Sans Typewriter" pitchFamily="49" charset="0"/>
              </a:rPr>
              <a:t>()</a:t>
            </a:r>
            <a:r>
              <a:rPr lang="en-US" sz="2800" dirty="0"/>
              <a:t>?</a:t>
            </a:r>
          </a:p>
          <a:p>
            <a:pPr>
              <a:defRPr/>
            </a:pPr>
            <a:r>
              <a:rPr lang="en-US" sz="2800" dirty="0"/>
              <a:t>Look at number of times </a:t>
            </a:r>
            <a:r>
              <a:rPr lang="en-US" sz="2800" dirty="0" err="1"/>
              <a:t>compareTo</a:t>
            </a:r>
            <a:r>
              <a:rPr lang="en-US" sz="2800" dirty="0"/>
              <a:t>() is called as a shortcut way to determine the Big-O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77200" y="6324600"/>
            <a:ext cx="968535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Q2-Q7</a:t>
            </a:r>
          </a:p>
        </p:txBody>
      </p:sp>
    </p:spTree>
    <p:extLst>
      <p:ext uri="{BB962C8B-B14F-4D97-AF65-F5344CB8AC3E}">
        <p14:creationId xmlns:p14="http://schemas.microsoft.com/office/powerpoint/2010/main" val="1153668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Summation Notation &amp; Facts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?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  <a:defRPr/>
                </a:pPr>
                <a:endParaRPr lang="en-US" i="1" dirty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=0+1+2+…+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−1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  <a:defRPr/>
                </a:pPr>
                <a:endParaRPr lang="en-US" sz="2800" dirty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0741F591-16BD-46D8-A703-3994B0599D71}"/>
              </a:ext>
            </a:extLst>
          </p:cNvPr>
          <p:cNvSpPr/>
          <p:nvPr/>
        </p:nvSpPr>
        <p:spPr>
          <a:xfrm>
            <a:off x="6223370" y="2381880"/>
            <a:ext cx="18838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Open form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9EE9436-40F5-4B5E-9ABF-3688F5A86F40}"/>
              </a:ext>
            </a:extLst>
          </p:cNvPr>
          <p:cNvCxnSpPr>
            <a:cxnSpLocks/>
          </p:cNvCxnSpPr>
          <p:nvPr/>
        </p:nvCxnSpPr>
        <p:spPr>
          <a:xfrm flipH="1">
            <a:off x="5410200" y="2643490"/>
            <a:ext cx="775292" cy="6858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8665CC4-06D1-4C17-8C24-71D028205ABB}"/>
              </a:ext>
            </a:extLst>
          </p:cNvPr>
          <p:cNvSpPr/>
          <p:nvPr/>
        </p:nvSpPr>
        <p:spPr>
          <a:xfrm>
            <a:off x="6103146" y="5029200"/>
            <a:ext cx="2124299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Closed form</a:t>
            </a:r>
            <a:endParaRPr lang="en-US" sz="1100" dirty="0"/>
          </a:p>
          <a:p>
            <a:r>
              <a:rPr lang="en-US" sz="1100" dirty="0"/>
              <a:t>Induction is used to </a:t>
            </a:r>
            <a:r>
              <a:rPr lang="en-US" sz="1100"/>
              <a:t>prove this</a:t>
            </a:r>
            <a:endParaRPr lang="en-US" sz="11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13833B-B713-4167-AA2F-F3AD326C50AD}"/>
              </a:ext>
            </a:extLst>
          </p:cNvPr>
          <p:cNvCxnSpPr>
            <a:cxnSpLocks/>
          </p:cNvCxnSpPr>
          <p:nvPr/>
        </p:nvCxnSpPr>
        <p:spPr>
          <a:xfrm flipH="1">
            <a:off x="4699819" y="5328910"/>
            <a:ext cx="1295400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07AC9E1-36AA-4BC5-B98F-3D877336B8AC}"/>
              </a:ext>
            </a:extLst>
          </p:cNvPr>
          <p:cNvSpPr/>
          <p:nvPr/>
        </p:nvSpPr>
        <p:spPr>
          <a:xfrm>
            <a:off x="457200" y="1219200"/>
            <a:ext cx="685800" cy="2286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1E7702-6AEC-4EB7-8080-10130ED929FB}"/>
              </a:ext>
            </a:extLst>
          </p:cNvPr>
          <p:cNvSpPr/>
          <p:nvPr/>
        </p:nvSpPr>
        <p:spPr>
          <a:xfrm>
            <a:off x="476250" y="2267580"/>
            <a:ext cx="685800" cy="2286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05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Summation Notation &amp; Facts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?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  <a:defRPr/>
                </a:pPr>
                <a:endParaRPr lang="en-US" i="1" dirty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=1+2+…+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  <a:defRPr/>
                </a:pPr>
                <a:endParaRPr lang="en-US" sz="2800" dirty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F8665CC4-06D1-4C17-8C24-71D028205ABB}"/>
              </a:ext>
            </a:extLst>
          </p:cNvPr>
          <p:cNvSpPr/>
          <p:nvPr/>
        </p:nvSpPr>
        <p:spPr>
          <a:xfrm>
            <a:off x="6103146" y="5029200"/>
            <a:ext cx="2124299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Closed form</a:t>
            </a:r>
          </a:p>
          <a:p>
            <a:r>
              <a:rPr lang="en-US" sz="1100" dirty="0"/>
              <a:t>Induction is used to prove this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13833B-B713-4167-AA2F-F3AD326C50AD}"/>
              </a:ext>
            </a:extLst>
          </p:cNvPr>
          <p:cNvCxnSpPr>
            <a:cxnSpLocks/>
          </p:cNvCxnSpPr>
          <p:nvPr/>
        </p:nvCxnSpPr>
        <p:spPr>
          <a:xfrm flipH="1">
            <a:off x="4699819" y="5328910"/>
            <a:ext cx="1295400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1B28F47-3634-4B38-B4B3-0FE70AE4A333}"/>
              </a:ext>
            </a:extLst>
          </p:cNvPr>
          <p:cNvSpPr/>
          <p:nvPr/>
        </p:nvSpPr>
        <p:spPr>
          <a:xfrm>
            <a:off x="6223370" y="2381880"/>
            <a:ext cx="18838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Open form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241B1F5-D052-4543-A41E-0F3C6B3F7E71}"/>
              </a:ext>
            </a:extLst>
          </p:cNvPr>
          <p:cNvCxnSpPr>
            <a:cxnSpLocks/>
          </p:cNvCxnSpPr>
          <p:nvPr/>
        </p:nvCxnSpPr>
        <p:spPr>
          <a:xfrm flipH="1">
            <a:off x="4267200" y="2643490"/>
            <a:ext cx="1918292" cy="78551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47596E8-62BD-4734-A7F3-8A3D91547224}"/>
              </a:ext>
            </a:extLst>
          </p:cNvPr>
          <p:cNvSpPr/>
          <p:nvPr/>
        </p:nvSpPr>
        <p:spPr>
          <a:xfrm>
            <a:off x="457200" y="1219200"/>
            <a:ext cx="685800" cy="2286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5D64EE4-DDC8-4E97-993D-52C8D857A02C}"/>
              </a:ext>
            </a:extLst>
          </p:cNvPr>
          <p:cNvSpPr/>
          <p:nvPr/>
        </p:nvSpPr>
        <p:spPr>
          <a:xfrm>
            <a:off x="457200" y="2240280"/>
            <a:ext cx="685800" cy="2286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46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Big-Oh 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34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In analysis of algorithms we care about differences between algorithms on very large inputs, i.e.,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 ∞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say, “selection sort takes on the order of n</a:t>
                </a:r>
                <a:r>
                  <a:rPr lang="en-US" baseline="30000" dirty="0"/>
                  <a:t>2</a:t>
                </a:r>
                <a:r>
                  <a:rPr lang="en-US" dirty="0"/>
                  <a:t> steps”</a:t>
                </a:r>
              </a:p>
              <a:p>
                <a:endParaRPr lang="en-US" dirty="0"/>
              </a:p>
              <a:p>
                <a:r>
                  <a:rPr lang="en-US" dirty="0"/>
                  <a:t>Big-Oh gives a formal definition for</a:t>
                </a:r>
                <a:br>
                  <a:rPr lang="en-US" dirty="0"/>
                </a:br>
                <a:r>
                  <a:rPr lang="en-US" dirty="0"/>
                  <a:t>“on the order of”</a:t>
                </a:r>
              </a:p>
            </p:txBody>
          </p:sp>
        </mc:Choice>
        <mc:Fallback>
          <p:sp>
            <p:nvSpPr>
              <p:cNvPr id="18434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4" t="-2830" b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332238" y="6312195"/>
            <a:ext cx="510076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Q8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Formally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We write </a:t>
            </a:r>
            <a:r>
              <a:rPr lang="en-US" sz="2400" dirty="0">
                <a:solidFill>
                  <a:schemeClr val="accent3"/>
                </a:solidFill>
              </a:rPr>
              <a:t>f(n) = O(g(n))</a:t>
            </a:r>
            <a:r>
              <a:rPr lang="en-US" sz="2400" dirty="0"/>
              <a:t>, and </a:t>
            </a:r>
            <a:br>
              <a:rPr lang="en-US" sz="2400" dirty="0"/>
            </a:br>
            <a:r>
              <a:rPr lang="en-US" sz="2400" dirty="0"/>
              <a:t>say </a:t>
            </a:r>
            <a:r>
              <a:rPr lang="en-US" sz="2400" dirty="0">
                <a:solidFill>
                  <a:schemeClr val="accent3"/>
                </a:solidFill>
              </a:rPr>
              <a:t>“f is big-Oh of g”</a:t>
            </a:r>
          </a:p>
          <a:p>
            <a:pPr>
              <a:defRPr/>
            </a:pPr>
            <a:r>
              <a:rPr lang="en-US" sz="2400" dirty="0"/>
              <a:t>if there exists positive constants </a:t>
            </a:r>
            <a:r>
              <a:rPr lang="en-US" sz="2400" dirty="0">
                <a:solidFill>
                  <a:schemeClr val="accent3"/>
                </a:solidFill>
              </a:rPr>
              <a:t>c</a:t>
            </a:r>
            <a:r>
              <a:rPr lang="en-US" sz="2400" dirty="0"/>
              <a:t> and </a:t>
            </a:r>
            <a:r>
              <a:rPr lang="en-US" sz="2400" dirty="0">
                <a:solidFill>
                  <a:schemeClr val="accent3"/>
                </a:solidFill>
              </a:rPr>
              <a:t>n</a:t>
            </a:r>
            <a:r>
              <a:rPr lang="en-US" sz="2400" baseline="-25000" dirty="0">
                <a:solidFill>
                  <a:schemeClr val="accent3"/>
                </a:solidFill>
              </a:rPr>
              <a:t>0</a:t>
            </a:r>
            <a:r>
              <a:rPr lang="en-US" dirty="0"/>
              <a:t> </a:t>
            </a:r>
            <a:r>
              <a:rPr lang="en-US" sz="2400" dirty="0"/>
              <a:t>such that</a:t>
            </a:r>
          </a:p>
          <a:p>
            <a:pPr>
              <a:defRPr/>
            </a:pPr>
            <a:r>
              <a:rPr lang="en-US" sz="2400" dirty="0"/>
              <a:t>0 ≤ f(n) ≤ c g(n)</a:t>
            </a:r>
            <a:br>
              <a:rPr lang="en-US" sz="2400" dirty="0"/>
            </a:br>
            <a:r>
              <a:rPr lang="en-US" sz="2400" dirty="0"/>
              <a:t>for all n &gt; n</a:t>
            </a:r>
            <a:r>
              <a:rPr lang="en-US" sz="2400" baseline="-25000" dirty="0"/>
              <a:t>0</a:t>
            </a:r>
          </a:p>
          <a:p>
            <a:pPr>
              <a:defRPr/>
            </a:pPr>
            <a:r>
              <a:rPr lang="en-US" sz="2400" dirty="0"/>
              <a:t>g is a </a:t>
            </a:r>
            <a:r>
              <a:rPr lang="en-US" sz="2400" dirty="0">
                <a:solidFill>
                  <a:schemeClr val="accent3"/>
                </a:solidFill>
              </a:rPr>
              <a:t>ceiling</a:t>
            </a:r>
            <a:r>
              <a:rPr lang="en-US" sz="2400" dirty="0"/>
              <a:t> on f</a:t>
            </a:r>
          </a:p>
        </p:txBody>
      </p:sp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3" cstate="print"/>
          <a:srcRect l="11957" t="39194" r="16304"/>
          <a:stretch>
            <a:fillRect/>
          </a:stretch>
        </p:blipFill>
        <p:spPr bwMode="auto">
          <a:xfrm>
            <a:off x="4267200" y="3021157"/>
            <a:ext cx="4800600" cy="3836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Insertion Sort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Basic idea:</a:t>
            </a:r>
          </a:p>
          <a:p>
            <a:pPr lvl="1"/>
            <a:r>
              <a:rPr lang="en-US" dirty="0"/>
              <a:t>Think of the </a:t>
            </a:r>
            <a:r>
              <a:rPr lang="en-US" strike="dblStrike" dirty="0"/>
              <a:t>list</a:t>
            </a:r>
            <a:r>
              <a:rPr lang="en-US" dirty="0"/>
              <a:t> array as having a </a:t>
            </a:r>
            <a:r>
              <a:rPr lang="en-US" dirty="0">
                <a:solidFill>
                  <a:srgbClr val="00B050"/>
                </a:solidFill>
              </a:rPr>
              <a:t>sorted part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/>
              <a:t>(at the beginning) and an </a:t>
            </a:r>
            <a:r>
              <a:rPr lang="en-US" dirty="0">
                <a:solidFill>
                  <a:srgbClr val="FF0000"/>
                </a:solidFill>
              </a:rPr>
              <a:t>unsorted part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/>
              <a:t>(the rest)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Get the </a:t>
            </a:r>
            <a:r>
              <a:rPr lang="en-US" dirty="0">
                <a:solidFill>
                  <a:schemeClr val="accent3"/>
                </a:solidFill>
              </a:rPr>
              <a:t>first</a:t>
            </a:r>
            <a:r>
              <a:rPr lang="en-US" dirty="0"/>
              <a:t> value in the</a:t>
            </a:r>
            <a:br>
              <a:rPr lang="en-US" dirty="0"/>
            </a:br>
            <a:r>
              <a:rPr lang="en-US" dirty="0"/>
              <a:t>unsorted part</a:t>
            </a:r>
          </a:p>
          <a:p>
            <a:pPr lvl="1"/>
            <a:r>
              <a:rPr lang="en-US" dirty="0"/>
              <a:t>Insert it into the </a:t>
            </a:r>
            <a:r>
              <a:rPr lang="en-US" dirty="0">
                <a:solidFill>
                  <a:schemeClr val="accent3"/>
                </a:solidFill>
              </a:rPr>
              <a:t>correct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location in the sorted part, </a:t>
            </a:r>
            <a:br>
              <a:rPr lang="en-US" dirty="0"/>
            </a:br>
            <a:r>
              <a:rPr lang="en-US" dirty="0"/>
              <a:t>moving larger values up to </a:t>
            </a:r>
            <a:br>
              <a:rPr lang="en-US" dirty="0"/>
            </a:br>
            <a:r>
              <a:rPr lang="en-US" dirty="0"/>
              <a:t>make room</a:t>
            </a:r>
          </a:p>
        </p:txBody>
      </p:sp>
      <p:sp>
        <p:nvSpPr>
          <p:cNvPr id="4" name="Right Brace 3"/>
          <p:cNvSpPr/>
          <p:nvPr/>
        </p:nvSpPr>
        <p:spPr>
          <a:xfrm>
            <a:off x="5105400" y="3505200"/>
            <a:ext cx="457200" cy="2438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62600" y="3886200"/>
            <a:ext cx="1981200" cy="1569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400" dirty="0"/>
              <a:t>Repeat until unsorted part is empty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15A2277-4814-4430-A99E-523EA87C66F1}"/>
              </a:ext>
            </a:extLst>
          </p:cNvPr>
          <p:cNvGrpSpPr/>
          <p:nvPr/>
        </p:nvGrpSpPr>
        <p:grpSpPr>
          <a:xfrm>
            <a:off x="582295" y="2628900"/>
            <a:ext cx="8124825" cy="723900"/>
            <a:chOff x="561975" y="2899410"/>
            <a:chExt cx="8124825" cy="7239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32161E0-A103-410B-B52E-A86BB9AB8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975" y="2899410"/>
              <a:ext cx="8124825" cy="723900"/>
            </a:xfrm>
            <a:prstGeom prst="rect">
              <a:avLst/>
            </a:prstGeom>
          </p:spPr>
        </p:pic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C7A8548-E361-4A5D-BD34-F814E8C8834E}"/>
                </a:ext>
              </a:extLst>
            </p:cNvPr>
            <p:cNvSpPr/>
            <p:nvPr/>
          </p:nvSpPr>
          <p:spPr>
            <a:xfrm>
              <a:off x="561975" y="2899410"/>
              <a:ext cx="2257425" cy="723900"/>
            </a:xfrm>
            <a:prstGeom prst="round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B20149D-A02D-400F-94FC-FCD5AB8F7BC9}"/>
                </a:ext>
              </a:extLst>
            </p:cNvPr>
            <p:cNvSpPr/>
            <p:nvPr/>
          </p:nvSpPr>
          <p:spPr>
            <a:xfrm>
              <a:off x="2933522" y="2899410"/>
              <a:ext cx="5648503" cy="723900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0617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Insertion Sort Exercise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>
                <a:solidFill>
                  <a:schemeClr val="accent3"/>
                </a:solidFill>
              </a:rPr>
              <a:t>Profile</a:t>
            </a:r>
            <a:r>
              <a:rPr lang="en-US" dirty="0"/>
              <a:t> insertion sort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solidFill>
                  <a:schemeClr val="accent3"/>
                </a:solidFill>
              </a:rPr>
              <a:t>Analyze</a:t>
            </a:r>
            <a:r>
              <a:rPr lang="en-US" dirty="0"/>
              <a:t> insertion sort assuming the inner while loop runs the maximum number of times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What input causes the worst case behavior?</a:t>
            </a:r>
            <a:br>
              <a:rPr lang="en-US" dirty="0"/>
            </a:br>
            <a:r>
              <a:rPr lang="en-US" dirty="0"/>
              <a:t>The best case?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Does the input affect selection sort?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6172200"/>
            <a:ext cx="4419600" cy="5127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400" dirty="0"/>
              <a:t>Ask for help if you’re stuck!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72400" y="6324600"/>
            <a:ext cx="1114408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Q9-Q18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Searching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Consider:</a:t>
            </a:r>
          </a:p>
          <a:p>
            <a:pPr lvl="1"/>
            <a:r>
              <a:rPr lang="en-US" dirty="0"/>
              <a:t>Find China Express’s number in the phone book</a:t>
            </a:r>
          </a:p>
          <a:p>
            <a:pPr lvl="1"/>
            <a:r>
              <a:rPr lang="en-US" dirty="0"/>
              <a:t>Find who has the number 208-2063</a:t>
            </a:r>
          </a:p>
          <a:p>
            <a:r>
              <a:rPr lang="en-US" dirty="0"/>
              <a:t>Is one task harder than the other? Why?</a:t>
            </a:r>
          </a:p>
          <a:p>
            <a:endParaRPr lang="en-US" dirty="0"/>
          </a:p>
          <a:p>
            <a:r>
              <a:rPr lang="en-US" dirty="0"/>
              <a:t>For searching unsorted data, what’s the worst case number of comparisons we would have to make?</a:t>
            </a:r>
          </a:p>
          <a:p>
            <a:pPr lvl="1"/>
            <a:r>
              <a:rPr lang="en-US" dirty="0"/>
              <a:t>Brute force approach is required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Binary Search of Sorted Data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 </a:t>
            </a:r>
            <a:r>
              <a:rPr lang="en-US" dirty="0">
                <a:solidFill>
                  <a:schemeClr val="accent3"/>
                </a:solidFill>
              </a:rPr>
              <a:t>divide and conquer </a:t>
            </a:r>
            <a:r>
              <a:rPr lang="en-US" dirty="0"/>
              <a:t>strategy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Basic idea:</a:t>
            </a:r>
          </a:p>
          <a:p>
            <a:pPr lvl="1">
              <a:defRPr/>
            </a:pPr>
            <a:r>
              <a:rPr lang="en-US" dirty="0"/>
              <a:t>Divide the </a:t>
            </a:r>
            <a:r>
              <a:rPr lang="en-US" strike="dblStrike" dirty="0"/>
              <a:t>list</a:t>
            </a:r>
            <a:r>
              <a:rPr lang="en-US" dirty="0"/>
              <a:t> array in half</a:t>
            </a:r>
          </a:p>
          <a:p>
            <a:pPr lvl="1">
              <a:defRPr/>
            </a:pPr>
            <a:r>
              <a:rPr lang="en-US" dirty="0"/>
              <a:t>Decide whether result should be in upper or lower half</a:t>
            </a:r>
          </a:p>
          <a:p>
            <a:pPr lvl="1">
              <a:defRPr/>
            </a:pPr>
            <a:r>
              <a:rPr lang="en-US" dirty="0"/>
              <a:t>Recursively search that half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Analyzing Binary Search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>
                <a:solidFill>
                  <a:schemeClr val="accent3"/>
                </a:solidFill>
              </a:rPr>
              <a:t>Analyze</a:t>
            </a:r>
            <a:r>
              <a:rPr lang="en-US" dirty="0"/>
              <a:t> Binary search assuming the value searched for is at the start or end of the </a:t>
            </a:r>
            <a:r>
              <a:rPr lang="en-US" strike="dblStrike" dirty="0"/>
              <a:t>list</a:t>
            </a:r>
            <a:r>
              <a:rPr lang="en-US" dirty="0"/>
              <a:t> array</a:t>
            </a:r>
          </a:p>
          <a:p>
            <a:pPr>
              <a:defRPr/>
            </a:pPr>
            <a:r>
              <a:rPr lang="en-US" dirty="0"/>
              <a:t>Question: How many times can you divide a number by 2, and then repeatedly divide the result by 2 until the result ≤ 1?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What’s the best case of Binary Search?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What’s the worst case Binary </a:t>
            </a:r>
            <a:r>
              <a:rPr lang="en-US"/>
              <a:t>Search?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35651" y="6307433"/>
            <a:ext cx="65594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Q19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Questions?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Work Time</a:t>
            </a:r>
          </a:p>
        </p:txBody>
      </p:sp>
      <p:sp>
        <p:nvSpPr>
          <p:cNvPr id="26627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Study </a:t>
            </a:r>
            <a:r>
              <a:rPr lang="en-US" dirty="0" err="1"/>
              <a:t>MergeSort</a:t>
            </a:r>
            <a:r>
              <a:rPr lang="en-US" dirty="0"/>
              <a:t> for next class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72400" y="6324600"/>
            <a:ext cx="1260281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/>
              <a:t>Q20-Q21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What is sorting?</a:t>
            </a:r>
          </a:p>
        </p:txBody>
      </p:sp>
      <p:sp>
        <p:nvSpPr>
          <p:cNvPr id="11267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Let’s see…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04800"/>
            <a:ext cx="7772400" cy="1362075"/>
          </a:xfrm>
        </p:spPr>
        <p:txBody>
          <a:bodyPr/>
          <a:lstStyle/>
          <a:p>
            <a:pPr>
              <a:defRPr/>
            </a:pPr>
            <a:r>
              <a:rPr lang="en-US" dirty="0"/>
              <a:t>Why study sorting?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7E1182-F215-45C0-8B3D-DDE5897348A5}"/>
              </a:ext>
            </a:extLst>
          </p:cNvPr>
          <p:cNvSpPr/>
          <p:nvPr/>
        </p:nvSpPr>
        <p:spPr>
          <a:xfrm>
            <a:off x="732473" y="1300836"/>
            <a:ext cx="7573327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At least 5 well-known algorithms that have the same functionality: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+mn-lt"/>
              </a:rPr>
              <a:t>Heap sort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+mn-lt"/>
              </a:rPr>
              <a:t>Insertion sort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+mn-lt"/>
              </a:rPr>
              <a:t>Merge sort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+mn-lt"/>
              </a:rPr>
              <a:t>Quick sort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+mn-lt"/>
              </a:rPr>
              <a:t>Selection sort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Can do an analysis of each algorithm and compare the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Sorting is done every day all the time – think of the results of a google 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806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Course Goals for Sorting: </a:t>
            </a:r>
            <a:br>
              <a:rPr lang="en-US" dirty="0"/>
            </a:br>
            <a:r>
              <a:rPr lang="en-US" dirty="0"/>
              <a:t>You should…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Be able to </a:t>
            </a:r>
            <a:r>
              <a:rPr lang="en-US" dirty="0">
                <a:solidFill>
                  <a:schemeClr val="accent3"/>
                </a:solidFill>
              </a:rPr>
              <a:t>describe</a:t>
            </a:r>
            <a:r>
              <a:rPr lang="en-US" dirty="0"/>
              <a:t> basic sorting algorithms:</a:t>
            </a:r>
          </a:p>
          <a:p>
            <a:pPr lvl="1">
              <a:defRPr/>
            </a:pPr>
            <a:r>
              <a:rPr lang="en-US" dirty="0"/>
              <a:t>Selection sort –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lvl="1">
              <a:defRPr/>
            </a:pPr>
            <a:r>
              <a:rPr lang="en-US" dirty="0"/>
              <a:t>Insertion sort –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lvl="1">
              <a:defRPr/>
            </a:pPr>
            <a:r>
              <a:rPr lang="en-US" dirty="0"/>
              <a:t>Merge sort – O(N * log</a:t>
            </a:r>
            <a:r>
              <a:rPr lang="en-US" baseline="-25000" dirty="0"/>
              <a:t>2</a:t>
            </a:r>
            <a:r>
              <a:rPr lang="en-US" dirty="0"/>
              <a:t>(N))</a:t>
            </a:r>
          </a:p>
          <a:p>
            <a:pPr>
              <a:defRPr/>
            </a:pPr>
            <a:r>
              <a:rPr lang="en-US" dirty="0"/>
              <a:t>Know the </a:t>
            </a:r>
            <a:r>
              <a:rPr lang="en-US" dirty="0">
                <a:solidFill>
                  <a:schemeClr val="accent3"/>
                </a:solidFill>
              </a:rPr>
              <a:t>run-time efficiency </a:t>
            </a:r>
            <a:r>
              <a:rPr lang="en-US" dirty="0"/>
              <a:t>of each</a:t>
            </a:r>
          </a:p>
          <a:p>
            <a:pPr>
              <a:defRPr/>
            </a:pPr>
            <a:r>
              <a:rPr lang="en-US" dirty="0"/>
              <a:t>Know the </a:t>
            </a:r>
            <a:r>
              <a:rPr lang="en-US" dirty="0">
                <a:solidFill>
                  <a:schemeClr val="accent3"/>
                </a:solidFill>
              </a:rPr>
              <a:t>best and worst case</a:t>
            </a:r>
            <a:r>
              <a:rPr lang="en-US" dirty="0"/>
              <a:t> inputs for each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Course Goals for Sorting: </a:t>
            </a:r>
            <a:br>
              <a:rPr lang="en-US" dirty="0"/>
            </a:br>
            <a:r>
              <a:rPr lang="en-US" dirty="0"/>
              <a:t>You should…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Sorting Terminology:</a:t>
            </a:r>
          </a:p>
          <a:p>
            <a:pPr lvl="1">
              <a:defRPr/>
            </a:pPr>
            <a:r>
              <a:rPr lang="en-US" dirty="0"/>
              <a:t>Non-decreasing: use ≤</a:t>
            </a:r>
          </a:p>
          <a:p>
            <a:pPr lvl="1">
              <a:defRPr/>
            </a:pPr>
            <a:r>
              <a:rPr lang="en-US" dirty="0"/>
              <a:t>Non-increasing: use ≥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84B9D0-7B0E-487A-A7F2-278E61286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60" y="3276600"/>
            <a:ext cx="8382000" cy="340995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D6752E-BBEE-4049-A7B4-A9AA7FED4948}"/>
              </a:ext>
            </a:extLst>
          </p:cNvPr>
          <p:cNvCxnSpPr/>
          <p:nvPr/>
        </p:nvCxnSpPr>
        <p:spPr>
          <a:xfrm flipH="1">
            <a:off x="228600" y="3200400"/>
            <a:ext cx="86106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518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Selection Sort</a:t>
            </a:r>
          </a:p>
        </p:txBody>
      </p:sp>
      <p:sp>
        <p:nvSpPr>
          <p:cNvPr id="1536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Basic idea:</a:t>
            </a:r>
          </a:p>
          <a:p>
            <a:pPr lvl="1"/>
            <a:r>
              <a:rPr lang="en-US" dirty="0"/>
              <a:t>Think of the </a:t>
            </a:r>
            <a:r>
              <a:rPr lang="en-US" strike="dblStrike" dirty="0"/>
              <a:t>list</a:t>
            </a:r>
            <a:r>
              <a:rPr lang="en-US" dirty="0"/>
              <a:t> array as having a </a:t>
            </a:r>
            <a:r>
              <a:rPr lang="en-US" dirty="0">
                <a:solidFill>
                  <a:srgbClr val="00B050"/>
                </a:solidFill>
              </a:rPr>
              <a:t>sorted part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/>
              <a:t>(at the beginning) and an </a:t>
            </a:r>
            <a:r>
              <a:rPr lang="en-US" dirty="0">
                <a:solidFill>
                  <a:srgbClr val="FF0000"/>
                </a:solidFill>
              </a:rPr>
              <a:t>unsorted part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/>
              <a:t>(the rest)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Find the </a:t>
            </a:r>
            <a:r>
              <a:rPr lang="en-US" dirty="0">
                <a:solidFill>
                  <a:schemeClr val="accent3"/>
                </a:solidFill>
              </a:rPr>
              <a:t>smallest</a:t>
            </a:r>
            <a:r>
              <a:rPr lang="en-US" dirty="0"/>
              <a:t> value</a:t>
            </a:r>
            <a:br>
              <a:rPr lang="en-US" dirty="0"/>
            </a:br>
            <a:r>
              <a:rPr lang="en-US" dirty="0"/>
              <a:t>in the unsorted part</a:t>
            </a:r>
          </a:p>
          <a:p>
            <a:pPr lvl="1"/>
            <a:r>
              <a:rPr lang="en-US" dirty="0"/>
              <a:t>Move it to the </a:t>
            </a:r>
            <a:r>
              <a:rPr lang="en-US" dirty="0">
                <a:solidFill>
                  <a:schemeClr val="accent3"/>
                </a:solidFill>
              </a:rPr>
              <a:t>end</a:t>
            </a:r>
            <a:r>
              <a:rPr lang="en-US" dirty="0"/>
              <a:t> of the </a:t>
            </a:r>
            <a:br>
              <a:rPr lang="en-US" dirty="0"/>
            </a:br>
            <a:r>
              <a:rPr lang="en-US" dirty="0"/>
              <a:t>sorted part (making the </a:t>
            </a:r>
            <a:br>
              <a:rPr lang="en-US" dirty="0"/>
            </a:br>
            <a:r>
              <a:rPr lang="en-US" dirty="0"/>
              <a:t>sorted part bigger and the </a:t>
            </a:r>
            <a:br>
              <a:rPr lang="en-US" dirty="0"/>
            </a:br>
            <a:r>
              <a:rPr lang="en-US" dirty="0"/>
              <a:t>unsorted part smaller)</a:t>
            </a:r>
          </a:p>
        </p:txBody>
      </p:sp>
      <p:sp>
        <p:nvSpPr>
          <p:cNvPr id="4" name="Right Brace 3"/>
          <p:cNvSpPr/>
          <p:nvPr/>
        </p:nvSpPr>
        <p:spPr>
          <a:xfrm>
            <a:off x="4724400" y="3733800"/>
            <a:ext cx="457200" cy="2286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0" y="4410075"/>
            <a:ext cx="1981200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Repeat until unsorted part is empty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BFE18AB-4D0C-4433-AF8B-8108C5FA1039}"/>
              </a:ext>
            </a:extLst>
          </p:cNvPr>
          <p:cNvGrpSpPr/>
          <p:nvPr/>
        </p:nvGrpSpPr>
        <p:grpSpPr>
          <a:xfrm>
            <a:off x="561975" y="2899410"/>
            <a:ext cx="8124825" cy="723900"/>
            <a:chOff x="561975" y="2899410"/>
            <a:chExt cx="8124825" cy="7239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AF26B36-22D1-4D14-82FD-427183F26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975" y="2899410"/>
              <a:ext cx="8124825" cy="723900"/>
            </a:xfrm>
            <a:prstGeom prst="rect">
              <a:avLst/>
            </a:prstGeom>
          </p:spPr>
        </p:pic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993782F-5FB1-4EA3-A2C9-29EA5369D04D}"/>
                </a:ext>
              </a:extLst>
            </p:cNvPr>
            <p:cNvSpPr/>
            <p:nvPr/>
          </p:nvSpPr>
          <p:spPr>
            <a:xfrm>
              <a:off x="561975" y="2899410"/>
              <a:ext cx="2257425" cy="723900"/>
            </a:xfrm>
            <a:prstGeom prst="round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83D9296-6B4B-452E-A15F-0FE592C5ACAA}"/>
                </a:ext>
              </a:extLst>
            </p:cNvPr>
            <p:cNvSpPr/>
            <p:nvPr/>
          </p:nvSpPr>
          <p:spPr>
            <a:xfrm>
              <a:off x="2933522" y="2899410"/>
              <a:ext cx="5648503" cy="723900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8542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Profiling Selection Sort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solidFill>
                  <a:schemeClr val="accent3"/>
                </a:solidFill>
              </a:rPr>
              <a:t>Profiling</a:t>
            </a:r>
            <a:r>
              <a:rPr lang="en-US" dirty="0"/>
              <a:t>: collecting data on the run-time behavior of an algorithm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In Eclipse, determine how long does selection sort take on:</a:t>
            </a:r>
          </a:p>
          <a:p>
            <a:pPr lvl="1">
              <a:defRPr/>
            </a:pPr>
            <a:r>
              <a:rPr lang="en-US" dirty="0"/>
              <a:t>10,000 elements?</a:t>
            </a:r>
          </a:p>
          <a:p>
            <a:pPr lvl="1">
              <a:defRPr/>
            </a:pPr>
            <a:r>
              <a:rPr lang="en-US" dirty="0"/>
              <a:t>20,000 elements?</a:t>
            </a:r>
          </a:p>
          <a:p>
            <a:pPr lvl="1">
              <a:defRPr/>
            </a:pPr>
            <a:r>
              <a:rPr lang="en-US" dirty="0"/>
              <a:t>…</a:t>
            </a:r>
          </a:p>
          <a:p>
            <a:pPr lvl="1">
              <a:defRPr/>
            </a:pPr>
            <a:r>
              <a:rPr lang="en-US" dirty="0"/>
              <a:t>80,000 elements?</a:t>
            </a:r>
          </a:p>
          <a:p>
            <a:pPr lvl="1">
              <a:defRPr/>
            </a:pPr>
            <a:endParaRPr lang="en-US" dirty="0"/>
          </a:p>
        </p:txBody>
      </p:sp>
      <p:sp>
        <p:nvSpPr>
          <p:cNvPr id="5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Performance Analysis Basics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228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Come up with a math function f(n) such that it does the following:</a:t>
            </a:r>
          </a:p>
          <a:p>
            <a:r>
              <a:rPr lang="en-US" dirty="0"/>
              <a:t>input: n = size of the problem to be solved by the algorithm</a:t>
            </a:r>
          </a:p>
          <a:p>
            <a:pPr marL="0" indent="0">
              <a:buNone/>
              <a:defRPr/>
            </a:pPr>
            <a:endParaRPr lang="en-US" sz="2800" dirty="0"/>
          </a:p>
        </p:txBody>
      </p:sp>
      <p:pic>
        <p:nvPicPr>
          <p:cNvPr id="1026" name="Picture 2" descr="http://pages.iu.edu/~jholly/C455/Notes/Chapter3/quadrants.gif">
            <a:extLst>
              <a:ext uri="{FF2B5EF4-FFF2-40B4-BE49-F238E27FC236}">
                <a16:creationId xmlns:a16="http://schemas.microsoft.com/office/drawing/2014/main" id="{7770638D-821D-4A0D-99E7-E3A1EBA08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868" y="3124200"/>
            <a:ext cx="3916232" cy="320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27F6201-3CBD-4867-9939-534DD0E74B7F}"/>
              </a:ext>
            </a:extLst>
          </p:cNvPr>
          <p:cNvSpPr/>
          <p:nvPr/>
        </p:nvSpPr>
        <p:spPr>
          <a:xfrm>
            <a:off x="609600" y="3604823"/>
            <a:ext cx="4267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output: y = f(n) - the number of instructions executed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Only care about Quadrant 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0284B0-2301-48B5-BA87-A39F68854F6C}"/>
              </a:ext>
            </a:extLst>
          </p:cNvPr>
          <p:cNvSpPr/>
          <p:nvPr/>
        </p:nvSpPr>
        <p:spPr>
          <a:xfrm>
            <a:off x="6781800" y="3048000"/>
            <a:ext cx="609600" cy="3810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6A34923-4B0A-49E3-8A19-6816B6669FD1}"/>
              </a:ext>
            </a:extLst>
          </p:cNvPr>
          <p:cNvSpPr/>
          <p:nvPr/>
        </p:nvSpPr>
        <p:spPr>
          <a:xfrm>
            <a:off x="8534400" y="4343400"/>
            <a:ext cx="266700" cy="26384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9530</TotalTime>
  <Words>1029</Words>
  <Application>Microsoft Office PowerPoint</Application>
  <PresentationFormat>On-screen Show (4:3)</PresentationFormat>
  <Paragraphs>187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 Math</vt:lpstr>
      <vt:lpstr>Courier New</vt:lpstr>
      <vt:lpstr>Lucida Sans Typewriter</vt:lpstr>
      <vt:lpstr>Wingdings</vt:lpstr>
      <vt:lpstr>Office Theme</vt:lpstr>
      <vt:lpstr>CSSE 220</vt:lpstr>
      <vt:lpstr>Questions?</vt:lpstr>
      <vt:lpstr>What is sorting?</vt:lpstr>
      <vt:lpstr>Why study sorting?</vt:lpstr>
      <vt:lpstr>Course Goals for Sorting:  You should…</vt:lpstr>
      <vt:lpstr>Course Goals for Sorting:  You should…</vt:lpstr>
      <vt:lpstr>Selection Sort</vt:lpstr>
      <vt:lpstr>Profiling Selection Sort</vt:lpstr>
      <vt:lpstr>Performance Analysis Basics</vt:lpstr>
      <vt:lpstr>Analyzing Selection Sort</vt:lpstr>
      <vt:lpstr>Summation Notation &amp; Facts</vt:lpstr>
      <vt:lpstr>Summation Notation &amp; Facts</vt:lpstr>
      <vt:lpstr>Big-Oh Notation</vt:lpstr>
      <vt:lpstr>Formally</vt:lpstr>
      <vt:lpstr>Insertion Sort</vt:lpstr>
      <vt:lpstr>Insertion Sort Exercise</vt:lpstr>
      <vt:lpstr>Searching</vt:lpstr>
      <vt:lpstr>Binary Search of Sorted Data</vt:lpstr>
      <vt:lpstr>Analyzing Binary Search</vt:lpstr>
      <vt:lpstr>Work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Delvin Defoe</dc:creator>
  <cp:lastModifiedBy>Hollingsworth, Joseph E.</cp:lastModifiedBy>
  <cp:revision>860</cp:revision>
  <cp:lastPrinted>2013-01-07T22:34:22Z</cp:lastPrinted>
  <dcterms:created xsi:type="dcterms:W3CDTF">2007-11-19T15:20:41Z</dcterms:created>
  <dcterms:modified xsi:type="dcterms:W3CDTF">2018-10-31T21:49:39Z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</Properties>
</file>