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  <p:sldMasterId id="2147483801" r:id="rId2"/>
  </p:sldMasterIdLst>
  <p:notesMasterIdLst>
    <p:notesMasterId r:id="rId47"/>
  </p:notesMasterIdLst>
  <p:sldIdLst>
    <p:sldId id="258" r:id="rId3"/>
    <p:sldId id="260" r:id="rId4"/>
    <p:sldId id="303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FCAA6-0938-436B-A193-A9CC7B5CC63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0A3B2-E643-43E9-ACC9-A29BB5C3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ckoosandbox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zynamics.com/bindiff.html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Why forensics -- using Scalpel to automatically recover files. This may fail or give us unusual data. We need to double check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Or, think steganography/CTF. We are interested in NOT ONLY the magic header, but any embedded structures.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Willi</a:t>
            </a:r>
          </a:p>
          <a:p>
            <a:endParaRPr lang="en-US" dirty="0" smtClean="0"/>
          </a:p>
          <a:p>
            <a:r>
              <a:rPr lang="en-US" dirty="0" smtClean="0"/>
              <a:t>I’m an</a:t>
            </a:r>
            <a:r>
              <a:rPr lang="en-US" baseline="0" dirty="0" smtClean="0"/>
              <a:t> consultant out of Mandiant’s New York City office. </a:t>
            </a:r>
          </a:p>
          <a:p>
            <a:r>
              <a:rPr lang="en-US" baseline="0" dirty="0" smtClean="0"/>
              <a:t>On a day to day basis, I typically respond to/investigate </a:t>
            </a:r>
            <a:r>
              <a:rPr lang="en-US" b="1" baseline="0" dirty="0" smtClean="0"/>
              <a:t>computer intrusions </a:t>
            </a:r>
            <a:r>
              <a:rPr lang="en-US" baseline="0" dirty="0" smtClean="0"/>
              <a:t>and hacking, perform </a:t>
            </a:r>
            <a:r>
              <a:rPr lang="en-US" b="1" baseline="0" dirty="0" smtClean="0"/>
              <a:t>forensics</a:t>
            </a:r>
            <a:r>
              <a:rPr lang="en-US" baseline="0" dirty="0" smtClean="0"/>
              <a:t> on Unix and Windows systems, and </a:t>
            </a:r>
            <a:r>
              <a:rPr lang="en-US" b="1" baseline="0" dirty="0" smtClean="0"/>
              <a:t>pen-test mobile applications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 often see evidence of attackers performing exploits against vulnerable systems, and its my task to figure out exactly what happened.</a:t>
            </a:r>
          </a:p>
          <a:p>
            <a:r>
              <a:rPr lang="en-US" baseline="0" dirty="0" smtClean="0"/>
              <a:t>Its important to me to ensure that  I’ve discovered the true extent of a compromise.</a:t>
            </a:r>
          </a:p>
          <a:p>
            <a:r>
              <a:rPr lang="en-US" baseline="0" dirty="0" smtClean="0"/>
              <a:t>I’m really </a:t>
            </a:r>
            <a:r>
              <a:rPr lang="en-US" b="1" baseline="0" dirty="0" smtClean="0"/>
              <a:t>excited</a:t>
            </a:r>
            <a:r>
              <a:rPr lang="en-US" baseline="0" dirty="0" smtClean="0"/>
              <a:t> to have you on the phone today, </a:t>
            </a:r>
          </a:p>
          <a:p>
            <a:r>
              <a:rPr lang="en-US" baseline="0" dirty="0" smtClean="0"/>
              <a:t>  because recently I’ve seen attackers get much better at cleaning  up after a job,</a:t>
            </a:r>
          </a:p>
          <a:p>
            <a:r>
              <a:rPr lang="en-US" baseline="0" dirty="0" smtClean="0"/>
              <a:t>  and the techniques we’ll demonstrate today can help you see right past the obfuscation.</a:t>
            </a:r>
          </a:p>
          <a:p>
            <a:r>
              <a:rPr lang="en-US" baseline="0" dirty="0" smtClean="0"/>
              <a:t>By the end of today’s session, I think you’ll be ready to tackle INDX buffers in the field, and you’ll be better equipped to battle emerging cyber threats.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2B13342-21E0-3B48-8250-38910847ED1D}" type="datetime4">
              <a:rPr lang="en-US" smtClean="0"/>
              <a:pPr>
                <a:defRPr/>
              </a:pPr>
              <a:t>October 17,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2010, Mandiant Corp.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39F6E7D-C4AE-4439-BA38-CEAFA31F591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file  -  doesnt give much more than filetype</a:t>
            </a:r>
          </a:p>
          <a:p>
            <a:pPr lvl="0" rtl="0">
              <a:buNone/>
            </a:pPr>
            <a:r>
              <a:rPr lang="en"/>
              <a:t>diff - won't really work with anything besides text </a:t>
            </a:r>
          </a:p>
          <a:p>
            <a:pPr lvl="0" rtl="0">
              <a:buNone/>
            </a:pPr>
            <a:r>
              <a:rPr lang="en"/>
              <a:t>hex editor - perhaps too much  detail. macro view?</a:t>
            </a:r>
          </a:p>
          <a:p>
            <a:pPr lvl="0" rtl="0">
              <a:buNone/>
            </a:pPr>
            <a:r>
              <a:rPr lang="en"/>
              <a:t>distance function - comparison only. doesnt approach file structure</a:t>
            </a:r>
          </a:p>
          <a:p>
            <a:pPr lvl="0" rtl="0">
              <a:buNone/>
            </a:pPr>
            <a:r>
              <a:rPr lang="en"/>
              <a:t>DSTs (domain specific tools) - requires an analyst with domain-specific knowledge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http://www.cuckoosandbox.org/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pPr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http://www.zynamics.com/bindiff.html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scale the distance function to [0.0, 1.0]</a:t>
            </a:r>
          </a:p>
          <a:p>
            <a:endParaRPr lang="en"/>
          </a:p>
          <a:p>
            <a:pPr>
              <a:buNone/>
            </a:pPr>
            <a:r>
              <a:rPr lang="en"/>
              <a:t>composite distance function weights can be determined by high-powered machine learning. or malware analysts' experience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well this may or may not work with multi-threaded applications, it helps when malware is heavily packed or obfuscated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ssdeep -r -p . | grep "matches" | sed -e "s/.*\/\([^\/]*\) matches/\1,matches/g" -e "s/matches.*\/\([^\/]*\)/\1,/g" -e "s/ (\\([0-9]*\\))/,0.\1/g" | awk 'BEGIN{print "Source,Target,Weight,Type"}{print $0"Undirected"}' &gt; /tmp/clusters.csv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/>
              <a:t>one thing that is nice about this is that the algorithm is transparent.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/>
              <a:t>want to know why two things are the in the same cluster, well its easy to look up.</a:t>
            </a:r>
          </a:p>
          <a:p>
            <a:endParaRPr lang="en" sz="1000"/>
          </a:p>
          <a:p>
            <a:pPr lvl="0" rtl="0">
              <a:spcBef>
                <a:spcPts val="600"/>
              </a:spcBef>
              <a:buNone/>
            </a:pPr>
            <a:r>
              <a:rPr lang="en" sz="1000"/>
              <a:t>the quality of the clustering is dependent on the distance function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
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overview bars can give an overview, but scaling out smoothly doesnt work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its nice you can link to external content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file  -  doesnt give much more than filetype</a:t>
            </a:r>
          </a:p>
          <a:p>
            <a:pPr lvl="0" rtl="0">
              <a:buNone/>
            </a:pPr>
            <a:r>
              <a:rPr lang="en"/>
              <a:t>diff - won't really work with anything besides text </a:t>
            </a:r>
          </a:p>
          <a:p>
            <a:pPr lvl="0" rtl="0">
              <a:buNone/>
            </a:pPr>
            <a:r>
              <a:rPr lang="en"/>
              <a:t>hex editor - perhaps too much  detail. macro view?</a:t>
            </a:r>
          </a:p>
          <a:p>
            <a:pPr lvl="0" rtl="0">
              <a:buNone/>
            </a:pPr>
            <a:r>
              <a:rPr lang="en"/>
              <a:t>distance function - comparison only. doesnt approach file structure</a:t>
            </a:r>
          </a:p>
          <a:p>
            <a:pPr lvl="0" rtl="0">
              <a:buNone/>
            </a:pPr>
            <a:r>
              <a:rPr lang="en"/>
              <a:t>DSTs (domain specific tools) - requires an analyst with domain-specific knowledge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8314891" y="6492875"/>
            <a:ext cx="38099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69F3F2-5BE9-534B-9359-2150E4ECFF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14891" y="6492875"/>
            <a:ext cx="3809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269F3F2-5BE9-534B-9359-2150E4ECFF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55648"/>
            <a:ext cx="3886200" cy="4173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55648"/>
            <a:ext cx="3886200" cy="4173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14891" y="6492875"/>
            <a:ext cx="3809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269F3F2-5BE9-534B-9359-2150E4ECFF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8314891" y="6492874"/>
            <a:ext cx="38099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69F3F2-5BE9-534B-9359-2150E4ECF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548640" y="1600200"/>
            <a:ext cx="7772400" cy="2209800"/>
          </a:xfrm>
          <a:effectLst/>
        </p:spPr>
        <p:txBody>
          <a:bodyPr/>
          <a:lstStyle>
            <a:lvl1pPr marR="9144" algn="l">
              <a:defRPr sz="3600" b="1" cap="all" spc="0" baseline="0">
                <a:solidFill>
                  <a:schemeClr val="accent1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8640" y="4419600"/>
            <a:ext cx="7772400" cy="1280160"/>
          </a:xfrm>
        </p:spPr>
        <p:txBody>
          <a:bodyPr lIns="0" tIns="0" anchor="t" anchorCtr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72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ctr">
            <a:noAutofit/>
          </a:bodyPr>
          <a:lstStyle>
            <a:lvl1pPr marL="73152" indent="0" algn="l">
              <a:buNone/>
              <a:defRPr sz="2400" b="1" cap="all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600200"/>
            <a:ext cx="4041775" cy="639762"/>
          </a:xfrm>
        </p:spPr>
        <p:txBody>
          <a:bodyPr anchor="ctr">
            <a:noAutofit/>
          </a:bodyPr>
          <a:lstStyle>
            <a:lvl1pPr marL="73152" indent="0">
              <a:buNone/>
              <a:defRPr sz="2400" b="1" cap="all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286001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1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6200" y="6483350"/>
            <a:ext cx="381000" cy="2286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568932C-26A6-4C79-9289-19A99164C318}" type="slidenum">
              <a:rPr lang="en-US" smtClean="0"/>
              <a:pPr>
                <a:defRPr/>
              </a:pPr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rgbClr val="FFFFFF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22906" y="0"/>
            <a:ext cx="8915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68026"/>
            <a:ext cx="91440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3348"/>
            <a:ext cx="7772400" cy="2111303"/>
          </a:xfrm>
          <a:effectLst/>
        </p:spPr>
        <p:txBody>
          <a:bodyPr lIns="0" tIns="0" rIns="0" bIns="0" anchor="ctr" anchorCtr="0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43252"/>
            <a:ext cx="7086600" cy="1301591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800" b="1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MIRcon_2012_logo_fin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58363"/>
            <a:ext cx="3090775" cy="10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rgbClr val="FFFFFF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122906" y="0"/>
            <a:ext cx="8915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45800"/>
            <a:ext cx="9144000" cy="1265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155" y="317489"/>
            <a:ext cx="8224735" cy="1143000"/>
          </a:xfrm>
          <a:prstGeom prst="rect">
            <a:avLst/>
          </a:prstGeom>
          <a:noFill/>
        </p:spPr>
        <p:txBody>
          <a:bodyPr vert="horz" lIns="0" tIns="0" rIns="0" bIns="9144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155" y="1741064"/>
            <a:ext cx="8224735" cy="443113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 descr="MIRcon_2012_logo_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6418" y="6281522"/>
            <a:ext cx="1545388" cy="545610"/>
          </a:xfrm>
          <a:prstGeom prst="rect">
            <a:avLst/>
          </a:prstGeom>
          <a:effectLst/>
        </p:spPr>
      </p:pic>
      <p:sp>
        <p:nvSpPr>
          <p:cNvPr id="17" name="Slide Number Placeholder 22"/>
          <p:cNvSpPr txBox="1">
            <a:spLocks/>
          </p:cNvSpPr>
          <p:nvPr/>
        </p:nvSpPr>
        <p:spPr>
          <a:xfrm>
            <a:off x="8314891" y="6492875"/>
            <a:ext cx="380999" cy="365125"/>
          </a:xfrm>
          <a:prstGeom prst="rect">
            <a:avLst/>
          </a:prstGeom>
          <a:solidFill>
            <a:srgbClr val="8EC9CC"/>
          </a:solidFill>
          <a:ln>
            <a:noFill/>
          </a:ln>
          <a:effectLst/>
        </p:spPr>
        <p:txBody>
          <a:bodyPr vert="horz" lIns="0" tIns="0" rIns="0" bIns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>
                <a:solidFill>
                  <a:srgbClr val="FFFFFF"/>
                </a:solidFill>
                <a:latin typeface="Arial Bold"/>
                <a:cs typeface="Arial Bold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9F3F2-5BE9-534B-9359-2150E4ECFF98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Arial Bold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/>
              <a:ea typeface="+mn-ea"/>
              <a:cs typeface="Arial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9" r:id="rId4"/>
    <p:sldLayoutId id="2147483800" r:id="rId5"/>
    <p:sldLayoutId id="2147483803" r:id="rId6"/>
    <p:sldLayoutId id="2147483804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spc="0">
          <a:solidFill>
            <a:schemeClr val="bg1"/>
          </a:solidFill>
          <a:effectLst/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Arial" charset="0"/>
        <a:buChar char="−"/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Arial" charset="0"/>
        <a:buChar char="›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FD5D-DB66-954D-BD76-C6C6677DE321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A8F8-DF44-C747-97ED-470FDDD8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media.com/timeflow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rte.si/posts/visualisation/binvis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viz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eph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orte.si/posts/visualisation/hilbert-snake/index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ephi.org/" TargetMode="External"/><Relationship Id="rId5" Type="http://schemas.openxmlformats.org/officeDocument/2006/relationships/hyperlink" Target="http://www.simile-widgets.org/" TargetMode="External"/><Relationship Id="rId4" Type="http://schemas.openxmlformats.org/officeDocument/2006/relationships/hyperlink" Target="http://flowingmedia.com/timeflow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ile-widgets.org/timelin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Painting the Data for Fun and Profit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Ballenthin</a:t>
            </a:r>
          </a:p>
          <a:p>
            <a:r>
              <a:rPr lang="en-US" dirty="0" smtClean="0"/>
              <a:t>Consultant</a:t>
            </a:r>
          </a:p>
          <a:p>
            <a:r>
              <a:rPr lang="en-US" dirty="0" smtClean="0"/>
              <a:t>Mandiant</a:t>
            </a:r>
          </a:p>
        </p:txBody>
      </p:sp>
    </p:spTree>
    <p:extLst>
      <p:ext uri="{BB962C8B-B14F-4D97-AF65-F5344CB8AC3E}">
        <p14:creationId xmlns:p14="http://schemas.microsoft.com/office/powerpoint/2010/main" val="14461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Enter: TimeFlow</a:t>
            </a:r>
          </a:p>
        </p:txBody>
      </p:sp>
      <p:pic>
        <p:nvPicPr>
          <p:cNvPr id="1026" name="Picture 2" descr="C:\Users\Willi Ballenthin\Desktop\Clients\Mandiant\MIRCon\Screenshot - 10172012 - 10^%26^%12 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8"/>
          <a:stretch/>
        </p:blipFill>
        <p:spPr bwMode="auto">
          <a:xfrm>
            <a:off x="123826" y="2331534"/>
            <a:ext cx="890043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08858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Enter: TimeFlow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515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TimeFlow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http://flowingmedia.com/timeflow.html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Developed for journalists to reconstruct events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Extremely interactive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Slice-n-dice on fields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Supports long running events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A bunch of views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 smtClean="0"/>
              <a:t>Timeline</a:t>
            </a:r>
            <a:endParaRPr lang="en" dirty="0"/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C</a:t>
            </a:r>
            <a:r>
              <a:rPr lang="en" dirty="0" smtClean="0"/>
              <a:t>alendar</a:t>
            </a:r>
            <a:endParaRPr lang="en" dirty="0"/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B</a:t>
            </a:r>
            <a:r>
              <a:rPr lang="en" dirty="0" smtClean="0"/>
              <a:t>ar </a:t>
            </a:r>
            <a:r>
              <a:rPr lang="en" dirty="0"/>
              <a:t>chart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-US" dirty="0" smtClean="0"/>
              <a:t>T</a:t>
            </a:r>
            <a:r>
              <a:rPr lang="en" dirty="0" smtClean="0"/>
              <a:t>able, </a:t>
            </a:r>
            <a:r>
              <a:rPr lang="en" dirty="0" smtClean="0"/>
              <a:t>List</a:t>
            </a:r>
            <a:endParaRPr lang="en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Implemented in Java, provided as a single JAR</a:t>
            </a:r>
          </a:p>
        </p:txBody>
      </p:sp>
    </p:spTree>
    <p:extLst>
      <p:ext uri="{BB962C8B-B14F-4D97-AF65-F5344CB8AC3E}">
        <p14:creationId xmlns:p14="http://schemas.microsoft.com/office/powerpoint/2010/main" val="79741812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TimeFlow - As easy as a CSV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/>
              <a:t>Example data: 4,265 events from ~</a:t>
            </a:r>
            <a:r>
              <a:rPr lang="en" dirty="0" smtClean="0"/>
              <a:t>2008 - 2010</a:t>
            </a:r>
            <a:endParaRPr lang="en" dirty="0"/>
          </a:p>
        </p:txBody>
      </p:sp>
      <p:sp>
        <p:nvSpPr>
          <p:cNvPr id="255" name="Shape 255"/>
          <p:cNvSpPr/>
          <p:nvPr/>
        </p:nvSpPr>
        <p:spPr>
          <a:xfrm>
            <a:off x="210069" y="2565867"/>
            <a:ext cx="8773297" cy="4295263"/>
          </a:xfrm>
          <a:prstGeom prst="rect">
            <a:avLst/>
          </a:prstGeom>
          <a:blipFill>
            <a:blip r:embed="rId3"/>
            <a:srcRect/>
            <a:stretch>
              <a:fillRect l="1" r="-4226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323454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123570" y="1855384"/>
            <a:ext cx="8921576" cy="4414344"/>
          </a:xfrm>
          <a:prstGeom prst="rect">
            <a:avLst/>
          </a:prstGeom>
          <a:blipFill>
            <a:blip r:embed="rId3"/>
            <a:srcRect/>
            <a:stretch>
              <a:fillRect r="-2494"/>
            </a:stretch>
          </a:blipFill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TimeFlow - Review, Edit Data</a:t>
            </a:r>
          </a:p>
        </p:txBody>
      </p:sp>
    </p:spTree>
    <p:extLst>
      <p:ext uri="{BB962C8B-B14F-4D97-AF65-F5344CB8AC3E}">
        <p14:creationId xmlns:p14="http://schemas.microsoft.com/office/powerpoint/2010/main" val="231048795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1439176" y="1727071"/>
            <a:ext cx="6315075" cy="5105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TimeFlow - Summarize and Stack</a:t>
            </a:r>
          </a:p>
        </p:txBody>
      </p:sp>
    </p:spTree>
    <p:extLst>
      <p:ext uri="{BB962C8B-B14F-4D97-AF65-F5344CB8AC3E}">
        <p14:creationId xmlns:p14="http://schemas.microsoft.com/office/powerpoint/2010/main" val="294891979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39309" y="1524000"/>
            <a:ext cx="8553450" cy="53342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460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TimeFlow - Summarize and Timeline</a:t>
            </a:r>
          </a:p>
        </p:txBody>
      </p:sp>
    </p:spTree>
    <p:extLst>
      <p:ext uri="{BB962C8B-B14F-4D97-AF65-F5344CB8AC3E}">
        <p14:creationId xmlns:p14="http://schemas.microsoft.com/office/powerpoint/2010/main" val="408963721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819150" y="2191237"/>
            <a:ext cx="7505700" cy="3762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TimeFlow - Events over Time</a:t>
            </a:r>
          </a:p>
        </p:txBody>
      </p:sp>
    </p:spTree>
    <p:extLst>
      <p:ext uri="{BB962C8B-B14F-4D97-AF65-F5344CB8AC3E}">
        <p14:creationId xmlns:p14="http://schemas.microsoft.com/office/powerpoint/2010/main" val="66008349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716692" y="1544594"/>
            <a:ext cx="7890358" cy="53085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TimeFlow - Interact with the Timeline</a:t>
            </a:r>
          </a:p>
        </p:txBody>
      </p:sp>
    </p:spTree>
    <p:extLst>
      <p:ext uri="{BB962C8B-B14F-4D97-AF65-F5344CB8AC3E}">
        <p14:creationId xmlns:p14="http://schemas.microsoft.com/office/powerpoint/2010/main" val="235429754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Visually Reviewing Binary Files</a:t>
            </a:r>
          </a:p>
        </p:txBody>
      </p:sp>
    </p:spTree>
    <p:extLst>
      <p:ext uri="{BB962C8B-B14F-4D97-AF65-F5344CB8AC3E}">
        <p14:creationId xmlns:p14="http://schemas.microsoft.com/office/powerpoint/2010/main" val="406906232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Visually Reviewing Binary Files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Problem Domain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We treat files as (file names + arbitrary data)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But, what do files look like?</a:t>
            </a:r>
          </a:p>
          <a:p>
            <a:pPr marL="1371600" lvl="2" indent="-381000" rtl="0">
              <a:spcBef>
                <a:spcPts val="48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A step above hex encodings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Hashes, even SSDeep, have little meaning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Once we start looking at files, can we compare them?</a:t>
            </a:r>
          </a:p>
        </p:txBody>
      </p:sp>
    </p:spTree>
    <p:extLst>
      <p:ext uri="{BB962C8B-B14F-4D97-AF65-F5344CB8AC3E}">
        <p14:creationId xmlns:p14="http://schemas.microsoft.com/office/powerpoint/2010/main" val="47267807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6736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Introduction</a:t>
            </a:r>
          </a:p>
          <a:p>
            <a:pPr marL="457200" lvl="0" indent="-4191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Exploring the Attacker </a:t>
            </a:r>
            <a:r>
              <a:rPr lang="en" dirty="0" smtClean="0"/>
              <a:t>Lifecycle</a:t>
            </a:r>
            <a:endParaRPr lang="en" dirty="0"/>
          </a:p>
          <a:p>
            <a:pPr marL="457200" lvl="0" indent="-4191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Visually Reviewing Binary </a:t>
            </a:r>
            <a:r>
              <a:rPr lang="en" dirty="0" smtClean="0"/>
              <a:t>Files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Making </a:t>
            </a:r>
            <a:r>
              <a:rPr lang="en" dirty="0"/>
              <a:t>Sense of Malware </a:t>
            </a:r>
            <a:r>
              <a:rPr lang="en" dirty="0" smtClean="0"/>
              <a:t>Variants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Q&amp;A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8693905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Motivating Example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 have two completely unknown files recovered during disk forensics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 they have a similar structure?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Sure, we can use traditional techniques, like `file`, but this doesn't capture embedded structures</a:t>
            </a:r>
          </a:p>
        </p:txBody>
      </p:sp>
    </p:spTree>
    <p:extLst>
      <p:ext uri="{BB962C8B-B14F-4D97-AF65-F5344CB8AC3E}">
        <p14:creationId xmlns:p14="http://schemas.microsoft.com/office/powerpoint/2010/main" val="282582246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Potential Solutions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65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`file` - guess the file type based on headers and file structure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`diff` - compare text and show differences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Hex editor "compare files..."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Distance function from part </a:t>
            </a:r>
            <a:r>
              <a:rPr lang="en" dirty="0" smtClean="0"/>
              <a:t>3</a:t>
            </a: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Domain-specific tools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e.g. `objdump` for executable files</a:t>
            </a:r>
          </a:p>
        </p:txBody>
      </p:sp>
    </p:spTree>
    <p:extLst>
      <p:ext uri="{BB962C8B-B14F-4D97-AF65-F5344CB8AC3E}">
        <p14:creationId xmlns:p14="http://schemas.microsoft.com/office/powerpoint/2010/main" val="2897524659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None/>
            </a:pPr>
            <a:r>
              <a:rPr lang="en"/>
              <a:t>Let's try to draw the files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796899" cy="404774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i="1" dirty="0"/>
              <a:t>Malware images: Visualization and </a:t>
            </a:r>
            <a:r>
              <a:rPr lang="en" i="1" dirty="0" smtClean="0"/>
              <a:t>automatic classiﬁcation</a:t>
            </a:r>
            <a:r>
              <a:rPr lang="en" dirty="0"/>
              <a:t>. L. Nataraj, S. Karthikeyan, G. Jacob, and B. </a:t>
            </a:r>
            <a:r>
              <a:rPr lang="en" dirty="0" smtClean="0"/>
              <a:t>Manjunath, 2011</a:t>
            </a:r>
            <a:endParaRPr lang="en" dirty="0"/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Convert file to a vector of 8-bit values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Use this data as a bitmap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Ultimate goal: use image recognition techniques to identify malware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Turns out, this works</a:t>
            </a:r>
          </a:p>
          <a:p>
            <a:endParaRPr lang="en" dirty="0"/>
          </a:p>
        </p:txBody>
      </p:sp>
      <p:sp>
        <p:nvSpPr>
          <p:cNvPr id="137" name="Shape 137"/>
          <p:cNvSpPr/>
          <p:nvPr/>
        </p:nvSpPr>
        <p:spPr>
          <a:xfrm>
            <a:off x="6392737" y="2365239"/>
            <a:ext cx="2079668" cy="34376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66642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"Malware Images" Technique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796899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This works well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Very intuitive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Fast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However, 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Color scale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File sizes / image dimensions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Feature locality</a:t>
            </a:r>
          </a:p>
          <a:p>
            <a:endParaRPr lang="en" dirty="0"/>
          </a:p>
        </p:txBody>
      </p:sp>
      <p:sp>
        <p:nvSpPr>
          <p:cNvPr id="144" name="Shape 144"/>
          <p:cNvSpPr/>
          <p:nvPr/>
        </p:nvSpPr>
        <p:spPr>
          <a:xfrm>
            <a:off x="6392737" y="2365239"/>
            <a:ext cx="2079668" cy="34376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029342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Aldo Cortesi - binvis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8092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Aldo of Nullcube suggests an improvement `binvis`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Meaningful colors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Better spatial clustering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Free, open-source, Python</a:t>
            </a:r>
          </a:p>
          <a:p>
            <a:endParaRPr lang="en" dirty="0"/>
          </a:p>
          <a:p>
            <a:pPr marL="457200" lvl="0" indent="-419100">
              <a:buClr>
                <a:srgbClr val="000000"/>
              </a:buClr>
              <a:buSzPct val="277777"/>
              <a:buFont typeface="Arial"/>
              <a:buChar char="•"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http://corte.si/posts/visualisation/binvis/index.html</a:t>
            </a:r>
          </a:p>
        </p:txBody>
      </p:sp>
      <p:sp>
        <p:nvSpPr>
          <p:cNvPr id="151" name="Shape 151"/>
          <p:cNvSpPr/>
          <p:nvPr/>
        </p:nvSpPr>
        <p:spPr>
          <a:xfrm>
            <a:off x="6270421" y="1569737"/>
            <a:ext cx="2346585" cy="46799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5505978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811764" y="1567490"/>
            <a:ext cx="2631442" cy="43507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7" name="Shape 157"/>
          <p:cNvSpPr/>
          <p:nvPr/>
        </p:nvSpPr>
        <p:spPr>
          <a:xfrm>
            <a:off x="5558465" y="1582112"/>
            <a:ext cx="2516619" cy="45110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58" name="Shape 158"/>
          <p:cNvSpPr txBox="1"/>
          <p:nvPr/>
        </p:nvSpPr>
        <p:spPr>
          <a:xfrm>
            <a:off x="713135" y="721960"/>
            <a:ext cx="2828700" cy="58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2400" dirty="0"/>
              <a:t>"Malware Images"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193524" y="740886"/>
            <a:ext cx="1246499" cy="58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dirty="0"/>
              <a:t>"binvis"</a:t>
            </a:r>
          </a:p>
        </p:txBody>
      </p:sp>
    </p:spTree>
    <p:extLst>
      <p:ext uri="{BB962C8B-B14F-4D97-AF65-F5344CB8AC3E}">
        <p14:creationId xmlns:p14="http://schemas.microsoft.com/office/powerpoint/2010/main" val="1268154666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"binvis" Color Schema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3174900" cy="260145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 dirty="0"/>
              <a:t>Black -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0x00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 dirty="0"/>
              <a:t>White -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0xFF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 dirty="0"/>
              <a:t>Blue   - Printable</a:t>
            </a:r>
          </a:p>
          <a:p>
            <a:pPr>
              <a:lnSpc>
                <a:spcPct val="150000"/>
              </a:lnSpc>
              <a:buNone/>
            </a:pPr>
            <a:r>
              <a:rPr lang="en" dirty="0" smtClean="0"/>
              <a:t>Red    </a:t>
            </a:r>
            <a:r>
              <a:rPr lang="en" dirty="0"/>
              <a:t>- Else</a:t>
            </a:r>
          </a:p>
        </p:txBody>
      </p:sp>
      <p:sp>
        <p:nvSpPr>
          <p:cNvPr id="166" name="Shape 166"/>
          <p:cNvSpPr/>
          <p:nvPr/>
        </p:nvSpPr>
        <p:spPr>
          <a:xfrm>
            <a:off x="340550" y="1781825"/>
            <a:ext cx="449100" cy="382199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40550" y="2401724"/>
            <a:ext cx="449100" cy="3821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40550" y="3033980"/>
            <a:ext cx="449100" cy="382199"/>
          </a:xfrm>
          <a:prstGeom prst="rect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40550" y="3690950"/>
            <a:ext cx="449100" cy="382199"/>
          </a:xfrm>
          <a:prstGeom prst="rect">
            <a:avLst/>
          </a:prstGeom>
          <a:solidFill>
            <a:srgbClr val="CC4125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102925" y="668050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246914" y="5170714"/>
            <a:ext cx="3897086" cy="1687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Willi Ballenthin\Desktop\Clients\Mandiant\MIRCon\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97" y="1667702"/>
            <a:ext cx="1266974" cy="50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lli Ballenthin\Desktop\Clients\Mandiant\MIRCon\ls-u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71" y="1667700"/>
            <a:ext cx="1266975" cy="50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34938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360325" y="1588601"/>
            <a:ext cx="2162273" cy="45400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7" name="Shape 177"/>
          <p:cNvSpPr/>
          <p:nvPr/>
        </p:nvSpPr>
        <p:spPr>
          <a:xfrm>
            <a:off x="6610560" y="1588601"/>
            <a:ext cx="2257991" cy="45000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460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Coloring is a start...</a:t>
            </a:r>
          </a:p>
        </p:txBody>
      </p:sp>
      <p:sp>
        <p:nvSpPr>
          <p:cNvPr id="179" name="Shape 179"/>
          <p:cNvSpPr/>
          <p:nvPr/>
        </p:nvSpPr>
        <p:spPr>
          <a:xfrm>
            <a:off x="457200" y="1601301"/>
            <a:ext cx="2079668" cy="34376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04038915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Some mathematics: Hilbert Curves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5771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Space filling curves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Intuitively, draw line along all points in a region without crossing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Why? </a:t>
            </a:r>
            <a:r>
              <a:rPr lang="en" dirty="0" smtClean="0"/>
              <a:t>Georg Cantor</a:t>
            </a:r>
            <a:r>
              <a:rPr lang="en" dirty="0"/>
              <a:t>: the infinite points on a unit line has the same cardinality as the infinite points in the unit square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Hilbert curve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David Hilbert in 1891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Mapping preserves (some) locality from 1D to 2D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Close association with </a:t>
            </a:r>
            <a:r>
              <a:rPr lang="en" dirty="0" smtClean="0"/>
              <a:t>fractals, so plots are approximations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61353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203400" y="176462"/>
            <a:ext cx="3223944" cy="3038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2" name="Shape 192"/>
          <p:cNvSpPr/>
          <p:nvPr/>
        </p:nvSpPr>
        <p:spPr>
          <a:xfrm>
            <a:off x="2824850" y="1788427"/>
            <a:ext cx="3204854" cy="306109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3" name="Shape 193"/>
          <p:cNvSpPr/>
          <p:nvPr/>
        </p:nvSpPr>
        <p:spPr>
          <a:xfrm>
            <a:off x="5866752" y="3611587"/>
            <a:ext cx="3104159" cy="30402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94" name="Shape 194"/>
          <p:cNvSpPr txBox="1">
            <a:spLocks noGrp="1"/>
          </p:cNvSpPr>
          <p:nvPr>
            <p:ph type="title" idx="4294967295"/>
          </p:nvPr>
        </p:nvSpPr>
        <p:spPr>
          <a:xfrm>
            <a:off x="3856040" y="274637"/>
            <a:ext cx="51729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Building Hilbert Curves</a:t>
            </a:r>
          </a:p>
        </p:txBody>
      </p:sp>
    </p:spTree>
    <p:extLst>
      <p:ext uri="{BB962C8B-B14F-4D97-AF65-F5344CB8AC3E}">
        <p14:creationId xmlns:p14="http://schemas.microsoft.com/office/powerpoint/2010/main" val="154301364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Willi</a:t>
            </a:r>
            <a:r>
              <a:rPr lang="en-US" dirty="0" smtClean="0"/>
              <a:t> Ballenthin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2717801"/>
            <a:ext cx="4330700" cy="3517899"/>
          </a:xfrm>
        </p:spPr>
        <p:txBody>
          <a:bodyPr/>
          <a:lstStyle/>
          <a:p>
            <a:r>
              <a:rPr lang="en-US" dirty="0" smtClean="0"/>
              <a:t>Mandiant Consultant</a:t>
            </a:r>
          </a:p>
          <a:p>
            <a:r>
              <a:rPr lang="en-US" dirty="0" smtClean="0"/>
              <a:t>Primarily Tasked with</a:t>
            </a:r>
          </a:p>
          <a:p>
            <a:pPr lvl="1"/>
            <a:r>
              <a:rPr lang="en-US" dirty="0" smtClean="0"/>
              <a:t>Incident response</a:t>
            </a:r>
          </a:p>
          <a:p>
            <a:pPr lvl="1"/>
            <a:r>
              <a:rPr lang="en-US" dirty="0" smtClean="0"/>
              <a:t>Forensics</a:t>
            </a:r>
          </a:p>
          <a:p>
            <a:pPr lvl="1"/>
            <a:r>
              <a:rPr lang="en-US" dirty="0" smtClean="0"/>
              <a:t>Mobile </a:t>
            </a:r>
            <a:r>
              <a:rPr lang="en-US" dirty="0"/>
              <a:t>a</a:t>
            </a:r>
            <a:r>
              <a:rPr lang="en-US" dirty="0" smtClean="0"/>
              <a:t>pplication pen-testing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williballenthin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EB3EB-F4F2-46F4-8867-D3C68411A9A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7" name="Picture 2" descr="C:\Users\WILLIB~1\AppData\Local\Temp\VMwareDnD\c0d57a38\headsho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9"/>
          <a:stretch/>
        </p:blipFill>
        <p:spPr bwMode="auto">
          <a:xfrm>
            <a:off x="4920334" y="2009552"/>
            <a:ext cx="3472543" cy="35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"binvis" Technique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796899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This works well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Colors are meaningful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Features are obvious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However, 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Slow (Hilbert curve calcs)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Feature shapes inconsistent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Feature locations unintuitive</a:t>
            </a:r>
          </a:p>
          <a:p>
            <a:endParaRPr lang="en"/>
          </a:p>
        </p:txBody>
      </p:sp>
      <p:sp>
        <p:nvSpPr>
          <p:cNvPr id="201" name="Shape 201"/>
          <p:cNvSpPr/>
          <p:nvPr/>
        </p:nvSpPr>
        <p:spPr>
          <a:xfrm>
            <a:off x="6270421" y="1557380"/>
            <a:ext cx="2346585" cy="46799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54032137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Making Sense of Malware Variants</a:t>
            </a:r>
          </a:p>
        </p:txBody>
      </p:sp>
    </p:spTree>
    <p:extLst>
      <p:ext uri="{BB962C8B-B14F-4D97-AF65-F5344CB8AC3E}">
        <p14:creationId xmlns:p14="http://schemas.microsoft.com/office/powerpoint/2010/main" val="589074578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3000">
                <a:solidFill>
                  <a:srgbClr val="000000"/>
                </a:solidFill>
              </a:rPr>
              <a:t>Making Sense of Malware Variants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Problem Domain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Malware is not unique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Variants are grouped into families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zbot/Zeus Trojan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Poison Ivy RAT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Gh0st RAT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How do we identify families?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Differences in settings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C2 domains or IPs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Differences in capabilities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Gh0st extended to inject shellcode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Differences in bugs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New versions of Poison Ivy</a:t>
            </a:r>
          </a:p>
        </p:txBody>
      </p:sp>
    </p:spTree>
    <p:extLst>
      <p:ext uri="{BB962C8B-B14F-4D97-AF65-F5344CB8AC3E}">
        <p14:creationId xmlns:p14="http://schemas.microsoft.com/office/powerpoint/2010/main" val="325642274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Motivating Example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 client gives us 500 malwarez and asks for a report on each one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We know many share the same author, intent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Let's just find the families, pick representative samples, and reverse those, instead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Result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Client is happy and richer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We spend less time in front of IDA</a:t>
            </a:r>
          </a:p>
        </p:txBody>
      </p:sp>
    </p:spTree>
    <p:extLst>
      <p:ext uri="{BB962C8B-B14F-4D97-AF65-F5344CB8AC3E}">
        <p14:creationId xmlns:p14="http://schemas.microsoft.com/office/powerpoint/2010/main" val="4017426618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Data Sources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Binary file similarities (static)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Entropy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Fuzzy hashing - ssdeep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Malware analysis sandboxes (dynamic)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Cuckoo sandbox, Mandiant Threat Analyzer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PE file similarities (static)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objdump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Disassembly-based graph theory comparisons (static)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bindiff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Anti-virus signatures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Malware analyst brains (expensive)</a:t>
            </a:r>
          </a:p>
        </p:txBody>
      </p:sp>
    </p:spTree>
    <p:extLst>
      <p:ext uri="{BB962C8B-B14F-4D97-AF65-F5344CB8AC3E}">
        <p14:creationId xmlns:p14="http://schemas.microsoft.com/office/powerpoint/2010/main" val="261687739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Clustering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72899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Explorative data mining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From a bunch of samples, produce groups of similar things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Here, require only a distance function to identify nearest neighbors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Distance function: a metric between two samples that describes how similar (or different) they are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Compose a distance function from a set of weighted metrics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D(x,y) = a0 * d0(x,y) + a1 * d1(x,y) + ... aN * dN(x,y)</a:t>
            </a:r>
          </a:p>
        </p:txBody>
      </p:sp>
    </p:spTree>
    <p:extLst>
      <p:ext uri="{BB962C8B-B14F-4D97-AF65-F5344CB8AC3E}">
        <p14:creationId xmlns:p14="http://schemas.microsoft.com/office/powerpoint/2010/main" val="310470710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Distance Function Ideas - Static Analysis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1476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2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Find the range of the function and normalize</a:t>
            </a:r>
          </a:p>
          <a:p>
            <a:pPr marL="914400" lvl="1" indent="-381000" rtl="0">
              <a:lnSpc>
                <a:spcPct val="12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e.g. Entropy, scale to 1.0 by dividing by 8.0</a:t>
            </a:r>
          </a:p>
          <a:p>
            <a:pPr marL="914400" lvl="1" indent="-381000" rtl="0">
              <a:lnSpc>
                <a:spcPct val="12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Other numeric functions, you may scale by the standard deviation</a:t>
            </a:r>
          </a:p>
          <a:p>
            <a:pPr marL="914400" lvl="1" indent="-381000" rtl="0">
              <a:lnSpc>
                <a:spcPct val="12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Categorical distance metric - use a points-based function</a:t>
            </a:r>
          </a:p>
          <a:p>
            <a:pPr marL="1371600" lvl="2" indent="-381000" rtl="0">
              <a:lnSpc>
                <a:spcPct val="120000"/>
              </a:lnSpc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10 points * number of shared imports, max. 10</a:t>
            </a:r>
          </a:p>
          <a:p>
            <a:pPr marL="1371600" lvl="2" indent="-381000" rtl="0">
              <a:lnSpc>
                <a:spcPct val="120000"/>
              </a:lnSpc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20 points if both are a DLL</a:t>
            </a:r>
          </a:p>
          <a:p>
            <a:pPr marL="1371600" lvl="2" indent="-381000" rtl="0">
              <a:lnSpc>
                <a:spcPct val="120000"/>
              </a:lnSpc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2509120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Distance Function Ideas - Dynamic Analysis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Record API calls and use the Levenshtein edit distance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"the number of single-character edits required to change one word into the  other"</a:t>
            </a:r>
          </a:p>
          <a:p>
            <a:pPr marL="914400" lvl="1" indent="-381000" rtl="0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s/character/api call/g</a:t>
            </a:r>
            <a:r>
              <a:rPr lang="en"/>
              <a:t>  and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s/word/call history/g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Record file system/Registry/etc. activity and define a categorical composite distance metric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10 points if it writes to the same directory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50 points if it changes the same Registry key</a:t>
            </a:r>
          </a:p>
        </p:txBody>
      </p:sp>
    </p:spTree>
    <p:extLst>
      <p:ext uri="{BB962C8B-B14F-4D97-AF65-F5344CB8AC3E}">
        <p14:creationId xmlns:p14="http://schemas.microsoft.com/office/powerpoint/2010/main" val="318741060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Let's find some families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We'll use a force-directed layout when graphing nodes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aka. minimize a global energy function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akka. pretend each spring is a bowling ball and there's springs among all the balls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i="1"/>
              <a:t>Graphviz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http://www.graphviz.org/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'neato', 'fdp', and 'sfdp' layout algorithms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i="1"/>
              <a:t>Gephi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https://gephi.org/</a:t>
            </a:r>
          </a:p>
          <a:p>
            <a:pPr marL="1371600" lvl="2" indent="-3810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"an interactive visualization and exploration platform for networks and complex systems"</a:t>
            </a:r>
          </a:p>
        </p:txBody>
      </p:sp>
    </p:spTree>
    <p:extLst>
      <p:ext uri="{BB962C8B-B14F-4D97-AF65-F5344CB8AC3E}">
        <p14:creationId xmlns:p14="http://schemas.microsoft.com/office/powerpoint/2010/main" val="3225393647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792389" y="1510815"/>
            <a:ext cx="5559221" cy="53720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Motivating Example: Results</a:t>
            </a:r>
          </a:p>
        </p:txBody>
      </p:sp>
    </p:spTree>
    <p:extLst>
      <p:ext uri="{BB962C8B-B14F-4D97-AF65-F5344CB8AC3E}">
        <p14:creationId xmlns:p14="http://schemas.microsoft.com/office/powerpoint/2010/main" val="107198701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Exploring the Attacker Lifecycle</a:t>
            </a:r>
          </a:p>
        </p:txBody>
      </p:sp>
    </p:spTree>
    <p:extLst>
      <p:ext uri="{BB962C8B-B14F-4D97-AF65-F5344CB8AC3E}">
        <p14:creationId xmlns:p14="http://schemas.microsoft.com/office/powerpoint/2010/main" val="429425414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Try it at home!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ssdeep -r -p .   | 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grep "matches" | 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sed 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-e 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s/.*\/\([^\/]*\) matches/\1,matches/g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-e 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s/matches.*\/\([^\/]*\)/\1,/g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-e 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s/ (\\([0-9]*\\))/,0.\1/g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" |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awk '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BEGIN{print "Source,Target,Weight,Type"}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{print $0",Undirected"}'</a:t>
            </a:r>
          </a:p>
          <a:p>
            <a:pPr lvl="0" rtl="0"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 /tmp/clusters.csv</a:t>
            </a:r>
          </a:p>
        </p:txBody>
      </p:sp>
    </p:spTree>
    <p:extLst>
      <p:ext uri="{BB962C8B-B14F-4D97-AF65-F5344CB8AC3E}">
        <p14:creationId xmlns:p14="http://schemas.microsoft.com/office/powerpoint/2010/main" val="986089245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133254" y="-11632"/>
            <a:ext cx="6862185" cy="68621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33254" y="679004"/>
            <a:ext cx="7553546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Try it at home!</a:t>
            </a:r>
          </a:p>
        </p:txBody>
      </p:sp>
    </p:spTree>
    <p:extLst>
      <p:ext uri="{BB962C8B-B14F-4D97-AF65-F5344CB8AC3E}">
        <p14:creationId xmlns:p14="http://schemas.microsoft.com/office/powerpoint/2010/main" val="1605088982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Try it at home!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With Gephi 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New Project...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Data Labratory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Import Spreadsheet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As Table... Edges table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Finish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Overview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Choose a layout... "Fruchterman Rheingold"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Run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???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Profit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456210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71787029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Citations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7495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dirty="0"/>
              <a:t>Malware Images: Visualization and Automatic Classification</a:t>
            </a:r>
          </a:p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dirty="0"/>
              <a:t>A Comparative Assessment of Malware Classiﬁcation using Binary Texture Analysis and Dynamic Analysis</a:t>
            </a:r>
          </a:p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dirty="0" smtClean="0"/>
              <a:t>Wikipedia</a:t>
            </a:r>
            <a:endParaRPr lang="en" sz="1200" dirty="0"/>
          </a:p>
          <a:p>
            <a:pPr marL="457200" lvl="0" indent="-304800" rtl="0">
              <a:buClr>
                <a:srgbClr val="000000"/>
              </a:buClr>
              <a:buSzPct val="181818"/>
              <a:buFont typeface="Arial"/>
              <a:buChar char="•"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http://corte.si/posts/visualisation/hilbert-snake/index.html</a:t>
            </a:r>
            <a:r>
              <a:rPr lang="en" sz="1200" dirty="0"/>
              <a:t> and others</a:t>
            </a:r>
          </a:p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u="sng" dirty="0">
                <a:solidFill>
                  <a:schemeClr val="hlink"/>
                </a:solidFill>
                <a:hlinkClick r:id="rId4"/>
              </a:rPr>
              <a:t>http://flowingmedia.com/timeflow.html</a:t>
            </a:r>
          </a:p>
          <a:p>
            <a:pPr marL="457200" lvl="0" indent="-304800" rtl="0">
              <a:buClr>
                <a:srgbClr val="000000"/>
              </a:buClr>
              <a:buSzPct val="181818"/>
              <a:buFont typeface="Arial"/>
              <a:buChar char="•"/>
            </a:pPr>
            <a:r>
              <a:rPr lang="en" sz="1200" u="sng" dirty="0">
                <a:solidFill>
                  <a:schemeClr val="hlink"/>
                </a:solidFill>
                <a:hlinkClick r:id="rId5"/>
              </a:rPr>
              <a:t>http://www.simile-widgets.org/</a:t>
            </a:r>
          </a:p>
          <a:p>
            <a:pPr marL="457200" lvl="0" indent="-304800" rtl="0">
              <a:buClr>
                <a:srgbClr val="000000"/>
              </a:buClr>
              <a:buSzPct val="181818"/>
              <a:buFont typeface="Arial"/>
              <a:buChar char="•"/>
            </a:pPr>
            <a:r>
              <a:rPr lang="en" sz="1200" u="sng" dirty="0">
                <a:solidFill>
                  <a:schemeClr val="hlink"/>
                </a:solidFill>
                <a:hlinkClick r:id="rId6"/>
              </a:rPr>
              <a:t>https://gephi.org/</a:t>
            </a:r>
          </a:p>
          <a:p>
            <a:endParaRPr lang="en" sz="1100" u="sng" dirty="0">
              <a:solidFill>
                <a:schemeClr val="hlink"/>
              </a:solidFill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47337954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Exploring the Attacker Lifecycle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5740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Problem Domain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During an IR, we collection </a:t>
            </a:r>
            <a:r>
              <a:rPr lang="en" dirty="0"/>
              <a:t>m</a:t>
            </a:r>
            <a:r>
              <a:rPr lang="en" dirty="0" smtClean="0"/>
              <a:t>any </a:t>
            </a:r>
            <a:r>
              <a:rPr lang="en" dirty="0"/>
              <a:t>events, items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They're all related on a macro scale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And, if you're lucky, you're only dealing with one adversary...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How can we digest the "big picture" of a compromise while still retaining access to the details?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Timelines are an accepted approach, but are they scalable?</a:t>
            </a:r>
          </a:p>
        </p:txBody>
      </p:sp>
    </p:spTree>
    <p:extLst>
      <p:ext uri="{BB962C8B-B14F-4D97-AF65-F5344CB8AC3E}">
        <p14:creationId xmlns:p14="http://schemas.microsoft.com/office/powerpoint/2010/main" val="113285624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Motivating Example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We're in the middle of an IR with ~5,000 hosts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There are a few adversaries in the environment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Fortunately, we have a number of tools available</a:t>
            </a:r>
          </a:p>
        </p:txBody>
      </p:sp>
    </p:spTree>
    <p:extLst>
      <p:ext uri="{BB962C8B-B14F-4D97-AF65-F5344CB8AC3E}">
        <p14:creationId xmlns:p14="http://schemas.microsoft.com/office/powerpoint/2010/main" val="127166141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Potential Solutions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Bodyfile/CSV/Excel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Handles a few hundred thousand entries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View is usually a simple grid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Data formatting?</a:t>
            </a:r>
          </a:p>
          <a:p>
            <a:pPr marL="457200" lvl="0" indent="0" rtl="0">
              <a:buNone/>
            </a:pPr>
            <a:r>
              <a:rPr lang="en"/>
              <a:t>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SIEM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Collects all the data, so its ready to go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Interface may be a bit... cumbersome</a:t>
            </a:r>
          </a:p>
        </p:txBody>
      </p:sp>
    </p:spTree>
    <p:extLst>
      <p:ext uri="{BB962C8B-B14F-4D97-AF65-F5344CB8AC3E}">
        <p14:creationId xmlns:p14="http://schemas.microsoft.com/office/powerpoint/2010/main" val="13582798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Potential Solutions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Simile Widget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i="1"/>
              <a:t>Interactive</a:t>
            </a:r>
            <a:r>
              <a:rPr lang="en"/>
              <a:t> HTML + JavaScript widget 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MIT libraries,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http://www.simile-widgets.org/timeline/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Tons of fun to play with!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Does not scale to 10s of thousands of items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HTML page generation is required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/>
              <a:t> 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36118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Potential Solutions - Simile Widget</a:t>
            </a:r>
          </a:p>
        </p:txBody>
      </p:sp>
      <p:sp>
        <p:nvSpPr>
          <p:cNvPr id="236" name="Shape 236"/>
          <p:cNvSpPr/>
          <p:nvPr/>
        </p:nvSpPr>
        <p:spPr>
          <a:xfrm>
            <a:off x="304800" y="1875114"/>
            <a:ext cx="8382000" cy="2758670"/>
          </a:xfrm>
          <a:prstGeom prst="rect">
            <a:avLst/>
          </a:prstGeom>
          <a:blipFill>
            <a:blip r:embed="rId3"/>
            <a:srcRect/>
            <a:stretch>
              <a:fillRect l="-24802" r="-13529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491865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con">
  <a:themeElements>
    <a:clrScheme name="MIRcon">
      <a:dk1>
        <a:srgbClr val="000000"/>
      </a:dk1>
      <a:lt1>
        <a:srgbClr val="FFFFFF"/>
      </a:lt1>
      <a:dk2>
        <a:srgbClr val="000000"/>
      </a:dk2>
      <a:lt2>
        <a:srgbClr val="818A8F"/>
      </a:lt2>
      <a:accent1>
        <a:srgbClr val="822433"/>
      </a:accent1>
      <a:accent2>
        <a:srgbClr val="37424A"/>
      </a:accent2>
      <a:accent3>
        <a:srgbClr val="8EC9CC"/>
      </a:accent3>
      <a:accent4>
        <a:srgbClr val="DAAF75"/>
      </a:accent4>
      <a:accent5>
        <a:srgbClr val="89B96D"/>
      </a:accent5>
      <a:accent6>
        <a:srgbClr val="FFFFFF"/>
      </a:accent6>
      <a:hlink>
        <a:srgbClr val="822433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MIRcon">
      <a:dk1>
        <a:srgbClr val="000000"/>
      </a:dk1>
      <a:lt1>
        <a:srgbClr val="FFFFFF"/>
      </a:lt1>
      <a:dk2>
        <a:srgbClr val="000000"/>
      </a:dk2>
      <a:lt2>
        <a:srgbClr val="818A8F"/>
      </a:lt2>
      <a:accent1>
        <a:srgbClr val="822433"/>
      </a:accent1>
      <a:accent2>
        <a:srgbClr val="37424A"/>
      </a:accent2>
      <a:accent3>
        <a:srgbClr val="8EC9CC"/>
      </a:accent3>
      <a:accent4>
        <a:srgbClr val="DAAF75"/>
      </a:accent4>
      <a:accent5>
        <a:srgbClr val="89B96D"/>
      </a:accent5>
      <a:accent6>
        <a:srgbClr val="FFFFFF"/>
      </a:accent6>
      <a:hlink>
        <a:srgbClr val="822433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MIRcon.thmx</Template>
  <TotalTime>213</TotalTime>
  <Words>1756</Words>
  <Application>Microsoft Office PowerPoint</Application>
  <PresentationFormat>On-screen Show (4:3)</PresentationFormat>
  <Paragraphs>281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MIRcon</vt:lpstr>
      <vt:lpstr>Custom Design</vt:lpstr>
      <vt:lpstr>Painting the Data for Fun and Profit</vt:lpstr>
      <vt:lpstr>Agenda</vt:lpstr>
      <vt:lpstr>Introduction</vt:lpstr>
      <vt:lpstr>Exploring the Attacker Lifecycle</vt:lpstr>
      <vt:lpstr>Exploring the Attacker Lifecycle</vt:lpstr>
      <vt:lpstr>Motivating Example</vt:lpstr>
      <vt:lpstr>Potential Solutions</vt:lpstr>
      <vt:lpstr>Potential Solutions</vt:lpstr>
      <vt:lpstr>Potential Solutions - Simile Widget</vt:lpstr>
      <vt:lpstr>Enter: TimeFlow</vt:lpstr>
      <vt:lpstr>Enter: TimeFlow</vt:lpstr>
      <vt:lpstr>TimeFlow - As easy as a CSV</vt:lpstr>
      <vt:lpstr>TimeFlow - Review, Edit Data</vt:lpstr>
      <vt:lpstr>TimeFlow - Summarize and Stack</vt:lpstr>
      <vt:lpstr>TimeFlow - Summarize and Timeline</vt:lpstr>
      <vt:lpstr>TimeFlow - Events over Time</vt:lpstr>
      <vt:lpstr>TimeFlow - Interact with the Timeline</vt:lpstr>
      <vt:lpstr>Visually Reviewing Binary Files</vt:lpstr>
      <vt:lpstr>Visually Reviewing Binary Files</vt:lpstr>
      <vt:lpstr>Motivating Example</vt:lpstr>
      <vt:lpstr>Potential Solutions</vt:lpstr>
      <vt:lpstr>Let's try to draw the files</vt:lpstr>
      <vt:lpstr>"Malware Images" Technique</vt:lpstr>
      <vt:lpstr>Aldo Cortesi - binvis</vt:lpstr>
      <vt:lpstr>PowerPoint Presentation</vt:lpstr>
      <vt:lpstr>"binvis" Color Schema</vt:lpstr>
      <vt:lpstr>Coloring is a start...</vt:lpstr>
      <vt:lpstr>Some mathematics: Hilbert Curves</vt:lpstr>
      <vt:lpstr>Building Hilbert Curves</vt:lpstr>
      <vt:lpstr>"binvis" Technique</vt:lpstr>
      <vt:lpstr>Making Sense of Malware Variants</vt:lpstr>
      <vt:lpstr>Making Sense of Malware Variants</vt:lpstr>
      <vt:lpstr>Motivating Example</vt:lpstr>
      <vt:lpstr>Data Sources</vt:lpstr>
      <vt:lpstr>Clustering</vt:lpstr>
      <vt:lpstr>Distance Function Ideas - Static Analysis</vt:lpstr>
      <vt:lpstr>Distance Function Ideas - Dynamic Analysis</vt:lpstr>
      <vt:lpstr>Let's find some families</vt:lpstr>
      <vt:lpstr>Motivating Example: Results</vt:lpstr>
      <vt:lpstr>Try it at home!</vt:lpstr>
      <vt:lpstr>Try it at home!</vt:lpstr>
      <vt:lpstr>Try it at home!</vt:lpstr>
      <vt:lpstr>Q&amp;A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HDN Admin</dc:creator>
  <cp:lastModifiedBy>William Ballenthin</cp:lastModifiedBy>
  <cp:revision>15</cp:revision>
  <dcterms:created xsi:type="dcterms:W3CDTF">2012-08-22T14:33:12Z</dcterms:created>
  <dcterms:modified xsi:type="dcterms:W3CDTF">2012-10-17T15:47:39Z</dcterms:modified>
</cp:coreProperties>
</file>