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61" r:id="rId6"/>
    <p:sldId id="260" r:id="rId7"/>
    <p:sldId id="259" r:id="rId8"/>
    <p:sldId id="269" r:id="rId9"/>
    <p:sldId id="263" r:id="rId10"/>
    <p:sldId id="267" r:id="rId11"/>
    <p:sldId id="258" r:id="rId12"/>
    <p:sldId id="265" r:id="rId13"/>
    <p:sldId id="270" r:id="rId14"/>
    <p:sldId id="262" r:id="rId15"/>
    <p:sldId id="271" r:id="rId16"/>
    <p:sldId id="272" r:id="rId17"/>
    <p:sldId id="273" r:id="rId18"/>
    <p:sldId id="274" r:id="rId19"/>
    <p:sldId id="275" r:id="rId20"/>
    <p:sldId id="277" r:id="rId21"/>
    <p:sldId id="276"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EE1E6-1DBC-45D5-9419-50A1188E07BC}" v="636" dt="2025-04-22T16:53:09.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83777" autoAdjust="0"/>
  </p:normalViewPr>
  <p:slideViewPr>
    <p:cSldViewPr snapToGrid="0">
      <p:cViewPr varScale="1">
        <p:scale>
          <a:sx n="89" d="100"/>
          <a:sy n="89" d="100"/>
        </p:scale>
        <p:origin x="177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10CBC-F080-47BB-9D65-E5566502CC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FAD4F2-1357-4989-8755-E32377057AC5}">
      <dgm:prSet/>
      <dgm:spPr>
        <a:solidFill>
          <a:schemeClr val="tx1"/>
        </a:solidFill>
      </dgm:spPr>
      <dgm:t>
        <a:bodyPr/>
        <a:lstStyle/>
        <a:p>
          <a:r>
            <a:rPr lang="en-ZA" dirty="0"/>
            <a:t>Open source automation tool</a:t>
          </a:r>
          <a:endParaRPr lang="en-US" dirty="0"/>
        </a:p>
      </dgm:t>
    </dgm:pt>
    <dgm:pt modelId="{29576F32-D2E5-43CC-8AE8-1395977003E9}" type="parTrans" cxnId="{C1450AB4-63C6-433C-AE67-368CB8AF0364}">
      <dgm:prSet/>
      <dgm:spPr/>
      <dgm:t>
        <a:bodyPr/>
        <a:lstStyle/>
        <a:p>
          <a:endParaRPr lang="en-US"/>
        </a:p>
      </dgm:t>
    </dgm:pt>
    <dgm:pt modelId="{2468BB9B-7586-409A-8A3A-6BE820AB1485}" type="sibTrans" cxnId="{C1450AB4-63C6-433C-AE67-368CB8AF0364}">
      <dgm:prSet/>
      <dgm:spPr/>
      <dgm:t>
        <a:bodyPr/>
        <a:lstStyle/>
        <a:p>
          <a:endParaRPr lang="en-US"/>
        </a:p>
      </dgm:t>
    </dgm:pt>
    <dgm:pt modelId="{0F6EE563-DE75-42AE-BD4D-741B2BF74497}">
      <dgm:prSet/>
      <dgm:spPr>
        <a:solidFill>
          <a:schemeClr val="tx1"/>
        </a:solidFill>
      </dgm:spPr>
      <dgm:t>
        <a:bodyPr/>
        <a:lstStyle/>
        <a:p>
          <a:r>
            <a:rPr lang="en-ZA" dirty="0"/>
            <a:t>Task automation through playbooks.</a:t>
          </a:r>
          <a:endParaRPr lang="en-US" dirty="0"/>
        </a:p>
      </dgm:t>
    </dgm:pt>
    <dgm:pt modelId="{300A4105-5129-4E78-92DD-D70F5B506849}" type="parTrans" cxnId="{128E2F2F-F4CE-4A1B-A1A6-DA0FB6BF9F86}">
      <dgm:prSet/>
      <dgm:spPr/>
      <dgm:t>
        <a:bodyPr/>
        <a:lstStyle/>
        <a:p>
          <a:endParaRPr lang="en-US"/>
        </a:p>
      </dgm:t>
    </dgm:pt>
    <dgm:pt modelId="{6C33F775-9B0E-4266-BF19-EA09FF160B8D}" type="sibTrans" cxnId="{128E2F2F-F4CE-4A1B-A1A6-DA0FB6BF9F86}">
      <dgm:prSet/>
      <dgm:spPr/>
      <dgm:t>
        <a:bodyPr/>
        <a:lstStyle/>
        <a:p>
          <a:endParaRPr lang="en-US"/>
        </a:p>
      </dgm:t>
    </dgm:pt>
    <dgm:pt modelId="{40500709-2E59-4A50-BF14-00451162C458}">
      <dgm:prSet/>
      <dgm:spPr>
        <a:solidFill>
          <a:schemeClr val="tx1"/>
        </a:solidFill>
      </dgm:spPr>
      <dgm:t>
        <a:bodyPr/>
        <a:lstStyle/>
        <a:p>
          <a:r>
            <a:rPr lang="en-ZA"/>
            <a:t>Follows a declarative automation framework.</a:t>
          </a:r>
          <a:endParaRPr lang="en-US"/>
        </a:p>
      </dgm:t>
    </dgm:pt>
    <dgm:pt modelId="{DA141CDB-CEEF-473E-A343-8EF3B84E94BD}" type="parTrans" cxnId="{E778FBE1-D8A3-4BA7-9D1C-B3B47740E208}">
      <dgm:prSet/>
      <dgm:spPr/>
      <dgm:t>
        <a:bodyPr/>
        <a:lstStyle/>
        <a:p>
          <a:endParaRPr lang="en-US"/>
        </a:p>
      </dgm:t>
    </dgm:pt>
    <dgm:pt modelId="{21E2333D-8137-413B-AA01-8053F02FB1E3}" type="sibTrans" cxnId="{E778FBE1-D8A3-4BA7-9D1C-B3B47740E208}">
      <dgm:prSet/>
      <dgm:spPr/>
      <dgm:t>
        <a:bodyPr/>
        <a:lstStyle/>
        <a:p>
          <a:endParaRPr lang="en-US"/>
        </a:p>
      </dgm:t>
    </dgm:pt>
    <dgm:pt modelId="{A60EB186-1E33-41D1-9279-67F72F881ADC}">
      <dgm:prSet/>
      <dgm:spPr>
        <a:solidFill>
          <a:schemeClr val="tx1"/>
        </a:solidFill>
      </dgm:spPr>
      <dgm:t>
        <a:bodyPr/>
        <a:lstStyle/>
        <a:p>
          <a:r>
            <a:rPr lang="en-ZA"/>
            <a:t>Uses YAML syntax for readable code.</a:t>
          </a:r>
          <a:endParaRPr lang="en-US"/>
        </a:p>
      </dgm:t>
    </dgm:pt>
    <dgm:pt modelId="{4490D09B-4F94-4174-A4D0-721C600E9338}" type="parTrans" cxnId="{E18A3DE2-7D9C-4903-B379-36AAAFDEF696}">
      <dgm:prSet/>
      <dgm:spPr/>
      <dgm:t>
        <a:bodyPr/>
        <a:lstStyle/>
        <a:p>
          <a:endParaRPr lang="en-US"/>
        </a:p>
      </dgm:t>
    </dgm:pt>
    <dgm:pt modelId="{7C6B1401-E9B0-40DC-8BD3-F3C7214F7041}" type="sibTrans" cxnId="{E18A3DE2-7D9C-4903-B379-36AAAFDEF696}">
      <dgm:prSet/>
      <dgm:spPr/>
      <dgm:t>
        <a:bodyPr/>
        <a:lstStyle/>
        <a:p>
          <a:endParaRPr lang="en-US"/>
        </a:p>
      </dgm:t>
    </dgm:pt>
    <dgm:pt modelId="{B1DE9B8F-A2EE-4F24-856C-A756D1CA0457}">
      <dgm:prSet/>
      <dgm:spPr>
        <a:solidFill>
          <a:schemeClr val="tx1"/>
        </a:solidFill>
      </dgm:spPr>
      <dgm:t>
        <a:bodyPr/>
        <a:lstStyle/>
        <a:p>
          <a:r>
            <a:rPr lang="en-ZA" dirty="0"/>
            <a:t>Mainly uses ssh to access remote machines.</a:t>
          </a:r>
          <a:endParaRPr lang="en-US" dirty="0"/>
        </a:p>
      </dgm:t>
    </dgm:pt>
    <dgm:pt modelId="{FD595219-ABAF-4393-88E5-1DAD8EAFEBA5}" type="parTrans" cxnId="{903CED53-14DC-4217-87B8-FFCEE50B681D}">
      <dgm:prSet/>
      <dgm:spPr/>
      <dgm:t>
        <a:bodyPr/>
        <a:lstStyle/>
        <a:p>
          <a:endParaRPr lang="en-US"/>
        </a:p>
      </dgm:t>
    </dgm:pt>
    <dgm:pt modelId="{9D4EA247-E636-4623-941A-E0F8F0EBC6A8}" type="sibTrans" cxnId="{903CED53-14DC-4217-87B8-FFCEE50B681D}">
      <dgm:prSet/>
      <dgm:spPr/>
      <dgm:t>
        <a:bodyPr/>
        <a:lstStyle/>
        <a:p>
          <a:endParaRPr lang="en-US"/>
        </a:p>
      </dgm:t>
    </dgm:pt>
    <dgm:pt modelId="{433E85DC-D92F-4CC8-B3E9-6DED613A2BE6}">
      <dgm:prSet/>
      <dgm:spPr>
        <a:solidFill>
          <a:schemeClr val="tx1"/>
        </a:solidFill>
      </dgm:spPr>
      <dgm:t>
        <a:bodyPr/>
        <a:lstStyle/>
        <a:p>
          <a:r>
            <a:rPr lang="en-ZA"/>
            <a:t>Remote machines are defined as inventory.</a:t>
          </a:r>
          <a:endParaRPr lang="en-US"/>
        </a:p>
      </dgm:t>
    </dgm:pt>
    <dgm:pt modelId="{C2FFAC2F-A87C-4D3B-A5D2-161D2D983770}" type="parTrans" cxnId="{1835DC21-D6D1-4986-85B3-99BBE21FBC53}">
      <dgm:prSet/>
      <dgm:spPr/>
      <dgm:t>
        <a:bodyPr/>
        <a:lstStyle/>
        <a:p>
          <a:endParaRPr lang="en-US"/>
        </a:p>
      </dgm:t>
    </dgm:pt>
    <dgm:pt modelId="{BBEC4BB2-BF98-42F9-9556-DDEC4828A1CB}" type="sibTrans" cxnId="{1835DC21-D6D1-4986-85B3-99BBE21FBC53}">
      <dgm:prSet/>
      <dgm:spPr/>
      <dgm:t>
        <a:bodyPr/>
        <a:lstStyle/>
        <a:p>
          <a:endParaRPr lang="en-US"/>
        </a:p>
      </dgm:t>
    </dgm:pt>
    <dgm:pt modelId="{4FB8F7D1-CAAE-4F57-9105-547BD411394C}" type="pres">
      <dgm:prSet presAssocID="{47910CBC-F080-47BB-9D65-E5566502CC03}" presName="linear" presStyleCnt="0">
        <dgm:presLayoutVars>
          <dgm:animLvl val="lvl"/>
          <dgm:resizeHandles val="exact"/>
        </dgm:presLayoutVars>
      </dgm:prSet>
      <dgm:spPr/>
    </dgm:pt>
    <dgm:pt modelId="{1B70C9B2-7F35-4617-BE5C-1A6960026C25}" type="pres">
      <dgm:prSet presAssocID="{61FAD4F2-1357-4989-8755-E32377057AC5}" presName="parentText" presStyleLbl="node1" presStyleIdx="0" presStyleCnt="6">
        <dgm:presLayoutVars>
          <dgm:chMax val="0"/>
          <dgm:bulletEnabled val="1"/>
        </dgm:presLayoutVars>
      </dgm:prSet>
      <dgm:spPr/>
    </dgm:pt>
    <dgm:pt modelId="{63C614AF-D0BA-4CFF-B1C9-8B69B4257557}" type="pres">
      <dgm:prSet presAssocID="{2468BB9B-7586-409A-8A3A-6BE820AB1485}" presName="spacer" presStyleCnt="0"/>
      <dgm:spPr/>
    </dgm:pt>
    <dgm:pt modelId="{5FBF44BB-D90D-4098-8863-EBEEBB81FE4C}" type="pres">
      <dgm:prSet presAssocID="{0F6EE563-DE75-42AE-BD4D-741B2BF74497}" presName="parentText" presStyleLbl="node1" presStyleIdx="1" presStyleCnt="6">
        <dgm:presLayoutVars>
          <dgm:chMax val="0"/>
          <dgm:bulletEnabled val="1"/>
        </dgm:presLayoutVars>
      </dgm:prSet>
      <dgm:spPr/>
    </dgm:pt>
    <dgm:pt modelId="{58C6308C-A87F-4444-8215-2AD250D79507}" type="pres">
      <dgm:prSet presAssocID="{6C33F775-9B0E-4266-BF19-EA09FF160B8D}" presName="spacer" presStyleCnt="0"/>
      <dgm:spPr/>
    </dgm:pt>
    <dgm:pt modelId="{CE9768AA-C4E5-4748-A432-C1A2904A4BFF}" type="pres">
      <dgm:prSet presAssocID="{40500709-2E59-4A50-BF14-00451162C458}" presName="parentText" presStyleLbl="node1" presStyleIdx="2" presStyleCnt="6">
        <dgm:presLayoutVars>
          <dgm:chMax val="0"/>
          <dgm:bulletEnabled val="1"/>
        </dgm:presLayoutVars>
      </dgm:prSet>
      <dgm:spPr/>
    </dgm:pt>
    <dgm:pt modelId="{420207F2-BFBB-4AB3-ACE2-D58749D1D0B0}" type="pres">
      <dgm:prSet presAssocID="{21E2333D-8137-413B-AA01-8053F02FB1E3}" presName="spacer" presStyleCnt="0"/>
      <dgm:spPr/>
    </dgm:pt>
    <dgm:pt modelId="{4E9CB2E5-F16C-4BEC-849F-FC7E8D7D9A27}" type="pres">
      <dgm:prSet presAssocID="{A60EB186-1E33-41D1-9279-67F72F881ADC}" presName="parentText" presStyleLbl="node1" presStyleIdx="3" presStyleCnt="6">
        <dgm:presLayoutVars>
          <dgm:chMax val="0"/>
          <dgm:bulletEnabled val="1"/>
        </dgm:presLayoutVars>
      </dgm:prSet>
      <dgm:spPr/>
    </dgm:pt>
    <dgm:pt modelId="{8BDFD562-E143-49B9-B84D-6E346ED5BEB4}" type="pres">
      <dgm:prSet presAssocID="{7C6B1401-E9B0-40DC-8BD3-F3C7214F7041}" presName="spacer" presStyleCnt="0"/>
      <dgm:spPr/>
    </dgm:pt>
    <dgm:pt modelId="{16A4D843-D6FF-4612-9C1A-AC0BBD6A5AA9}" type="pres">
      <dgm:prSet presAssocID="{B1DE9B8F-A2EE-4F24-856C-A756D1CA0457}" presName="parentText" presStyleLbl="node1" presStyleIdx="4" presStyleCnt="6">
        <dgm:presLayoutVars>
          <dgm:chMax val="0"/>
          <dgm:bulletEnabled val="1"/>
        </dgm:presLayoutVars>
      </dgm:prSet>
      <dgm:spPr/>
    </dgm:pt>
    <dgm:pt modelId="{462CF5C1-3044-4279-9631-A5E6B83EB482}" type="pres">
      <dgm:prSet presAssocID="{9D4EA247-E636-4623-941A-E0F8F0EBC6A8}" presName="spacer" presStyleCnt="0"/>
      <dgm:spPr/>
    </dgm:pt>
    <dgm:pt modelId="{D64AF9E6-B094-435F-8AE4-1C99BDBAF029}" type="pres">
      <dgm:prSet presAssocID="{433E85DC-D92F-4CC8-B3E9-6DED613A2BE6}" presName="parentText" presStyleLbl="node1" presStyleIdx="5" presStyleCnt="6">
        <dgm:presLayoutVars>
          <dgm:chMax val="0"/>
          <dgm:bulletEnabled val="1"/>
        </dgm:presLayoutVars>
      </dgm:prSet>
      <dgm:spPr/>
    </dgm:pt>
  </dgm:ptLst>
  <dgm:cxnLst>
    <dgm:cxn modelId="{1835DC21-D6D1-4986-85B3-99BBE21FBC53}" srcId="{47910CBC-F080-47BB-9D65-E5566502CC03}" destId="{433E85DC-D92F-4CC8-B3E9-6DED613A2BE6}" srcOrd="5" destOrd="0" parTransId="{C2FFAC2F-A87C-4D3B-A5D2-161D2D983770}" sibTransId="{BBEC4BB2-BF98-42F9-9556-DDEC4828A1CB}"/>
    <dgm:cxn modelId="{49E34C28-9A8B-4D38-AF0F-C121CF04D507}" type="presOf" srcId="{0F6EE563-DE75-42AE-BD4D-741B2BF74497}" destId="{5FBF44BB-D90D-4098-8863-EBEEBB81FE4C}" srcOrd="0" destOrd="0" presId="urn:microsoft.com/office/officeart/2005/8/layout/vList2"/>
    <dgm:cxn modelId="{31F5BE2D-EC3E-4A02-B5EA-A25B97C50583}" type="presOf" srcId="{A60EB186-1E33-41D1-9279-67F72F881ADC}" destId="{4E9CB2E5-F16C-4BEC-849F-FC7E8D7D9A27}" srcOrd="0" destOrd="0" presId="urn:microsoft.com/office/officeart/2005/8/layout/vList2"/>
    <dgm:cxn modelId="{128E2F2F-F4CE-4A1B-A1A6-DA0FB6BF9F86}" srcId="{47910CBC-F080-47BB-9D65-E5566502CC03}" destId="{0F6EE563-DE75-42AE-BD4D-741B2BF74497}" srcOrd="1" destOrd="0" parTransId="{300A4105-5129-4E78-92DD-D70F5B506849}" sibTransId="{6C33F775-9B0E-4266-BF19-EA09FF160B8D}"/>
    <dgm:cxn modelId="{80E6F867-EE60-4608-9DEE-C96CAE932B82}" type="presOf" srcId="{B1DE9B8F-A2EE-4F24-856C-A756D1CA0457}" destId="{16A4D843-D6FF-4612-9C1A-AC0BBD6A5AA9}" srcOrd="0" destOrd="0" presId="urn:microsoft.com/office/officeart/2005/8/layout/vList2"/>
    <dgm:cxn modelId="{903CED53-14DC-4217-87B8-FFCEE50B681D}" srcId="{47910CBC-F080-47BB-9D65-E5566502CC03}" destId="{B1DE9B8F-A2EE-4F24-856C-A756D1CA0457}" srcOrd="4" destOrd="0" parTransId="{FD595219-ABAF-4393-88E5-1DAD8EAFEBA5}" sibTransId="{9D4EA247-E636-4623-941A-E0F8F0EBC6A8}"/>
    <dgm:cxn modelId="{48F1489D-75F2-45F4-8D21-8FEE36726E8C}" type="presOf" srcId="{47910CBC-F080-47BB-9D65-E5566502CC03}" destId="{4FB8F7D1-CAAE-4F57-9105-547BD411394C}" srcOrd="0" destOrd="0" presId="urn:microsoft.com/office/officeart/2005/8/layout/vList2"/>
    <dgm:cxn modelId="{68F30DA8-02BD-43B6-8861-071DB8CF74DD}" type="presOf" srcId="{433E85DC-D92F-4CC8-B3E9-6DED613A2BE6}" destId="{D64AF9E6-B094-435F-8AE4-1C99BDBAF029}" srcOrd="0" destOrd="0" presId="urn:microsoft.com/office/officeart/2005/8/layout/vList2"/>
    <dgm:cxn modelId="{9E8BC6AC-D08F-4E61-8DA9-01F43D2007DC}" type="presOf" srcId="{40500709-2E59-4A50-BF14-00451162C458}" destId="{CE9768AA-C4E5-4748-A432-C1A2904A4BFF}" srcOrd="0" destOrd="0" presId="urn:microsoft.com/office/officeart/2005/8/layout/vList2"/>
    <dgm:cxn modelId="{C1450AB4-63C6-433C-AE67-368CB8AF0364}" srcId="{47910CBC-F080-47BB-9D65-E5566502CC03}" destId="{61FAD4F2-1357-4989-8755-E32377057AC5}" srcOrd="0" destOrd="0" parTransId="{29576F32-D2E5-43CC-8AE8-1395977003E9}" sibTransId="{2468BB9B-7586-409A-8A3A-6BE820AB1485}"/>
    <dgm:cxn modelId="{E778FBE1-D8A3-4BA7-9D1C-B3B47740E208}" srcId="{47910CBC-F080-47BB-9D65-E5566502CC03}" destId="{40500709-2E59-4A50-BF14-00451162C458}" srcOrd="2" destOrd="0" parTransId="{DA141CDB-CEEF-473E-A343-8EF3B84E94BD}" sibTransId="{21E2333D-8137-413B-AA01-8053F02FB1E3}"/>
    <dgm:cxn modelId="{E18A3DE2-7D9C-4903-B379-36AAAFDEF696}" srcId="{47910CBC-F080-47BB-9D65-E5566502CC03}" destId="{A60EB186-1E33-41D1-9279-67F72F881ADC}" srcOrd="3" destOrd="0" parTransId="{4490D09B-4F94-4174-A4D0-721C600E9338}" sibTransId="{7C6B1401-E9B0-40DC-8BD3-F3C7214F7041}"/>
    <dgm:cxn modelId="{57A76CF0-4B52-4D8C-A2CE-D867A8AC803E}" type="presOf" srcId="{61FAD4F2-1357-4989-8755-E32377057AC5}" destId="{1B70C9B2-7F35-4617-BE5C-1A6960026C25}" srcOrd="0" destOrd="0" presId="urn:microsoft.com/office/officeart/2005/8/layout/vList2"/>
    <dgm:cxn modelId="{D68B1003-EFDB-4F22-BCBE-BB835D661A1C}" type="presParOf" srcId="{4FB8F7D1-CAAE-4F57-9105-547BD411394C}" destId="{1B70C9B2-7F35-4617-BE5C-1A6960026C25}" srcOrd="0" destOrd="0" presId="urn:microsoft.com/office/officeart/2005/8/layout/vList2"/>
    <dgm:cxn modelId="{E3F1EFF9-C8C3-43E2-BB58-B9EB35EF5DF0}" type="presParOf" srcId="{4FB8F7D1-CAAE-4F57-9105-547BD411394C}" destId="{63C614AF-D0BA-4CFF-B1C9-8B69B4257557}" srcOrd="1" destOrd="0" presId="urn:microsoft.com/office/officeart/2005/8/layout/vList2"/>
    <dgm:cxn modelId="{682C7C0F-D05C-4F80-B4D4-C0AEC320CCBC}" type="presParOf" srcId="{4FB8F7D1-CAAE-4F57-9105-547BD411394C}" destId="{5FBF44BB-D90D-4098-8863-EBEEBB81FE4C}" srcOrd="2" destOrd="0" presId="urn:microsoft.com/office/officeart/2005/8/layout/vList2"/>
    <dgm:cxn modelId="{86883187-A99C-43F8-936E-148D50E22BFC}" type="presParOf" srcId="{4FB8F7D1-CAAE-4F57-9105-547BD411394C}" destId="{58C6308C-A87F-4444-8215-2AD250D79507}" srcOrd="3" destOrd="0" presId="urn:microsoft.com/office/officeart/2005/8/layout/vList2"/>
    <dgm:cxn modelId="{C1401CB3-CC29-40E6-AF0B-03F9B24BF149}" type="presParOf" srcId="{4FB8F7D1-CAAE-4F57-9105-547BD411394C}" destId="{CE9768AA-C4E5-4748-A432-C1A2904A4BFF}" srcOrd="4" destOrd="0" presId="urn:microsoft.com/office/officeart/2005/8/layout/vList2"/>
    <dgm:cxn modelId="{BD146A2D-F9CD-4125-812F-57D6C462CA63}" type="presParOf" srcId="{4FB8F7D1-CAAE-4F57-9105-547BD411394C}" destId="{420207F2-BFBB-4AB3-ACE2-D58749D1D0B0}" srcOrd="5" destOrd="0" presId="urn:microsoft.com/office/officeart/2005/8/layout/vList2"/>
    <dgm:cxn modelId="{4D221B7D-666B-449B-883B-AA28FE582770}" type="presParOf" srcId="{4FB8F7D1-CAAE-4F57-9105-547BD411394C}" destId="{4E9CB2E5-F16C-4BEC-849F-FC7E8D7D9A27}" srcOrd="6" destOrd="0" presId="urn:microsoft.com/office/officeart/2005/8/layout/vList2"/>
    <dgm:cxn modelId="{A1266711-15CE-4421-A566-3B698094F334}" type="presParOf" srcId="{4FB8F7D1-CAAE-4F57-9105-547BD411394C}" destId="{8BDFD562-E143-49B9-B84D-6E346ED5BEB4}" srcOrd="7" destOrd="0" presId="urn:microsoft.com/office/officeart/2005/8/layout/vList2"/>
    <dgm:cxn modelId="{AB9B2A43-4463-4931-BB05-0B7FD16520C6}" type="presParOf" srcId="{4FB8F7D1-CAAE-4F57-9105-547BD411394C}" destId="{16A4D843-D6FF-4612-9C1A-AC0BBD6A5AA9}" srcOrd="8" destOrd="0" presId="urn:microsoft.com/office/officeart/2005/8/layout/vList2"/>
    <dgm:cxn modelId="{19415E9A-B999-42B0-B082-3E38CC51C8F6}" type="presParOf" srcId="{4FB8F7D1-CAAE-4F57-9105-547BD411394C}" destId="{462CF5C1-3044-4279-9631-A5E6B83EB482}" srcOrd="9" destOrd="0" presId="urn:microsoft.com/office/officeart/2005/8/layout/vList2"/>
    <dgm:cxn modelId="{3A3F6E43-54AE-4675-9269-1838022DB139}" type="presParOf" srcId="{4FB8F7D1-CAAE-4F57-9105-547BD411394C}" destId="{D64AF9E6-B094-435F-8AE4-1C99BDBAF02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910CBC-F080-47BB-9D65-E5566502CC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FAD4F2-1357-4989-8755-E32377057AC5}">
      <dgm:prSet/>
      <dgm:spPr>
        <a:solidFill>
          <a:schemeClr val="tx1"/>
        </a:solidFill>
      </dgm:spPr>
      <dgm:t>
        <a:bodyPr/>
        <a:lstStyle/>
        <a:p>
          <a:r>
            <a:rPr lang="en-ZA" dirty="0"/>
            <a:t>3.1 Based on ansible best practice guidelines</a:t>
          </a:r>
          <a:endParaRPr lang="en-US" dirty="0"/>
        </a:p>
      </dgm:t>
    </dgm:pt>
    <dgm:pt modelId="{29576F32-D2E5-43CC-8AE8-1395977003E9}" type="parTrans" cxnId="{C1450AB4-63C6-433C-AE67-368CB8AF0364}">
      <dgm:prSet/>
      <dgm:spPr/>
      <dgm:t>
        <a:bodyPr/>
        <a:lstStyle/>
        <a:p>
          <a:endParaRPr lang="en-US"/>
        </a:p>
      </dgm:t>
    </dgm:pt>
    <dgm:pt modelId="{2468BB9B-7586-409A-8A3A-6BE820AB1485}" type="sibTrans" cxnId="{C1450AB4-63C6-433C-AE67-368CB8AF0364}">
      <dgm:prSet/>
      <dgm:spPr/>
      <dgm:t>
        <a:bodyPr/>
        <a:lstStyle/>
        <a:p>
          <a:endParaRPr lang="en-US"/>
        </a:p>
      </dgm:t>
    </dgm:pt>
    <dgm:pt modelId="{0F6EE563-DE75-42AE-BD4D-741B2BF74497}">
      <dgm:prSet/>
      <dgm:spPr>
        <a:solidFill>
          <a:schemeClr val="tx1"/>
        </a:solidFill>
      </dgm:spPr>
      <dgm:t>
        <a:bodyPr/>
        <a:lstStyle/>
        <a:p>
          <a:r>
            <a:rPr lang="en-ZA" dirty="0"/>
            <a:t>3.2 Dedicated directory for playbooks.</a:t>
          </a:r>
        </a:p>
      </dgm:t>
    </dgm:pt>
    <dgm:pt modelId="{300A4105-5129-4E78-92DD-D70F5B506849}" type="parTrans" cxnId="{128E2F2F-F4CE-4A1B-A1A6-DA0FB6BF9F86}">
      <dgm:prSet/>
      <dgm:spPr/>
      <dgm:t>
        <a:bodyPr/>
        <a:lstStyle/>
        <a:p>
          <a:endParaRPr lang="en-US"/>
        </a:p>
      </dgm:t>
    </dgm:pt>
    <dgm:pt modelId="{6C33F775-9B0E-4266-BF19-EA09FF160B8D}" type="sibTrans" cxnId="{128E2F2F-F4CE-4A1B-A1A6-DA0FB6BF9F86}">
      <dgm:prSet/>
      <dgm:spPr/>
      <dgm:t>
        <a:bodyPr/>
        <a:lstStyle/>
        <a:p>
          <a:endParaRPr lang="en-US"/>
        </a:p>
      </dgm:t>
    </dgm:pt>
    <dgm:pt modelId="{40500709-2E59-4A50-BF14-00451162C458}">
      <dgm:prSet/>
      <dgm:spPr>
        <a:solidFill>
          <a:schemeClr val="tx1"/>
        </a:solidFill>
      </dgm:spPr>
      <dgm:t>
        <a:bodyPr/>
        <a:lstStyle/>
        <a:p>
          <a:r>
            <a:rPr lang="en-ZA" dirty="0"/>
            <a:t>3.3 Dedicated directory for roles</a:t>
          </a:r>
          <a:endParaRPr lang="en-US" dirty="0"/>
        </a:p>
      </dgm:t>
    </dgm:pt>
    <dgm:pt modelId="{DA141CDB-CEEF-473E-A343-8EF3B84E94BD}" type="parTrans" cxnId="{E778FBE1-D8A3-4BA7-9D1C-B3B47740E208}">
      <dgm:prSet/>
      <dgm:spPr/>
      <dgm:t>
        <a:bodyPr/>
        <a:lstStyle/>
        <a:p>
          <a:endParaRPr lang="en-US"/>
        </a:p>
      </dgm:t>
    </dgm:pt>
    <dgm:pt modelId="{21E2333D-8137-413B-AA01-8053F02FB1E3}" type="sibTrans" cxnId="{E778FBE1-D8A3-4BA7-9D1C-B3B47740E208}">
      <dgm:prSet/>
      <dgm:spPr/>
      <dgm:t>
        <a:bodyPr/>
        <a:lstStyle/>
        <a:p>
          <a:endParaRPr lang="en-US"/>
        </a:p>
      </dgm:t>
    </dgm:pt>
    <dgm:pt modelId="{A60EB186-1E33-41D1-9279-67F72F881ADC}">
      <dgm:prSet/>
      <dgm:spPr>
        <a:solidFill>
          <a:schemeClr val="tx1"/>
        </a:solidFill>
      </dgm:spPr>
      <dgm:t>
        <a:bodyPr/>
        <a:lstStyle/>
        <a:p>
          <a:r>
            <a:rPr lang="en-ZA" dirty="0"/>
            <a:t>3.4 Dedicated directory for inventory</a:t>
          </a:r>
          <a:endParaRPr lang="en-US" dirty="0"/>
        </a:p>
      </dgm:t>
    </dgm:pt>
    <dgm:pt modelId="{4490D09B-4F94-4174-A4D0-721C600E9338}" type="parTrans" cxnId="{E18A3DE2-7D9C-4903-B379-36AAAFDEF696}">
      <dgm:prSet/>
      <dgm:spPr/>
      <dgm:t>
        <a:bodyPr/>
        <a:lstStyle/>
        <a:p>
          <a:endParaRPr lang="en-US"/>
        </a:p>
      </dgm:t>
    </dgm:pt>
    <dgm:pt modelId="{7C6B1401-E9B0-40DC-8BD3-F3C7214F7041}" type="sibTrans" cxnId="{E18A3DE2-7D9C-4903-B379-36AAAFDEF696}">
      <dgm:prSet/>
      <dgm:spPr/>
      <dgm:t>
        <a:bodyPr/>
        <a:lstStyle/>
        <a:p>
          <a:endParaRPr lang="en-US"/>
        </a:p>
      </dgm:t>
    </dgm:pt>
    <dgm:pt modelId="{B1DE9B8F-A2EE-4F24-856C-A756D1CA0457}">
      <dgm:prSet/>
      <dgm:spPr>
        <a:solidFill>
          <a:schemeClr val="tx1"/>
        </a:solidFill>
      </dgm:spPr>
      <dgm:t>
        <a:bodyPr/>
        <a:lstStyle/>
        <a:p>
          <a:r>
            <a:rPr lang="en-US" dirty="0"/>
            <a:t>3.5 Directory space for staging and production.</a:t>
          </a:r>
        </a:p>
      </dgm:t>
    </dgm:pt>
    <dgm:pt modelId="{FD595219-ABAF-4393-88E5-1DAD8EAFEBA5}" type="parTrans" cxnId="{903CED53-14DC-4217-87B8-FFCEE50B681D}">
      <dgm:prSet/>
      <dgm:spPr/>
      <dgm:t>
        <a:bodyPr/>
        <a:lstStyle/>
        <a:p>
          <a:endParaRPr lang="en-US"/>
        </a:p>
      </dgm:t>
    </dgm:pt>
    <dgm:pt modelId="{9D4EA247-E636-4623-941A-E0F8F0EBC6A8}" type="sibTrans" cxnId="{903CED53-14DC-4217-87B8-FFCEE50B681D}">
      <dgm:prSet/>
      <dgm:spPr/>
      <dgm:t>
        <a:bodyPr/>
        <a:lstStyle/>
        <a:p>
          <a:endParaRPr lang="en-US"/>
        </a:p>
      </dgm:t>
    </dgm:pt>
    <dgm:pt modelId="{4FB8F7D1-CAAE-4F57-9105-547BD411394C}" type="pres">
      <dgm:prSet presAssocID="{47910CBC-F080-47BB-9D65-E5566502CC03}" presName="linear" presStyleCnt="0">
        <dgm:presLayoutVars>
          <dgm:animLvl val="lvl"/>
          <dgm:resizeHandles val="exact"/>
        </dgm:presLayoutVars>
      </dgm:prSet>
      <dgm:spPr/>
    </dgm:pt>
    <dgm:pt modelId="{1B70C9B2-7F35-4617-BE5C-1A6960026C25}" type="pres">
      <dgm:prSet presAssocID="{61FAD4F2-1357-4989-8755-E32377057AC5}" presName="parentText" presStyleLbl="node1" presStyleIdx="0" presStyleCnt="5">
        <dgm:presLayoutVars>
          <dgm:chMax val="0"/>
          <dgm:bulletEnabled val="1"/>
        </dgm:presLayoutVars>
      </dgm:prSet>
      <dgm:spPr/>
    </dgm:pt>
    <dgm:pt modelId="{63C614AF-D0BA-4CFF-B1C9-8B69B4257557}" type="pres">
      <dgm:prSet presAssocID="{2468BB9B-7586-409A-8A3A-6BE820AB1485}" presName="spacer" presStyleCnt="0"/>
      <dgm:spPr/>
    </dgm:pt>
    <dgm:pt modelId="{5FBF44BB-D90D-4098-8863-EBEEBB81FE4C}" type="pres">
      <dgm:prSet presAssocID="{0F6EE563-DE75-42AE-BD4D-741B2BF74497}" presName="parentText" presStyleLbl="node1" presStyleIdx="1" presStyleCnt="5">
        <dgm:presLayoutVars>
          <dgm:chMax val="0"/>
          <dgm:bulletEnabled val="1"/>
        </dgm:presLayoutVars>
      </dgm:prSet>
      <dgm:spPr/>
    </dgm:pt>
    <dgm:pt modelId="{58C6308C-A87F-4444-8215-2AD250D79507}" type="pres">
      <dgm:prSet presAssocID="{6C33F775-9B0E-4266-BF19-EA09FF160B8D}" presName="spacer" presStyleCnt="0"/>
      <dgm:spPr/>
    </dgm:pt>
    <dgm:pt modelId="{CE9768AA-C4E5-4748-A432-C1A2904A4BFF}" type="pres">
      <dgm:prSet presAssocID="{40500709-2E59-4A50-BF14-00451162C458}" presName="parentText" presStyleLbl="node1" presStyleIdx="2" presStyleCnt="5">
        <dgm:presLayoutVars>
          <dgm:chMax val="0"/>
          <dgm:bulletEnabled val="1"/>
        </dgm:presLayoutVars>
      </dgm:prSet>
      <dgm:spPr/>
    </dgm:pt>
    <dgm:pt modelId="{420207F2-BFBB-4AB3-ACE2-D58749D1D0B0}" type="pres">
      <dgm:prSet presAssocID="{21E2333D-8137-413B-AA01-8053F02FB1E3}" presName="spacer" presStyleCnt="0"/>
      <dgm:spPr/>
    </dgm:pt>
    <dgm:pt modelId="{4E9CB2E5-F16C-4BEC-849F-FC7E8D7D9A27}" type="pres">
      <dgm:prSet presAssocID="{A60EB186-1E33-41D1-9279-67F72F881ADC}" presName="parentText" presStyleLbl="node1" presStyleIdx="3" presStyleCnt="5">
        <dgm:presLayoutVars>
          <dgm:chMax val="0"/>
          <dgm:bulletEnabled val="1"/>
        </dgm:presLayoutVars>
      </dgm:prSet>
      <dgm:spPr/>
    </dgm:pt>
    <dgm:pt modelId="{8BDFD562-E143-49B9-B84D-6E346ED5BEB4}" type="pres">
      <dgm:prSet presAssocID="{7C6B1401-E9B0-40DC-8BD3-F3C7214F7041}" presName="spacer" presStyleCnt="0"/>
      <dgm:spPr/>
    </dgm:pt>
    <dgm:pt modelId="{16A4D843-D6FF-4612-9C1A-AC0BBD6A5AA9}" type="pres">
      <dgm:prSet presAssocID="{B1DE9B8F-A2EE-4F24-856C-A756D1CA0457}" presName="parentText" presStyleLbl="node1" presStyleIdx="4" presStyleCnt="5">
        <dgm:presLayoutVars>
          <dgm:chMax val="0"/>
          <dgm:bulletEnabled val="1"/>
        </dgm:presLayoutVars>
      </dgm:prSet>
      <dgm:spPr/>
    </dgm:pt>
  </dgm:ptLst>
  <dgm:cxnLst>
    <dgm:cxn modelId="{49E34C28-9A8B-4D38-AF0F-C121CF04D507}" type="presOf" srcId="{0F6EE563-DE75-42AE-BD4D-741B2BF74497}" destId="{5FBF44BB-D90D-4098-8863-EBEEBB81FE4C}" srcOrd="0" destOrd="0" presId="urn:microsoft.com/office/officeart/2005/8/layout/vList2"/>
    <dgm:cxn modelId="{31F5BE2D-EC3E-4A02-B5EA-A25B97C50583}" type="presOf" srcId="{A60EB186-1E33-41D1-9279-67F72F881ADC}" destId="{4E9CB2E5-F16C-4BEC-849F-FC7E8D7D9A27}" srcOrd="0" destOrd="0" presId="urn:microsoft.com/office/officeart/2005/8/layout/vList2"/>
    <dgm:cxn modelId="{128E2F2F-F4CE-4A1B-A1A6-DA0FB6BF9F86}" srcId="{47910CBC-F080-47BB-9D65-E5566502CC03}" destId="{0F6EE563-DE75-42AE-BD4D-741B2BF74497}" srcOrd="1" destOrd="0" parTransId="{300A4105-5129-4E78-92DD-D70F5B506849}" sibTransId="{6C33F775-9B0E-4266-BF19-EA09FF160B8D}"/>
    <dgm:cxn modelId="{80E6F867-EE60-4608-9DEE-C96CAE932B82}" type="presOf" srcId="{B1DE9B8F-A2EE-4F24-856C-A756D1CA0457}" destId="{16A4D843-D6FF-4612-9C1A-AC0BBD6A5AA9}" srcOrd="0" destOrd="0" presId="urn:microsoft.com/office/officeart/2005/8/layout/vList2"/>
    <dgm:cxn modelId="{903CED53-14DC-4217-87B8-FFCEE50B681D}" srcId="{47910CBC-F080-47BB-9D65-E5566502CC03}" destId="{B1DE9B8F-A2EE-4F24-856C-A756D1CA0457}" srcOrd="4" destOrd="0" parTransId="{FD595219-ABAF-4393-88E5-1DAD8EAFEBA5}" sibTransId="{9D4EA247-E636-4623-941A-E0F8F0EBC6A8}"/>
    <dgm:cxn modelId="{48F1489D-75F2-45F4-8D21-8FEE36726E8C}" type="presOf" srcId="{47910CBC-F080-47BB-9D65-E5566502CC03}" destId="{4FB8F7D1-CAAE-4F57-9105-547BD411394C}" srcOrd="0" destOrd="0" presId="urn:microsoft.com/office/officeart/2005/8/layout/vList2"/>
    <dgm:cxn modelId="{9E8BC6AC-D08F-4E61-8DA9-01F43D2007DC}" type="presOf" srcId="{40500709-2E59-4A50-BF14-00451162C458}" destId="{CE9768AA-C4E5-4748-A432-C1A2904A4BFF}" srcOrd="0" destOrd="0" presId="urn:microsoft.com/office/officeart/2005/8/layout/vList2"/>
    <dgm:cxn modelId="{C1450AB4-63C6-433C-AE67-368CB8AF0364}" srcId="{47910CBC-F080-47BB-9D65-E5566502CC03}" destId="{61FAD4F2-1357-4989-8755-E32377057AC5}" srcOrd="0" destOrd="0" parTransId="{29576F32-D2E5-43CC-8AE8-1395977003E9}" sibTransId="{2468BB9B-7586-409A-8A3A-6BE820AB1485}"/>
    <dgm:cxn modelId="{E778FBE1-D8A3-4BA7-9D1C-B3B47740E208}" srcId="{47910CBC-F080-47BB-9D65-E5566502CC03}" destId="{40500709-2E59-4A50-BF14-00451162C458}" srcOrd="2" destOrd="0" parTransId="{DA141CDB-CEEF-473E-A343-8EF3B84E94BD}" sibTransId="{21E2333D-8137-413B-AA01-8053F02FB1E3}"/>
    <dgm:cxn modelId="{E18A3DE2-7D9C-4903-B379-36AAAFDEF696}" srcId="{47910CBC-F080-47BB-9D65-E5566502CC03}" destId="{A60EB186-1E33-41D1-9279-67F72F881ADC}" srcOrd="3" destOrd="0" parTransId="{4490D09B-4F94-4174-A4D0-721C600E9338}" sibTransId="{7C6B1401-E9B0-40DC-8BD3-F3C7214F7041}"/>
    <dgm:cxn modelId="{57A76CF0-4B52-4D8C-A2CE-D867A8AC803E}" type="presOf" srcId="{61FAD4F2-1357-4989-8755-E32377057AC5}" destId="{1B70C9B2-7F35-4617-BE5C-1A6960026C25}" srcOrd="0" destOrd="0" presId="urn:microsoft.com/office/officeart/2005/8/layout/vList2"/>
    <dgm:cxn modelId="{D68B1003-EFDB-4F22-BCBE-BB835D661A1C}" type="presParOf" srcId="{4FB8F7D1-CAAE-4F57-9105-547BD411394C}" destId="{1B70C9B2-7F35-4617-BE5C-1A6960026C25}" srcOrd="0" destOrd="0" presId="urn:microsoft.com/office/officeart/2005/8/layout/vList2"/>
    <dgm:cxn modelId="{E3F1EFF9-C8C3-43E2-BB58-B9EB35EF5DF0}" type="presParOf" srcId="{4FB8F7D1-CAAE-4F57-9105-547BD411394C}" destId="{63C614AF-D0BA-4CFF-B1C9-8B69B4257557}" srcOrd="1" destOrd="0" presId="urn:microsoft.com/office/officeart/2005/8/layout/vList2"/>
    <dgm:cxn modelId="{682C7C0F-D05C-4F80-B4D4-C0AEC320CCBC}" type="presParOf" srcId="{4FB8F7D1-CAAE-4F57-9105-547BD411394C}" destId="{5FBF44BB-D90D-4098-8863-EBEEBB81FE4C}" srcOrd="2" destOrd="0" presId="urn:microsoft.com/office/officeart/2005/8/layout/vList2"/>
    <dgm:cxn modelId="{86883187-A99C-43F8-936E-148D50E22BFC}" type="presParOf" srcId="{4FB8F7D1-CAAE-4F57-9105-547BD411394C}" destId="{58C6308C-A87F-4444-8215-2AD250D79507}" srcOrd="3" destOrd="0" presId="urn:microsoft.com/office/officeart/2005/8/layout/vList2"/>
    <dgm:cxn modelId="{C1401CB3-CC29-40E6-AF0B-03F9B24BF149}" type="presParOf" srcId="{4FB8F7D1-CAAE-4F57-9105-547BD411394C}" destId="{CE9768AA-C4E5-4748-A432-C1A2904A4BFF}" srcOrd="4" destOrd="0" presId="urn:microsoft.com/office/officeart/2005/8/layout/vList2"/>
    <dgm:cxn modelId="{BD146A2D-F9CD-4125-812F-57D6C462CA63}" type="presParOf" srcId="{4FB8F7D1-CAAE-4F57-9105-547BD411394C}" destId="{420207F2-BFBB-4AB3-ACE2-D58749D1D0B0}" srcOrd="5" destOrd="0" presId="urn:microsoft.com/office/officeart/2005/8/layout/vList2"/>
    <dgm:cxn modelId="{4D221B7D-666B-449B-883B-AA28FE582770}" type="presParOf" srcId="{4FB8F7D1-CAAE-4F57-9105-547BD411394C}" destId="{4E9CB2E5-F16C-4BEC-849F-FC7E8D7D9A27}" srcOrd="6" destOrd="0" presId="urn:microsoft.com/office/officeart/2005/8/layout/vList2"/>
    <dgm:cxn modelId="{A1266711-15CE-4421-A566-3B698094F334}" type="presParOf" srcId="{4FB8F7D1-CAAE-4F57-9105-547BD411394C}" destId="{8BDFD562-E143-49B9-B84D-6E346ED5BEB4}" srcOrd="7" destOrd="0" presId="urn:microsoft.com/office/officeart/2005/8/layout/vList2"/>
    <dgm:cxn modelId="{AB9B2A43-4463-4931-BB05-0B7FD16520C6}" type="presParOf" srcId="{4FB8F7D1-CAAE-4F57-9105-547BD411394C}" destId="{16A4D843-D6FF-4612-9C1A-AC0BBD6A5AA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910CBC-F080-47BB-9D65-E5566502CC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FAD4F2-1357-4989-8755-E32377057AC5}">
      <dgm:prSet custT="1"/>
      <dgm:spPr>
        <a:solidFill>
          <a:schemeClr val="tx1"/>
        </a:solidFill>
      </dgm:spPr>
      <dgm:t>
        <a:bodyPr/>
        <a:lstStyle/>
        <a:p>
          <a:r>
            <a:rPr lang="en-US" sz="2800" dirty="0"/>
            <a:t>$ cd cos731_fa2_project/roles/</a:t>
          </a:r>
        </a:p>
        <a:p>
          <a:r>
            <a:rPr lang="en-US" sz="2800" dirty="0"/>
            <a:t>$ ansible-galaxy init </a:t>
          </a:r>
          <a:r>
            <a:rPr lang="en-US" sz="2800" dirty="0" err="1"/>
            <a:t>myrolename</a:t>
          </a:r>
          <a:endParaRPr lang="en-US" sz="2800" dirty="0"/>
        </a:p>
      </dgm:t>
    </dgm:pt>
    <dgm:pt modelId="{29576F32-D2E5-43CC-8AE8-1395977003E9}" type="parTrans" cxnId="{C1450AB4-63C6-433C-AE67-368CB8AF0364}">
      <dgm:prSet/>
      <dgm:spPr/>
      <dgm:t>
        <a:bodyPr/>
        <a:lstStyle/>
        <a:p>
          <a:endParaRPr lang="en-US"/>
        </a:p>
      </dgm:t>
    </dgm:pt>
    <dgm:pt modelId="{2468BB9B-7586-409A-8A3A-6BE820AB1485}" type="sibTrans" cxnId="{C1450AB4-63C6-433C-AE67-368CB8AF0364}">
      <dgm:prSet/>
      <dgm:spPr/>
      <dgm:t>
        <a:bodyPr/>
        <a:lstStyle/>
        <a:p>
          <a:endParaRPr lang="en-US"/>
        </a:p>
      </dgm:t>
    </dgm:pt>
    <dgm:pt modelId="{4FB8F7D1-CAAE-4F57-9105-547BD411394C}" type="pres">
      <dgm:prSet presAssocID="{47910CBC-F080-47BB-9D65-E5566502CC03}" presName="linear" presStyleCnt="0">
        <dgm:presLayoutVars>
          <dgm:animLvl val="lvl"/>
          <dgm:resizeHandles val="exact"/>
        </dgm:presLayoutVars>
      </dgm:prSet>
      <dgm:spPr/>
    </dgm:pt>
    <dgm:pt modelId="{1B70C9B2-7F35-4617-BE5C-1A6960026C25}" type="pres">
      <dgm:prSet presAssocID="{61FAD4F2-1357-4989-8755-E32377057AC5}" presName="parentText" presStyleLbl="node1" presStyleIdx="0" presStyleCnt="1" custScaleX="100000" custLinFactNeighborX="-1670" custLinFactNeighborY="-16381">
        <dgm:presLayoutVars>
          <dgm:chMax val="0"/>
          <dgm:bulletEnabled val="1"/>
        </dgm:presLayoutVars>
      </dgm:prSet>
      <dgm:spPr/>
    </dgm:pt>
  </dgm:ptLst>
  <dgm:cxnLst>
    <dgm:cxn modelId="{48F1489D-75F2-45F4-8D21-8FEE36726E8C}" type="presOf" srcId="{47910CBC-F080-47BB-9D65-E5566502CC03}" destId="{4FB8F7D1-CAAE-4F57-9105-547BD411394C}" srcOrd="0" destOrd="0" presId="urn:microsoft.com/office/officeart/2005/8/layout/vList2"/>
    <dgm:cxn modelId="{C1450AB4-63C6-433C-AE67-368CB8AF0364}" srcId="{47910CBC-F080-47BB-9D65-E5566502CC03}" destId="{61FAD4F2-1357-4989-8755-E32377057AC5}" srcOrd="0" destOrd="0" parTransId="{29576F32-D2E5-43CC-8AE8-1395977003E9}" sibTransId="{2468BB9B-7586-409A-8A3A-6BE820AB1485}"/>
    <dgm:cxn modelId="{57A76CF0-4B52-4D8C-A2CE-D867A8AC803E}" type="presOf" srcId="{61FAD4F2-1357-4989-8755-E32377057AC5}" destId="{1B70C9B2-7F35-4617-BE5C-1A6960026C25}" srcOrd="0" destOrd="0" presId="urn:microsoft.com/office/officeart/2005/8/layout/vList2"/>
    <dgm:cxn modelId="{D68B1003-EFDB-4F22-BCBE-BB835D661A1C}" type="presParOf" srcId="{4FB8F7D1-CAAE-4F57-9105-547BD411394C}" destId="{1B70C9B2-7F35-4617-BE5C-1A6960026C2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0C9B2-7F35-4617-BE5C-1A6960026C25}">
      <dsp:nvSpPr>
        <dsp:cNvPr id="0" name=""/>
        <dsp:cNvSpPr/>
      </dsp:nvSpPr>
      <dsp:spPr>
        <a:xfrm>
          <a:off x="0" y="285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dirty="0"/>
            <a:t>Open source automation tool</a:t>
          </a:r>
          <a:endParaRPr lang="en-US" sz="3000" kern="1200" dirty="0"/>
        </a:p>
      </dsp:txBody>
      <dsp:txXfrm>
        <a:off x="35982" y="64544"/>
        <a:ext cx="11119911" cy="665135"/>
      </dsp:txXfrm>
    </dsp:sp>
    <dsp:sp modelId="{5FBF44BB-D90D-4098-8863-EBEEBB81FE4C}">
      <dsp:nvSpPr>
        <dsp:cNvPr id="0" name=""/>
        <dsp:cNvSpPr/>
      </dsp:nvSpPr>
      <dsp:spPr>
        <a:xfrm>
          <a:off x="0" y="8520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dirty="0"/>
            <a:t>Task automation through playbooks.</a:t>
          </a:r>
          <a:endParaRPr lang="en-US" sz="3000" kern="1200" dirty="0"/>
        </a:p>
      </dsp:txBody>
      <dsp:txXfrm>
        <a:off x="35982" y="888044"/>
        <a:ext cx="11119911" cy="665135"/>
      </dsp:txXfrm>
    </dsp:sp>
    <dsp:sp modelId="{CE9768AA-C4E5-4748-A432-C1A2904A4BFF}">
      <dsp:nvSpPr>
        <dsp:cNvPr id="0" name=""/>
        <dsp:cNvSpPr/>
      </dsp:nvSpPr>
      <dsp:spPr>
        <a:xfrm>
          <a:off x="0" y="16755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a:t>Follows a declarative automation framework.</a:t>
          </a:r>
          <a:endParaRPr lang="en-US" sz="3000" kern="1200"/>
        </a:p>
      </dsp:txBody>
      <dsp:txXfrm>
        <a:off x="35982" y="1711544"/>
        <a:ext cx="11119911" cy="665135"/>
      </dsp:txXfrm>
    </dsp:sp>
    <dsp:sp modelId="{4E9CB2E5-F16C-4BEC-849F-FC7E8D7D9A27}">
      <dsp:nvSpPr>
        <dsp:cNvPr id="0" name=""/>
        <dsp:cNvSpPr/>
      </dsp:nvSpPr>
      <dsp:spPr>
        <a:xfrm>
          <a:off x="0" y="24990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a:t>Uses YAML syntax for readable code.</a:t>
          </a:r>
          <a:endParaRPr lang="en-US" sz="3000" kern="1200"/>
        </a:p>
      </dsp:txBody>
      <dsp:txXfrm>
        <a:off x="35982" y="2535044"/>
        <a:ext cx="11119911" cy="665135"/>
      </dsp:txXfrm>
    </dsp:sp>
    <dsp:sp modelId="{16A4D843-D6FF-4612-9C1A-AC0BBD6A5AA9}">
      <dsp:nvSpPr>
        <dsp:cNvPr id="0" name=""/>
        <dsp:cNvSpPr/>
      </dsp:nvSpPr>
      <dsp:spPr>
        <a:xfrm>
          <a:off x="0" y="33225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dirty="0"/>
            <a:t>Mainly uses ssh to access remote machines.</a:t>
          </a:r>
          <a:endParaRPr lang="en-US" sz="3000" kern="1200" dirty="0"/>
        </a:p>
      </dsp:txBody>
      <dsp:txXfrm>
        <a:off x="35982" y="3358544"/>
        <a:ext cx="11119911" cy="665135"/>
      </dsp:txXfrm>
    </dsp:sp>
    <dsp:sp modelId="{D64AF9E6-B094-435F-8AE4-1C99BDBAF029}">
      <dsp:nvSpPr>
        <dsp:cNvPr id="0" name=""/>
        <dsp:cNvSpPr/>
      </dsp:nvSpPr>
      <dsp:spPr>
        <a:xfrm>
          <a:off x="0" y="41460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a:t>Remote machines are defined as inventory.</a:t>
          </a:r>
          <a:endParaRPr lang="en-US" sz="3000" kern="1200"/>
        </a:p>
      </dsp:txBody>
      <dsp:txXfrm>
        <a:off x="35982" y="4182044"/>
        <a:ext cx="11119911" cy="665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0C9B2-7F35-4617-BE5C-1A6960026C25}">
      <dsp:nvSpPr>
        <dsp:cNvPr id="0" name=""/>
        <dsp:cNvSpPr/>
      </dsp:nvSpPr>
      <dsp:spPr>
        <a:xfrm>
          <a:off x="0" y="7090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dirty="0"/>
            <a:t>3.1 Based on ansible best practice guidelines</a:t>
          </a:r>
          <a:endParaRPr lang="en-US" sz="2600" kern="1200" dirty="0"/>
        </a:p>
      </dsp:txBody>
      <dsp:txXfrm>
        <a:off x="31185" y="740237"/>
        <a:ext cx="7024073" cy="576450"/>
      </dsp:txXfrm>
    </dsp:sp>
    <dsp:sp modelId="{5FBF44BB-D90D-4098-8863-EBEEBB81FE4C}">
      <dsp:nvSpPr>
        <dsp:cNvPr id="0" name=""/>
        <dsp:cNvSpPr/>
      </dsp:nvSpPr>
      <dsp:spPr>
        <a:xfrm>
          <a:off x="0" y="14227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dirty="0"/>
            <a:t>3.2 Dedicated directory for playbooks.</a:t>
          </a:r>
        </a:p>
      </dsp:txBody>
      <dsp:txXfrm>
        <a:off x="31185" y="1453937"/>
        <a:ext cx="7024073" cy="576450"/>
      </dsp:txXfrm>
    </dsp:sp>
    <dsp:sp modelId="{CE9768AA-C4E5-4748-A432-C1A2904A4BFF}">
      <dsp:nvSpPr>
        <dsp:cNvPr id="0" name=""/>
        <dsp:cNvSpPr/>
      </dsp:nvSpPr>
      <dsp:spPr>
        <a:xfrm>
          <a:off x="0" y="21364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dirty="0"/>
            <a:t>3.3 Dedicated directory for roles</a:t>
          </a:r>
          <a:endParaRPr lang="en-US" sz="2600" kern="1200" dirty="0"/>
        </a:p>
      </dsp:txBody>
      <dsp:txXfrm>
        <a:off x="31185" y="2167637"/>
        <a:ext cx="7024073" cy="576450"/>
      </dsp:txXfrm>
    </dsp:sp>
    <dsp:sp modelId="{4E9CB2E5-F16C-4BEC-849F-FC7E8D7D9A27}">
      <dsp:nvSpPr>
        <dsp:cNvPr id="0" name=""/>
        <dsp:cNvSpPr/>
      </dsp:nvSpPr>
      <dsp:spPr>
        <a:xfrm>
          <a:off x="0" y="28501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dirty="0"/>
            <a:t>3.4 Dedicated directory for inventory</a:t>
          </a:r>
          <a:endParaRPr lang="en-US" sz="2600" kern="1200" dirty="0"/>
        </a:p>
      </dsp:txBody>
      <dsp:txXfrm>
        <a:off x="31185" y="2881337"/>
        <a:ext cx="7024073" cy="576450"/>
      </dsp:txXfrm>
    </dsp:sp>
    <dsp:sp modelId="{16A4D843-D6FF-4612-9C1A-AC0BBD6A5AA9}">
      <dsp:nvSpPr>
        <dsp:cNvPr id="0" name=""/>
        <dsp:cNvSpPr/>
      </dsp:nvSpPr>
      <dsp:spPr>
        <a:xfrm>
          <a:off x="0" y="35638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3.5 Directory space for staging and production.</a:t>
          </a:r>
        </a:p>
      </dsp:txBody>
      <dsp:txXfrm>
        <a:off x="31185" y="3595037"/>
        <a:ext cx="7024073" cy="576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0C9B2-7F35-4617-BE5C-1A6960026C25}">
      <dsp:nvSpPr>
        <dsp:cNvPr id="0" name=""/>
        <dsp:cNvSpPr/>
      </dsp:nvSpPr>
      <dsp:spPr>
        <a:xfrm>
          <a:off x="0" y="0"/>
          <a:ext cx="7086443" cy="129285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 cd cos731_fa2_project/roles/</a:t>
          </a:r>
        </a:p>
        <a:p>
          <a:pPr marL="0" lvl="0" indent="0" algn="l" defTabSz="1244600">
            <a:lnSpc>
              <a:spcPct val="90000"/>
            </a:lnSpc>
            <a:spcBef>
              <a:spcPct val="0"/>
            </a:spcBef>
            <a:spcAft>
              <a:spcPct val="35000"/>
            </a:spcAft>
            <a:buNone/>
          </a:pPr>
          <a:r>
            <a:rPr lang="en-US" sz="2800" kern="1200" dirty="0"/>
            <a:t>$ ansible-galaxy init </a:t>
          </a:r>
          <a:r>
            <a:rPr lang="en-US" sz="2800" kern="1200" dirty="0" err="1"/>
            <a:t>myrolename</a:t>
          </a:r>
          <a:endParaRPr lang="en-US" sz="2800" kern="1200" dirty="0"/>
        </a:p>
      </dsp:txBody>
      <dsp:txXfrm>
        <a:off x="63112" y="63112"/>
        <a:ext cx="6960219" cy="1166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1302E-FB1D-489A-989C-CD077D6F1F44}" type="datetimeFigureOut">
              <a:rPr lang="en-ZA" smtClean="0"/>
              <a:t>2025/04/23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E7B2F-B1E4-4708-92CA-0C4679EBA4F5}" type="slidenum">
              <a:rPr lang="en-ZA" smtClean="0"/>
              <a:t>‹#›</a:t>
            </a:fld>
            <a:endParaRPr lang="en-ZA"/>
          </a:p>
        </p:txBody>
      </p:sp>
    </p:spTree>
    <p:extLst>
      <p:ext uri="{BB962C8B-B14F-4D97-AF65-F5344CB8AC3E}">
        <p14:creationId xmlns:p14="http://schemas.microsoft.com/office/powerpoint/2010/main" val="43692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Agentless: Ansible and Puppet’s Bolt</a:t>
            </a:r>
          </a:p>
          <a:p>
            <a:r>
              <a:rPr lang="en-ZA" dirty="0"/>
              <a:t>Agent: Chef and Puppet</a:t>
            </a:r>
          </a:p>
        </p:txBody>
      </p:sp>
      <p:sp>
        <p:nvSpPr>
          <p:cNvPr id="4" name="Slide Number Placeholder 3"/>
          <p:cNvSpPr>
            <a:spLocks noGrp="1"/>
          </p:cNvSpPr>
          <p:nvPr>
            <p:ph type="sldNum" sz="quarter" idx="5"/>
          </p:nvPr>
        </p:nvSpPr>
        <p:spPr/>
        <p:txBody>
          <a:bodyPr/>
          <a:lstStyle/>
          <a:p>
            <a:fld id="{5F2E7B2F-B1E4-4708-92CA-0C4679EBA4F5}" type="slidenum">
              <a:rPr lang="en-ZA" smtClean="0"/>
              <a:t>3</a:t>
            </a:fld>
            <a:endParaRPr lang="en-ZA"/>
          </a:p>
        </p:txBody>
      </p:sp>
    </p:spTree>
    <p:extLst>
      <p:ext uri="{BB962C8B-B14F-4D97-AF65-F5344CB8AC3E}">
        <p14:creationId xmlns:p14="http://schemas.microsoft.com/office/powerpoint/2010/main" val="258098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69D19-FE80-86A8-4CC7-B6B0A6348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84183-6308-DD5E-BFEB-CC0718F931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F6630C-60AF-1033-0BB0-EB98E906B8D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Why roles? They allow us to automatically load related variables, files, tasks and other ansible artifacts based on a known file structure. </a:t>
            </a:r>
          </a:p>
          <a:p>
            <a:endParaRPr lang="en-ZA" dirty="0"/>
          </a:p>
        </p:txBody>
      </p:sp>
      <p:sp>
        <p:nvSpPr>
          <p:cNvPr id="4" name="Slide Number Placeholder 3">
            <a:extLst>
              <a:ext uri="{FF2B5EF4-FFF2-40B4-BE49-F238E27FC236}">
                <a16:creationId xmlns:a16="http://schemas.microsoft.com/office/drawing/2014/main" id="{4E5D7518-671B-45BD-64F4-935B8731AE85}"/>
              </a:ext>
            </a:extLst>
          </p:cNvPr>
          <p:cNvSpPr>
            <a:spLocks noGrp="1"/>
          </p:cNvSpPr>
          <p:nvPr>
            <p:ph type="sldNum" sz="quarter" idx="5"/>
          </p:nvPr>
        </p:nvSpPr>
        <p:spPr/>
        <p:txBody>
          <a:bodyPr/>
          <a:lstStyle/>
          <a:p>
            <a:fld id="{5F2E7B2F-B1E4-4708-92CA-0C4679EBA4F5}" type="slidenum">
              <a:rPr lang="en-ZA" smtClean="0"/>
              <a:t>12</a:t>
            </a:fld>
            <a:endParaRPr lang="en-ZA"/>
          </a:p>
        </p:txBody>
      </p:sp>
    </p:spTree>
    <p:extLst>
      <p:ext uri="{BB962C8B-B14F-4D97-AF65-F5344CB8AC3E}">
        <p14:creationId xmlns:p14="http://schemas.microsoft.com/office/powerpoint/2010/main" val="4079517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5C66C-880D-E39E-81F0-87306642E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C126C1-C552-559A-C9C8-008B44FDFE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FD3F5-4520-399D-0A59-7C569C68FAD9}"/>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CEA326F1-F92A-FE38-0B55-E986082E01E9}"/>
              </a:ext>
            </a:extLst>
          </p:cNvPr>
          <p:cNvSpPr>
            <a:spLocks noGrp="1"/>
          </p:cNvSpPr>
          <p:nvPr>
            <p:ph type="sldNum" sz="quarter" idx="5"/>
          </p:nvPr>
        </p:nvSpPr>
        <p:spPr/>
        <p:txBody>
          <a:bodyPr/>
          <a:lstStyle/>
          <a:p>
            <a:fld id="{5F2E7B2F-B1E4-4708-92CA-0C4679EBA4F5}" type="slidenum">
              <a:rPr lang="en-ZA" smtClean="0"/>
              <a:t>13</a:t>
            </a:fld>
            <a:endParaRPr lang="en-ZA"/>
          </a:p>
        </p:txBody>
      </p:sp>
    </p:spTree>
    <p:extLst>
      <p:ext uri="{BB962C8B-B14F-4D97-AF65-F5344CB8AC3E}">
        <p14:creationId xmlns:p14="http://schemas.microsoft.com/office/powerpoint/2010/main" val="3387321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D1E1A-E0EC-1F31-B0FB-C2CEEAF1B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73B79C-34DA-4D51-DA21-46BD4B8749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EA801B-D3A8-78CE-233C-1034F071D165}"/>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8BD76E55-6C55-3B99-B908-708C55F82F7C}"/>
              </a:ext>
            </a:extLst>
          </p:cNvPr>
          <p:cNvSpPr>
            <a:spLocks noGrp="1"/>
          </p:cNvSpPr>
          <p:nvPr>
            <p:ph type="sldNum" sz="quarter" idx="5"/>
          </p:nvPr>
        </p:nvSpPr>
        <p:spPr/>
        <p:txBody>
          <a:bodyPr/>
          <a:lstStyle/>
          <a:p>
            <a:fld id="{5F2E7B2F-B1E4-4708-92CA-0C4679EBA4F5}" type="slidenum">
              <a:rPr lang="en-ZA" smtClean="0"/>
              <a:t>14</a:t>
            </a:fld>
            <a:endParaRPr lang="en-ZA"/>
          </a:p>
        </p:txBody>
      </p:sp>
    </p:spTree>
    <p:extLst>
      <p:ext uri="{BB962C8B-B14F-4D97-AF65-F5344CB8AC3E}">
        <p14:creationId xmlns:p14="http://schemas.microsoft.com/office/powerpoint/2010/main" val="1101255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FD60A-8897-1464-920A-79077777A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477EB-3468-EACD-9397-56A86F08AA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EA2E0-6C19-44E0-3524-F2CF5BAA5DCC}"/>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21CA7149-6AEF-0ACF-99B7-10C079C278CB}"/>
              </a:ext>
            </a:extLst>
          </p:cNvPr>
          <p:cNvSpPr>
            <a:spLocks noGrp="1"/>
          </p:cNvSpPr>
          <p:nvPr>
            <p:ph type="sldNum" sz="quarter" idx="5"/>
          </p:nvPr>
        </p:nvSpPr>
        <p:spPr/>
        <p:txBody>
          <a:bodyPr/>
          <a:lstStyle/>
          <a:p>
            <a:fld id="{5F2E7B2F-B1E4-4708-92CA-0C4679EBA4F5}" type="slidenum">
              <a:rPr lang="en-ZA" smtClean="0"/>
              <a:t>15</a:t>
            </a:fld>
            <a:endParaRPr lang="en-ZA"/>
          </a:p>
        </p:txBody>
      </p:sp>
    </p:spTree>
    <p:extLst>
      <p:ext uri="{BB962C8B-B14F-4D97-AF65-F5344CB8AC3E}">
        <p14:creationId xmlns:p14="http://schemas.microsoft.com/office/powerpoint/2010/main" val="33119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6F715-F817-A938-CF49-A97A4AEE9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22284-DB68-EFA1-7DD3-AE007D9B7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99B43D-F728-9BF6-25A9-60E85BA7B100}"/>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4E049951-3C2B-037E-A4C1-13040F518D73}"/>
              </a:ext>
            </a:extLst>
          </p:cNvPr>
          <p:cNvSpPr>
            <a:spLocks noGrp="1"/>
          </p:cNvSpPr>
          <p:nvPr>
            <p:ph type="sldNum" sz="quarter" idx="5"/>
          </p:nvPr>
        </p:nvSpPr>
        <p:spPr/>
        <p:txBody>
          <a:bodyPr/>
          <a:lstStyle/>
          <a:p>
            <a:fld id="{5F2E7B2F-B1E4-4708-92CA-0C4679EBA4F5}" type="slidenum">
              <a:rPr lang="en-ZA" smtClean="0"/>
              <a:t>16</a:t>
            </a:fld>
            <a:endParaRPr lang="en-ZA"/>
          </a:p>
        </p:txBody>
      </p:sp>
    </p:spTree>
    <p:extLst>
      <p:ext uri="{BB962C8B-B14F-4D97-AF65-F5344CB8AC3E}">
        <p14:creationId xmlns:p14="http://schemas.microsoft.com/office/powerpoint/2010/main" val="2164941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18</a:t>
            </a:fld>
            <a:endParaRPr lang="en-ZA"/>
          </a:p>
        </p:txBody>
      </p:sp>
    </p:spTree>
    <p:extLst>
      <p:ext uri="{BB962C8B-B14F-4D97-AF65-F5344CB8AC3E}">
        <p14:creationId xmlns:p14="http://schemas.microsoft.com/office/powerpoint/2010/main" val="72355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Our demonstration for </a:t>
            </a:r>
            <a:r>
              <a:rPr lang="en-ZA" dirty="0">
                <a:solidFill>
                  <a:schemeClr val="bg1"/>
                </a:solidFill>
              </a:rPr>
              <a:t>configuration management with ansible includes various virtual machines that we built  using Debian 12 (bookworm) on Microsoft </a:t>
            </a:r>
            <a:r>
              <a:rPr lang="en-ZA" dirty="0" err="1">
                <a:solidFill>
                  <a:schemeClr val="bg1"/>
                </a:solidFill>
              </a:rPr>
              <a:t>Hyper-v</a:t>
            </a:r>
            <a:r>
              <a:rPr lang="en-ZA" dirty="0">
                <a:solidFill>
                  <a:schemeClr val="bg1"/>
                </a:solidFill>
              </a:rPr>
              <a:t>.</a:t>
            </a:r>
          </a:p>
          <a:p>
            <a:endParaRPr lang="en-ZA" dirty="0">
              <a:solidFill>
                <a:schemeClr val="bg1"/>
              </a:solidFill>
            </a:endParaRPr>
          </a:p>
          <a:p>
            <a:r>
              <a:rPr lang="en-ZA" dirty="0">
                <a:solidFill>
                  <a:schemeClr val="bg1"/>
                </a:solidFill>
              </a:rPr>
              <a:t>The solution includes 4 </a:t>
            </a:r>
            <a:r>
              <a:rPr lang="en-ZA" dirty="0" err="1">
                <a:solidFill>
                  <a:schemeClr val="bg1"/>
                </a:solidFill>
              </a:rPr>
              <a:t>wordpress</a:t>
            </a:r>
            <a:r>
              <a:rPr lang="en-ZA" dirty="0">
                <a:solidFill>
                  <a:schemeClr val="bg1"/>
                </a:solidFill>
              </a:rPr>
              <a:t> frontend virtual machines, one backend </a:t>
            </a:r>
            <a:r>
              <a:rPr lang="en-ZA" dirty="0" err="1">
                <a:solidFill>
                  <a:schemeClr val="bg1"/>
                </a:solidFill>
              </a:rPr>
              <a:t>mariadb</a:t>
            </a:r>
            <a:r>
              <a:rPr lang="en-ZA" dirty="0">
                <a:solidFill>
                  <a:schemeClr val="bg1"/>
                </a:solidFill>
              </a:rPr>
              <a:t> virtual machine, and ansible management virtual machine.  </a:t>
            </a:r>
          </a:p>
          <a:p>
            <a:endParaRPr lang="en-ZA" dirty="0">
              <a:solidFill>
                <a:schemeClr val="bg1"/>
              </a:solidFill>
            </a:endParaRPr>
          </a:p>
          <a:p>
            <a:r>
              <a:rPr lang="en-ZA" dirty="0">
                <a:solidFill>
                  <a:schemeClr val="bg1"/>
                </a:solidFill>
              </a:rPr>
              <a:t>We have three </a:t>
            </a:r>
            <a:r>
              <a:rPr lang="en-ZA" dirty="0" err="1">
                <a:solidFill>
                  <a:schemeClr val="bg1"/>
                </a:solidFill>
              </a:rPr>
              <a:t>hyper-v</a:t>
            </a:r>
            <a:r>
              <a:rPr lang="en-ZA" dirty="0">
                <a:solidFill>
                  <a:schemeClr val="bg1"/>
                </a:solidFill>
              </a:rPr>
              <a:t> virtual switch interfaces, and then we have two load balancers running </a:t>
            </a:r>
            <a:r>
              <a:rPr lang="en-ZA" dirty="0" err="1">
                <a:solidFill>
                  <a:schemeClr val="bg1"/>
                </a:solidFill>
              </a:rPr>
              <a:t>keepalived</a:t>
            </a:r>
            <a:r>
              <a:rPr lang="en-ZA" dirty="0">
                <a:solidFill>
                  <a:schemeClr val="bg1"/>
                </a:solidFill>
              </a:rPr>
              <a:t>. Then at the bottom we have a Debian </a:t>
            </a:r>
            <a:r>
              <a:rPr lang="en-ZA" dirty="0" err="1">
                <a:solidFill>
                  <a:schemeClr val="bg1"/>
                </a:solidFill>
              </a:rPr>
              <a:t>vm</a:t>
            </a:r>
            <a:r>
              <a:rPr lang="en-ZA" dirty="0">
                <a:solidFill>
                  <a:schemeClr val="bg1"/>
                </a:solidFill>
              </a:rPr>
              <a:t> with kernel based forwarding enabled, turning it into an open source router for the project. </a:t>
            </a:r>
          </a:p>
          <a:p>
            <a:endParaRPr lang="en-ZA" dirty="0">
              <a:solidFill>
                <a:schemeClr val="bg1"/>
              </a:solidFill>
            </a:endParaRPr>
          </a:p>
          <a:p>
            <a:r>
              <a:rPr lang="en-ZA" dirty="0">
                <a:solidFill>
                  <a:schemeClr val="bg1"/>
                </a:solidFill>
              </a:rPr>
              <a:t>The router and the ansible </a:t>
            </a:r>
            <a:r>
              <a:rPr lang="en-ZA" dirty="0" err="1">
                <a:solidFill>
                  <a:schemeClr val="bg1"/>
                </a:solidFill>
              </a:rPr>
              <a:t>vm</a:t>
            </a:r>
            <a:r>
              <a:rPr lang="en-ZA" dirty="0">
                <a:solidFill>
                  <a:schemeClr val="bg1"/>
                </a:solidFill>
              </a:rPr>
              <a:t> connects to the Microsoft </a:t>
            </a:r>
            <a:r>
              <a:rPr lang="en-ZA" dirty="0" err="1">
                <a:solidFill>
                  <a:schemeClr val="bg1"/>
                </a:solidFill>
              </a:rPr>
              <a:t>Hyper-v</a:t>
            </a:r>
            <a:r>
              <a:rPr lang="en-ZA" dirty="0">
                <a:solidFill>
                  <a:schemeClr val="bg1"/>
                </a:solidFill>
              </a:rPr>
              <a:t> default switch to allow the project to have an internet connection. </a:t>
            </a:r>
          </a:p>
          <a:p>
            <a:endParaRPr lang="en-ZA" dirty="0">
              <a:solidFill>
                <a:schemeClr val="bg1"/>
              </a:solidFill>
            </a:endParaRPr>
          </a:p>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4</a:t>
            </a:fld>
            <a:endParaRPr lang="en-ZA"/>
          </a:p>
        </p:txBody>
      </p:sp>
    </p:spTree>
    <p:extLst>
      <p:ext uri="{BB962C8B-B14F-4D97-AF65-F5344CB8AC3E}">
        <p14:creationId xmlns:p14="http://schemas.microsoft.com/office/powerpoint/2010/main" val="742914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5</a:t>
            </a:fld>
            <a:endParaRPr lang="en-ZA"/>
          </a:p>
        </p:txBody>
      </p:sp>
    </p:spTree>
    <p:extLst>
      <p:ext uri="{BB962C8B-B14F-4D97-AF65-F5344CB8AC3E}">
        <p14:creationId xmlns:p14="http://schemas.microsoft.com/office/powerpoint/2010/main" val="155068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Ansible automates tasks on managed hosts using a list , or group of lists known as inventory. </a:t>
            </a:r>
          </a:p>
          <a:p>
            <a:endParaRPr lang="en-ZA" dirty="0"/>
          </a:p>
          <a:p>
            <a:r>
              <a:rPr lang="en-ZA" dirty="0"/>
              <a:t>Our inventory file defines the managed nodes that we are configuring and the variables associated with those hosts. </a:t>
            </a:r>
          </a:p>
          <a:p>
            <a:endParaRPr lang="en-ZA" dirty="0"/>
          </a:p>
          <a:p>
            <a:r>
              <a:rPr lang="en-ZA" dirty="0"/>
              <a:t>We specified groups, which allow for referencing multiple hosts on which we will the perform a task in bulk. </a:t>
            </a:r>
          </a:p>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6</a:t>
            </a:fld>
            <a:endParaRPr lang="en-ZA"/>
          </a:p>
        </p:txBody>
      </p:sp>
    </p:spTree>
    <p:extLst>
      <p:ext uri="{BB962C8B-B14F-4D97-AF65-F5344CB8AC3E}">
        <p14:creationId xmlns:p14="http://schemas.microsoft.com/office/powerpoint/2010/main" val="2332038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rgbClr val="FFFFFF"/>
                </a:solidFill>
                <a:effectLst/>
                <a:latin typeface="Aptos" panose="020B0004020202020204" pitchFamily="34" charset="0"/>
                <a:ea typeface="+mn-ea"/>
                <a:cs typeface="+mn-cs"/>
              </a:rPr>
              <a:t>A vault file allows us to encrypt and safely store variables, passwords and keys. </a:t>
            </a:r>
            <a:endParaRPr lang="en-ZA" sz="1200" dirty="0">
              <a:effectLst/>
            </a:endParaRPr>
          </a:p>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7</a:t>
            </a:fld>
            <a:endParaRPr lang="en-ZA"/>
          </a:p>
        </p:txBody>
      </p:sp>
    </p:spTree>
    <p:extLst>
      <p:ext uri="{BB962C8B-B14F-4D97-AF65-F5344CB8AC3E}">
        <p14:creationId xmlns:p14="http://schemas.microsoft.com/office/powerpoint/2010/main" val="4211602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dirty="0">
              <a:effectLst/>
            </a:endParaRPr>
          </a:p>
        </p:txBody>
      </p:sp>
      <p:sp>
        <p:nvSpPr>
          <p:cNvPr id="4" name="Slide Number Placeholder 3"/>
          <p:cNvSpPr>
            <a:spLocks noGrp="1"/>
          </p:cNvSpPr>
          <p:nvPr>
            <p:ph type="sldNum" sz="quarter" idx="5"/>
          </p:nvPr>
        </p:nvSpPr>
        <p:spPr/>
        <p:txBody>
          <a:bodyPr/>
          <a:lstStyle/>
          <a:p>
            <a:fld id="{5F2E7B2F-B1E4-4708-92CA-0C4679EBA4F5}" type="slidenum">
              <a:rPr lang="en-ZA" smtClean="0"/>
              <a:t>8</a:t>
            </a:fld>
            <a:endParaRPr lang="en-ZA"/>
          </a:p>
        </p:txBody>
      </p:sp>
    </p:spTree>
    <p:extLst>
      <p:ext uri="{BB962C8B-B14F-4D97-AF65-F5344CB8AC3E}">
        <p14:creationId xmlns:p14="http://schemas.microsoft.com/office/powerpoint/2010/main" val="372185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9</a:t>
            </a:fld>
            <a:endParaRPr lang="en-ZA"/>
          </a:p>
        </p:txBody>
      </p:sp>
    </p:spTree>
    <p:extLst>
      <p:ext uri="{BB962C8B-B14F-4D97-AF65-F5344CB8AC3E}">
        <p14:creationId xmlns:p14="http://schemas.microsoft.com/office/powerpoint/2010/main" val="978357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10</a:t>
            </a:fld>
            <a:endParaRPr lang="en-ZA"/>
          </a:p>
        </p:txBody>
      </p:sp>
    </p:spTree>
    <p:extLst>
      <p:ext uri="{BB962C8B-B14F-4D97-AF65-F5344CB8AC3E}">
        <p14:creationId xmlns:p14="http://schemas.microsoft.com/office/powerpoint/2010/main" val="418916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Ansible playbooks allow us to play out our configuration. In our playbooks we declare the roles that should be assigned to the hosts, and the order in which the roles should be executed.  </a:t>
            </a:r>
          </a:p>
          <a:p>
            <a:endParaRPr lang="en-ZA" dirty="0"/>
          </a:p>
          <a:p>
            <a:r>
              <a:rPr lang="en-ZA" dirty="0"/>
              <a:t>We have three playbooks, one for deploying the </a:t>
            </a:r>
            <a:r>
              <a:rPr lang="en-ZA" dirty="0" err="1"/>
              <a:t>sql</a:t>
            </a:r>
            <a:r>
              <a:rPr lang="en-ZA" dirty="0"/>
              <a:t> backend configuration, one for deploying the </a:t>
            </a:r>
            <a:r>
              <a:rPr lang="en-ZA" dirty="0" err="1"/>
              <a:t>wordpress</a:t>
            </a:r>
            <a:r>
              <a:rPr lang="en-ZA" dirty="0"/>
              <a:t> frontend configuration, and one for deploying the configuration of our load balancers. </a:t>
            </a:r>
          </a:p>
          <a:p>
            <a:endParaRPr lang="en-ZA" dirty="0"/>
          </a:p>
          <a:p>
            <a:r>
              <a:rPr lang="en-ZA" dirty="0"/>
              <a:t>It should be noted that we specify roles, instead of individual tasks that should be performed on the host machines but we will get into that in a second.  We are also specifying the vault file from previously, and loading the variables from the vault file into our playbook. </a:t>
            </a:r>
          </a:p>
        </p:txBody>
      </p:sp>
      <p:sp>
        <p:nvSpPr>
          <p:cNvPr id="4" name="Slide Number Placeholder 3"/>
          <p:cNvSpPr>
            <a:spLocks noGrp="1"/>
          </p:cNvSpPr>
          <p:nvPr>
            <p:ph type="sldNum" sz="quarter" idx="5"/>
          </p:nvPr>
        </p:nvSpPr>
        <p:spPr/>
        <p:txBody>
          <a:bodyPr/>
          <a:lstStyle/>
          <a:p>
            <a:fld id="{5F2E7B2F-B1E4-4708-92CA-0C4679EBA4F5}" type="slidenum">
              <a:rPr lang="en-ZA" smtClean="0"/>
              <a:t>11</a:t>
            </a:fld>
            <a:endParaRPr lang="en-ZA"/>
          </a:p>
        </p:txBody>
      </p:sp>
    </p:spTree>
    <p:extLst>
      <p:ext uri="{BB962C8B-B14F-4D97-AF65-F5344CB8AC3E}">
        <p14:creationId xmlns:p14="http://schemas.microsoft.com/office/powerpoint/2010/main" val="210279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9E18-D08A-45D8-4282-A06167A87F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85BD2695-AD6F-CAA6-7E4F-D7DF05CFC7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E2B70318-8DB4-27B7-5324-18E206EE6BB4}"/>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5" name="Footer Placeholder 4">
            <a:extLst>
              <a:ext uri="{FF2B5EF4-FFF2-40B4-BE49-F238E27FC236}">
                <a16:creationId xmlns:a16="http://schemas.microsoft.com/office/drawing/2014/main" id="{7AB1FB9B-4349-1D71-0F25-B5435F1055F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262EB74-4462-A269-1C8D-0BBA9621CA1D}"/>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412581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F7DE-8EF7-78F2-DC98-EC16A400875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F9E1BFD-0249-FB36-5CE1-0217886279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032E228-69E3-0EC8-9584-730FCE756936}"/>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5" name="Footer Placeholder 4">
            <a:extLst>
              <a:ext uri="{FF2B5EF4-FFF2-40B4-BE49-F238E27FC236}">
                <a16:creationId xmlns:a16="http://schemas.microsoft.com/office/drawing/2014/main" id="{BB58FCD4-5DEE-8E11-8C76-87F6FE7432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6C92A6E-88D6-C1DC-4048-426BABF97958}"/>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21002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AF4C7C-09A8-F574-643C-B8795F09ED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38B0CB2-7C6C-135D-8DFC-22D44911B5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CF08FAC-838E-B4BC-88BB-29B30C57645E}"/>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5" name="Footer Placeholder 4">
            <a:extLst>
              <a:ext uri="{FF2B5EF4-FFF2-40B4-BE49-F238E27FC236}">
                <a16:creationId xmlns:a16="http://schemas.microsoft.com/office/drawing/2014/main" id="{026D9199-E4C4-6018-8F0B-2FE298B0D47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5820C81-27B1-22D8-7EE9-AFB66D8422B2}"/>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272495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2F83-F0EE-59D1-FFB7-EA3E2890D94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6F48AAD-14FC-B750-F603-64373494A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74A73C7-5C20-5341-3F79-E308111F5C3C}"/>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5" name="Footer Placeholder 4">
            <a:extLst>
              <a:ext uri="{FF2B5EF4-FFF2-40B4-BE49-F238E27FC236}">
                <a16:creationId xmlns:a16="http://schemas.microsoft.com/office/drawing/2014/main" id="{9C6174E0-E790-5BA3-0255-0DF5A1CAD97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4F58E68-FDC4-C634-FFD9-8CA8C9000AB0}"/>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135284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DC1B-49A5-9C8C-B798-A61C059653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45CDE5B7-2116-3BA2-782C-812C8B3779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FF926-6FDE-CA91-6636-B1715310860B}"/>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5" name="Footer Placeholder 4">
            <a:extLst>
              <a:ext uri="{FF2B5EF4-FFF2-40B4-BE49-F238E27FC236}">
                <a16:creationId xmlns:a16="http://schemas.microsoft.com/office/drawing/2014/main" id="{F7513931-9B17-7393-C60A-A51FC0A62DA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9EBCE57-E4C7-FD35-6A07-8233E64FE9BE}"/>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79858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3244-8156-300E-3DE6-DF82D4BB60A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E0F5E9E-CD28-41C9-0A95-8098DBBA06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85A4EEEB-7FBA-0DBA-D3A3-E7D0DE780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9E52A1DB-27B2-28AF-BB26-B7ED4482DBF4}"/>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6" name="Footer Placeholder 5">
            <a:extLst>
              <a:ext uri="{FF2B5EF4-FFF2-40B4-BE49-F238E27FC236}">
                <a16:creationId xmlns:a16="http://schemas.microsoft.com/office/drawing/2014/main" id="{F009DBFC-93F2-1449-3542-321E0360048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2FDAC5C-F67E-22C6-5F92-093774B96158}"/>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133828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4F09-3730-9748-6F85-9C483E1D181A}"/>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45AEBE7-01C5-9360-AF3C-F5FCCF419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3364C-CC4D-3DFF-77E5-472428045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114C751F-2A11-A129-F3F6-79B34DBCF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FDB23-2B91-DE76-1B33-01179CA310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33CE75ED-D331-C781-BD48-F783F48F95E9}"/>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8" name="Footer Placeholder 7">
            <a:extLst>
              <a:ext uri="{FF2B5EF4-FFF2-40B4-BE49-F238E27FC236}">
                <a16:creationId xmlns:a16="http://schemas.microsoft.com/office/drawing/2014/main" id="{C89E7E2D-E299-A5F7-5C55-8E2969863F95}"/>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39FE940D-8B87-A02B-C4C8-E46278AC5110}"/>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141118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112E-8D94-E50C-AB9F-A7C3B289EB6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19C712FA-D335-3D99-3DDA-BACB28B38FF7}"/>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4" name="Footer Placeholder 3">
            <a:extLst>
              <a:ext uri="{FF2B5EF4-FFF2-40B4-BE49-F238E27FC236}">
                <a16:creationId xmlns:a16="http://schemas.microsoft.com/office/drawing/2014/main" id="{0FC3D1BD-7D13-7235-09D1-B99A2BAB102A}"/>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9F4A6DA8-4577-8A01-F6C4-516C88F29351}"/>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31295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06439-81A9-1440-84CE-AE614B84E6EC}"/>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3" name="Footer Placeholder 2">
            <a:extLst>
              <a:ext uri="{FF2B5EF4-FFF2-40B4-BE49-F238E27FC236}">
                <a16:creationId xmlns:a16="http://schemas.microsoft.com/office/drawing/2014/main" id="{BDD1B0C5-CDC9-D19E-191B-43F64A85889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299F0D6D-CF79-CD6E-FE55-D8AFCD946B6A}"/>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153863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23F9-B889-92AE-B805-69F0DE458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07A807B-8F67-5A24-122E-8527817F8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F1902EE-9696-DFC8-F2F7-78F1CD689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F48AC-6581-D4A9-6F11-2E1B2BE92981}"/>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6" name="Footer Placeholder 5">
            <a:extLst>
              <a:ext uri="{FF2B5EF4-FFF2-40B4-BE49-F238E27FC236}">
                <a16:creationId xmlns:a16="http://schemas.microsoft.com/office/drawing/2014/main" id="{41E089E8-FD3F-4FB4-0E75-4BB3DE4E1F1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2F6FF2C-385A-2DFD-A111-07FBA2009F91}"/>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315986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9B38-BBF3-6DF9-AF92-4D5AD71EB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F17849E-9111-2ACE-15C1-D1F4196E8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EE3A4F3-B4F4-3ADA-06C1-E92B66074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78E7F-FC16-90A8-7F95-6416D9F83D7F}"/>
              </a:ext>
            </a:extLst>
          </p:cNvPr>
          <p:cNvSpPr>
            <a:spLocks noGrp="1"/>
          </p:cNvSpPr>
          <p:nvPr>
            <p:ph type="dt" sz="half" idx="10"/>
          </p:nvPr>
        </p:nvSpPr>
        <p:spPr/>
        <p:txBody>
          <a:bodyPr/>
          <a:lstStyle/>
          <a:p>
            <a:fld id="{80F60082-4E3F-4640-9256-8D4712066D73}" type="datetimeFigureOut">
              <a:rPr lang="en-ZA" smtClean="0"/>
              <a:t>2025/04/23</a:t>
            </a:fld>
            <a:endParaRPr lang="en-ZA"/>
          </a:p>
        </p:txBody>
      </p:sp>
      <p:sp>
        <p:nvSpPr>
          <p:cNvPr id="6" name="Footer Placeholder 5">
            <a:extLst>
              <a:ext uri="{FF2B5EF4-FFF2-40B4-BE49-F238E27FC236}">
                <a16:creationId xmlns:a16="http://schemas.microsoft.com/office/drawing/2014/main" id="{B948D51B-D6E1-7083-2806-44D7466A3FF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7507606-B836-4086-9B93-2E06B99347E1}"/>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96145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3FB31-9F57-22B3-1A00-E7B480BFD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BAF4735-BA28-9E51-B785-1025C9C475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4264ABE-248C-BAB3-96A1-AE1F2547E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F60082-4E3F-4640-9256-8D4712066D73}" type="datetimeFigureOut">
              <a:rPr lang="en-ZA" smtClean="0"/>
              <a:t>2025/04/23</a:t>
            </a:fld>
            <a:endParaRPr lang="en-ZA"/>
          </a:p>
        </p:txBody>
      </p:sp>
      <p:sp>
        <p:nvSpPr>
          <p:cNvPr id="5" name="Footer Placeholder 4">
            <a:extLst>
              <a:ext uri="{FF2B5EF4-FFF2-40B4-BE49-F238E27FC236}">
                <a16:creationId xmlns:a16="http://schemas.microsoft.com/office/drawing/2014/main" id="{468220B7-EDB3-3E6D-B210-04B245B6C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EEA02A0D-4DBC-F675-F742-0F1936E6F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BAD219-F2B7-4BDE-ABBA-D7632DC8F8F5}" type="slidenum">
              <a:rPr lang="en-ZA" smtClean="0"/>
              <a:t>‹#›</a:t>
            </a:fld>
            <a:endParaRPr lang="en-ZA"/>
          </a:p>
        </p:txBody>
      </p:sp>
    </p:spTree>
    <p:extLst>
      <p:ext uri="{BB962C8B-B14F-4D97-AF65-F5344CB8AC3E}">
        <p14:creationId xmlns:p14="http://schemas.microsoft.com/office/powerpoint/2010/main" val="3218458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Tux_(mascot)#/media/File:Tux.sv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4.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willie-de-klerk/cos731_fa2_project/tree/mai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hyperlink" Target="https://www.svgrepo.com/" TargetMode="External"/><Relationship Id="rId3" Type="http://schemas.openxmlformats.org/officeDocument/2006/relationships/hyperlink" Target="https://docs.ansible.com/ansible/latest/inventory_guide/intro_inventory.html" TargetMode="External"/><Relationship Id="rId7" Type="http://schemas.openxmlformats.org/officeDocument/2006/relationships/hyperlink" Target="https://scalingo.com/blog/iptables" TargetMode="External"/><Relationship Id="rId2" Type="http://schemas.openxmlformats.org/officeDocument/2006/relationships/hyperlink" Target="https://docs.ansible.com/ansible/2.8/user_guide/playbooks_best_practices.html#best-practices" TargetMode="External"/><Relationship Id="rId1" Type="http://schemas.openxmlformats.org/officeDocument/2006/relationships/slideLayout" Target="../slideLayouts/slideLayout1.xml"/><Relationship Id="rId6" Type="http://schemas.openxmlformats.org/officeDocument/2006/relationships/hyperlink" Target="https://github.com/willie-de-klerk/cos731_fa2_project/tree/main" TargetMode="External"/><Relationship Id="rId5" Type="http://schemas.openxmlformats.org/officeDocument/2006/relationships/hyperlink" Target="https://www.keepalived.org/" TargetMode="External"/><Relationship Id="rId4" Type="http://schemas.openxmlformats.org/officeDocument/2006/relationships/hyperlink" Target="https://docs.ansible.com/ansible/latest/playbook_guide/playbooks_reuse_roles.htm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nsible/logos/raw/main/misc/ansible-demo.p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00C3-A332-B81C-ACCD-2BBCD46ADA55}"/>
              </a:ext>
            </a:extLst>
          </p:cNvPr>
          <p:cNvSpPr>
            <a:spLocks noGrp="1"/>
          </p:cNvSpPr>
          <p:nvPr>
            <p:ph type="ctrTitle"/>
          </p:nvPr>
        </p:nvSpPr>
        <p:spPr>
          <a:xfrm>
            <a:off x="5412711" y="2018479"/>
            <a:ext cx="6591567" cy="2387600"/>
          </a:xfrm>
        </p:spPr>
        <p:txBody>
          <a:bodyPr>
            <a:normAutofit fontScale="90000"/>
          </a:bodyPr>
          <a:lstStyle/>
          <a:p>
            <a:r>
              <a:rPr lang="en-ZA" dirty="0">
                <a:solidFill>
                  <a:schemeClr val="bg1"/>
                </a:solidFill>
              </a:rPr>
              <a:t>COS731 FA2</a:t>
            </a:r>
            <a:br>
              <a:rPr lang="en-ZA" dirty="0">
                <a:solidFill>
                  <a:schemeClr val="bg1"/>
                </a:solidFill>
              </a:rPr>
            </a:br>
            <a:r>
              <a:rPr lang="en-ZA" dirty="0">
                <a:solidFill>
                  <a:schemeClr val="bg1"/>
                </a:solidFill>
              </a:rPr>
              <a:t>Topic E. Configuration Management with Ansible, Puppet, or Chef. </a:t>
            </a:r>
          </a:p>
        </p:txBody>
      </p:sp>
      <p:pic>
        <p:nvPicPr>
          <p:cNvPr id="1026" name="Picture 2" descr="undefined">
            <a:hlinkClick r:id="rId2"/>
            <a:extLst>
              <a:ext uri="{FF2B5EF4-FFF2-40B4-BE49-F238E27FC236}">
                <a16:creationId xmlns:a16="http://schemas.microsoft.com/office/drawing/2014/main" id="{C374EEA8-047E-FD7E-4D11-AA9FFDCBF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87" y="204143"/>
            <a:ext cx="5077624" cy="60162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7CB9589-50C4-A8EC-04D5-3B3274183AA6}"/>
              </a:ext>
            </a:extLst>
          </p:cNvPr>
          <p:cNvSpPr/>
          <p:nvPr/>
        </p:nvSpPr>
        <p:spPr>
          <a:xfrm>
            <a:off x="10048" y="6385728"/>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spTree>
    <p:extLst>
      <p:ext uri="{BB962C8B-B14F-4D97-AF65-F5344CB8AC3E}">
        <p14:creationId xmlns:p14="http://schemas.microsoft.com/office/powerpoint/2010/main" val="69406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0177-C591-7033-BF54-B2599FF607EF}"/>
              </a:ext>
            </a:extLst>
          </p:cNvPr>
          <p:cNvSpPr>
            <a:spLocks noGrp="1"/>
          </p:cNvSpPr>
          <p:nvPr>
            <p:ph type="title"/>
          </p:nvPr>
        </p:nvSpPr>
        <p:spPr>
          <a:xfrm>
            <a:off x="955763" y="658647"/>
            <a:ext cx="10515600" cy="1325563"/>
          </a:xfrm>
        </p:spPr>
        <p:txBody>
          <a:bodyPr>
            <a:normAutofit/>
          </a:bodyPr>
          <a:lstStyle/>
          <a:p>
            <a:r>
              <a:rPr lang="en-ZA" sz="5400" dirty="0">
                <a:solidFill>
                  <a:schemeClr val="bg1"/>
                </a:solidFill>
              </a:rPr>
              <a:t>3. Project Structure</a:t>
            </a:r>
          </a:p>
        </p:txBody>
      </p:sp>
      <p:pic>
        <p:nvPicPr>
          <p:cNvPr id="5" name="Picture 4">
            <a:extLst>
              <a:ext uri="{FF2B5EF4-FFF2-40B4-BE49-F238E27FC236}">
                <a16:creationId xmlns:a16="http://schemas.microsoft.com/office/drawing/2014/main" id="{62C40716-17A2-C603-5797-F14D4D9A86FB}"/>
              </a:ext>
            </a:extLst>
          </p:cNvPr>
          <p:cNvPicPr>
            <a:picLocks noChangeAspect="1"/>
          </p:cNvPicPr>
          <p:nvPr/>
        </p:nvPicPr>
        <p:blipFill>
          <a:blip r:embed="rId3"/>
          <a:stretch>
            <a:fillRect/>
          </a:stretch>
        </p:blipFill>
        <p:spPr>
          <a:xfrm>
            <a:off x="8551148" y="80133"/>
            <a:ext cx="3546720" cy="6697733"/>
          </a:xfrm>
          <a:prstGeom prst="rect">
            <a:avLst/>
          </a:prstGeom>
        </p:spPr>
      </p:pic>
      <p:graphicFrame>
        <p:nvGraphicFramePr>
          <p:cNvPr id="7" name="Content Placeholder 2">
            <a:extLst>
              <a:ext uri="{FF2B5EF4-FFF2-40B4-BE49-F238E27FC236}">
                <a16:creationId xmlns:a16="http://schemas.microsoft.com/office/drawing/2014/main" id="{31748008-356D-9D40-2D76-2B5010509368}"/>
              </a:ext>
            </a:extLst>
          </p:cNvPr>
          <p:cNvGraphicFramePr>
            <a:graphicFrameLocks/>
          </p:cNvGraphicFramePr>
          <p:nvPr>
            <p:extLst>
              <p:ext uri="{D42A27DB-BD31-4B8C-83A1-F6EECF244321}">
                <p14:modId xmlns:p14="http://schemas.microsoft.com/office/powerpoint/2010/main" val="1624614777"/>
              </p:ext>
            </p:extLst>
          </p:nvPr>
        </p:nvGraphicFramePr>
        <p:xfrm>
          <a:off x="720637" y="1450521"/>
          <a:ext cx="7086443" cy="49117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038F4338-DDA9-EE25-B1C1-345565165889}"/>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286423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6CFF-EE5E-B9B8-6272-858E6282D63E}"/>
              </a:ext>
            </a:extLst>
          </p:cNvPr>
          <p:cNvSpPr>
            <a:spLocks noGrp="1"/>
          </p:cNvSpPr>
          <p:nvPr>
            <p:ph type="ctrTitle"/>
          </p:nvPr>
        </p:nvSpPr>
        <p:spPr>
          <a:xfrm>
            <a:off x="461962" y="246063"/>
            <a:ext cx="11268075" cy="982662"/>
          </a:xfrm>
        </p:spPr>
        <p:txBody>
          <a:bodyPr>
            <a:normAutofit/>
          </a:bodyPr>
          <a:lstStyle/>
          <a:p>
            <a:r>
              <a:rPr lang="en-ZA" dirty="0">
                <a:solidFill>
                  <a:schemeClr val="bg1"/>
                </a:solidFill>
              </a:rPr>
              <a:t>4. Creating our Playbooks</a:t>
            </a:r>
          </a:p>
        </p:txBody>
      </p:sp>
      <p:pic>
        <p:nvPicPr>
          <p:cNvPr id="5" name="Picture 4">
            <a:extLst>
              <a:ext uri="{FF2B5EF4-FFF2-40B4-BE49-F238E27FC236}">
                <a16:creationId xmlns:a16="http://schemas.microsoft.com/office/drawing/2014/main" id="{E8271D7B-4255-EA66-A5DD-6B9A82E661EC}"/>
              </a:ext>
            </a:extLst>
          </p:cNvPr>
          <p:cNvPicPr>
            <a:picLocks noChangeAspect="1"/>
          </p:cNvPicPr>
          <p:nvPr/>
        </p:nvPicPr>
        <p:blipFill>
          <a:blip r:embed="rId3"/>
          <a:srcRect l="4277" r="22021"/>
          <a:stretch/>
        </p:blipFill>
        <p:spPr>
          <a:xfrm>
            <a:off x="405450" y="2600325"/>
            <a:ext cx="3652838" cy="2420894"/>
          </a:xfrm>
          <a:prstGeom prst="rect">
            <a:avLst/>
          </a:prstGeom>
        </p:spPr>
      </p:pic>
      <p:pic>
        <p:nvPicPr>
          <p:cNvPr id="7" name="Picture 6">
            <a:extLst>
              <a:ext uri="{FF2B5EF4-FFF2-40B4-BE49-F238E27FC236}">
                <a16:creationId xmlns:a16="http://schemas.microsoft.com/office/drawing/2014/main" id="{E34A2FF4-4D76-4BC3-3475-EBE078F63E89}"/>
              </a:ext>
            </a:extLst>
          </p:cNvPr>
          <p:cNvPicPr>
            <a:picLocks noChangeAspect="1"/>
          </p:cNvPicPr>
          <p:nvPr/>
        </p:nvPicPr>
        <p:blipFill>
          <a:blip r:embed="rId4"/>
          <a:srcRect r="14043"/>
          <a:stretch/>
        </p:blipFill>
        <p:spPr>
          <a:xfrm>
            <a:off x="4263431" y="2601869"/>
            <a:ext cx="3939524" cy="2419350"/>
          </a:xfrm>
          <a:prstGeom prst="rect">
            <a:avLst/>
          </a:prstGeom>
        </p:spPr>
      </p:pic>
      <p:pic>
        <p:nvPicPr>
          <p:cNvPr id="9" name="Picture 8">
            <a:extLst>
              <a:ext uri="{FF2B5EF4-FFF2-40B4-BE49-F238E27FC236}">
                <a16:creationId xmlns:a16="http://schemas.microsoft.com/office/drawing/2014/main" id="{726EF3C0-C8EC-14A9-5FD3-A42978D7CC90}"/>
              </a:ext>
            </a:extLst>
          </p:cNvPr>
          <p:cNvPicPr>
            <a:picLocks noChangeAspect="1"/>
          </p:cNvPicPr>
          <p:nvPr/>
        </p:nvPicPr>
        <p:blipFill>
          <a:blip r:embed="rId5"/>
          <a:stretch>
            <a:fillRect/>
          </a:stretch>
        </p:blipFill>
        <p:spPr>
          <a:xfrm>
            <a:off x="8408098" y="2724150"/>
            <a:ext cx="3321939" cy="2419350"/>
          </a:xfrm>
          <a:prstGeom prst="rect">
            <a:avLst/>
          </a:prstGeom>
        </p:spPr>
      </p:pic>
      <p:sp>
        <p:nvSpPr>
          <p:cNvPr id="10" name="Title 1">
            <a:extLst>
              <a:ext uri="{FF2B5EF4-FFF2-40B4-BE49-F238E27FC236}">
                <a16:creationId xmlns:a16="http://schemas.microsoft.com/office/drawing/2014/main" id="{5B1BC308-96B3-2C3C-1CBE-CB7B4D1F4874}"/>
              </a:ext>
            </a:extLst>
          </p:cNvPr>
          <p:cNvSpPr txBox="1">
            <a:spLocks/>
          </p:cNvSpPr>
          <p:nvPr/>
        </p:nvSpPr>
        <p:spPr>
          <a:xfrm>
            <a:off x="-3402169" y="1485106"/>
            <a:ext cx="11268075" cy="9826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200" dirty="0">
                <a:solidFill>
                  <a:schemeClr val="bg1"/>
                </a:solidFill>
              </a:rPr>
              <a:t>deploy_sql.yml</a:t>
            </a:r>
          </a:p>
        </p:txBody>
      </p:sp>
      <p:sp>
        <p:nvSpPr>
          <p:cNvPr id="11" name="Title 1">
            <a:extLst>
              <a:ext uri="{FF2B5EF4-FFF2-40B4-BE49-F238E27FC236}">
                <a16:creationId xmlns:a16="http://schemas.microsoft.com/office/drawing/2014/main" id="{0CED5787-FA67-3CBA-AC85-540EADD55841}"/>
              </a:ext>
            </a:extLst>
          </p:cNvPr>
          <p:cNvSpPr txBox="1">
            <a:spLocks/>
          </p:cNvSpPr>
          <p:nvPr/>
        </p:nvSpPr>
        <p:spPr>
          <a:xfrm>
            <a:off x="599155" y="1422422"/>
            <a:ext cx="11268075" cy="9826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200" dirty="0">
                <a:solidFill>
                  <a:schemeClr val="bg1"/>
                </a:solidFill>
              </a:rPr>
              <a:t>deploy_fw.yml</a:t>
            </a:r>
          </a:p>
        </p:txBody>
      </p:sp>
      <p:sp>
        <p:nvSpPr>
          <p:cNvPr id="12" name="Title 1">
            <a:extLst>
              <a:ext uri="{FF2B5EF4-FFF2-40B4-BE49-F238E27FC236}">
                <a16:creationId xmlns:a16="http://schemas.microsoft.com/office/drawing/2014/main" id="{AF556BCC-9397-2CF8-1E2D-34F19FB253E3}"/>
              </a:ext>
            </a:extLst>
          </p:cNvPr>
          <p:cNvSpPr txBox="1">
            <a:spLocks/>
          </p:cNvSpPr>
          <p:nvPr/>
        </p:nvSpPr>
        <p:spPr>
          <a:xfrm>
            <a:off x="4435029" y="1359738"/>
            <a:ext cx="11268075" cy="9826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200" dirty="0">
                <a:solidFill>
                  <a:schemeClr val="bg1"/>
                </a:solidFill>
              </a:rPr>
              <a:t>deploy_lb.yml</a:t>
            </a:r>
          </a:p>
        </p:txBody>
      </p:sp>
      <p:pic>
        <p:nvPicPr>
          <p:cNvPr id="16" name="Graphic 15">
            <a:extLst>
              <a:ext uri="{FF2B5EF4-FFF2-40B4-BE49-F238E27FC236}">
                <a16:creationId xmlns:a16="http://schemas.microsoft.com/office/drawing/2014/main" id="{33221CAC-1F03-0404-14D0-2F0C686222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25428" y="5294868"/>
            <a:ext cx="1015527" cy="1015527"/>
          </a:xfrm>
          <a:prstGeom prst="rect">
            <a:avLst/>
          </a:prstGeom>
        </p:spPr>
      </p:pic>
      <p:pic>
        <p:nvPicPr>
          <p:cNvPr id="18" name="Graphic 17">
            <a:extLst>
              <a:ext uri="{FF2B5EF4-FFF2-40B4-BE49-F238E27FC236}">
                <a16:creationId xmlns:a16="http://schemas.microsoft.com/office/drawing/2014/main" id="{938A3275-4E61-DB1B-BD84-AA57AB94700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8452" y="5372894"/>
            <a:ext cx="3459836" cy="859477"/>
          </a:xfrm>
          <a:prstGeom prst="rect">
            <a:avLst/>
          </a:prstGeom>
        </p:spPr>
      </p:pic>
      <p:sp>
        <p:nvSpPr>
          <p:cNvPr id="3" name="Rectangle 2">
            <a:extLst>
              <a:ext uri="{FF2B5EF4-FFF2-40B4-BE49-F238E27FC236}">
                <a16:creationId xmlns:a16="http://schemas.microsoft.com/office/drawing/2014/main" id="{62A68E3A-EC34-7BA7-BC7B-68997F31B581}"/>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pic>
        <p:nvPicPr>
          <p:cNvPr id="6" name="Graphic 5">
            <a:extLst>
              <a:ext uri="{FF2B5EF4-FFF2-40B4-BE49-F238E27FC236}">
                <a16:creationId xmlns:a16="http://schemas.microsoft.com/office/drawing/2014/main" id="{278ACFD1-6590-30E0-8956-70A3C08DBF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44254" y="5347796"/>
            <a:ext cx="1049623" cy="1049623"/>
          </a:xfrm>
          <a:prstGeom prst="rect">
            <a:avLst/>
          </a:prstGeom>
        </p:spPr>
      </p:pic>
    </p:spTree>
    <p:extLst>
      <p:ext uri="{BB962C8B-B14F-4D97-AF65-F5344CB8AC3E}">
        <p14:creationId xmlns:p14="http://schemas.microsoft.com/office/powerpoint/2010/main" val="3378546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40FE4CC-1C55-4297-6F44-C125B19C8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E7C6C-5915-CE9B-A8D9-4C24ACDACDDB}"/>
              </a:ext>
            </a:extLst>
          </p:cNvPr>
          <p:cNvSpPr>
            <a:spLocks noGrp="1"/>
          </p:cNvSpPr>
          <p:nvPr>
            <p:ph type="title"/>
          </p:nvPr>
        </p:nvSpPr>
        <p:spPr>
          <a:xfrm>
            <a:off x="1926514" y="-122915"/>
            <a:ext cx="8338969" cy="1325563"/>
          </a:xfrm>
        </p:spPr>
        <p:txBody>
          <a:bodyPr>
            <a:normAutofit/>
          </a:bodyPr>
          <a:lstStyle/>
          <a:p>
            <a:r>
              <a:rPr lang="en-ZA" sz="5400" dirty="0">
                <a:solidFill>
                  <a:schemeClr val="bg1"/>
                </a:solidFill>
              </a:rPr>
              <a:t>5. Creating our Ansible Roles</a:t>
            </a:r>
          </a:p>
        </p:txBody>
      </p:sp>
      <p:sp>
        <p:nvSpPr>
          <p:cNvPr id="8" name="Rectangle 7">
            <a:extLst>
              <a:ext uri="{FF2B5EF4-FFF2-40B4-BE49-F238E27FC236}">
                <a16:creationId xmlns:a16="http://schemas.microsoft.com/office/drawing/2014/main" id="{C5B758C5-E22F-8C6B-506D-DCCD2BE5E67E}"/>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VJ</a:t>
            </a:r>
          </a:p>
        </p:txBody>
      </p:sp>
      <p:graphicFrame>
        <p:nvGraphicFramePr>
          <p:cNvPr id="3" name="Content Placeholder 2">
            <a:extLst>
              <a:ext uri="{FF2B5EF4-FFF2-40B4-BE49-F238E27FC236}">
                <a16:creationId xmlns:a16="http://schemas.microsoft.com/office/drawing/2014/main" id="{199CA219-CE17-9315-E8C2-EA04725EB0A9}"/>
              </a:ext>
            </a:extLst>
          </p:cNvPr>
          <p:cNvGraphicFramePr>
            <a:graphicFrameLocks/>
          </p:cNvGraphicFramePr>
          <p:nvPr>
            <p:extLst>
              <p:ext uri="{D42A27DB-BD31-4B8C-83A1-F6EECF244321}">
                <p14:modId xmlns:p14="http://schemas.microsoft.com/office/powerpoint/2010/main" val="4059278419"/>
              </p:ext>
            </p:extLst>
          </p:nvPr>
        </p:nvGraphicFramePr>
        <p:xfrm>
          <a:off x="2552776" y="1059052"/>
          <a:ext cx="7086443" cy="1630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108CA264-1067-E396-FD3A-FBCED5140E46}"/>
              </a:ext>
            </a:extLst>
          </p:cNvPr>
          <p:cNvPicPr>
            <a:picLocks noChangeAspect="1"/>
          </p:cNvPicPr>
          <p:nvPr/>
        </p:nvPicPr>
        <p:blipFill>
          <a:blip r:embed="rId8"/>
          <a:stretch>
            <a:fillRect/>
          </a:stretch>
        </p:blipFill>
        <p:spPr>
          <a:xfrm>
            <a:off x="2839231" y="2473088"/>
            <a:ext cx="6513531" cy="4158819"/>
          </a:xfrm>
          <a:prstGeom prst="rect">
            <a:avLst/>
          </a:prstGeom>
        </p:spPr>
      </p:pic>
    </p:spTree>
    <p:extLst>
      <p:ext uri="{BB962C8B-B14F-4D97-AF65-F5344CB8AC3E}">
        <p14:creationId xmlns:p14="http://schemas.microsoft.com/office/powerpoint/2010/main" val="180521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A8B0D6A-260B-DB35-F5D3-5A9C25970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E37376-E443-9E7A-3CCA-EF2CF2A341B2}"/>
              </a:ext>
            </a:extLst>
          </p:cNvPr>
          <p:cNvSpPr>
            <a:spLocks noGrp="1"/>
          </p:cNvSpPr>
          <p:nvPr>
            <p:ph type="title"/>
          </p:nvPr>
        </p:nvSpPr>
        <p:spPr>
          <a:xfrm>
            <a:off x="502417" y="0"/>
            <a:ext cx="11689583" cy="1325563"/>
          </a:xfrm>
        </p:spPr>
        <p:txBody>
          <a:bodyPr>
            <a:normAutofit/>
          </a:bodyPr>
          <a:lstStyle/>
          <a:p>
            <a:r>
              <a:rPr lang="en-ZA" sz="5400" dirty="0">
                <a:solidFill>
                  <a:schemeClr val="bg1"/>
                </a:solidFill>
              </a:rPr>
              <a:t>6. Looking at our roles: </a:t>
            </a:r>
            <a:r>
              <a:rPr lang="en-ZA" sz="5400" dirty="0" err="1">
                <a:solidFill>
                  <a:schemeClr val="bg1"/>
                </a:solidFill>
              </a:rPr>
              <a:t>debiancommon</a:t>
            </a:r>
            <a:endParaRPr lang="en-ZA" sz="5400" dirty="0">
              <a:solidFill>
                <a:schemeClr val="bg1"/>
              </a:solidFill>
            </a:endParaRPr>
          </a:p>
        </p:txBody>
      </p:sp>
      <p:sp>
        <p:nvSpPr>
          <p:cNvPr id="8" name="Rectangle 7">
            <a:extLst>
              <a:ext uri="{FF2B5EF4-FFF2-40B4-BE49-F238E27FC236}">
                <a16:creationId xmlns:a16="http://schemas.microsoft.com/office/drawing/2014/main" id="{415F8C88-803E-FB13-EAFA-A8E14004CDB6}"/>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VJ</a:t>
            </a:r>
          </a:p>
        </p:txBody>
      </p:sp>
      <p:pic>
        <p:nvPicPr>
          <p:cNvPr id="5" name="Picture 4">
            <a:extLst>
              <a:ext uri="{FF2B5EF4-FFF2-40B4-BE49-F238E27FC236}">
                <a16:creationId xmlns:a16="http://schemas.microsoft.com/office/drawing/2014/main" id="{FC88BBBB-2417-FF13-F129-16F48A662156}"/>
              </a:ext>
            </a:extLst>
          </p:cNvPr>
          <p:cNvPicPr>
            <a:picLocks noChangeAspect="1"/>
          </p:cNvPicPr>
          <p:nvPr/>
        </p:nvPicPr>
        <p:blipFill>
          <a:blip r:embed="rId3"/>
          <a:stretch>
            <a:fillRect/>
          </a:stretch>
        </p:blipFill>
        <p:spPr>
          <a:xfrm>
            <a:off x="8922078" y="1123436"/>
            <a:ext cx="2933769" cy="5527718"/>
          </a:xfrm>
          <a:prstGeom prst="rect">
            <a:avLst/>
          </a:prstGeom>
        </p:spPr>
      </p:pic>
      <p:sp>
        <p:nvSpPr>
          <p:cNvPr id="12" name="TextBox 11">
            <a:extLst>
              <a:ext uri="{FF2B5EF4-FFF2-40B4-BE49-F238E27FC236}">
                <a16:creationId xmlns:a16="http://schemas.microsoft.com/office/drawing/2014/main" id="{0BEAC92E-6AC6-59F9-5C7C-75FA376E2004}"/>
              </a:ext>
            </a:extLst>
          </p:cNvPr>
          <p:cNvSpPr txBox="1"/>
          <p:nvPr/>
        </p:nvSpPr>
        <p:spPr>
          <a:xfrm>
            <a:off x="502417" y="1085961"/>
            <a:ext cx="7196866" cy="584775"/>
          </a:xfrm>
          <a:prstGeom prst="rect">
            <a:avLst/>
          </a:prstGeom>
          <a:noFill/>
        </p:spPr>
        <p:txBody>
          <a:bodyPr wrap="square" rtlCol="0">
            <a:spAutoFit/>
          </a:bodyPr>
          <a:lstStyle/>
          <a:p>
            <a:r>
              <a:rPr lang="en-ZA" sz="3200" dirty="0">
                <a:solidFill>
                  <a:schemeClr val="bg1"/>
                </a:solidFill>
              </a:rPr>
              <a:t>Used for our common </a:t>
            </a:r>
            <a:r>
              <a:rPr lang="en-ZA" sz="3200" dirty="0" err="1">
                <a:solidFill>
                  <a:schemeClr val="bg1"/>
                </a:solidFill>
              </a:rPr>
              <a:t>linux</a:t>
            </a:r>
            <a:r>
              <a:rPr lang="en-ZA" sz="3200" dirty="0">
                <a:solidFill>
                  <a:schemeClr val="bg1"/>
                </a:solidFill>
              </a:rPr>
              <a:t> config tasks.</a:t>
            </a:r>
          </a:p>
        </p:txBody>
      </p:sp>
      <p:sp>
        <p:nvSpPr>
          <p:cNvPr id="13" name="TextBox 12">
            <a:extLst>
              <a:ext uri="{FF2B5EF4-FFF2-40B4-BE49-F238E27FC236}">
                <a16:creationId xmlns:a16="http://schemas.microsoft.com/office/drawing/2014/main" id="{B78BED95-AF60-D7AE-FC52-CA51674913A2}"/>
              </a:ext>
            </a:extLst>
          </p:cNvPr>
          <p:cNvSpPr txBox="1"/>
          <p:nvPr/>
        </p:nvSpPr>
        <p:spPr>
          <a:xfrm>
            <a:off x="502417" y="1627472"/>
            <a:ext cx="7196866" cy="1323439"/>
          </a:xfrm>
          <a:prstGeom prst="rect">
            <a:avLst/>
          </a:prstGeom>
          <a:noFill/>
        </p:spPr>
        <p:txBody>
          <a:bodyPr wrap="square" rtlCol="0">
            <a:spAutoFit/>
          </a:bodyPr>
          <a:lstStyle/>
          <a:p>
            <a:r>
              <a:rPr lang="en-ZA" sz="3200" dirty="0" err="1">
                <a:solidFill>
                  <a:schemeClr val="bg1"/>
                </a:solidFill>
              </a:rPr>
              <a:t>apt.yml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Updating the apt repository</a:t>
            </a:r>
          </a:p>
          <a:p>
            <a:pPr marL="457200" indent="-457200">
              <a:buFont typeface="Arial" panose="020B0604020202020204" pitchFamily="34" charset="0"/>
              <a:buChar char="•"/>
            </a:pPr>
            <a:r>
              <a:rPr lang="en-ZA" sz="2400" dirty="0">
                <a:solidFill>
                  <a:schemeClr val="bg1"/>
                </a:solidFill>
              </a:rPr>
              <a:t>Installing commonly used packages</a:t>
            </a:r>
          </a:p>
        </p:txBody>
      </p:sp>
      <p:sp>
        <p:nvSpPr>
          <p:cNvPr id="14" name="TextBox 13">
            <a:extLst>
              <a:ext uri="{FF2B5EF4-FFF2-40B4-BE49-F238E27FC236}">
                <a16:creationId xmlns:a16="http://schemas.microsoft.com/office/drawing/2014/main" id="{20236348-3E19-0CC5-C164-169669CDF603}"/>
              </a:ext>
            </a:extLst>
          </p:cNvPr>
          <p:cNvSpPr txBox="1"/>
          <p:nvPr/>
        </p:nvSpPr>
        <p:spPr>
          <a:xfrm>
            <a:off x="502417" y="4231086"/>
            <a:ext cx="7196866" cy="1323439"/>
          </a:xfrm>
          <a:prstGeom prst="rect">
            <a:avLst/>
          </a:prstGeom>
          <a:noFill/>
        </p:spPr>
        <p:txBody>
          <a:bodyPr wrap="square" rtlCol="0">
            <a:spAutoFit/>
          </a:bodyPr>
          <a:lstStyle/>
          <a:p>
            <a:r>
              <a:rPr lang="en-ZA" sz="3200" dirty="0" err="1">
                <a:solidFill>
                  <a:schemeClr val="bg1"/>
                </a:solidFill>
              </a:rPr>
              <a:t>ntp.yml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Updating our the </a:t>
            </a:r>
            <a:r>
              <a:rPr lang="en-ZA" sz="2400" dirty="0" err="1">
                <a:solidFill>
                  <a:schemeClr val="bg1"/>
                </a:solidFill>
              </a:rPr>
              <a:t>ntp</a:t>
            </a:r>
            <a:r>
              <a:rPr lang="en-ZA" sz="2400" dirty="0">
                <a:solidFill>
                  <a:schemeClr val="bg1"/>
                </a:solidFill>
              </a:rPr>
              <a:t> servers that our </a:t>
            </a:r>
            <a:r>
              <a:rPr lang="en-ZA" sz="2400" dirty="0" err="1">
                <a:solidFill>
                  <a:schemeClr val="bg1"/>
                </a:solidFill>
              </a:rPr>
              <a:t>linux</a:t>
            </a:r>
            <a:r>
              <a:rPr lang="en-ZA" sz="2400" dirty="0">
                <a:solidFill>
                  <a:schemeClr val="bg1"/>
                </a:solidFill>
              </a:rPr>
              <a:t> servers are using for accurate time keeping.</a:t>
            </a:r>
          </a:p>
        </p:txBody>
      </p:sp>
      <p:sp>
        <p:nvSpPr>
          <p:cNvPr id="15" name="TextBox 14">
            <a:extLst>
              <a:ext uri="{FF2B5EF4-FFF2-40B4-BE49-F238E27FC236}">
                <a16:creationId xmlns:a16="http://schemas.microsoft.com/office/drawing/2014/main" id="{C907D458-7285-9C88-9B08-2D4CDE7599E3}"/>
              </a:ext>
            </a:extLst>
          </p:cNvPr>
          <p:cNvSpPr txBox="1"/>
          <p:nvPr/>
        </p:nvSpPr>
        <p:spPr>
          <a:xfrm>
            <a:off x="502417" y="2907647"/>
            <a:ext cx="7196866" cy="1323439"/>
          </a:xfrm>
          <a:prstGeom prst="rect">
            <a:avLst/>
          </a:prstGeom>
          <a:noFill/>
        </p:spPr>
        <p:txBody>
          <a:bodyPr wrap="square" rtlCol="0">
            <a:spAutoFit/>
          </a:bodyPr>
          <a:lstStyle/>
          <a:p>
            <a:r>
              <a:rPr lang="en-ZA" sz="3200" dirty="0" err="1">
                <a:solidFill>
                  <a:schemeClr val="bg1"/>
                </a:solidFill>
              </a:rPr>
              <a:t>dns.yml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Updating the recursive </a:t>
            </a:r>
            <a:r>
              <a:rPr lang="en-ZA" sz="2400" dirty="0" err="1">
                <a:solidFill>
                  <a:schemeClr val="bg1"/>
                </a:solidFill>
              </a:rPr>
              <a:t>dns</a:t>
            </a:r>
            <a:r>
              <a:rPr lang="en-ZA" sz="2400" dirty="0">
                <a:solidFill>
                  <a:schemeClr val="bg1"/>
                </a:solidFill>
              </a:rPr>
              <a:t> resolvers that our </a:t>
            </a:r>
            <a:r>
              <a:rPr lang="en-ZA" sz="2400" dirty="0" err="1">
                <a:solidFill>
                  <a:schemeClr val="bg1"/>
                </a:solidFill>
              </a:rPr>
              <a:t>linux</a:t>
            </a:r>
            <a:r>
              <a:rPr lang="en-ZA" sz="2400" dirty="0">
                <a:solidFill>
                  <a:schemeClr val="bg1"/>
                </a:solidFill>
              </a:rPr>
              <a:t> servers are using.</a:t>
            </a:r>
          </a:p>
        </p:txBody>
      </p:sp>
      <p:sp>
        <p:nvSpPr>
          <p:cNvPr id="16" name="TextBox 15">
            <a:extLst>
              <a:ext uri="{FF2B5EF4-FFF2-40B4-BE49-F238E27FC236}">
                <a16:creationId xmlns:a16="http://schemas.microsoft.com/office/drawing/2014/main" id="{D6417BDE-C9FD-7151-D05D-D5A7E83C93FA}"/>
              </a:ext>
            </a:extLst>
          </p:cNvPr>
          <p:cNvSpPr txBox="1"/>
          <p:nvPr/>
        </p:nvSpPr>
        <p:spPr>
          <a:xfrm>
            <a:off x="502417" y="5467997"/>
            <a:ext cx="8308096" cy="1323439"/>
          </a:xfrm>
          <a:prstGeom prst="rect">
            <a:avLst/>
          </a:prstGeom>
          <a:noFill/>
        </p:spPr>
        <p:txBody>
          <a:bodyPr wrap="square" rtlCol="0">
            <a:spAutoFit/>
          </a:bodyPr>
          <a:lstStyle/>
          <a:p>
            <a:r>
              <a:rPr lang="en-ZA" sz="3200" dirty="0" err="1">
                <a:solidFill>
                  <a:schemeClr val="bg1"/>
                </a:solidFill>
              </a:rPr>
              <a:t>main.yml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It is used as ansible’s reference point when defining role use in ansible, within it our tasks are imported.</a:t>
            </a:r>
          </a:p>
        </p:txBody>
      </p:sp>
    </p:spTree>
    <p:extLst>
      <p:ext uri="{BB962C8B-B14F-4D97-AF65-F5344CB8AC3E}">
        <p14:creationId xmlns:p14="http://schemas.microsoft.com/office/powerpoint/2010/main" val="47406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D2D1553-C8D2-EB53-ADE4-E46FDC388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359F3-E3A0-76F5-4A5A-6206D5D20F52}"/>
              </a:ext>
            </a:extLst>
          </p:cNvPr>
          <p:cNvSpPr>
            <a:spLocks noGrp="1"/>
          </p:cNvSpPr>
          <p:nvPr>
            <p:ph type="title"/>
          </p:nvPr>
        </p:nvSpPr>
        <p:spPr>
          <a:xfrm>
            <a:off x="502417" y="0"/>
            <a:ext cx="11689583" cy="1325563"/>
          </a:xfrm>
        </p:spPr>
        <p:txBody>
          <a:bodyPr>
            <a:normAutofit/>
          </a:bodyPr>
          <a:lstStyle/>
          <a:p>
            <a:r>
              <a:rPr lang="en-ZA" sz="5400" dirty="0">
                <a:solidFill>
                  <a:schemeClr val="bg1"/>
                </a:solidFill>
              </a:rPr>
              <a:t>6. Looking at our roles: </a:t>
            </a:r>
            <a:r>
              <a:rPr lang="en-ZA" sz="5400" dirty="0" err="1">
                <a:solidFill>
                  <a:schemeClr val="bg1"/>
                </a:solidFill>
              </a:rPr>
              <a:t>fw</a:t>
            </a:r>
            <a:r>
              <a:rPr lang="en-ZA" sz="5400" dirty="0">
                <a:solidFill>
                  <a:schemeClr val="bg1"/>
                </a:solidFill>
              </a:rPr>
              <a:t> (frontend web)</a:t>
            </a:r>
          </a:p>
        </p:txBody>
      </p:sp>
      <p:sp>
        <p:nvSpPr>
          <p:cNvPr id="8" name="Rectangle 7">
            <a:extLst>
              <a:ext uri="{FF2B5EF4-FFF2-40B4-BE49-F238E27FC236}">
                <a16:creationId xmlns:a16="http://schemas.microsoft.com/office/drawing/2014/main" id="{EECAD24E-02B3-9229-2FDA-CC186875DBC1}"/>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VJ</a:t>
            </a:r>
          </a:p>
        </p:txBody>
      </p:sp>
      <p:sp>
        <p:nvSpPr>
          <p:cNvPr id="13" name="TextBox 12">
            <a:extLst>
              <a:ext uri="{FF2B5EF4-FFF2-40B4-BE49-F238E27FC236}">
                <a16:creationId xmlns:a16="http://schemas.microsoft.com/office/drawing/2014/main" id="{68B29BBB-CC6A-2CA1-D24D-DED50D6B8043}"/>
              </a:ext>
            </a:extLst>
          </p:cNvPr>
          <p:cNvSpPr txBox="1"/>
          <p:nvPr/>
        </p:nvSpPr>
        <p:spPr>
          <a:xfrm>
            <a:off x="581731" y="2403606"/>
            <a:ext cx="7196866" cy="1323439"/>
          </a:xfrm>
          <a:prstGeom prst="rect">
            <a:avLst/>
          </a:prstGeom>
          <a:noFill/>
        </p:spPr>
        <p:txBody>
          <a:bodyPr wrap="square" rtlCol="0">
            <a:spAutoFit/>
          </a:bodyPr>
          <a:lstStyle/>
          <a:p>
            <a:r>
              <a:rPr lang="en-ZA" sz="3200" dirty="0" err="1">
                <a:solidFill>
                  <a:schemeClr val="bg1"/>
                </a:solidFill>
              </a:rPr>
              <a:t>apt.yml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Installing frontend specific packages such as </a:t>
            </a:r>
            <a:r>
              <a:rPr lang="en-ZA" sz="2400" dirty="0" err="1">
                <a:solidFill>
                  <a:schemeClr val="bg1"/>
                </a:solidFill>
              </a:rPr>
              <a:t>wordpress</a:t>
            </a:r>
            <a:r>
              <a:rPr lang="en-ZA" sz="2400" dirty="0">
                <a:solidFill>
                  <a:schemeClr val="bg1"/>
                </a:solidFill>
              </a:rPr>
              <a:t>, and apache2</a:t>
            </a:r>
          </a:p>
        </p:txBody>
      </p:sp>
      <p:sp>
        <p:nvSpPr>
          <p:cNvPr id="14" name="TextBox 13">
            <a:extLst>
              <a:ext uri="{FF2B5EF4-FFF2-40B4-BE49-F238E27FC236}">
                <a16:creationId xmlns:a16="http://schemas.microsoft.com/office/drawing/2014/main" id="{12D1C84F-708B-449F-12CF-1E9D0213BB47}"/>
              </a:ext>
            </a:extLst>
          </p:cNvPr>
          <p:cNvSpPr txBox="1"/>
          <p:nvPr/>
        </p:nvSpPr>
        <p:spPr>
          <a:xfrm>
            <a:off x="502417" y="3833015"/>
            <a:ext cx="7196866" cy="954107"/>
          </a:xfrm>
          <a:prstGeom prst="rect">
            <a:avLst/>
          </a:prstGeom>
          <a:noFill/>
        </p:spPr>
        <p:txBody>
          <a:bodyPr wrap="square" rtlCol="0">
            <a:spAutoFit/>
          </a:bodyPr>
          <a:lstStyle/>
          <a:p>
            <a:r>
              <a:rPr lang="en-ZA" sz="3200" dirty="0" err="1">
                <a:solidFill>
                  <a:schemeClr val="bg1"/>
                </a:solidFill>
              </a:rPr>
              <a:t>reboot.yml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Leveraged when we need to reboot the system.</a:t>
            </a:r>
          </a:p>
        </p:txBody>
      </p:sp>
      <p:pic>
        <p:nvPicPr>
          <p:cNvPr id="6" name="Picture 5">
            <a:extLst>
              <a:ext uri="{FF2B5EF4-FFF2-40B4-BE49-F238E27FC236}">
                <a16:creationId xmlns:a16="http://schemas.microsoft.com/office/drawing/2014/main" id="{F9810B11-5A94-4B30-D35A-09CB446288B3}"/>
              </a:ext>
            </a:extLst>
          </p:cNvPr>
          <p:cNvPicPr>
            <a:picLocks noChangeAspect="1"/>
          </p:cNvPicPr>
          <p:nvPr/>
        </p:nvPicPr>
        <p:blipFill>
          <a:blip r:embed="rId3"/>
          <a:stretch>
            <a:fillRect/>
          </a:stretch>
        </p:blipFill>
        <p:spPr>
          <a:xfrm>
            <a:off x="8641428" y="1290601"/>
            <a:ext cx="3048155" cy="5061833"/>
          </a:xfrm>
          <a:prstGeom prst="rect">
            <a:avLst/>
          </a:prstGeom>
        </p:spPr>
      </p:pic>
      <p:sp>
        <p:nvSpPr>
          <p:cNvPr id="7" name="TextBox 6">
            <a:extLst>
              <a:ext uri="{FF2B5EF4-FFF2-40B4-BE49-F238E27FC236}">
                <a16:creationId xmlns:a16="http://schemas.microsoft.com/office/drawing/2014/main" id="{68E99C3D-01D3-CE83-CF1F-07699855F1BA}"/>
              </a:ext>
            </a:extLst>
          </p:cNvPr>
          <p:cNvSpPr txBox="1"/>
          <p:nvPr/>
        </p:nvSpPr>
        <p:spPr>
          <a:xfrm>
            <a:off x="581731" y="1325563"/>
            <a:ext cx="7196866" cy="954107"/>
          </a:xfrm>
          <a:prstGeom prst="rect">
            <a:avLst/>
          </a:prstGeom>
          <a:noFill/>
        </p:spPr>
        <p:txBody>
          <a:bodyPr wrap="square" rtlCol="0">
            <a:spAutoFit/>
          </a:bodyPr>
          <a:lstStyle/>
          <a:p>
            <a:r>
              <a:rPr lang="en-ZA" sz="3200" dirty="0" err="1">
                <a:solidFill>
                  <a:schemeClr val="bg1"/>
                </a:solidFill>
              </a:rPr>
              <a:t>apache.yml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Used for configuring the apache2 web server. </a:t>
            </a:r>
          </a:p>
        </p:txBody>
      </p:sp>
      <p:sp>
        <p:nvSpPr>
          <p:cNvPr id="9" name="TextBox 8">
            <a:extLst>
              <a:ext uri="{FF2B5EF4-FFF2-40B4-BE49-F238E27FC236}">
                <a16:creationId xmlns:a16="http://schemas.microsoft.com/office/drawing/2014/main" id="{57DFFEF9-26D7-1B97-7E5E-7CF016D06626}"/>
              </a:ext>
            </a:extLst>
          </p:cNvPr>
          <p:cNvSpPr txBox="1"/>
          <p:nvPr/>
        </p:nvSpPr>
        <p:spPr>
          <a:xfrm>
            <a:off x="581731" y="4942845"/>
            <a:ext cx="7196866" cy="1692771"/>
          </a:xfrm>
          <a:prstGeom prst="rect">
            <a:avLst/>
          </a:prstGeom>
          <a:noFill/>
        </p:spPr>
        <p:txBody>
          <a:bodyPr wrap="square" rtlCol="0">
            <a:spAutoFit/>
          </a:bodyPr>
          <a:lstStyle/>
          <a:p>
            <a:r>
              <a:rPr lang="en-ZA" sz="3200" dirty="0" err="1">
                <a:solidFill>
                  <a:schemeClr val="bg1"/>
                </a:solidFill>
              </a:rPr>
              <a:t>ufw.yml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Utilized for uncomplicated firewall configuration.</a:t>
            </a:r>
          </a:p>
          <a:p>
            <a:pPr marL="457200" indent="-457200">
              <a:buFont typeface="Arial" panose="020B0604020202020204" pitchFamily="34" charset="0"/>
              <a:buChar char="•"/>
            </a:pPr>
            <a:r>
              <a:rPr lang="en-ZA" sz="2400" dirty="0">
                <a:solidFill>
                  <a:schemeClr val="bg1"/>
                </a:solidFill>
              </a:rPr>
              <a:t>On the web server we want port 80 for web and port 22 for ssh access.</a:t>
            </a:r>
          </a:p>
        </p:txBody>
      </p:sp>
    </p:spTree>
    <p:extLst>
      <p:ext uri="{BB962C8B-B14F-4D97-AF65-F5344CB8AC3E}">
        <p14:creationId xmlns:p14="http://schemas.microsoft.com/office/powerpoint/2010/main" val="251681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AC937E8-9F0F-4ADA-2CB0-7E71FFC07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A70CD-7AC2-E6CA-64C3-BC67883AEB28}"/>
              </a:ext>
            </a:extLst>
          </p:cNvPr>
          <p:cNvSpPr>
            <a:spLocks noGrp="1"/>
          </p:cNvSpPr>
          <p:nvPr>
            <p:ph type="title"/>
          </p:nvPr>
        </p:nvSpPr>
        <p:spPr>
          <a:xfrm>
            <a:off x="502417" y="0"/>
            <a:ext cx="11689583" cy="1325563"/>
          </a:xfrm>
        </p:spPr>
        <p:txBody>
          <a:bodyPr>
            <a:normAutofit/>
          </a:bodyPr>
          <a:lstStyle/>
          <a:p>
            <a:r>
              <a:rPr lang="en-ZA" sz="5400" dirty="0">
                <a:solidFill>
                  <a:schemeClr val="bg1"/>
                </a:solidFill>
              </a:rPr>
              <a:t>6. Looking at our roles: lb (load balancer)</a:t>
            </a:r>
          </a:p>
        </p:txBody>
      </p:sp>
      <p:sp>
        <p:nvSpPr>
          <p:cNvPr id="8" name="Rectangle 7">
            <a:extLst>
              <a:ext uri="{FF2B5EF4-FFF2-40B4-BE49-F238E27FC236}">
                <a16:creationId xmlns:a16="http://schemas.microsoft.com/office/drawing/2014/main" id="{C0E2EB3D-E739-D2D1-701D-0D3D235B798C}"/>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VJ</a:t>
            </a:r>
          </a:p>
        </p:txBody>
      </p:sp>
      <p:sp>
        <p:nvSpPr>
          <p:cNvPr id="13" name="TextBox 12">
            <a:extLst>
              <a:ext uri="{FF2B5EF4-FFF2-40B4-BE49-F238E27FC236}">
                <a16:creationId xmlns:a16="http://schemas.microsoft.com/office/drawing/2014/main" id="{0AEE00D1-9E82-3ED5-950F-ED07C05A0B5B}"/>
              </a:ext>
            </a:extLst>
          </p:cNvPr>
          <p:cNvSpPr txBox="1"/>
          <p:nvPr/>
        </p:nvSpPr>
        <p:spPr>
          <a:xfrm>
            <a:off x="502417" y="1051501"/>
            <a:ext cx="7196866" cy="1323439"/>
          </a:xfrm>
          <a:prstGeom prst="rect">
            <a:avLst/>
          </a:prstGeom>
          <a:noFill/>
        </p:spPr>
        <p:txBody>
          <a:bodyPr wrap="square" rtlCol="0">
            <a:spAutoFit/>
          </a:bodyPr>
          <a:lstStyle/>
          <a:p>
            <a:r>
              <a:rPr lang="en-ZA" sz="3200" dirty="0" err="1">
                <a:solidFill>
                  <a:schemeClr val="bg1"/>
                </a:solidFill>
              </a:rPr>
              <a:t>apt.yml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Installing load balancer specific packages such as </a:t>
            </a:r>
            <a:r>
              <a:rPr lang="en-ZA" sz="2400" dirty="0" err="1">
                <a:solidFill>
                  <a:schemeClr val="bg1"/>
                </a:solidFill>
              </a:rPr>
              <a:t>keepalived</a:t>
            </a:r>
            <a:r>
              <a:rPr lang="en-ZA" sz="2400" dirty="0">
                <a:solidFill>
                  <a:schemeClr val="bg1"/>
                </a:solidFill>
              </a:rPr>
              <a:t>. (used for high availability)</a:t>
            </a:r>
          </a:p>
        </p:txBody>
      </p:sp>
      <p:sp>
        <p:nvSpPr>
          <p:cNvPr id="14" name="TextBox 13">
            <a:extLst>
              <a:ext uri="{FF2B5EF4-FFF2-40B4-BE49-F238E27FC236}">
                <a16:creationId xmlns:a16="http://schemas.microsoft.com/office/drawing/2014/main" id="{9F95312D-B0D4-BF41-C7FC-99E03986095B}"/>
              </a:ext>
            </a:extLst>
          </p:cNvPr>
          <p:cNvSpPr txBox="1"/>
          <p:nvPr/>
        </p:nvSpPr>
        <p:spPr>
          <a:xfrm>
            <a:off x="502417" y="2364457"/>
            <a:ext cx="7196866" cy="2800767"/>
          </a:xfrm>
          <a:prstGeom prst="rect">
            <a:avLst/>
          </a:prstGeom>
          <a:noFill/>
        </p:spPr>
        <p:txBody>
          <a:bodyPr wrap="square" rtlCol="0">
            <a:spAutoFit/>
          </a:bodyPr>
          <a:lstStyle/>
          <a:p>
            <a:r>
              <a:rPr lang="en-ZA" sz="3200" dirty="0" err="1">
                <a:solidFill>
                  <a:schemeClr val="bg1"/>
                </a:solidFill>
              </a:rPr>
              <a:t>iptables.yml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Used for </a:t>
            </a:r>
            <a:r>
              <a:rPr lang="en-ZA" sz="2400" dirty="0" err="1">
                <a:solidFill>
                  <a:schemeClr val="bg1"/>
                </a:solidFill>
              </a:rPr>
              <a:t>flusing</a:t>
            </a:r>
            <a:r>
              <a:rPr lang="en-ZA" sz="2400" dirty="0">
                <a:solidFill>
                  <a:schemeClr val="bg1"/>
                </a:solidFill>
              </a:rPr>
              <a:t>, configuring, and saving our firewall rules related to the load balancers. </a:t>
            </a:r>
          </a:p>
          <a:p>
            <a:pPr marL="457200" indent="-457200">
              <a:buFont typeface="Arial" panose="020B0604020202020204" pitchFamily="34" charset="0"/>
              <a:buChar char="•"/>
            </a:pPr>
            <a:r>
              <a:rPr lang="en-ZA" sz="2400" dirty="0">
                <a:solidFill>
                  <a:schemeClr val="bg1"/>
                </a:solidFill>
              </a:rPr>
              <a:t>Why not </a:t>
            </a:r>
            <a:r>
              <a:rPr lang="en-ZA" sz="2400" dirty="0" err="1">
                <a:solidFill>
                  <a:schemeClr val="bg1"/>
                </a:solidFill>
              </a:rPr>
              <a:t>ufw</a:t>
            </a:r>
            <a:r>
              <a:rPr lang="en-ZA" sz="2400" dirty="0">
                <a:solidFill>
                  <a:schemeClr val="bg1"/>
                </a:solidFill>
              </a:rPr>
              <a:t>? </a:t>
            </a:r>
          </a:p>
          <a:p>
            <a:pPr marL="914400" lvl="1" indent="-457200">
              <a:buFont typeface="Arial" panose="020B0604020202020204" pitchFamily="34" charset="0"/>
              <a:buChar char="•"/>
            </a:pPr>
            <a:r>
              <a:rPr lang="en-ZA" sz="2400" dirty="0">
                <a:solidFill>
                  <a:schemeClr val="bg1"/>
                </a:solidFill>
              </a:rPr>
              <a:t>It’s a more complex set of rules with source and destination </a:t>
            </a:r>
            <a:r>
              <a:rPr lang="en-ZA" sz="2400" dirty="0" err="1">
                <a:solidFill>
                  <a:schemeClr val="bg1"/>
                </a:solidFill>
              </a:rPr>
              <a:t>nat</a:t>
            </a:r>
            <a:r>
              <a:rPr lang="en-ZA" sz="2400" dirty="0">
                <a:solidFill>
                  <a:schemeClr val="bg1"/>
                </a:solidFill>
              </a:rPr>
              <a:t> with a </a:t>
            </a:r>
            <a:r>
              <a:rPr lang="en-ZA" sz="2400" dirty="0" err="1">
                <a:solidFill>
                  <a:schemeClr val="bg1"/>
                </a:solidFill>
              </a:rPr>
              <a:t>vrrp</a:t>
            </a:r>
            <a:r>
              <a:rPr lang="en-ZA" sz="2400" dirty="0">
                <a:solidFill>
                  <a:schemeClr val="bg1"/>
                </a:solidFill>
              </a:rPr>
              <a:t> shared virtual </a:t>
            </a:r>
            <a:r>
              <a:rPr lang="en-ZA" sz="2400" dirty="0" err="1">
                <a:solidFill>
                  <a:schemeClr val="bg1"/>
                </a:solidFill>
              </a:rPr>
              <a:t>ip</a:t>
            </a:r>
            <a:r>
              <a:rPr lang="en-ZA" sz="2400" dirty="0">
                <a:solidFill>
                  <a:schemeClr val="bg1"/>
                </a:solidFill>
              </a:rPr>
              <a:t> address. </a:t>
            </a:r>
          </a:p>
        </p:txBody>
      </p:sp>
      <p:sp>
        <p:nvSpPr>
          <p:cNvPr id="9" name="TextBox 8">
            <a:extLst>
              <a:ext uri="{FF2B5EF4-FFF2-40B4-BE49-F238E27FC236}">
                <a16:creationId xmlns:a16="http://schemas.microsoft.com/office/drawing/2014/main" id="{6861F454-858B-6533-B91B-ADF22ADA98B2}"/>
              </a:ext>
            </a:extLst>
          </p:cNvPr>
          <p:cNvSpPr txBox="1"/>
          <p:nvPr/>
        </p:nvSpPr>
        <p:spPr>
          <a:xfrm>
            <a:off x="502417" y="4977063"/>
            <a:ext cx="7196866" cy="954107"/>
          </a:xfrm>
          <a:prstGeom prst="rect">
            <a:avLst/>
          </a:prstGeom>
          <a:noFill/>
        </p:spPr>
        <p:txBody>
          <a:bodyPr wrap="square" rtlCol="0">
            <a:spAutoFit/>
          </a:bodyPr>
          <a:lstStyle/>
          <a:p>
            <a:r>
              <a:rPr lang="en-ZA" sz="3200" dirty="0" err="1">
                <a:solidFill>
                  <a:schemeClr val="bg1"/>
                </a:solidFill>
              </a:rPr>
              <a:t>keepalived.yml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For config tasks related to </a:t>
            </a:r>
            <a:r>
              <a:rPr lang="en-ZA" sz="2400" dirty="0" err="1">
                <a:solidFill>
                  <a:schemeClr val="bg1"/>
                </a:solidFill>
              </a:rPr>
              <a:t>keepalived</a:t>
            </a:r>
            <a:r>
              <a:rPr lang="en-ZA" sz="2400" dirty="0">
                <a:solidFill>
                  <a:schemeClr val="bg1"/>
                </a:solidFill>
              </a:rPr>
              <a:t> </a:t>
            </a:r>
            <a:r>
              <a:rPr lang="en-ZA" sz="2400" dirty="0" err="1">
                <a:solidFill>
                  <a:schemeClr val="bg1"/>
                </a:solidFill>
              </a:rPr>
              <a:t>vrrp</a:t>
            </a:r>
            <a:r>
              <a:rPr lang="en-ZA" sz="2400" dirty="0">
                <a:solidFill>
                  <a:schemeClr val="bg1"/>
                </a:solidFill>
              </a:rPr>
              <a:t>.</a:t>
            </a:r>
          </a:p>
        </p:txBody>
      </p:sp>
      <p:pic>
        <p:nvPicPr>
          <p:cNvPr id="4" name="Picture 3">
            <a:extLst>
              <a:ext uri="{FF2B5EF4-FFF2-40B4-BE49-F238E27FC236}">
                <a16:creationId xmlns:a16="http://schemas.microsoft.com/office/drawing/2014/main" id="{A9DE8F00-2271-988F-E1B2-984B268195B8}"/>
              </a:ext>
            </a:extLst>
          </p:cNvPr>
          <p:cNvPicPr>
            <a:picLocks noChangeAspect="1"/>
          </p:cNvPicPr>
          <p:nvPr/>
        </p:nvPicPr>
        <p:blipFill>
          <a:blip r:embed="rId3"/>
          <a:stretch>
            <a:fillRect/>
          </a:stretch>
        </p:blipFill>
        <p:spPr>
          <a:xfrm>
            <a:off x="8469166" y="1325563"/>
            <a:ext cx="3429479" cy="5344271"/>
          </a:xfrm>
          <a:prstGeom prst="rect">
            <a:avLst/>
          </a:prstGeom>
        </p:spPr>
      </p:pic>
      <p:sp>
        <p:nvSpPr>
          <p:cNvPr id="5" name="TextBox 4">
            <a:extLst>
              <a:ext uri="{FF2B5EF4-FFF2-40B4-BE49-F238E27FC236}">
                <a16:creationId xmlns:a16="http://schemas.microsoft.com/office/drawing/2014/main" id="{8C506320-17FE-E883-20EE-0067E79CCA75}"/>
              </a:ext>
            </a:extLst>
          </p:cNvPr>
          <p:cNvSpPr txBox="1"/>
          <p:nvPr/>
        </p:nvSpPr>
        <p:spPr>
          <a:xfrm>
            <a:off x="502417" y="5840325"/>
            <a:ext cx="7196866" cy="954107"/>
          </a:xfrm>
          <a:prstGeom prst="rect">
            <a:avLst/>
          </a:prstGeom>
          <a:noFill/>
        </p:spPr>
        <p:txBody>
          <a:bodyPr wrap="square" rtlCol="0">
            <a:spAutoFit/>
          </a:bodyPr>
          <a:lstStyle/>
          <a:p>
            <a:r>
              <a:rPr lang="en-ZA" sz="3200" dirty="0" err="1">
                <a:solidFill>
                  <a:schemeClr val="bg1"/>
                </a:solidFill>
              </a:rPr>
              <a:t>sysctl.yml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Used to enable ipv4 kernel based forwarding.</a:t>
            </a:r>
          </a:p>
        </p:txBody>
      </p:sp>
    </p:spTree>
    <p:extLst>
      <p:ext uri="{BB962C8B-B14F-4D97-AF65-F5344CB8AC3E}">
        <p14:creationId xmlns:p14="http://schemas.microsoft.com/office/powerpoint/2010/main" val="413643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066E87E-C5E9-3DB6-AFA4-F4AABAB5F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329D7-3FBF-D460-6953-80B68EA46C8D}"/>
              </a:ext>
            </a:extLst>
          </p:cNvPr>
          <p:cNvSpPr>
            <a:spLocks noGrp="1"/>
          </p:cNvSpPr>
          <p:nvPr>
            <p:ph type="title"/>
          </p:nvPr>
        </p:nvSpPr>
        <p:spPr>
          <a:xfrm>
            <a:off x="1900912" y="0"/>
            <a:ext cx="11689583" cy="1325563"/>
          </a:xfrm>
        </p:spPr>
        <p:txBody>
          <a:bodyPr>
            <a:normAutofit/>
          </a:bodyPr>
          <a:lstStyle/>
          <a:p>
            <a:r>
              <a:rPr lang="en-ZA" sz="5400" dirty="0">
                <a:solidFill>
                  <a:schemeClr val="bg1"/>
                </a:solidFill>
              </a:rPr>
              <a:t>7. Running Playbooks</a:t>
            </a:r>
          </a:p>
        </p:txBody>
      </p:sp>
      <p:sp>
        <p:nvSpPr>
          <p:cNvPr id="8" name="Rectangle 7">
            <a:extLst>
              <a:ext uri="{FF2B5EF4-FFF2-40B4-BE49-F238E27FC236}">
                <a16:creationId xmlns:a16="http://schemas.microsoft.com/office/drawing/2014/main" id="{662FEF71-8E50-F20D-4F12-089AACC7D54A}"/>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WDK</a:t>
            </a:r>
          </a:p>
        </p:txBody>
      </p:sp>
      <p:pic>
        <p:nvPicPr>
          <p:cNvPr id="7" name="Picture 6">
            <a:extLst>
              <a:ext uri="{FF2B5EF4-FFF2-40B4-BE49-F238E27FC236}">
                <a16:creationId xmlns:a16="http://schemas.microsoft.com/office/drawing/2014/main" id="{AFAC6615-8E99-3A37-9024-77163E5F94BF}"/>
              </a:ext>
            </a:extLst>
          </p:cNvPr>
          <p:cNvPicPr>
            <a:picLocks noChangeAspect="1"/>
          </p:cNvPicPr>
          <p:nvPr/>
        </p:nvPicPr>
        <p:blipFill>
          <a:blip r:embed="rId3"/>
          <a:stretch>
            <a:fillRect/>
          </a:stretch>
        </p:blipFill>
        <p:spPr>
          <a:xfrm>
            <a:off x="776992" y="1325563"/>
            <a:ext cx="10638016" cy="4854999"/>
          </a:xfrm>
          <a:prstGeom prst="rect">
            <a:avLst/>
          </a:prstGeom>
        </p:spPr>
      </p:pic>
    </p:spTree>
    <p:extLst>
      <p:ext uri="{BB962C8B-B14F-4D97-AF65-F5344CB8AC3E}">
        <p14:creationId xmlns:p14="http://schemas.microsoft.com/office/powerpoint/2010/main" val="255441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922C-2A16-4D95-8676-49FF876AEF92}"/>
              </a:ext>
            </a:extLst>
          </p:cNvPr>
          <p:cNvSpPr>
            <a:spLocks noGrp="1"/>
          </p:cNvSpPr>
          <p:nvPr>
            <p:ph type="title"/>
          </p:nvPr>
        </p:nvSpPr>
        <p:spPr>
          <a:xfrm>
            <a:off x="838200" y="-226546"/>
            <a:ext cx="10515600" cy="1325563"/>
          </a:xfrm>
        </p:spPr>
        <p:txBody>
          <a:bodyPr/>
          <a:lstStyle/>
          <a:p>
            <a:pPr algn="ctr"/>
            <a:r>
              <a:rPr lang="en-ZA" dirty="0">
                <a:solidFill>
                  <a:schemeClr val="bg1"/>
                </a:solidFill>
              </a:rPr>
              <a:t>Conclusion</a:t>
            </a:r>
          </a:p>
        </p:txBody>
      </p:sp>
      <p:sp>
        <p:nvSpPr>
          <p:cNvPr id="3" name="Content Placeholder 2">
            <a:extLst>
              <a:ext uri="{FF2B5EF4-FFF2-40B4-BE49-F238E27FC236}">
                <a16:creationId xmlns:a16="http://schemas.microsoft.com/office/drawing/2014/main" id="{6B2F8307-73A5-C88F-E946-844B44F829F1}"/>
              </a:ext>
            </a:extLst>
          </p:cNvPr>
          <p:cNvSpPr>
            <a:spLocks noGrp="1"/>
          </p:cNvSpPr>
          <p:nvPr>
            <p:ph idx="1"/>
          </p:nvPr>
        </p:nvSpPr>
        <p:spPr>
          <a:xfrm>
            <a:off x="838200" y="1052661"/>
            <a:ext cx="10515600" cy="3026074"/>
          </a:xfrm>
        </p:spPr>
        <p:txBody>
          <a:bodyPr>
            <a:normAutofit fontScale="92500" lnSpcReduction="20000"/>
          </a:bodyPr>
          <a:lstStyle/>
          <a:p>
            <a:r>
              <a:rPr lang="en-GB" b="0" i="0" dirty="0">
                <a:solidFill>
                  <a:srgbClr val="F0F6FC"/>
                </a:solidFill>
                <a:effectLst/>
                <a:latin typeface="-apple-system"/>
              </a:rPr>
              <a:t>Automation tools such as ansible, puppet and chef allow us to implement consistent configuration at scale. </a:t>
            </a:r>
          </a:p>
          <a:p>
            <a:r>
              <a:rPr lang="en-GB" b="0" i="0" dirty="0">
                <a:solidFill>
                  <a:srgbClr val="F0F6FC"/>
                </a:solidFill>
                <a:effectLst/>
                <a:latin typeface="-apple-system"/>
              </a:rPr>
              <a:t>This will reduce deployment time. </a:t>
            </a:r>
          </a:p>
          <a:p>
            <a:r>
              <a:rPr lang="en-GB" dirty="0">
                <a:solidFill>
                  <a:srgbClr val="F0F6FC"/>
                </a:solidFill>
                <a:latin typeface="-apple-system"/>
              </a:rPr>
              <a:t>It will also reduce</a:t>
            </a:r>
            <a:r>
              <a:rPr lang="en-GB" b="0" i="0" dirty="0">
                <a:solidFill>
                  <a:srgbClr val="F0F6FC"/>
                </a:solidFill>
                <a:effectLst/>
                <a:latin typeface="-apple-system"/>
              </a:rPr>
              <a:t> the amount of human errors made during a deployment. </a:t>
            </a:r>
          </a:p>
          <a:p>
            <a:r>
              <a:rPr lang="en-GB" b="0" i="0" dirty="0">
                <a:solidFill>
                  <a:srgbClr val="F0F6FC"/>
                </a:solidFill>
                <a:effectLst/>
                <a:latin typeface="-apple-system"/>
              </a:rPr>
              <a:t>Deployments can also be tested and placed in a ci/cd pipeline with the addition of GitHub runner and GitHub workflows.</a:t>
            </a:r>
          </a:p>
          <a:p>
            <a:r>
              <a:rPr lang="en-GB" dirty="0">
                <a:solidFill>
                  <a:srgbClr val="F0F6FC"/>
                </a:solidFill>
                <a:latin typeface="-apple-system"/>
              </a:rPr>
              <a:t>It is of vital business interest to implement source control, automation, and automated testing in a production environment.</a:t>
            </a:r>
            <a:endParaRPr lang="en-ZA" dirty="0">
              <a:solidFill>
                <a:schemeClr val="bg1"/>
              </a:solidFill>
            </a:endParaRPr>
          </a:p>
        </p:txBody>
      </p:sp>
      <p:sp>
        <p:nvSpPr>
          <p:cNvPr id="4" name="Title 1">
            <a:extLst>
              <a:ext uri="{FF2B5EF4-FFF2-40B4-BE49-F238E27FC236}">
                <a16:creationId xmlns:a16="http://schemas.microsoft.com/office/drawing/2014/main" id="{44094153-D4A4-5E75-7A73-1F5DEF77D9E4}"/>
              </a:ext>
            </a:extLst>
          </p:cNvPr>
          <p:cNvSpPr txBox="1">
            <a:spLocks/>
          </p:cNvSpPr>
          <p:nvPr/>
        </p:nvSpPr>
        <p:spPr>
          <a:xfrm>
            <a:off x="761103" y="42923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dirty="0">
                <a:solidFill>
                  <a:schemeClr val="bg1"/>
                </a:solidFill>
              </a:rPr>
              <a:t>What we have covered:</a:t>
            </a:r>
          </a:p>
        </p:txBody>
      </p:sp>
      <p:sp>
        <p:nvSpPr>
          <p:cNvPr id="5" name="Content Placeholder 2">
            <a:extLst>
              <a:ext uri="{FF2B5EF4-FFF2-40B4-BE49-F238E27FC236}">
                <a16:creationId xmlns:a16="http://schemas.microsoft.com/office/drawing/2014/main" id="{D39F0BC5-5245-F92A-A2D7-BB06B8660844}"/>
              </a:ext>
            </a:extLst>
          </p:cNvPr>
          <p:cNvSpPr txBox="1">
            <a:spLocks/>
          </p:cNvSpPr>
          <p:nvPr/>
        </p:nvSpPr>
        <p:spPr>
          <a:xfrm>
            <a:off x="915297" y="5262862"/>
            <a:ext cx="10515600" cy="1708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solidFill>
                  <a:schemeClr val="bg1"/>
                </a:solidFill>
              </a:rPr>
              <a:t>Overview of configuration management tools.</a:t>
            </a:r>
          </a:p>
          <a:p>
            <a:r>
              <a:rPr lang="en-ZA" dirty="0">
                <a:solidFill>
                  <a:schemeClr val="bg1"/>
                </a:solidFill>
              </a:rPr>
              <a:t>Managing system configurations effectively using automation tools.</a:t>
            </a:r>
          </a:p>
        </p:txBody>
      </p:sp>
      <p:sp>
        <p:nvSpPr>
          <p:cNvPr id="6" name="Rectangle 5">
            <a:extLst>
              <a:ext uri="{FF2B5EF4-FFF2-40B4-BE49-F238E27FC236}">
                <a16:creationId xmlns:a16="http://schemas.microsoft.com/office/drawing/2014/main" id="{BD3FC552-39AD-DF2F-D3A0-A712800AA0CD}"/>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WDK</a:t>
            </a:r>
          </a:p>
        </p:txBody>
      </p:sp>
    </p:spTree>
    <p:extLst>
      <p:ext uri="{BB962C8B-B14F-4D97-AF65-F5344CB8AC3E}">
        <p14:creationId xmlns:p14="http://schemas.microsoft.com/office/powerpoint/2010/main" val="123463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A6603B7-82E1-ECFC-689C-9FE3E6011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FC2F8-7544-7FD8-5F41-4410B6B76108}"/>
              </a:ext>
            </a:extLst>
          </p:cNvPr>
          <p:cNvSpPr>
            <a:spLocks noGrp="1"/>
          </p:cNvSpPr>
          <p:nvPr>
            <p:ph type="ctrTitle"/>
          </p:nvPr>
        </p:nvSpPr>
        <p:spPr>
          <a:xfrm>
            <a:off x="-237285" y="235305"/>
            <a:ext cx="11268075" cy="982662"/>
          </a:xfrm>
        </p:spPr>
        <p:txBody>
          <a:bodyPr>
            <a:normAutofit/>
          </a:bodyPr>
          <a:lstStyle/>
          <a:p>
            <a:r>
              <a:rPr lang="en-ZA" dirty="0">
                <a:solidFill>
                  <a:schemeClr val="bg1"/>
                </a:solidFill>
              </a:rPr>
              <a:t>Group Members</a:t>
            </a:r>
          </a:p>
        </p:txBody>
      </p:sp>
      <p:sp>
        <p:nvSpPr>
          <p:cNvPr id="5" name="Rectangle 2">
            <a:extLst>
              <a:ext uri="{FF2B5EF4-FFF2-40B4-BE49-F238E27FC236}">
                <a16:creationId xmlns:a16="http://schemas.microsoft.com/office/drawing/2014/main" id="{F9304006-C2E7-AEB2-79F9-217F1BC44530}"/>
              </a:ext>
            </a:extLst>
          </p:cNvPr>
          <p:cNvSpPr>
            <a:spLocks noGrp="1" noChangeArrowheads="1"/>
          </p:cNvSpPr>
          <p:nvPr>
            <p:ph type="subTitle" idx="1"/>
          </p:nvPr>
        </p:nvSpPr>
        <p:spPr bwMode="auto">
          <a:xfrm>
            <a:off x="3030071" y="1217967"/>
            <a:ext cx="6638085" cy="323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28528"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ZA" altLang="en-US" sz="4800" b="1" dirty="0">
                <a:solidFill>
                  <a:schemeClr val="bg1"/>
                </a:solidFill>
              </a:rPr>
              <a:t>Ettienne Nel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4800" b="1" i="0" u="none" strike="noStrike" cap="none" normalizeH="0" baseline="0" dirty="0">
                <a:ln>
                  <a:noFill/>
                </a:ln>
                <a:solidFill>
                  <a:schemeClr val="bg1"/>
                </a:solidFill>
                <a:effectLst/>
                <a:latin typeface="Arial" panose="020B0604020202020204" pitchFamily="34" charset="0"/>
              </a:rPr>
              <a:t>Wer</a:t>
            </a:r>
            <a:r>
              <a:rPr lang="en-ZA" altLang="en-US" sz="4800" b="1" dirty="0">
                <a:solidFill>
                  <a:schemeClr val="bg1"/>
                </a:solidFill>
              </a:rPr>
              <a:t>ner Strydom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4800" b="1" i="0" u="none" strike="noStrike" cap="none" normalizeH="0" baseline="0" dirty="0">
                <a:ln>
                  <a:noFill/>
                </a:ln>
                <a:solidFill>
                  <a:schemeClr val="bg1"/>
                </a:solidFill>
                <a:effectLst/>
                <a:latin typeface="Arial" panose="020B0604020202020204" pitchFamily="34" charset="0"/>
              </a:rPr>
              <a:t>Vuyisile Jonas</a:t>
            </a:r>
          </a:p>
          <a:p>
            <a:pPr marL="0" marR="0" lvl="0" indent="0" algn="l" defTabSz="914400" rtl="0" eaLnBrk="0" fontAlgn="base" latinLnBrk="0" hangingPunct="0">
              <a:lnSpc>
                <a:spcPct val="100000"/>
              </a:lnSpc>
              <a:spcBef>
                <a:spcPct val="0"/>
              </a:spcBef>
              <a:spcAft>
                <a:spcPct val="0"/>
              </a:spcAft>
              <a:buClrTx/>
              <a:buSzTx/>
              <a:buFontTx/>
              <a:buNone/>
              <a:tabLst/>
            </a:pPr>
            <a:r>
              <a:rPr lang="en-ZA" altLang="en-US" sz="4800" b="1" dirty="0">
                <a:solidFill>
                  <a:schemeClr val="bg1"/>
                </a:solidFill>
              </a:rPr>
              <a:t>Willie de Klerk</a:t>
            </a:r>
            <a:endParaRPr kumimoji="0" lang="en-ZA" altLang="en-US" sz="4800" b="1" i="0" u="none" strike="noStrike" cap="none" normalizeH="0" baseline="0" dirty="0">
              <a:ln>
                <a:noFill/>
              </a:ln>
              <a:solidFill>
                <a:schemeClr val="bg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780CC5E-7B1E-59A2-3A66-6B49C2F13B7B}"/>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WDK</a:t>
            </a:r>
          </a:p>
        </p:txBody>
      </p:sp>
      <p:sp>
        <p:nvSpPr>
          <p:cNvPr id="3" name="TextBox 2">
            <a:extLst>
              <a:ext uri="{FF2B5EF4-FFF2-40B4-BE49-F238E27FC236}">
                <a16:creationId xmlns:a16="http://schemas.microsoft.com/office/drawing/2014/main" id="{96E84AFD-3755-FEDF-AAFB-B12E536B6580}"/>
              </a:ext>
            </a:extLst>
          </p:cNvPr>
          <p:cNvSpPr txBox="1"/>
          <p:nvPr/>
        </p:nvSpPr>
        <p:spPr>
          <a:xfrm>
            <a:off x="2750680" y="4775867"/>
            <a:ext cx="7196866" cy="461665"/>
          </a:xfrm>
          <a:prstGeom prst="rect">
            <a:avLst/>
          </a:prstGeom>
          <a:noFill/>
        </p:spPr>
        <p:txBody>
          <a:bodyPr wrap="square" rtlCol="0">
            <a:spAutoFit/>
          </a:bodyPr>
          <a:lstStyle/>
          <a:p>
            <a:r>
              <a:rPr lang="en-ZA" sz="2400" dirty="0">
                <a:solidFill>
                  <a:schemeClr val="bg1"/>
                </a:solidFill>
              </a:rPr>
              <a:t>Thank you for watching our presentation!</a:t>
            </a:r>
          </a:p>
        </p:txBody>
      </p:sp>
      <p:pic>
        <p:nvPicPr>
          <p:cNvPr id="8" name="Picture 7" descr="A black cat in a circle&#10;&#10;AI-generated content may be incorrect.">
            <a:hlinkClick r:id="rId3"/>
            <a:extLst>
              <a:ext uri="{FF2B5EF4-FFF2-40B4-BE49-F238E27FC236}">
                <a16:creationId xmlns:a16="http://schemas.microsoft.com/office/drawing/2014/main" id="{1609BC29-70D1-07DA-9118-DCDC83181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7522" y="5321508"/>
            <a:ext cx="910092" cy="910092"/>
          </a:xfrm>
          <a:prstGeom prst="rect">
            <a:avLst/>
          </a:prstGeom>
        </p:spPr>
      </p:pic>
      <p:sp>
        <p:nvSpPr>
          <p:cNvPr id="9" name="TextBox 8">
            <a:extLst>
              <a:ext uri="{FF2B5EF4-FFF2-40B4-BE49-F238E27FC236}">
                <a16:creationId xmlns:a16="http://schemas.microsoft.com/office/drawing/2014/main" id="{CFB9DBB9-2FBD-E9A0-9C9D-B6DBE9FB4431}"/>
              </a:ext>
            </a:extLst>
          </p:cNvPr>
          <p:cNvSpPr txBox="1"/>
          <p:nvPr/>
        </p:nvSpPr>
        <p:spPr>
          <a:xfrm>
            <a:off x="2471290" y="6296983"/>
            <a:ext cx="7196866" cy="369332"/>
          </a:xfrm>
          <a:prstGeom prst="rect">
            <a:avLst/>
          </a:prstGeom>
          <a:noFill/>
        </p:spPr>
        <p:txBody>
          <a:bodyPr wrap="square" rtlCol="0">
            <a:spAutoFit/>
          </a:bodyPr>
          <a:lstStyle/>
          <a:p>
            <a:pPr marL="0" algn="l" rtl="0" eaLnBrk="1" latinLnBrk="0" hangingPunct="1"/>
            <a:r>
              <a:rPr lang="en-ZA" sz="1800" b="0" i="0" kern="1200" baseline="0" dirty="0">
                <a:ln>
                  <a:noFill/>
                </a:ln>
                <a:solidFill>
                  <a:srgbClr val="FFFFFF"/>
                </a:solidFill>
                <a:effectLst/>
                <a:latin typeface="Aptos" panose="020B0004020202020204" pitchFamily="34" charset="0"/>
                <a:ea typeface="Aptos" panose="020B0004020202020204" pitchFamily="34" charset="0"/>
                <a:cs typeface="Times New Roman" panose="02020603050405020304" pitchFamily="18" charset="0"/>
                <a:hlinkClick r:id="rId3"/>
              </a:rPr>
              <a:t>https://github.com/willie-de-klerk/cos731_fa2_project/tree/main</a:t>
            </a:r>
            <a:endParaRPr lang="en-ZA" sz="2400" dirty="0">
              <a:effectLst/>
            </a:endParaRPr>
          </a:p>
        </p:txBody>
      </p:sp>
    </p:spTree>
    <p:extLst>
      <p:ext uri="{BB962C8B-B14F-4D97-AF65-F5344CB8AC3E}">
        <p14:creationId xmlns:p14="http://schemas.microsoft.com/office/powerpoint/2010/main" val="2402122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79B8ACF-FFA0-464B-6E9F-24401D4D2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D5FE5-F6AC-BEE2-F81E-B930CCA95643}"/>
              </a:ext>
            </a:extLst>
          </p:cNvPr>
          <p:cNvSpPr>
            <a:spLocks noGrp="1"/>
          </p:cNvSpPr>
          <p:nvPr>
            <p:ph type="ctrTitle"/>
          </p:nvPr>
        </p:nvSpPr>
        <p:spPr>
          <a:xfrm>
            <a:off x="461962" y="246063"/>
            <a:ext cx="11268075" cy="982662"/>
          </a:xfrm>
        </p:spPr>
        <p:txBody>
          <a:bodyPr>
            <a:normAutofit/>
          </a:bodyPr>
          <a:lstStyle/>
          <a:p>
            <a:r>
              <a:rPr lang="en-ZA" dirty="0">
                <a:solidFill>
                  <a:schemeClr val="bg1"/>
                </a:solidFill>
              </a:rPr>
              <a:t>Reference Documentation</a:t>
            </a:r>
          </a:p>
        </p:txBody>
      </p:sp>
      <p:sp>
        <p:nvSpPr>
          <p:cNvPr id="5" name="Rectangle 2">
            <a:extLst>
              <a:ext uri="{FF2B5EF4-FFF2-40B4-BE49-F238E27FC236}">
                <a16:creationId xmlns:a16="http://schemas.microsoft.com/office/drawing/2014/main" id="{15CC46A8-F968-A819-4A83-82796A9156D5}"/>
              </a:ext>
            </a:extLst>
          </p:cNvPr>
          <p:cNvSpPr>
            <a:spLocks noGrp="1" noChangeArrowheads="1"/>
          </p:cNvSpPr>
          <p:nvPr>
            <p:ph type="subTitle" idx="1"/>
          </p:nvPr>
        </p:nvSpPr>
        <p:spPr bwMode="auto">
          <a:xfrm>
            <a:off x="461962" y="739747"/>
            <a:ext cx="11404661" cy="234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28528"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2000" b="0" i="0" u="none" strike="noStrike" cap="none" normalizeH="0" baseline="0" dirty="0">
              <a:ln>
                <a:noFill/>
              </a:ln>
              <a:solidFill>
                <a:schemeClr val="bg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best practices</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docs.ansible.com: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2"/>
              </a:rPr>
              <a:t>https://docs.ansible.com/ansible/2.8/user_guide/playbooks_best_practices.html#best-practices</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Inventory Guide</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docs.ansible.com: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3"/>
              </a:rPr>
              <a:t>https://docs.ansible.com/ansible/latest/inventory_guide/intro_inventory.html</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playbook guide</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docs.ansible.com: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4"/>
              </a:rPr>
              <a:t>https://docs.ansible.com/ansible/latest/playbook_guide/playbooks_reuse_roles.html</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roles guide</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docs.ansible.com: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4"/>
              </a:rPr>
              <a:t>https://docs.ansible.com/ansible/latest/playbook_guide/playbooks_reuse_roles.html</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keepalived</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(n.d.). </a:t>
            </a:r>
            <a:r>
              <a:rPr kumimoji="0" lang="en-ZA" altLang="en-US" sz="1200" b="0" i="1"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keepalived</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5"/>
              </a:rPr>
              <a:t>https://www.keepalived.org/</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Our Topic Example's documentation and source.</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6"/>
              </a:rPr>
              <a:t>https://github.com/willie-de-klerk/cos731_fa2_project/tree/main</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2025 04). Retrieved from COS731 FA2 Project: 22</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scalingo.com.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scalingo.com</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Turning </a:t>
            </a:r>
            <a:r>
              <a:rPr kumimoji="0" lang="en-ZA" altLang="en-US" sz="1200" b="0" i="0"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IPTables</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into a TCP load balancer for profit and for fun: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7"/>
              </a:rPr>
              <a:t>https://scalingo.com/blog/iptables</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svgrepo.com.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Where we got the cool icons from, if you're interested.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svgrepo.com: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8"/>
              </a:rPr>
              <a:t>https://www.svgrepo.com/</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800" b="0" i="0" u="none" strike="noStrike" cap="none" normalizeH="0" baseline="0" dirty="0">
              <a:ln>
                <a:noFill/>
              </a:ln>
              <a:solidFill>
                <a:schemeClr val="bg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9EC94D9-AF7F-48F1-13D1-06B32AAD6F4F}"/>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WDK</a:t>
            </a:r>
          </a:p>
        </p:txBody>
      </p:sp>
    </p:spTree>
    <p:extLst>
      <p:ext uri="{BB962C8B-B14F-4D97-AF65-F5344CB8AC3E}">
        <p14:creationId xmlns:p14="http://schemas.microsoft.com/office/powerpoint/2010/main" val="405554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315A-A28D-E5C6-1A72-DCDFF26D4080}"/>
              </a:ext>
            </a:extLst>
          </p:cNvPr>
          <p:cNvSpPr>
            <a:spLocks noGrp="1"/>
          </p:cNvSpPr>
          <p:nvPr>
            <p:ph type="title"/>
          </p:nvPr>
        </p:nvSpPr>
        <p:spPr>
          <a:xfrm>
            <a:off x="1314450" y="166420"/>
            <a:ext cx="10515600" cy="1325563"/>
          </a:xfrm>
        </p:spPr>
        <p:txBody>
          <a:bodyPr>
            <a:noAutofit/>
          </a:bodyPr>
          <a:lstStyle/>
          <a:p>
            <a:pPr algn="ctr"/>
            <a:r>
              <a:rPr lang="en-ZA" sz="9600" dirty="0">
                <a:solidFill>
                  <a:schemeClr val="bg1"/>
                </a:solidFill>
              </a:rPr>
              <a:t>What is Ansible?</a:t>
            </a:r>
          </a:p>
        </p:txBody>
      </p:sp>
      <p:graphicFrame>
        <p:nvGraphicFramePr>
          <p:cNvPr id="17" name="Content Placeholder 2">
            <a:extLst>
              <a:ext uri="{FF2B5EF4-FFF2-40B4-BE49-F238E27FC236}">
                <a16:creationId xmlns:a16="http://schemas.microsoft.com/office/drawing/2014/main" id="{9126CD51-2AFA-FA53-D2C1-22BC15407789}"/>
              </a:ext>
            </a:extLst>
          </p:cNvPr>
          <p:cNvGraphicFramePr>
            <a:graphicFrameLocks noGrp="1"/>
          </p:cNvGraphicFramePr>
          <p:nvPr>
            <p:ph idx="1"/>
            <p:extLst>
              <p:ext uri="{D42A27DB-BD31-4B8C-83A1-F6EECF244321}">
                <p14:modId xmlns:p14="http://schemas.microsoft.com/office/powerpoint/2010/main" val="497465374"/>
              </p:ext>
            </p:extLst>
          </p:nvPr>
        </p:nvGraphicFramePr>
        <p:xfrm>
          <a:off x="500062" y="1581150"/>
          <a:ext cx="11191875" cy="4911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D30590F-DDB9-55DD-589D-39EB137468B9}"/>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pic>
        <p:nvPicPr>
          <p:cNvPr id="6" name="Graphic 5">
            <a:extLst>
              <a:ext uri="{FF2B5EF4-FFF2-40B4-BE49-F238E27FC236}">
                <a16:creationId xmlns:a16="http://schemas.microsoft.com/office/drawing/2014/main" id="{A84C688E-0B73-DE38-4EF4-076717228B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19750" y="2952750"/>
            <a:ext cx="952500" cy="952500"/>
          </a:xfrm>
          <a:prstGeom prst="rect">
            <a:avLst/>
          </a:prstGeom>
        </p:spPr>
      </p:pic>
      <p:pic>
        <p:nvPicPr>
          <p:cNvPr id="12" name="Picture 11" descr="A white letter in a red circle&#10;&#10;AI-generated content may be incorrect.">
            <a:extLst>
              <a:ext uri="{FF2B5EF4-FFF2-40B4-BE49-F238E27FC236}">
                <a16:creationId xmlns:a16="http://schemas.microsoft.com/office/drawing/2014/main" id="{B2597148-51C6-A609-149F-71773A09AD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0643" y="265394"/>
            <a:ext cx="1127614" cy="1127614"/>
          </a:xfrm>
          <a:prstGeom prst="rect">
            <a:avLst/>
          </a:prstGeom>
        </p:spPr>
      </p:pic>
    </p:spTree>
    <p:extLst>
      <p:ext uri="{BB962C8B-B14F-4D97-AF65-F5344CB8AC3E}">
        <p14:creationId xmlns:p14="http://schemas.microsoft.com/office/powerpoint/2010/main" val="250396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513C-ACAD-9269-2F89-AD907DBF8709}"/>
              </a:ext>
            </a:extLst>
          </p:cNvPr>
          <p:cNvSpPr>
            <a:spLocks noGrp="1"/>
          </p:cNvSpPr>
          <p:nvPr>
            <p:ph type="title"/>
          </p:nvPr>
        </p:nvSpPr>
        <p:spPr/>
        <p:txBody>
          <a:bodyPr/>
          <a:lstStyle/>
          <a:p>
            <a:pPr algn="ctr"/>
            <a:r>
              <a:rPr lang="en-ZA" dirty="0">
                <a:solidFill>
                  <a:schemeClr val="bg1"/>
                </a:solidFill>
              </a:rPr>
              <a:t>Agentless vs Agent based Automation</a:t>
            </a:r>
          </a:p>
        </p:txBody>
      </p:sp>
      <p:sp>
        <p:nvSpPr>
          <p:cNvPr id="3" name="Text Placeholder 2">
            <a:extLst>
              <a:ext uri="{FF2B5EF4-FFF2-40B4-BE49-F238E27FC236}">
                <a16:creationId xmlns:a16="http://schemas.microsoft.com/office/drawing/2014/main" id="{6501E42F-A750-1C73-CB78-032BDED63A34}"/>
              </a:ext>
            </a:extLst>
          </p:cNvPr>
          <p:cNvSpPr>
            <a:spLocks noGrp="1"/>
          </p:cNvSpPr>
          <p:nvPr>
            <p:ph type="body" idx="1"/>
          </p:nvPr>
        </p:nvSpPr>
        <p:spPr/>
        <p:txBody>
          <a:bodyPr>
            <a:noAutofit/>
          </a:bodyPr>
          <a:lstStyle/>
          <a:p>
            <a:pPr algn="ctr"/>
            <a:r>
              <a:rPr lang="en-ZA" sz="6000" dirty="0">
                <a:solidFill>
                  <a:schemeClr val="bg1"/>
                </a:solidFill>
              </a:rPr>
              <a:t>Agentless</a:t>
            </a:r>
          </a:p>
        </p:txBody>
      </p:sp>
      <p:sp>
        <p:nvSpPr>
          <p:cNvPr id="4" name="Content Placeholder 3">
            <a:extLst>
              <a:ext uri="{FF2B5EF4-FFF2-40B4-BE49-F238E27FC236}">
                <a16:creationId xmlns:a16="http://schemas.microsoft.com/office/drawing/2014/main" id="{F6487B4A-C772-D4D8-CEBF-F4E39259FA5C}"/>
              </a:ext>
            </a:extLst>
          </p:cNvPr>
          <p:cNvSpPr>
            <a:spLocks noGrp="1"/>
          </p:cNvSpPr>
          <p:nvPr>
            <p:ph sz="half" idx="2"/>
          </p:nvPr>
        </p:nvSpPr>
        <p:spPr>
          <a:xfrm>
            <a:off x="1616503" y="2493589"/>
            <a:ext cx="4224900" cy="3684588"/>
          </a:xfrm>
        </p:spPr>
        <p:txBody>
          <a:bodyPr/>
          <a:lstStyle/>
          <a:p>
            <a:pPr marL="0" indent="0">
              <a:buNone/>
            </a:pPr>
            <a:r>
              <a:rPr lang="en-ZA" dirty="0">
                <a:solidFill>
                  <a:schemeClr val="bg1"/>
                </a:solidFill>
              </a:rPr>
              <a:t>Low maintenance overhead, avoiding the installation of additional agent software. </a:t>
            </a:r>
          </a:p>
          <a:p>
            <a:endParaRPr lang="en-ZA" dirty="0">
              <a:solidFill>
                <a:schemeClr val="bg1"/>
              </a:solidFill>
            </a:endParaRPr>
          </a:p>
        </p:txBody>
      </p:sp>
      <p:sp>
        <p:nvSpPr>
          <p:cNvPr id="5" name="Text Placeholder 4">
            <a:extLst>
              <a:ext uri="{FF2B5EF4-FFF2-40B4-BE49-F238E27FC236}">
                <a16:creationId xmlns:a16="http://schemas.microsoft.com/office/drawing/2014/main" id="{8BE3E919-AE7D-E69E-7218-2B6DA1CF1228}"/>
              </a:ext>
            </a:extLst>
          </p:cNvPr>
          <p:cNvSpPr>
            <a:spLocks noGrp="1"/>
          </p:cNvSpPr>
          <p:nvPr>
            <p:ph type="body" sz="quarter" idx="3"/>
          </p:nvPr>
        </p:nvSpPr>
        <p:spPr/>
        <p:txBody>
          <a:bodyPr>
            <a:noAutofit/>
          </a:bodyPr>
          <a:lstStyle/>
          <a:p>
            <a:pPr algn="ctr"/>
            <a:r>
              <a:rPr lang="en-ZA" sz="6000" dirty="0">
                <a:solidFill>
                  <a:schemeClr val="bg1"/>
                </a:solidFill>
              </a:rPr>
              <a:t>Agent based</a:t>
            </a:r>
          </a:p>
        </p:txBody>
      </p:sp>
      <p:sp>
        <p:nvSpPr>
          <p:cNvPr id="6" name="Content Placeholder 5">
            <a:extLst>
              <a:ext uri="{FF2B5EF4-FFF2-40B4-BE49-F238E27FC236}">
                <a16:creationId xmlns:a16="http://schemas.microsoft.com/office/drawing/2014/main" id="{5D2E706B-1B5F-0EC6-7B48-B686A28849CF}"/>
              </a:ext>
            </a:extLst>
          </p:cNvPr>
          <p:cNvSpPr>
            <a:spLocks noGrp="1"/>
          </p:cNvSpPr>
          <p:nvPr>
            <p:ph sz="quarter" idx="4"/>
          </p:nvPr>
        </p:nvSpPr>
        <p:spPr>
          <a:xfrm>
            <a:off x="6503605" y="2482103"/>
            <a:ext cx="4684348" cy="3684588"/>
          </a:xfrm>
        </p:spPr>
        <p:txBody>
          <a:bodyPr/>
          <a:lstStyle/>
          <a:p>
            <a:pPr marL="0" indent="0">
              <a:buNone/>
            </a:pPr>
            <a:r>
              <a:rPr lang="en-ZA" dirty="0">
                <a:solidFill>
                  <a:schemeClr val="bg1"/>
                </a:solidFill>
              </a:rPr>
              <a:t>Higher maintenance overhead, due to the requirement to install additional agent software on managed hosts.</a:t>
            </a:r>
          </a:p>
        </p:txBody>
      </p:sp>
      <p:sp>
        <p:nvSpPr>
          <p:cNvPr id="7" name="Rectangle 6">
            <a:extLst>
              <a:ext uri="{FF2B5EF4-FFF2-40B4-BE49-F238E27FC236}">
                <a16:creationId xmlns:a16="http://schemas.microsoft.com/office/drawing/2014/main" id="{EB18CF12-7640-A382-3823-8130D715580F}"/>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pic>
        <p:nvPicPr>
          <p:cNvPr id="8" name="Picture 7" descr="A white letter in a red circle&#10;&#10;AI-generated content may be incorrect.">
            <a:extLst>
              <a:ext uri="{FF2B5EF4-FFF2-40B4-BE49-F238E27FC236}">
                <a16:creationId xmlns:a16="http://schemas.microsoft.com/office/drawing/2014/main" id="{DE84FB23-C116-43B3-DB30-380FDF463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642" y="4472667"/>
            <a:ext cx="1079729" cy="1079729"/>
          </a:xfrm>
          <a:prstGeom prst="rect">
            <a:avLst/>
          </a:prstGeom>
        </p:spPr>
      </p:pic>
      <p:pic>
        <p:nvPicPr>
          <p:cNvPr id="1026" name="Picture 2">
            <a:extLst>
              <a:ext uri="{FF2B5EF4-FFF2-40B4-BE49-F238E27FC236}">
                <a16:creationId xmlns:a16="http://schemas.microsoft.com/office/drawing/2014/main" id="{176D5DE5-BA92-C348-4E95-34425C654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222" y="4511409"/>
            <a:ext cx="2466985" cy="934285"/>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C243317B-33FC-1870-E223-3DD24AA4D1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47875" y="2000250"/>
            <a:ext cx="8096250" cy="2857500"/>
          </a:xfrm>
          <a:prstGeom prst="rect">
            <a:avLst/>
          </a:prstGeom>
        </p:spPr>
      </p:pic>
      <p:pic>
        <p:nvPicPr>
          <p:cNvPr id="1028" name="Picture 4">
            <a:extLst>
              <a:ext uri="{FF2B5EF4-FFF2-40B4-BE49-F238E27FC236}">
                <a16:creationId xmlns:a16="http://schemas.microsoft.com/office/drawing/2014/main" id="{8F0A238A-B762-3FD2-A929-175DA97DB3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9149" y="4663235"/>
            <a:ext cx="2359129" cy="10204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logo with a circular design&#10;&#10;AI-generated content may be incorrect.">
            <a:extLst>
              <a:ext uri="{FF2B5EF4-FFF2-40B4-BE49-F238E27FC236}">
                <a16:creationId xmlns:a16="http://schemas.microsoft.com/office/drawing/2014/main" id="{61D81BC0-ADFC-DD82-7CAD-7B291F1B2DD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7778" y="4696665"/>
            <a:ext cx="952500" cy="952500"/>
          </a:xfrm>
          <a:prstGeom prst="rect">
            <a:avLst/>
          </a:prstGeom>
        </p:spPr>
      </p:pic>
    </p:spTree>
    <p:extLst>
      <p:ext uri="{BB962C8B-B14F-4D97-AF65-F5344CB8AC3E}">
        <p14:creationId xmlns:p14="http://schemas.microsoft.com/office/powerpoint/2010/main" val="117009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D2D9DF3-6558-C716-DF2C-1A5037BD10D2}"/>
            </a:ext>
          </a:extLst>
        </p:cNvPr>
        <p:cNvGrpSpPr/>
        <p:nvPr/>
      </p:nvGrpSpPr>
      <p:grpSpPr>
        <a:xfrm>
          <a:off x="0" y="0"/>
          <a:ext cx="0" cy="0"/>
          <a:chOff x="0" y="0"/>
          <a:chExt cx="0" cy="0"/>
        </a:xfrm>
      </p:grpSpPr>
      <p:pic>
        <p:nvPicPr>
          <p:cNvPr id="1028" name="Picture 4" descr="ansible demo logo">
            <a:hlinkClick r:id="rId3"/>
            <a:extLst>
              <a:ext uri="{FF2B5EF4-FFF2-40B4-BE49-F238E27FC236}">
                <a16:creationId xmlns:a16="http://schemas.microsoft.com/office/drawing/2014/main" id="{20A66C24-74BF-75C0-C900-20E94733E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4" y="909636"/>
            <a:ext cx="5038726" cy="50387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phone&#10;&#10;AI-generated content may be incorrect.">
            <a:extLst>
              <a:ext uri="{FF2B5EF4-FFF2-40B4-BE49-F238E27FC236}">
                <a16:creationId xmlns:a16="http://schemas.microsoft.com/office/drawing/2014/main" id="{4B59F713-ED48-038F-4270-2D0011FBD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2461" y="273817"/>
            <a:ext cx="4913415" cy="6310366"/>
          </a:xfrm>
          <a:prstGeom prst="rect">
            <a:avLst/>
          </a:prstGeom>
        </p:spPr>
      </p:pic>
      <p:sp>
        <p:nvSpPr>
          <p:cNvPr id="7" name="Rectangle 6">
            <a:extLst>
              <a:ext uri="{FF2B5EF4-FFF2-40B4-BE49-F238E27FC236}">
                <a16:creationId xmlns:a16="http://schemas.microsoft.com/office/drawing/2014/main" id="{C561E7F8-D5B2-B105-28CA-0ED3408A1725}"/>
              </a:ext>
            </a:extLst>
          </p:cNvPr>
          <p:cNvSpPr/>
          <p:nvPr/>
        </p:nvSpPr>
        <p:spPr>
          <a:xfrm>
            <a:off x="20096" y="6395771"/>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spTree>
    <p:extLst>
      <p:ext uri="{BB962C8B-B14F-4D97-AF65-F5344CB8AC3E}">
        <p14:creationId xmlns:p14="http://schemas.microsoft.com/office/powerpoint/2010/main" val="176498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ABA08C4-0A18-8CAD-AC79-20BD1DD126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2CAEEA-4B0F-2CE9-09DA-E89804C7FA39}"/>
              </a:ext>
            </a:extLst>
          </p:cNvPr>
          <p:cNvSpPr txBox="1"/>
          <p:nvPr/>
        </p:nvSpPr>
        <p:spPr>
          <a:xfrm>
            <a:off x="1646778" y="575815"/>
            <a:ext cx="6192460" cy="1015663"/>
          </a:xfrm>
          <a:prstGeom prst="rect">
            <a:avLst/>
          </a:prstGeom>
          <a:noFill/>
        </p:spPr>
        <p:txBody>
          <a:bodyPr wrap="square" rtlCol="0">
            <a:spAutoFit/>
          </a:bodyPr>
          <a:lstStyle/>
          <a:p>
            <a:r>
              <a:rPr lang="en-ZA" sz="6000" dirty="0">
                <a:solidFill>
                  <a:schemeClr val="bg1"/>
                </a:solidFill>
                <a:latin typeface="+mj-lt"/>
              </a:rPr>
              <a:t>Agenda:</a:t>
            </a:r>
          </a:p>
        </p:txBody>
      </p:sp>
      <p:sp>
        <p:nvSpPr>
          <p:cNvPr id="4" name="TextBox 3">
            <a:extLst>
              <a:ext uri="{FF2B5EF4-FFF2-40B4-BE49-F238E27FC236}">
                <a16:creationId xmlns:a16="http://schemas.microsoft.com/office/drawing/2014/main" id="{5E7B3B97-B177-9D10-7EFA-BD9E98700B5B}"/>
              </a:ext>
            </a:extLst>
          </p:cNvPr>
          <p:cNvSpPr txBox="1"/>
          <p:nvPr/>
        </p:nvSpPr>
        <p:spPr>
          <a:xfrm>
            <a:off x="1119240" y="1983364"/>
            <a:ext cx="6192460" cy="2677656"/>
          </a:xfrm>
          <a:prstGeom prst="rect">
            <a:avLst/>
          </a:prstGeom>
          <a:noFill/>
        </p:spPr>
        <p:txBody>
          <a:bodyPr wrap="square" rtlCol="0">
            <a:spAutoFit/>
          </a:bodyPr>
          <a:lstStyle/>
          <a:p>
            <a:pPr marL="457200" indent="-457200">
              <a:buFont typeface="+mj-lt"/>
              <a:buAutoNum type="arabicPeriod"/>
            </a:pPr>
            <a:r>
              <a:rPr lang="en-ZA" sz="2400" dirty="0">
                <a:solidFill>
                  <a:schemeClr val="bg1"/>
                </a:solidFill>
              </a:rPr>
              <a:t>Defining our inventory.</a:t>
            </a:r>
          </a:p>
          <a:p>
            <a:pPr marL="457200" indent="-457200">
              <a:buFont typeface="+mj-lt"/>
              <a:buAutoNum type="arabicPeriod"/>
            </a:pPr>
            <a:r>
              <a:rPr lang="en-ZA" sz="2400" dirty="0">
                <a:solidFill>
                  <a:schemeClr val="bg1"/>
                </a:solidFill>
              </a:rPr>
              <a:t>Working with our vault file. </a:t>
            </a:r>
          </a:p>
          <a:p>
            <a:pPr marL="457200" indent="-457200">
              <a:buFont typeface="+mj-lt"/>
              <a:buAutoNum type="arabicPeriod"/>
            </a:pPr>
            <a:r>
              <a:rPr lang="en-ZA" sz="2400" dirty="0">
                <a:solidFill>
                  <a:schemeClr val="bg1"/>
                </a:solidFill>
              </a:rPr>
              <a:t>Project Structure.</a:t>
            </a:r>
          </a:p>
          <a:p>
            <a:pPr marL="457200" indent="-457200">
              <a:buFont typeface="+mj-lt"/>
              <a:buAutoNum type="arabicPeriod"/>
            </a:pPr>
            <a:r>
              <a:rPr lang="en-ZA" sz="2400" dirty="0">
                <a:solidFill>
                  <a:schemeClr val="bg1"/>
                </a:solidFill>
              </a:rPr>
              <a:t>Creating our playbooks.</a:t>
            </a:r>
          </a:p>
          <a:p>
            <a:pPr marL="457200" indent="-457200">
              <a:buFont typeface="+mj-lt"/>
              <a:buAutoNum type="arabicPeriod"/>
            </a:pPr>
            <a:r>
              <a:rPr lang="en-ZA" sz="2400" dirty="0">
                <a:solidFill>
                  <a:schemeClr val="bg1"/>
                </a:solidFill>
              </a:rPr>
              <a:t>Creating our roles.</a:t>
            </a:r>
          </a:p>
          <a:p>
            <a:pPr marL="457200" indent="-457200">
              <a:buFont typeface="+mj-lt"/>
              <a:buAutoNum type="arabicPeriod"/>
            </a:pPr>
            <a:r>
              <a:rPr lang="en-ZA" sz="2400" dirty="0">
                <a:solidFill>
                  <a:schemeClr val="bg1"/>
                </a:solidFill>
              </a:rPr>
              <a:t>Looking at our roles</a:t>
            </a:r>
          </a:p>
          <a:p>
            <a:pPr marL="457200" indent="-457200">
              <a:buFont typeface="+mj-lt"/>
              <a:buAutoNum type="arabicPeriod"/>
            </a:pPr>
            <a:r>
              <a:rPr lang="en-ZA" sz="2400" dirty="0">
                <a:solidFill>
                  <a:schemeClr val="bg1"/>
                </a:solidFill>
              </a:rPr>
              <a:t>Running our playbooks.</a:t>
            </a:r>
          </a:p>
        </p:txBody>
      </p:sp>
      <p:sp>
        <p:nvSpPr>
          <p:cNvPr id="5" name="TextBox 4">
            <a:extLst>
              <a:ext uri="{FF2B5EF4-FFF2-40B4-BE49-F238E27FC236}">
                <a16:creationId xmlns:a16="http://schemas.microsoft.com/office/drawing/2014/main" id="{E0CA83F6-67AD-72A9-4DAD-C0951EE1344D}"/>
              </a:ext>
            </a:extLst>
          </p:cNvPr>
          <p:cNvSpPr txBox="1"/>
          <p:nvPr/>
        </p:nvSpPr>
        <p:spPr>
          <a:xfrm>
            <a:off x="369114" y="4683574"/>
            <a:ext cx="6192459" cy="461665"/>
          </a:xfrm>
          <a:prstGeom prst="rect">
            <a:avLst/>
          </a:prstGeom>
          <a:noFill/>
        </p:spPr>
        <p:txBody>
          <a:bodyPr wrap="square" rtlCol="0">
            <a:spAutoFit/>
          </a:bodyPr>
          <a:lstStyle/>
          <a:p>
            <a:r>
              <a:rPr lang="en-ZA" sz="2400" i="1" dirty="0">
                <a:solidFill>
                  <a:schemeClr val="bg1"/>
                </a:solidFill>
              </a:rPr>
              <a:t>If time permits, a live playbook demonstration</a:t>
            </a:r>
          </a:p>
        </p:txBody>
      </p:sp>
      <p:pic>
        <p:nvPicPr>
          <p:cNvPr id="2" name="Picture 1" descr="A screenshot of a phone&#10;&#10;AI-generated content may be incorrect.">
            <a:extLst>
              <a:ext uri="{FF2B5EF4-FFF2-40B4-BE49-F238E27FC236}">
                <a16:creationId xmlns:a16="http://schemas.microsoft.com/office/drawing/2014/main" id="{5338C56E-9F75-E71E-B185-2BE9C2FEC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730" y="273817"/>
            <a:ext cx="4913415" cy="6310366"/>
          </a:xfrm>
          <a:prstGeom prst="rect">
            <a:avLst/>
          </a:prstGeom>
        </p:spPr>
      </p:pic>
      <p:sp>
        <p:nvSpPr>
          <p:cNvPr id="6" name="Rectangle 5">
            <a:extLst>
              <a:ext uri="{FF2B5EF4-FFF2-40B4-BE49-F238E27FC236}">
                <a16:creationId xmlns:a16="http://schemas.microsoft.com/office/drawing/2014/main" id="{20DEDB9A-3B1C-29D6-0CC1-60675C948548}"/>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spTree>
    <p:extLst>
      <p:ext uri="{BB962C8B-B14F-4D97-AF65-F5344CB8AC3E}">
        <p14:creationId xmlns:p14="http://schemas.microsoft.com/office/powerpoint/2010/main" val="49999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BC6D976-9F6D-0B73-6FAD-42BE97035AD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9D4BBB-F989-2E69-7DEE-D99F85DD5E64}"/>
              </a:ext>
            </a:extLst>
          </p:cNvPr>
          <p:cNvPicPr>
            <a:picLocks noChangeAspect="1"/>
          </p:cNvPicPr>
          <p:nvPr/>
        </p:nvPicPr>
        <p:blipFill>
          <a:blip r:embed="rId3"/>
          <a:srcRect b="21944"/>
          <a:stretch/>
        </p:blipFill>
        <p:spPr>
          <a:xfrm>
            <a:off x="988092" y="1194508"/>
            <a:ext cx="4609143" cy="5479562"/>
          </a:xfrm>
          <a:prstGeom prst="rect">
            <a:avLst/>
          </a:prstGeom>
        </p:spPr>
      </p:pic>
      <p:sp>
        <p:nvSpPr>
          <p:cNvPr id="2" name="TextBox 1">
            <a:extLst>
              <a:ext uri="{FF2B5EF4-FFF2-40B4-BE49-F238E27FC236}">
                <a16:creationId xmlns:a16="http://schemas.microsoft.com/office/drawing/2014/main" id="{809F7BFF-C5F4-2B6B-3AF7-5EF8828AC5C2}"/>
              </a:ext>
            </a:extLst>
          </p:cNvPr>
          <p:cNvSpPr txBox="1"/>
          <p:nvPr/>
        </p:nvSpPr>
        <p:spPr>
          <a:xfrm>
            <a:off x="988092" y="183929"/>
            <a:ext cx="3746312" cy="954107"/>
          </a:xfrm>
          <a:prstGeom prst="rect">
            <a:avLst/>
          </a:prstGeom>
          <a:noFill/>
        </p:spPr>
        <p:txBody>
          <a:bodyPr wrap="square" rtlCol="0">
            <a:spAutoFit/>
          </a:bodyPr>
          <a:lstStyle/>
          <a:p>
            <a:r>
              <a:rPr lang="en-ZA" sz="2800" dirty="0">
                <a:solidFill>
                  <a:schemeClr val="bg1"/>
                </a:solidFill>
              </a:rPr>
              <a:t>1. Declaring our Inventory in </a:t>
            </a:r>
            <a:r>
              <a:rPr lang="en-ZA" sz="2800" dirty="0" err="1">
                <a:solidFill>
                  <a:schemeClr val="bg1"/>
                </a:solidFill>
              </a:rPr>
              <a:t>hosts.yml</a:t>
            </a:r>
            <a:endParaRPr lang="en-ZA" sz="2800" dirty="0">
              <a:solidFill>
                <a:schemeClr val="bg1"/>
              </a:solidFill>
            </a:endParaRPr>
          </a:p>
        </p:txBody>
      </p:sp>
      <p:pic>
        <p:nvPicPr>
          <p:cNvPr id="3" name="Picture 2" descr="A screenshot of a phone&#10;&#10;AI-generated content may be incorrect.">
            <a:extLst>
              <a:ext uri="{FF2B5EF4-FFF2-40B4-BE49-F238E27FC236}">
                <a16:creationId xmlns:a16="http://schemas.microsoft.com/office/drawing/2014/main" id="{BF2B08D4-1A83-72D4-3F5F-2E12A4769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3042" y="273817"/>
            <a:ext cx="4913415" cy="6310366"/>
          </a:xfrm>
          <a:prstGeom prst="rect">
            <a:avLst/>
          </a:prstGeom>
        </p:spPr>
      </p:pic>
      <p:sp>
        <p:nvSpPr>
          <p:cNvPr id="4" name="Rectangle 3">
            <a:extLst>
              <a:ext uri="{FF2B5EF4-FFF2-40B4-BE49-F238E27FC236}">
                <a16:creationId xmlns:a16="http://schemas.microsoft.com/office/drawing/2014/main" id="{71D5F9CD-1E49-CB2B-B153-D4407DD50E66}"/>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275640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6237BCF-FB5A-ADDE-FB25-127C15B23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2052F8-C8F2-1CDC-081E-B09F0CF14842}"/>
              </a:ext>
            </a:extLst>
          </p:cNvPr>
          <p:cNvSpPr>
            <a:spLocks noGrp="1"/>
          </p:cNvSpPr>
          <p:nvPr>
            <p:ph type="ctrTitle"/>
          </p:nvPr>
        </p:nvSpPr>
        <p:spPr>
          <a:xfrm>
            <a:off x="1034651" y="173738"/>
            <a:ext cx="9144000" cy="735012"/>
          </a:xfrm>
        </p:spPr>
        <p:txBody>
          <a:bodyPr>
            <a:normAutofit fontScale="90000"/>
          </a:bodyPr>
          <a:lstStyle/>
          <a:p>
            <a:r>
              <a:rPr lang="en-ZA" dirty="0">
                <a:solidFill>
                  <a:schemeClr val="bg1"/>
                </a:solidFill>
              </a:rPr>
              <a:t>2. Working with Vault Files</a:t>
            </a:r>
          </a:p>
        </p:txBody>
      </p:sp>
      <p:sp>
        <p:nvSpPr>
          <p:cNvPr id="3" name="Subtitle 2">
            <a:extLst>
              <a:ext uri="{FF2B5EF4-FFF2-40B4-BE49-F238E27FC236}">
                <a16:creationId xmlns:a16="http://schemas.microsoft.com/office/drawing/2014/main" id="{9256A449-AC60-9C3D-2B99-E5BC20DE7266}"/>
              </a:ext>
            </a:extLst>
          </p:cNvPr>
          <p:cNvSpPr>
            <a:spLocks noGrp="1"/>
          </p:cNvSpPr>
          <p:nvPr>
            <p:ph type="subTitle" idx="1"/>
          </p:nvPr>
        </p:nvSpPr>
        <p:spPr>
          <a:xfrm>
            <a:off x="2533650" y="3766741"/>
            <a:ext cx="9144000" cy="1242219"/>
          </a:xfrm>
        </p:spPr>
        <p:txBody>
          <a:bodyPr>
            <a:noAutofit/>
          </a:bodyPr>
          <a:lstStyle/>
          <a:p>
            <a:pPr algn="l"/>
            <a:r>
              <a:rPr lang="en-ZA" sz="3200" dirty="0">
                <a:solidFill>
                  <a:schemeClr val="bg1"/>
                </a:solidFill>
                <a:latin typeface="+mj-lt"/>
              </a:rPr>
              <a:t>E</a:t>
            </a:r>
            <a:r>
              <a:rPr lang="en-ZA" sz="3200" b="0" i="0" dirty="0">
                <a:solidFill>
                  <a:schemeClr val="bg1"/>
                </a:solidFill>
                <a:effectLst/>
                <a:latin typeface="+mj-lt"/>
              </a:rPr>
              <a:t>ncrypt the vault file </a:t>
            </a:r>
          </a:p>
          <a:p>
            <a:pPr lvl="1" algn="l"/>
            <a:r>
              <a:rPr lang="en-ZA" sz="3200" b="0" i="1" dirty="0">
                <a:solidFill>
                  <a:schemeClr val="bg1"/>
                </a:solidFill>
                <a:effectLst/>
                <a:latin typeface="+mj-lt"/>
              </a:rPr>
              <a:t> $ ansible-vault encrypt vault.yml</a:t>
            </a:r>
            <a:endParaRPr lang="en-ZA" sz="3200" i="1" dirty="0">
              <a:solidFill>
                <a:schemeClr val="bg1"/>
              </a:solidFill>
              <a:latin typeface="+mj-lt"/>
            </a:endParaRPr>
          </a:p>
        </p:txBody>
      </p:sp>
      <p:pic>
        <p:nvPicPr>
          <p:cNvPr id="4" name="Graphic 3">
            <a:extLst>
              <a:ext uri="{FF2B5EF4-FFF2-40B4-BE49-F238E27FC236}">
                <a16:creationId xmlns:a16="http://schemas.microsoft.com/office/drawing/2014/main" id="{594D5EDD-10ED-C122-4851-3C6CAA6ECC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7254" y="3803254"/>
            <a:ext cx="1169195" cy="1169195"/>
          </a:xfrm>
          <a:prstGeom prst="rect">
            <a:avLst/>
          </a:prstGeom>
        </p:spPr>
      </p:pic>
      <p:pic>
        <p:nvPicPr>
          <p:cNvPr id="8" name="Graphic 7">
            <a:extLst>
              <a:ext uri="{FF2B5EF4-FFF2-40B4-BE49-F238E27FC236}">
                <a16:creationId xmlns:a16="http://schemas.microsoft.com/office/drawing/2014/main" id="{B09507E1-B984-1E08-C06C-B6B2CE1CA7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4651" y="5199771"/>
            <a:ext cx="1169195" cy="1169195"/>
          </a:xfrm>
          <a:prstGeom prst="rect">
            <a:avLst/>
          </a:prstGeom>
        </p:spPr>
      </p:pic>
      <p:sp>
        <p:nvSpPr>
          <p:cNvPr id="9" name="Subtitle 2">
            <a:extLst>
              <a:ext uri="{FF2B5EF4-FFF2-40B4-BE49-F238E27FC236}">
                <a16:creationId xmlns:a16="http://schemas.microsoft.com/office/drawing/2014/main" id="{48FD7C9D-0F45-B2A2-15DA-03311305456B}"/>
              </a:ext>
            </a:extLst>
          </p:cNvPr>
          <p:cNvSpPr txBox="1">
            <a:spLocks/>
          </p:cNvSpPr>
          <p:nvPr/>
        </p:nvSpPr>
        <p:spPr>
          <a:xfrm>
            <a:off x="2686050" y="3182144"/>
            <a:ext cx="9144000" cy="12422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ZA" sz="4400" i="1" dirty="0">
              <a:solidFill>
                <a:schemeClr val="bg1"/>
              </a:solidFill>
            </a:endParaRPr>
          </a:p>
        </p:txBody>
      </p:sp>
      <p:sp>
        <p:nvSpPr>
          <p:cNvPr id="10" name="Subtitle 2">
            <a:extLst>
              <a:ext uri="{FF2B5EF4-FFF2-40B4-BE49-F238E27FC236}">
                <a16:creationId xmlns:a16="http://schemas.microsoft.com/office/drawing/2014/main" id="{7C85078F-D10E-2077-59E3-4D7085ACA5AA}"/>
              </a:ext>
            </a:extLst>
          </p:cNvPr>
          <p:cNvSpPr txBox="1">
            <a:spLocks/>
          </p:cNvSpPr>
          <p:nvPr/>
        </p:nvSpPr>
        <p:spPr>
          <a:xfrm>
            <a:off x="2533650" y="5199771"/>
            <a:ext cx="9144000" cy="12422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ZA" sz="3200" i="1" dirty="0">
                <a:solidFill>
                  <a:schemeClr val="bg1"/>
                </a:solidFill>
              </a:rPr>
              <a:t>Decrypt the vault file</a:t>
            </a:r>
          </a:p>
          <a:p>
            <a:pPr algn="l"/>
            <a:r>
              <a:rPr lang="en-ZA" sz="3200" i="1" dirty="0">
                <a:solidFill>
                  <a:schemeClr val="bg1"/>
                </a:solidFill>
              </a:rPr>
              <a:t>	$ ansible-vault decrypt vault.yml</a:t>
            </a:r>
          </a:p>
        </p:txBody>
      </p:sp>
      <p:sp>
        <p:nvSpPr>
          <p:cNvPr id="12" name="Subtitle 2">
            <a:extLst>
              <a:ext uri="{FF2B5EF4-FFF2-40B4-BE49-F238E27FC236}">
                <a16:creationId xmlns:a16="http://schemas.microsoft.com/office/drawing/2014/main" id="{61C10180-1C57-725F-C9D9-CFC59BDB1472}"/>
              </a:ext>
            </a:extLst>
          </p:cNvPr>
          <p:cNvSpPr txBox="1">
            <a:spLocks/>
          </p:cNvSpPr>
          <p:nvPr/>
        </p:nvSpPr>
        <p:spPr>
          <a:xfrm>
            <a:off x="2533650" y="2491619"/>
            <a:ext cx="9144000" cy="12422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ZA" sz="3200" dirty="0">
                <a:solidFill>
                  <a:schemeClr val="bg1"/>
                </a:solidFill>
                <a:latin typeface="+mj-lt"/>
              </a:rPr>
              <a:t>Edit the vault file</a:t>
            </a:r>
          </a:p>
          <a:p>
            <a:pPr lvl="1" algn="l"/>
            <a:r>
              <a:rPr lang="en-ZA" sz="3200" i="1" dirty="0">
                <a:solidFill>
                  <a:schemeClr val="bg1"/>
                </a:solidFill>
                <a:latin typeface="+mj-lt"/>
              </a:rPr>
              <a:t> $ ansible-vault edit vault.yml</a:t>
            </a:r>
          </a:p>
        </p:txBody>
      </p:sp>
      <p:sp>
        <p:nvSpPr>
          <p:cNvPr id="13" name="Subtitle 2">
            <a:extLst>
              <a:ext uri="{FF2B5EF4-FFF2-40B4-BE49-F238E27FC236}">
                <a16:creationId xmlns:a16="http://schemas.microsoft.com/office/drawing/2014/main" id="{C0116DA2-A21A-43C0-9843-818D219D4E76}"/>
              </a:ext>
            </a:extLst>
          </p:cNvPr>
          <p:cNvSpPr txBox="1">
            <a:spLocks/>
          </p:cNvSpPr>
          <p:nvPr/>
        </p:nvSpPr>
        <p:spPr>
          <a:xfrm>
            <a:off x="2533650" y="1136072"/>
            <a:ext cx="9144000" cy="12422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ZA" sz="3200" dirty="0">
                <a:solidFill>
                  <a:schemeClr val="bg1"/>
                </a:solidFill>
                <a:latin typeface="+mj-lt"/>
              </a:rPr>
              <a:t>Create the vault file</a:t>
            </a:r>
          </a:p>
          <a:p>
            <a:pPr lvl="1" algn="l"/>
            <a:r>
              <a:rPr lang="en-ZA" sz="3200" i="1" dirty="0">
                <a:solidFill>
                  <a:schemeClr val="bg1"/>
                </a:solidFill>
                <a:latin typeface="+mj-lt"/>
              </a:rPr>
              <a:t> $ </a:t>
            </a:r>
            <a:r>
              <a:rPr lang="en-ZA" sz="3200" i="1">
                <a:solidFill>
                  <a:schemeClr val="bg1"/>
                </a:solidFill>
                <a:latin typeface="+mj-lt"/>
              </a:rPr>
              <a:t>ansible-vault create </a:t>
            </a:r>
            <a:r>
              <a:rPr lang="en-ZA" sz="3200" i="1" dirty="0">
                <a:solidFill>
                  <a:schemeClr val="bg1"/>
                </a:solidFill>
                <a:latin typeface="+mj-lt"/>
              </a:rPr>
              <a:t>vault.yml</a:t>
            </a:r>
          </a:p>
        </p:txBody>
      </p:sp>
      <p:pic>
        <p:nvPicPr>
          <p:cNvPr id="15" name="Graphic 14">
            <a:extLst>
              <a:ext uri="{FF2B5EF4-FFF2-40B4-BE49-F238E27FC236}">
                <a16:creationId xmlns:a16="http://schemas.microsoft.com/office/drawing/2014/main" id="{237D69DE-6EAA-F3C2-4E17-CDEDEB39B7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1548" y="2488868"/>
            <a:ext cx="1295400" cy="1295400"/>
          </a:xfrm>
          <a:prstGeom prst="rect">
            <a:avLst/>
          </a:prstGeom>
        </p:spPr>
      </p:pic>
      <p:pic>
        <p:nvPicPr>
          <p:cNvPr id="19" name="Graphic 18">
            <a:extLst>
              <a:ext uri="{FF2B5EF4-FFF2-40B4-BE49-F238E27FC236}">
                <a16:creationId xmlns:a16="http://schemas.microsoft.com/office/drawing/2014/main" id="{A6709B3E-96A8-33B0-5A01-B55140047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1548" y="971457"/>
            <a:ext cx="1498425" cy="1498425"/>
          </a:xfrm>
          <a:prstGeom prst="rect">
            <a:avLst/>
          </a:prstGeom>
        </p:spPr>
      </p:pic>
      <p:sp>
        <p:nvSpPr>
          <p:cNvPr id="5" name="Rectangle 4">
            <a:extLst>
              <a:ext uri="{FF2B5EF4-FFF2-40B4-BE49-F238E27FC236}">
                <a16:creationId xmlns:a16="http://schemas.microsoft.com/office/drawing/2014/main" id="{03D02EB4-A5C4-D394-2555-D3632C1E6F91}"/>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242584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5858E44-C040-D874-73CB-368C6AF0D38A}"/>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98EEAEA8-CA78-FF12-2890-22A1CADEAECA}"/>
              </a:ext>
            </a:extLst>
          </p:cNvPr>
          <p:cNvPicPr>
            <a:picLocks noChangeAspect="1"/>
          </p:cNvPicPr>
          <p:nvPr/>
        </p:nvPicPr>
        <p:blipFill>
          <a:blip r:embed="rId3"/>
          <a:stretch>
            <a:fillRect/>
          </a:stretch>
        </p:blipFill>
        <p:spPr>
          <a:xfrm>
            <a:off x="6196159" y="1256997"/>
            <a:ext cx="5282092" cy="5124753"/>
          </a:xfrm>
          <a:prstGeom prst="rect">
            <a:avLst/>
          </a:prstGeom>
        </p:spPr>
      </p:pic>
      <p:pic>
        <p:nvPicPr>
          <p:cNvPr id="13" name="Picture 12">
            <a:extLst>
              <a:ext uri="{FF2B5EF4-FFF2-40B4-BE49-F238E27FC236}">
                <a16:creationId xmlns:a16="http://schemas.microsoft.com/office/drawing/2014/main" id="{015512BC-9813-6A49-C0AC-B284277892DD}"/>
              </a:ext>
            </a:extLst>
          </p:cNvPr>
          <p:cNvPicPr>
            <a:picLocks noChangeAspect="1"/>
          </p:cNvPicPr>
          <p:nvPr/>
        </p:nvPicPr>
        <p:blipFill>
          <a:blip r:embed="rId4"/>
          <a:stretch>
            <a:fillRect/>
          </a:stretch>
        </p:blipFill>
        <p:spPr>
          <a:xfrm>
            <a:off x="933451" y="1256997"/>
            <a:ext cx="4469386" cy="5124753"/>
          </a:xfrm>
          <a:prstGeom prst="rect">
            <a:avLst/>
          </a:prstGeom>
        </p:spPr>
      </p:pic>
      <p:sp>
        <p:nvSpPr>
          <p:cNvPr id="14" name="TextBox 13">
            <a:extLst>
              <a:ext uri="{FF2B5EF4-FFF2-40B4-BE49-F238E27FC236}">
                <a16:creationId xmlns:a16="http://schemas.microsoft.com/office/drawing/2014/main" id="{4683991A-7A01-EF8F-42AC-D1B1EBE02503}"/>
              </a:ext>
            </a:extLst>
          </p:cNvPr>
          <p:cNvSpPr txBox="1"/>
          <p:nvPr/>
        </p:nvSpPr>
        <p:spPr>
          <a:xfrm>
            <a:off x="1215350" y="374414"/>
            <a:ext cx="5057604" cy="523220"/>
          </a:xfrm>
          <a:prstGeom prst="rect">
            <a:avLst/>
          </a:prstGeom>
          <a:noFill/>
        </p:spPr>
        <p:txBody>
          <a:bodyPr wrap="square" rtlCol="0">
            <a:spAutoFit/>
          </a:bodyPr>
          <a:lstStyle/>
          <a:p>
            <a:r>
              <a:rPr lang="en-ZA" sz="2800" dirty="0">
                <a:solidFill>
                  <a:schemeClr val="bg1"/>
                </a:solidFill>
              </a:rPr>
              <a:t>Decrypted Vault File</a:t>
            </a:r>
          </a:p>
        </p:txBody>
      </p:sp>
      <p:pic>
        <p:nvPicPr>
          <p:cNvPr id="17" name="Graphic 16">
            <a:extLst>
              <a:ext uri="{FF2B5EF4-FFF2-40B4-BE49-F238E27FC236}">
                <a16:creationId xmlns:a16="http://schemas.microsoft.com/office/drawing/2014/main" id="{875B33F6-B781-DB2F-BE0E-794BD5B774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02837" y="200965"/>
            <a:ext cx="870117" cy="870117"/>
          </a:xfrm>
          <a:prstGeom prst="rect">
            <a:avLst/>
          </a:prstGeom>
        </p:spPr>
      </p:pic>
      <p:sp>
        <p:nvSpPr>
          <p:cNvPr id="2" name="Rectangle 1">
            <a:extLst>
              <a:ext uri="{FF2B5EF4-FFF2-40B4-BE49-F238E27FC236}">
                <a16:creationId xmlns:a16="http://schemas.microsoft.com/office/drawing/2014/main" id="{D3DDB3BC-5F8C-7E93-E4C3-1DBA2958542B}"/>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18243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E865CA-9C51-3CAC-6833-899E405BA66C}"/>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C3681AA5-4DA6-0ACD-D481-3A3D4C103AEB}"/>
              </a:ext>
            </a:extLst>
          </p:cNvPr>
          <p:cNvSpPr txBox="1"/>
          <p:nvPr/>
        </p:nvSpPr>
        <p:spPr>
          <a:xfrm>
            <a:off x="832884" y="500390"/>
            <a:ext cx="5057604" cy="523220"/>
          </a:xfrm>
          <a:prstGeom prst="rect">
            <a:avLst/>
          </a:prstGeom>
          <a:noFill/>
        </p:spPr>
        <p:txBody>
          <a:bodyPr wrap="square" rtlCol="0">
            <a:spAutoFit/>
          </a:bodyPr>
          <a:lstStyle/>
          <a:p>
            <a:r>
              <a:rPr lang="en-ZA" sz="2800" dirty="0">
                <a:solidFill>
                  <a:schemeClr val="bg1"/>
                </a:solidFill>
              </a:rPr>
              <a:t>Encrypted Vault File</a:t>
            </a:r>
          </a:p>
        </p:txBody>
      </p:sp>
      <p:pic>
        <p:nvPicPr>
          <p:cNvPr id="3" name="Picture 2">
            <a:extLst>
              <a:ext uri="{FF2B5EF4-FFF2-40B4-BE49-F238E27FC236}">
                <a16:creationId xmlns:a16="http://schemas.microsoft.com/office/drawing/2014/main" id="{CB4CB39C-5A74-5DAF-C6AE-C1DE0868803E}"/>
              </a:ext>
            </a:extLst>
          </p:cNvPr>
          <p:cNvPicPr>
            <a:picLocks noChangeAspect="1"/>
          </p:cNvPicPr>
          <p:nvPr/>
        </p:nvPicPr>
        <p:blipFill>
          <a:blip r:embed="rId3"/>
          <a:srcRect t="1" b="61388"/>
          <a:stretch/>
        </p:blipFill>
        <p:spPr>
          <a:xfrm>
            <a:off x="832884" y="1476375"/>
            <a:ext cx="10788024" cy="4619625"/>
          </a:xfrm>
          <a:prstGeom prst="rect">
            <a:avLst/>
          </a:prstGeom>
        </p:spPr>
      </p:pic>
      <p:pic>
        <p:nvPicPr>
          <p:cNvPr id="4" name="Graphic 3">
            <a:extLst>
              <a:ext uri="{FF2B5EF4-FFF2-40B4-BE49-F238E27FC236}">
                <a16:creationId xmlns:a16="http://schemas.microsoft.com/office/drawing/2014/main" id="{84770501-114C-C56D-8501-BC20D749BE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0536" y="265553"/>
            <a:ext cx="990928" cy="990928"/>
          </a:xfrm>
          <a:prstGeom prst="rect">
            <a:avLst/>
          </a:prstGeom>
        </p:spPr>
      </p:pic>
      <p:sp>
        <p:nvSpPr>
          <p:cNvPr id="2" name="Rectangle 1">
            <a:extLst>
              <a:ext uri="{FF2B5EF4-FFF2-40B4-BE49-F238E27FC236}">
                <a16:creationId xmlns:a16="http://schemas.microsoft.com/office/drawing/2014/main" id="{F8349E7A-BBC9-C472-3B81-DB390BD6835F}"/>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3851202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AF49DBCD23C749A5CAB021204923C3" ma:contentTypeVersion="15" ma:contentTypeDescription="Create a new document." ma:contentTypeScope="" ma:versionID="f91da96417d15cfb99d2beadfcbbc519">
  <xsd:schema xmlns:xsd="http://www.w3.org/2001/XMLSchema" xmlns:xs="http://www.w3.org/2001/XMLSchema" xmlns:p="http://schemas.microsoft.com/office/2006/metadata/properties" xmlns:ns3="866343f2-fa5c-4a40-a981-4151c2fdcc58" xmlns:ns4="938e53be-2169-4d2d-82e7-e1db9f5cd2d6" targetNamespace="http://schemas.microsoft.com/office/2006/metadata/properties" ma:root="true" ma:fieldsID="a9d81567cfad1b7bf7a26474eb9af405" ns3:_="" ns4:_="">
    <xsd:import namespace="866343f2-fa5c-4a40-a981-4151c2fdcc58"/>
    <xsd:import namespace="938e53be-2169-4d2d-82e7-e1db9f5cd2d6"/>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ObjectDetectorVersions"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343f2-fa5c-4a40-a981-4151c2fdc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38e53be-2169-4d2d-82e7-e1db9f5cd2d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66343f2-fa5c-4a40-a981-4151c2fdcc58" xsi:nil="true"/>
  </documentManagement>
</p:properties>
</file>

<file path=customXml/itemProps1.xml><?xml version="1.0" encoding="utf-8"?>
<ds:datastoreItem xmlns:ds="http://schemas.openxmlformats.org/officeDocument/2006/customXml" ds:itemID="{91D26970-3BE7-4E12-A7E1-52575C1A5C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343f2-fa5c-4a40-a981-4151c2fdcc58"/>
    <ds:schemaRef ds:uri="938e53be-2169-4d2d-82e7-e1db9f5cd2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7EB082-4105-4F0D-94CE-E4327D1FD2EE}">
  <ds:schemaRefs>
    <ds:schemaRef ds:uri="http://schemas.microsoft.com/sharepoint/v3/contenttype/forms"/>
  </ds:schemaRefs>
</ds:datastoreItem>
</file>

<file path=customXml/itemProps3.xml><?xml version="1.0" encoding="utf-8"?>
<ds:datastoreItem xmlns:ds="http://schemas.openxmlformats.org/officeDocument/2006/customXml" ds:itemID="{E0E3C761-87E4-4BB9-AE0C-1DE2E4CCD321}">
  <ds:schemaRef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http://purl.org/dc/elements/1.1/"/>
    <ds:schemaRef ds:uri="http://purl.org/dc/dcmitype/"/>
    <ds:schemaRef ds:uri="http://schemas.microsoft.com/office/2006/metadata/properties"/>
    <ds:schemaRef ds:uri="938e53be-2169-4d2d-82e7-e1db9f5cd2d6"/>
    <ds:schemaRef ds:uri="866343f2-fa5c-4a40-a981-4151c2fdcc58"/>
  </ds:schemaRefs>
</ds:datastoreItem>
</file>

<file path=docProps/app.xml><?xml version="1.0" encoding="utf-8"?>
<Properties xmlns="http://schemas.openxmlformats.org/officeDocument/2006/extended-properties" xmlns:vt="http://schemas.openxmlformats.org/officeDocument/2006/docPropsVTypes">
  <TotalTime>1324</TotalTime>
  <Words>1345</Words>
  <Application>Microsoft Office PowerPoint</Application>
  <PresentationFormat>Widescreen</PresentationFormat>
  <Paragraphs>161</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Aptos</vt:lpstr>
      <vt:lpstr>Aptos Display</vt:lpstr>
      <vt:lpstr>Arial</vt:lpstr>
      <vt:lpstr>Office Theme</vt:lpstr>
      <vt:lpstr>COS731 FA2 Topic E. Configuration Management with Ansible, Puppet, or Chef. </vt:lpstr>
      <vt:lpstr>What is Ansible?</vt:lpstr>
      <vt:lpstr>Agentless vs Agent based Automation</vt:lpstr>
      <vt:lpstr>PowerPoint Presentation</vt:lpstr>
      <vt:lpstr>PowerPoint Presentation</vt:lpstr>
      <vt:lpstr>PowerPoint Presentation</vt:lpstr>
      <vt:lpstr>2. Working with Vault Files</vt:lpstr>
      <vt:lpstr>PowerPoint Presentation</vt:lpstr>
      <vt:lpstr>PowerPoint Presentation</vt:lpstr>
      <vt:lpstr>3. Project Structure</vt:lpstr>
      <vt:lpstr>4. Creating our Playbooks</vt:lpstr>
      <vt:lpstr>5. Creating our Ansible Roles</vt:lpstr>
      <vt:lpstr>6. Looking at our roles: debiancommon</vt:lpstr>
      <vt:lpstr>6. Looking at our roles: fw (frontend web)</vt:lpstr>
      <vt:lpstr>6. Looking at our roles: lb (load balancer)</vt:lpstr>
      <vt:lpstr>7. Running Playbooks</vt:lpstr>
      <vt:lpstr>Conclusion</vt:lpstr>
      <vt:lpstr>Group Members</vt:lpstr>
      <vt:lpstr>Reference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Willie De Klerk</dc:creator>
  <cp:lastModifiedBy>Willie De Klerk</cp:lastModifiedBy>
  <cp:revision>3</cp:revision>
  <dcterms:created xsi:type="dcterms:W3CDTF">2025-04-18T09:46:43Z</dcterms:created>
  <dcterms:modified xsi:type="dcterms:W3CDTF">2025-04-23T07:52:02Z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0x01010015AF49DBCD23C749A5CAB021204923C3</vt:lpwstr>
  </property>
</Properties>
</file>