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2" r:id="rId4"/>
    <p:sldId id="278" r:id="rId5"/>
    <p:sldId id="263" r:id="rId6"/>
    <p:sldId id="273" r:id="rId7"/>
    <p:sldId id="274" r:id="rId8"/>
    <p:sldId id="264" r:id="rId9"/>
    <p:sldId id="269" r:id="rId10"/>
    <p:sldId id="272" r:id="rId11"/>
    <p:sldId id="265" r:id="rId12"/>
    <p:sldId id="281" r:id="rId13"/>
    <p:sldId id="280" r:id="rId14"/>
    <p:sldId id="279" r:id="rId15"/>
    <p:sldId id="284" r:id="rId16"/>
    <p:sldId id="285" r:id="rId17"/>
    <p:sldId id="27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0772EB-A17B-B2E7-31CD-71BA8823C954}" name="Veksler, David (Student)" initials="DV" userId="S::dveksler@chapman.edu::1d923eac-e8d1-4183-aa0c-3b29132d65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FE7"/>
    <a:srgbClr val="D9DEE7"/>
    <a:srgbClr val="002060"/>
    <a:srgbClr val="24365F"/>
    <a:srgbClr val="E9EBEF"/>
    <a:srgbClr val="289BE1"/>
    <a:srgbClr val="FFFFFF"/>
    <a:srgbClr val="DEE3E9"/>
    <a:srgbClr val="000000"/>
    <a:srgbClr val="1F7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8854F-91A0-4137-B50B-6B4ABBCF155D}" v="804" dt="2023-11-30T02:42:44.195"/>
    <p1510:client id="{2CB4AF63-52C5-65F7-3F83-26AD95770B7F}" v="224" dt="2023-11-30T20:42:17.362"/>
    <p1510:client id="{2DF97242-B14B-75BD-0A76-D4A091F0B8CC}" v="254" dt="2023-11-30T09:20:05.958"/>
    <p1510:client id="{334DE51D-55B6-92F4-FD0C-7D7F494744EF}" v="132" dt="2023-11-30T19:16:09.420"/>
    <p1510:client id="{4009F335-432B-AE3E-DA67-80354DB6B870}" v="1837" dt="2023-11-30T06:55:07.451"/>
    <p1510:client id="{55117D67-1A43-949B-04F2-C3297FFCA8C3}" v="1250" dt="2023-11-30T05:46:22.626"/>
    <p1510:client id="{559E66F6-9EDB-E633-367F-86E918206774}" v="21" dt="2023-11-30T16:25:23.438"/>
    <p1510:client id="{56A53179-5E33-1D2E-B535-28DBE5FCD4F5}" v="222" dt="2023-11-30T20:20:34.292"/>
    <p1510:client id="{6EB5A1DB-7EA5-11DD-3F11-A07BD31A0120}" v="879" dt="2023-11-30T05:25:27.948"/>
    <p1510:client id="{72093D51-96F0-1EA4-1DB4-F75F0FA39199}" v="377" dt="2023-11-30T19:06:33.313"/>
    <p1510:client id="{7B45BE27-27BC-4D16-652A-09D22824D7FB}" v="38" dt="2023-11-30T20:02:19.723"/>
    <p1510:client id="{8402D732-87B2-5D4D-8C39-EED9219041E9}" v="2569" dt="2023-11-30T20:54:48.266"/>
    <p1510:client id="{88BA3105-C9F8-11D7-AD83-E934B425A264}" v="1640" dt="2023-11-30T05:21:59.220"/>
    <p1510:client id="{ABB537F7-E99D-DD0D-D0DF-524B44BE3785}" v="795" dt="2023-11-30T06:31:39.685"/>
    <p1510:client id="{AE47DE09-F96A-4AC1-8DDA-8982041E7258}" v="362" dt="2023-11-30T05:50:10.462"/>
    <p1510:client id="{BF18B36E-E25D-0441-A29E-3BC765C5EF1C}" v="2931" dt="2023-11-30T20:55:53.186"/>
    <p1510:client id="{BFD04BD4-FD9B-CC1C-5321-3E12693137B0}" v="782" dt="2023-11-30T16:33:05.361"/>
    <p1510:client id="{E1D3019C-A264-442C-BBB6-E981A96EB10B}" v="3255" dt="2023-11-30T08:24:32.715"/>
    <p1510:client id="{E2B53829-5A23-4696-8130-045481FF6AF0}" v="1398" dt="2023-11-30T20:17:46.093"/>
    <p1510:client id="{F2B1770D-51CC-22A9-69EA-93EA2EC31385}" v="320" vWet="321" dt="2023-11-30T07:43:24.249"/>
    <p1510:client id="{F695ACD2-EDE1-5D19-9452-A49CDCFF1310}" v="558" dt="2023-11-29T22:07:47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ata-Espinosa, Matthew (Student)" userId="S::urataespinosa@chapman.edu::b9de8c23-11a1-4e46-9afc-f9072a4a1e3c" providerId="AD" clId="Web-{2CB4AF63-52C5-65F7-3F83-26AD95770B7F}"/>
    <pc:docChg chg="modSld">
      <pc:chgData name="Urata-Espinosa, Matthew (Student)" userId="S::urataespinosa@chapman.edu::b9de8c23-11a1-4e46-9afc-f9072a4a1e3c" providerId="AD" clId="Web-{2CB4AF63-52C5-65F7-3F83-26AD95770B7F}" dt="2023-11-30T20:42:17.362" v="219" actId="20577"/>
      <pc:docMkLst>
        <pc:docMk/>
      </pc:docMkLst>
      <pc:sldChg chg="modSp">
        <pc:chgData name="Urata-Espinosa, Matthew (Student)" userId="S::urataespinosa@chapman.edu::b9de8c23-11a1-4e46-9afc-f9072a4a1e3c" providerId="AD" clId="Web-{2CB4AF63-52C5-65F7-3F83-26AD95770B7F}" dt="2023-11-30T20:42:17.362" v="219" actId="20577"/>
        <pc:sldMkLst>
          <pc:docMk/>
          <pc:sldMk cId="558031453" sldId="275"/>
        </pc:sldMkLst>
        <pc:spChg chg="mod">
          <ac:chgData name="Urata-Espinosa, Matthew (Student)" userId="S::urataespinosa@chapman.edu::b9de8c23-11a1-4e46-9afc-f9072a4a1e3c" providerId="AD" clId="Web-{2CB4AF63-52C5-65F7-3F83-26AD95770B7F}" dt="2023-11-30T20:42:17.362" v="219" actId="20577"/>
          <ac:spMkLst>
            <pc:docMk/>
            <pc:sldMk cId="558031453" sldId="275"/>
            <ac:spMk id="30" creationId="{770349E8-3E47-6C69-9C4C-1B8254D7FA3A}"/>
          </ac:spMkLst>
        </pc:spChg>
      </pc:sldChg>
    </pc:docChg>
  </pc:docChgLst>
  <pc:docChgLst>
    <pc:chgData name="Veksler, David (Student)" userId="1d923eac-e8d1-4183-aa0c-3b29132d6556" providerId="ADAL" clId="{8402D732-87B2-5D4D-8C39-EED9219041E9}"/>
    <pc:docChg chg="undo custSel modSld">
      <pc:chgData name="Veksler, David (Student)" userId="1d923eac-e8d1-4183-aa0c-3b29132d6556" providerId="ADAL" clId="{8402D732-87B2-5D4D-8C39-EED9219041E9}" dt="2023-11-30T20:54:48.267" v="31" actId="14100"/>
      <pc:docMkLst>
        <pc:docMk/>
      </pc:docMkLst>
      <pc:sldChg chg="modSp">
        <pc:chgData name="Veksler, David (Student)" userId="1d923eac-e8d1-4183-aa0c-3b29132d6556" providerId="ADAL" clId="{8402D732-87B2-5D4D-8C39-EED9219041E9}" dt="2023-11-30T20:45:03.238" v="16" actId="207"/>
        <pc:sldMkLst>
          <pc:docMk/>
          <pc:sldMk cId="3241015300" sldId="269"/>
        </pc:sldMkLst>
        <pc:graphicFrameChg chg="mod">
          <ac:chgData name="Veksler, David (Student)" userId="1d923eac-e8d1-4183-aa0c-3b29132d6556" providerId="ADAL" clId="{8402D732-87B2-5D4D-8C39-EED9219041E9}" dt="2023-11-30T20:44:15.070" v="14" actId="207"/>
          <ac:graphicFrameMkLst>
            <pc:docMk/>
            <pc:sldMk cId="3241015300" sldId="269"/>
            <ac:graphicFrameMk id="15" creationId="{A2DF039A-986D-F29F-2F8E-71BFF242A940}"/>
          </ac:graphicFrameMkLst>
        </pc:graphicFrameChg>
        <pc:graphicFrameChg chg="mod">
          <ac:chgData name="Veksler, David (Student)" userId="1d923eac-e8d1-4183-aa0c-3b29132d6556" providerId="ADAL" clId="{8402D732-87B2-5D4D-8C39-EED9219041E9}" dt="2023-11-30T20:45:03.238" v="16" actId="207"/>
          <ac:graphicFrameMkLst>
            <pc:docMk/>
            <pc:sldMk cId="3241015300" sldId="269"/>
            <ac:graphicFrameMk id="16" creationId="{A2DF039A-986D-F29F-2F8E-71BFF242A940}"/>
          </ac:graphicFrameMkLst>
        </pc:graphicFrameChg>
      </pc:sldChg>
      <pc:sldChg chg="modSp mod">
        <pc:chgData name="Veksler, David (Student)" userId="1d923eac-e8d1-4183-aa0c-3b29132d6556" providerId="ADAL" clId="{8402D732-87B2-5D4D-8C39-EED9219041E9}" dt="2023-11-30T20:40:48.978" v="12" actId="20577"/>
        <pc:sldMkLst>
          <pc:docMk/>
          <pc:sldMk cId="2694650133" sldId="274"/>
        </pc:sldMkLst>
        <pc:spChg chg="mod">
          <ac:chgData name="Veksler, David (Student)" userId="1d923eac-e8d1-4183-aa0c-3b29132d6556" providerId="ADAL" clId="{8402D732-87B2-5D4D-8C39-EED9219041E9}" dt="2023-11-30T20:40:48.978" v="12" actId="20577"/>
          <ac:spMkLst>
            <pc:docMk/>
            <pc:sldMk cId="2694650133" sldId="274"/>
            <ac:spMk id="32" creationId="{C7B9C914-9F38-A6AA-F0AE-508F2DAA1FC3}"/>
          </ac:spMkLst>
        </pc:spChg>
      </pc:sldChg>
      <pc:sldChg chg="modSp mod">
        <pc:chgData name="Veksler, David (Student)" userId="1d923eac-e8d1-4183-aa0c-3b29132d6556" providerId="ADAL" clId="{8402D732-87B2-5D4D-8C39-EED9219041E9}" dt="2023-11-30T20:53:04.995" v="22" actId="255"/>
        <pc:sldMkLst>
          <pc:docMk/>
          <pc:sldMk cId="558031453" sldId="275"/>
        </pc:sldMkLst>
        <pc:spChg chg="mod">
          <ac:chgData name="Veksler, David (Student)" userId="1d923eac-e8d1-4183-aa0c-3b29132d6556" providerId="ADAL" clId="{8402D732-87B2-5D4D-8C39-EED9219041E9}" dt="2023-11-30T20:53:04.995" v="22" actId="255"/>
          <ac:spMkLst>
            <pc:docMk/>
            <pc:sldMk cId="558031453" sldId="275"/>
            <ac:spMk id="35" creationId="{579BE0EF-8616-F6D3-8CB5-187F3B63AA3B}"/>
          </ac:spMkLst>
        </pc:spChg>
      </pc:sldChg>
      <pc:sldChg chg="delSp modSp mod">
        <pc:chgData name="Veksler, David (Student)" userId="1d923eac-e8d1-4183-aa0c-3b29132d6556" providerId="ADAL" clId="{8402D732-87B2-5D4D-8C39-EED9219041E9}" dt="2023-11-30T20:54:00.852" v="25" actId="1076"/>
        <pc:sldMkLst>
          <pc:docMk/>
          <pc:sldMk cId="514255018" sldId="284"/>
        </pc:sldMkLst>
        <pc:spChg chg="mod topLvl">
          <ac:chgData name="Veksler, David (Student)" userId="1d923eac-e8d1-4183-aa0c-3b29132d6556" providerId="ADAL" clId="{8402D732-87B2-5D4D-8C39-EED9219041E9}" dt="2023-11-30T20:53:51.067" v="24" actId="165"/>
          <ac:spMkLst>
            <pc:docMk/>
            <pc:sldMk cId="514255018" sldId="284"/>
            <ac:spMk id="2" creationId="{804EDEC8-ECD8-FF56-398E-EADB013D4FA4}"/>
          </ac:spMkLst>
        </pc:spChg>
        <pc:spChg chg="mod topLvl">
          <ac:chgData name="Veksler, David (Student)" userId="1d923eac-e8d1-4183-aa0c-3b29132d6556" providerId="ADAL" clId="{8402D732-87B2-5D4D-8C39-EED9219041E9}" dt="2023-11-30T20:53:51.067" v="24" actId="165"/>
          <ac:spMkLst>
            <pc:docMk/>
            <pc:sldMk cId="514255018" sldId="284"/>
            <ac:spMk id="3" creationId="{B720582D-8B3B-5F05-3C7B-F2B3B16C6A80}"/>
          </ac:spMkLst>
        </pc:spChg>
        <pc:spChg chg="mod topLvl">
          <ac:chgData name="Veksler, David (Student)" userId="1d923eac-e8d1-4183-aa0c-3b29132d6556" providerId="ADAL" clId="{8402D732-87B2-5D4D-8C39-EED9219041E9}" dt="2023-11-30T20:53:51.067" v="24" actId="165"/>
          <ac:spMkLst>
            <pc:docMk/>
            <pc:sldMk cId="514255018" sldId="284"/>
            <ac:spMk id="19" creationId="{861741D8-617A-612A-3078-1702EAC2C5B2}"/>
          </ac:spMkLst>
        </pc:spChg>
        <pc:spChg chg="mod topLvl">
          <ac:chgData name="Veksler, David (Student)" userId="1d923eac-e8d1-4183-aa0c-3b29132d6556" providerId="ADAL" clId="{8402D732-87B2-5D4D-8C39-EED9219041E9}" dt="2023-11-30T20:53:51.067" v="24" actId="165"/>
          <ac:spMkLst>
            <pc:docMk/>
            <pc:sldMk cId="514255018" sldId="284"/>
            <ac:spMk id="20" creationId="{F3A5EE69-D544-9628-0678-41C769252251}"/>
          </ac:spMkLst>
        </pc:spChg>
        <pc:spChg chg="mod topLvl">
          <ac:chgData name="Veksler, David (Student)" userId="1d923eac-e8d1-4183-aa0c-3b29132d6556" providerId="ADAL" clId="{8402D732-87B2-5D4D-8C39-EED9219041E9}" dt="2023-11-30T20:54:00.852" v="25" actId="1076"/>
          <ac:spMkLst>
            <pc:docMk/>
            <pc:sldMk cId="514255018" sldId="284"/>
            <ac:spMk id="47" creationId="{E6E4C334-86DC-2D1F-0A13-2B4E61FD8254}"/>
          </ac:spMkLst>
        </pc:spChg>
        <pc:spChg chg="mod topLvl">
          <ac:chgData name="Veksler, David (Student)" userId="1d923eac-e8d1-4183-aa0c-3b29132d6556" providerId="ADAL" clId="{8402D732-87B2-5D4D-8C39-EED9219041E9}" dt="2023-11-30T20:54:00.852" v="25" actId="1076"/>
          <ac:spMkLst>
            <pc:docMk/>
            <pc:sldMk cId="514255018" sldId="284"/>
            <ac:spMk id="48" creationId="{6F200C32-03CE-3314-4D84-223439D6D4A9}"/>
          </ac:spMkLst>
        </pc:spChg>
        <pc:spChg chg="mod topLvl">
          <ac:chgData name="Veksler, David (Student)" userId="1d923eac-e8d1-4183-aa0c-3b29132d6556" providerId="ADAL" clId="{8402D732-87B2-5D4D-8C39-EED9219041E9}" dt="2023-11-30T20:54:00.852" v="25" actId="1076"/>
          <ac:spMkLst>
            <pc:docMk/>
            <pc:sldMk cId="514255018" sldId="284"/>
            <ac:spMk id="50" creationId="{88B46161-3274-10DB-8700-BAC85DE273B1}"/>
          </ac:spMkLst>
        </pc:spChg>
        <pc:spChg chg="mod topLvl">
          <ac:chgData name="Veksler, David (Student)" userId="1d923eac-e8d1-4183-aa0c-3b29132d6556" providerId="ADAL" clId="{8402D732-87B2-5D4D-8C39-EED9219041E9}" dt="2023-11-30T20:53:51.067" v="24" actId="165"/>
          <ac:spMkLst>
            <pc:docMk/>
            <pc:sldMk cId="514255018" sldId="284"/>
            <ac:spMk id="51" creationId="{C23E3E8E-9D4C-28FB-50F9-8A98FF4D00BA}"/>
          </ac:spMkLst>
        </pc:spChg>
        <pc:grpChg chg="del mod topLvl">
          <ac:chgData name="Veksler, David (Student)" userId="1d923eac-e8d1-4183-aa0c-3b29132d6556" providerId="ADAL" clId="{8402D732-87B2-5D4D-8C39-EED9219041E9}" dt="2023-11-30T20:53:51.067" v="24" actId="165"/>
          <ac:grpSpMkLst>
            <pc:docMk/>
            <pc:sldMk cId="514255018" sldId="284"/>
            <ac:grpSpMk id="54" creationId="{87EFC5BA-EAEC-133E-57AD-AE0B3D52C22F}"/>
          </ac:grpSpMkLst>
        </pc:grpChg>
        <pc:grpChg chg="del">
          <ac:chgData name="Veksler, David (Student)" userId="1d923eac-e8d1-4183-aa0c-3b29132d6556" providerId="ADAL" clId="{8402D732-87B2-5D4D-8C39-EED9219041E9}" dt="2023-11-30T20:53:48.992" v="23" actId="165"/>
          <ac:grpSpMkLst>
            <pc:docMk/>
            <pc:sldMk cId="514255018" sldId="284"/>
            <ac:grpSpMk id="55" creationId="{B0506560-ED64-66F5-BCD2-34D1F1260051}"/>
          </ac:grpSpMkLst>
        </pc:grpChg>
        <pc:picChg chg="mod topLvl">
          <ac:chgData name="Veksler, David (Student)" userId="1d923eac-e8d1-4183-aa0c-3b29132d6556" providerId="ADAL" clId="{8402D732-87B2-5D4D-8C39-EED9219041E9}" dt="2023-11-30T20:54:00.852" v="25" actId="1076"/>
          <ac:picMkLst>
            <pc:docMk/>
            <pc:sldMk cId="514255018" sldId="284"/>
            <ac:picMk id="9" creationId="{DD183834-6536-8441-D707-CA6D5AAFAB50}"/>
          </ac:picMkLst>
        </pc:picChg>
        <pc:picChg chg="mod topLvl">
          <ac:chgData name="Veksler, David (Student)" userId="1d923eac-e8d1-4183-aa0c-3b29132d6556" providerId="ADAL" clId="{8402D732-87B2-5D4D-8C39-EED9219041E9}" dt="2023-11-30T20:53:51.067" v="24" actId="165"/>
          <ac:picMkLst>
            <pc:docMk/>
            <pc:sldMk cId="514255018" sldId="284"/>
            <ac:picMk id="11" creationId="{F2D91ABF-5910-090C-80F4-87862BE03D7C}"/>
          </ac:picMkLst>
        </pc:picChg>
        <pc:cxnChg chg="mod topLvl">
          <ac:chgData name="Veksler, David (Student)" userId="1d923eac-e8d1-4183-aa0c-3b29132d6556" providerId="ADAL" clId="{8402D732-87B2-5D4D-8C39-EED9219041E9}" dt="2023-11-30T20:53:51.067" v="24" actId="165"/>
          <ac:cxnSpMkLst>
            <pc:docMk/>
            <pc:sldMk cId="514255018" sldId="284"/>
            <ac:cxnSpMk id="18" creationId="{B0E04DE2-3705-3FCD-B6DD-78D224C80520}"/>
          </ac:cxnSpMkLst>
        </pc:cxnChg>
        <pc:cxnChg chg="mod topLvl">
          <ac:chgData name="Veksler, David (Student)" userId="1d923eac-e8d1-4183-aa0c-3b29132d6556" providerId="ADAL" clId="{8402D732-87B2-5D4D-8C39-EED9219041E9}" dt="2023-11-30T20:53:51.067" v="24" actId="165"/>
          <ac:cxnSpMkLst>
            <pc:docMk/>
            <pc:sldMk cId="514255018" sldId="284"/>
            <ac:cxnSpMk id="23" creationId="{BDED6AD4-D135-6C82-BE09-3D4D8907C3D5}"/>
          </ac:cxnSpMkLst>
        </pc:cxnChg>
        <pc:cxnChg chg="mod topLvl">
          <ac:chgData name="Veksler, David (Student)" userId="1d923eac-e8d1-4183-aa0c-3b29132d6556" providerId="ADAL" clId="{8402D732-87B2-5D4D-8C39-EED9219041E9}" dt="2023-11-30T20:53:51.067" v="24" actId="165"/>
          <ac:cxnSpMkLst>
            <pc:docMk/>
            <pc:sldMk cId="514255018" sldId="284"/>
            <ac:cxnSpMk id="27" creationId="{7630D6B1-7966-E3CC-1AA6-67B8E9D295E9}"/>
          </ac:cxnSpMkLst>
        </pc:cxnChg>
        <pc:cxnChg chg="mod topLvl">
          <ac:chgData name="Veksler, David (Student)" userId="1d923eac-e8d1-4183-aa0c-3b29132d6556" providerId="ADAL" clId="{8402D732-87B2-5D4D-8C39-EED9219041E9}" dt="2023-11-30T20:54:00.852" v="25" actId="1076"/>
          <ac:cxnSpMkLst>
            <pc:docMk/>
            <pc:sldMk cId="514255018" sldId="284"/>
            <ac:cxnSpMk id="46" creationId="{DC4D6EF0-79FE-B4A9-B4FA-8C190B82C0B7}"/>
          </ac:cxnSpMkLst>
        </pc:cxnChg>
        <pc:cxnChg chg="mod topLvl">
          <ac:chgData name="Veksler, David (Student)" userId="1d923eac-e8d1-4183-aa0c-3b29132d6556" providerId="ADAL" clId="{8402D732-87B2-5D4D-8C39-EED9219041E9}" dt="2023-11-30T20:54:00.852" v="25" actId="1076"/>
          <ac:cxnSpMkLst>
            <pc:docMk/>
            <pc:sldMk cId="514255018" sldId="284"/>
            <ac:cxnSpMk id="52" creationId="{46341292-A218-4128-1B30-2FC2FFEB0116}"/>
          </ac:cxnSpMkLst>
        </pc:cxnChg>
        <pc:cxnChg chg="mod topLvl">
          <ac:chgData name="Veksler, David (Student)" userId="1d923eac-e8d1-4183-aa0c-3b29132d6556" providerId="ADAL" clId="{8402D732-87B2-5D4D-8C39-EED9219041E9}" dt="2023-11-30T20:54:00.852" v="25" actId="1076"/>
          <ac:cxnSpMkLst>
            <pc:docMk/>
            <pc:sldMk cId="514255018" sldId="284"/>
            <ac:cxnSpMk id="53" creationId="{F09AEF85-6D21-9A4D-4608-42FBC0750F6B}"/>
          </ac:cxnSpMkLst>
        </pc:cxnChg>
      </pc:sldChg>
      <pc:sldChg chg="delSp modSp mod">
        <pc:chgData name="Veksler, David (Student)" userId="1d923eac-e8d1-4183-aa0c-3b29132d6556" providerId="ADAL" clId="{8402D732-87B2-5D4D-8C39-EED9219041E9}" dt="2023-11-30T20:54:48.267" v="31" actId="14100"/>
        <pc:sldMkLst>
          <pc:docMk/>
          <pc:sldMk cId="389133373" sldId="285"/>
        </pc:sldMkLst>
        <pc:spChg chg="mod topLvl">
          <ac:chgData name="Veksler, David (Student)" userId="1d923eac-e8d1-4183-aa0c-3b29132d6556" providerId="ADAL" clId="{8402D732-87B2-5D4D-8C39-EED9219041E9}" dt="2023-11-30T20:54:11.204" v="27" actId="165"/>
          <ac:spMkLst>
            <pc:docMk/>
            <pc:sldMk cId="389133373" sldId="285"/>
            <ac:spMk id="2" creationId="{804EDEC8-ECD8-FF56-398E-EADB013D4FA4}"/>
          </ac:spMkLst>
        </pc:spChg>
        <pc:spChg chg="mod topLvl">
          <ac:chgData name="Veksler, David (Student)" userId="1d923eac-e8d1-4183-aa0c-3b29132d6556" providerId="ADAL" clId="{8402D732-87B2-5D4D-8C39-EED9219041E9}" dt="2023-11-30T20:54:11.204" v="27" actId="165"/>
          <ac:spMkLst>
            <pc:docMk/>
            <pc:sldMk cId="389133373" sldId="285"/>
            <ac:spMk id="3" creationId="{B720582D-8B3B-5F05-3C7B-F2B3B16C6A80}"/>
          </ac:spMkLst>
        </pc:spChg>
        <pc:spChg chg="mod topLvl">
          <ac:chgData name="Veksler, David (Student)" userId="1d923eac-e8d1-4183-aa0c-3b29132d6556" providerId="ADAL" clId="{8402D732-87B2-5D4D-8C39-EED9219041E9}" dt="2023-11-30T20:54:11.204" v="27" actId="165"/>
          <ac:spMkLst>
            <pc:docMk/>
            <pc:sldMk cId="389133373" sldId="285"/>
            <ac:spMk id="19" creationId="{861741D8-617A-612A-3078-1702EAC2C5B2}"/>
          </ac:spMkLst>
        </pc:spChg>
        <pc:spChg chg="mod topLvl">
          <ac:chgData name="Veksler, David (Student)" userId="1d923eac-e8d1-4183-aa0c-3b29132d6556" providerId="ADAL" clId="{8402D732-87B2-5D4D-8C39-EED9219041E9}" dt="2023-11-30T20:54:37.803" v="29" actId="555"/>
          <ac:spMkLst>
            <pc:docMk/>
            <pc:sldMk cId="389133373" sldId="285"/>
            <ac:spMk id="20" creationId="{F3A5EE69-D544-9628-0678-41C769252251}"/>
          </ac:spMkLst>
        </pc:spChg>
        <pc:spChg chg="mod topLvl">
          <ac:chgData name="Veksler, David (Student)" userId="1d923eac-e8d1-4183-aa0c-3b29132d6556" providerId="ADAL" clId="{8402D732-87B2-5D4D-8C39-EED9219041E9}" dt="2023-11-30T20:54:27.416" v="28" actId="1076"/>
          <ac:spMkLst>
            <pc:docMk/>
            <pc:sldMk cId="389133373" sldId="285"/>
            <ac:spMk id="47" creationId="{E6E4C334-86DC-2D1F-0A13-2B4E61FD8254}"/>
          </ac:spMkLst>
        </pc:spChg>
        <pc:spChg chg="mod topLvl">
          <ac:chgData name="Veksler, David (Student)" userId="1d923eac-e8d1-4183-aa0c-3b29132d6556" providerId="ADAL" clId="{8402D732-87B2-5D4D-8C39-EED9219041E9}" dt="2023-11-30T20:54:27.416" v="28" actId="1076"/>
          <ac:spMkLst>
            <pc:docMk/>
            <pc:sldMk cId="389133373" sldId="285"/>
            <ac:spMk id="48" creationId="{6F200C32-03CE-3314-4D84-223439D6D4A9}"/>
          </ac:spMkLst>
        </pc:spChg>
        <pc:spChg chg="mod topLvl">
          <ac:chgData name="Veksler, David (Student)" userId="1d923eac-e8d1-4183-aa0c-3b29132d6556" providerId="ADAL" clId="{8402D732-87B2-5D4D-8C39-EED9219041E9}" dt="2023-11-30T20:54:27.416" v="28" actId="1076"/>
          <ac:spMkLst>
            <pc:docMk/>
            <pc:sldMk cId="389133373" sldId="285"/>
            <ac:spMk id="50" creationId="{88B46161-3274-10DB-8700-BAC85DE273B1}"/>
          </ac:spMkLst>
        </pc:spChg>
        <pc:spChg chg="mod topLvl">
          <ac:chgData name="Veksler, David (Student)" userId="1d923eac-e8d1-4183-aa0c-3b29132d6556" providerId="ADAL" clId="{8402D732-87B2-5D4D-8C39-EED9219041E9}" dt="2023-11-30T20:54:37.803" v="29" actId="555"/>
          <ac:spMkLst>
            <pc:docMk/>
            <pc:sldMk cId="389133373" sldId="285"/>
            <ac:spMk id="51" creationId="{C23E3E8E-9D4C-28FB-50F9-8A98FF4D00BA}"/>
          </ac:spMkLst>
        </pc:spChg>
        <pc:grpChg chg="del mod topLvl">
          <ac:chgData name="Veksler, David (Student)" userId="1d923eac-e8d1-4183-aa0c-3b29132d6556" providerId="ADAL" clId="{8402D732-87B2-5D4D-8C39-EED9219041E9}" dt="2023-11-30T20:54:11.204" v="27" actId="165"/>
          <ac:grpSpMkLst>
            <pc:docMk/>
            <pc:sldMk cId="389133373" sldId="285"/>
            <ac:grpSpMk id="54" creationId="{87EFC5BA-EAEC-133E-57AD-AE0B3D52C22F}"/>
          </ac:grpSpMkLst>
        </pc:grpChg>
        <pc:grpChg chg="del">
          <ac:chgData name="Veksler, David (Student)" userId="1d923eac-e8d1-4183-aa0c-3b29132d6556" providerId="ADAL" clId="{8402D732-87B2-5D4D-8C39-EED9219041E9}" dt="2023-11-30T20:54:09.089" v="26" actId="165"/>
          <ac:grpSpMkLst>
            <pc:docMk/>
            <pc:sldMk cId="389133373" sldId="285"/>
            <ac:grpSpMk id="55" creationId="{B0506560-ED64-66F5-BCD2-34D1F1260051}"/>
          </ac:grpSpMkLst>
        </pc:grpChg>
        <pc:picChg chg="mod topLvl">
          <ac:chgData name="Veksler, David (Student)" userId="1d923eac-e8d1-4183-aa0c-3b29132d6556" providerId="ADAL" clId="{8402D732-87B2-5D4D-8C39-EED9219041E9}" dt="2023-11-30T20:54:27.416" v="28" actId="1076"/>
          <ac:picMkLst>
            <pc:docMk/>
            <pc:sldMk cId="389133373" sldId="285"/>
            <ac:picMk id="9" creationId="{DD183834-6536-8441-D707-CA6D5AAFAB50}"/>
          </ac:picMkLst>
        </pc:picChg>
        <pc:cxnChg chg="mod topLvl">
          <ac:chgData name="Veksler, David (Student)" userId="1d923eac-e8d1-4183-aa0c-3b29132d6556" providerId="ADAL" clId="{8402D732-87B2-5D4D-8C39-EED9219041E9}" dt="2023-11-30T20:54:42.632" v="30" actId="14100"/>
          <ac:cxnSpMkLst>
            <pc:docMk/>
            <pc:sldMk cId="389133373" sldId="285"/>
            <ac:cxnSpMk id="18" creationId="{B0E04DE2-3705-3FCD-B6DD-78D224C80520}"/>
          </ac:cxnSpMkLst>
        </pc:cxnChg>
        <pc:cxnChg chg="mod topLvl">
          <ac:chgData name="Veksler, David (Student)" userId="1d923eac-e8d1-4183-aa0c-3b29132d6556" providerId="ADAL" clId="{8402D732-87B2-5D4D-8C39-EED9219041E9}" dt="2023-11-30T20:54:48.267" v="31" actId="14100"/>
          <ac:cxnSpMkLst>
            <pc:docMk/>
            <pc:sldMk cId="389133373" sldId="285"/>
            <ac:cxnSpMk id="23" creationId="{BDED6AD4-D135-6C82-BE09-3D4D8907C3D5}"/>
          </ac:cxnSpMkLst>
        </pc:cxnChg>
        <pc:cxnChg chg="mod topLvl">
          <ac:chgData name="Veksler, David (Student)" userId="1d923eac-e8d1-4183-aa0c-3b29132d6556" providerId="ADAL" clId="{8402D732-87B2-5D4D-8C39-EED9219041E9}" dt="2023-11-30T20:54:11.204" v="27" actId="165"/>
          <ac:cxnSpMkLst>
            <pc:docMk/>
            <pc:sldMk cId="389133373" sldId="285"/>
            <ac:cxnSpMk id="27" creationId="{7630D6B1-7966-E3CC-1AA6-67B8E9D295E9}"/>
          </ac:cxnSpMkLst>
        </pc:cxnChg>
        <pc:cxnChg chg="mod topLvl">
          <ac:chgData name="Veksler, David (Student)" userId="1d923eac-e8d1-4183-aa0c-3b29132d6556" providerId="ADAL" clId="{8402D732-87B2-5D4D-8C39-EED9219041E9}" dt="2023-11-30T20:54:11.204" v="27" actId="165"/>
          <ac:cxnSpMkLst>
            <pc:docMk/>
            <pc:sldMk cId="389133373" sldId="285"/>
            <ac:cxnSpMk id="46" creationId="{DC4D6EF0-79FE-B4A9-B4FA-8C190B82C0B7}"/>
          </ac:cxnSpMkLst>
        </pc:cxnChg>
        <pc:cxnChg chg="mod topLvl">
          <ac:chgData name="Veksler, David (Student)" userId="1d923eac-e8d1-4183-aa0c-3b29132d6556" providerId="ADAL" clId="{8402D732-87B2-5D4D-8C39-EED9219041E9}" dt="2023-11-30T20:54:37.803" v="29" actId="555"/>
          <ac:cxnSpMkLst>
            <pc:docMk/>
            <pc:sldMk cId="389133373" sldId="285"/>
            <ac:cxnSpMk id="52" creationId="{46341292-A218-4128-1B30-2FC2FFEB0116}"/>
          </ac:cxnSpMkLst>
        </pc:cxnChg>
        <pc:cxnChg chg="mod topLvl">
          <ac:chgData name="Veksler, David (Student)" userId="1d923eac-e8d1-4183-aa0c-3b29132d6556" providerId="ADAL" clId="{8402D732-87B2-5D4D-8C39-EED9219041E9}" dt="2023-11-30T20:54:27.416" v="28" actId="1076"/>
          <ac:cxnSpMkLst>
            <pc:docMk/>
            <pc:sldMk cId="389133373" sldId="285"/>
            <ac:cxnSpMk id="53" creationId="{F09AEF85-6D21-9A4D-4608-42FBC0750F6B}"/>
          </ac:cxnSpMkLst>
        </pc:cxnChg>
      </pc:sldChg>
    </pc:docChg>
  </pc:docChgLst>
  <pc:docChgLst>
    <pc:chgData name="Sine, Willie (Student)" userId="292beac0-89fe-45f2-993c-cff2f63a9787" providerId="ADAL" clId="{BF18B36E-E25D-0441-A29E-3BC765C5EF1C}"/>
    <pc:docChg chg="custSel modSld">
      <pc:chgData name="Sine, Willie (Student)" userId="292beac0-89fe-45f2-993c-cff2f63a9787" providerId="ADAL" clId="{BF18B36E-E25D-0441-A29E-3BC765C5EF1C}" dt="2023-11-30T20:55:53.186" v="159" actId="20577"/>
      <pc:docMkLst>
        <pc:docMk/>
      </pc:docMkLst>
      <pc:sldChg chg="modSp mod">
        <pc:chgData name="Sine, Willie (Student)" userId="292beac0-89fe-45f2-993c-cff2f63a9787" providerId="ADAL" clId="{BF18B36E-E25D-0441-A29E-3BC765C5EF1C}" dt="2023-11-30T20:55:53.186" v="159" actId="20577"/>
        <pc:sldMkLst>
          <pc:docMk/>
          <pc:sldMk cId="558031453" sldId="275"/>
        </pc:sldMkLst>
        <pc:spChg chg="mod">
          <ac:chgData name="Sine, Willie (Student)" userId="292beac0-89fe-45f2-993c-cff2f63a9787" providerId="ADAL" clId="{BF18B36E-E25D-0441-A29E-3BC765C5EF1C}" dt="2023-11-30T20:55:53.186" v="159" actId="20577"/>
          <ac:spMkLst>
            <pc:docMk/>
            <pc:sldMk cId="558031453" sldId="275"/>
            <ac:spMk id="35" creationId="{579BE0EF-8616-F6D3-8CB5-187F3B63AA3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Final%20Project/cleaned%20data%20with%20groupings/extracleaned_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Final%20Project/cleaned%20data%20with%20groupings/extracleaned_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Final%20Project/cleaned%20data%20with%20groupings/extracleaned_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Final%20Project/cleaned%20data%20with%20groupings/extracleaned_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1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extracleaned_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Final%20Project/cleaned%20data%20with%20groupings/extracleaned_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man0-my.sharepoint.com/personal/dveksler_chapman_edu/Documents/AAA%20MGSC%20410/extracleaned_cs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F0502020204030204" pitchFamily="34" charset="0"/>
                <a:ea typeface="+mn-ea"/>
                <a:cs typeface="+mn-cs"/>
              </a:defRPr>
            </a:pPr>
            <a:r>
              <a:rPr lang="en-US" sz="1400" b="1"/>
              <a:t>Percentage of Total Subscribers 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A-46A2-B473-C6EB445FB266}"/>
              </c:ext>
            </c:extLst>
          </c:dPt>
          <c:dPt>
            <c:idx val="1"/>
            <c:bubble3D val="0"/>
            <c:spPr>
              <a:solidFill>
                <a:srgbClr val="D9DE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9A-46A2-B473-C6EB445FB266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9A-46A2-B473-C6EB445FB266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9A-46A2-B473-C6EB445FB2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venir Next LT Pro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'[extracleaned_csv.xlsx]extracleaned_csv (2)'!$AE$2:$AE$5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'[extracleaned_csv.xlsx]extracleaned_csv (2)'!$AF$2:$AF$5</c:f>
              <c:numCache>
                <c:formatCode>0.0%</c:formatCode>
                <c:ptCount val="4"/>
                <c:pt idx="0">
                  <c:v>0.37661820354511055</c:v>
                </c:pt>
                <c:pt idx="1">
                  <c:v>0.12527384983071102</c:v>
                </c:pt>
                <c:pt idx="2">
                  <c:v>0.17835092611033659</c:v>
                </c:pt>
                <c:pt idx="3">
                  <c:v>0.31975702051384186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9A-46A2-B473-C6EB445FB2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venir Next LT Pro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venir Next LT Pro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b="1"/>
              <a:t>Percentage of Group that </a:t>
            </a:r>
            <a:r>
              <a:rPr lang="en-US" b="1" err="1"/>
              <a:t>Opts</a:t>
            </a:r>
            <a:r>
              <a:rPr lang="en-US" b="1"/>
              <a:t> in for Autorenewal by</a:t>
            </a:r>
            <a:r>
              <a:rPr lang="en-US" b="1" baseline="0"/>
              <a:t> Group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'[extracleaned_csv.xlsx]Dashboard by Grouping'!$AD$18</c:f>
              <c:strCache>
                <c:ptCount val="1"/>
                <c:pt idx="0">
                  <c:v>Opt In for Autorenew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'[extracleaned_csv.xlsx]Dashboard by Grouping'!$AC$19:$AC$22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'[extracleaned_csv.xlsx]Dashboard by Grouping'!$AD$19:$AD$22</c:f>
              <c:numCache>
                <c:formatCode>0.0%</c:formatCode>
                <c:ptCount val="4"/>
                <c:pt idx="0">
                  <c:v>0.6047065044949762</c:v>
                </c:pt>
                <c:pt idx="1">
                  <c:v>0.42845786963434024</c:v>
                </c:pt>
                <c:pt idx="2">
                  <c:v>0.52987158012283642</c:v>
                </c:pt>
                <c:pt idx="3">
                  <c:v>0.75864216754905012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C-4688-815E-870ABA3D17C1}"/>
            </c:ext>
          </c:extLst>
        </c:ser>
        <c:ser>
          <c:idx val="1"/>
          <c:order val="1"/>
          <c:tx>
            <c:strRef>
              <c:f>'[extracleaned_csv.xlsx]Dashboard by Grouping'!$AE$18</c:f>
              <c:strCache>
                <c:ptCount val="1"/>
                <c:pt idx="0">
                  <c:v>Opt Out of AutoRenew</c:v>
                </c:pt>
              </c:strCache>
            </c:strRef>
          </c:tx>
          <c:spPr>
            <a:solidFill>
              <a:srgbClr val="D9DEE7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'[extracleaned_csv.xlsx]Dashboard by Grouping'!$AC$19:$AC$22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'[extracleaned_csv.xlsx]Dashboard by Grouping'!$AE$19:$AE$22</c:f>
              <c:numCache>
                <c:formatCode>0.0%</c:formatCode>
                <c:ptCount val="4"/>
                <c:pt idx="0">
                  <c:v>0.3952934955050238</c:v>
                </c:pt>
                <c:pt idx="1">
                  <c:v>0.57154213036565982</c:v>
                </c:pt>
                <c:pt idx="2">
                  <c:v>0.47012841987716358</c:v>
                </c:pt>
                <c:pt idx="3">
                  <c:v>0.24135783245094988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C-4688-815E-870ABA3D17C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74503488"/>
        <c:axId val="178246528"/>
      </c:barChart>
      <c:catAx>
        <c:axId val="17450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8246528"/>
        <c:crosses val="autoZero"/>
        <c:auto val="1"/>
        <c:lblAlgn val="ctr"/>
        <c:lblOffset val="100"/>
        <c:noMultiLvlLbl val="0"/>
      </c:catAx>
      <c:valAx>
        <c:axId val="17824652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45034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b="1"/>
              <a:t>Average Instances</a:t>
            </a:r>
            <a:r>
              <a:rPr lang="en-US" b="1" baseline="0"/>
              <a:t> of </a:t>
            </a:r>
            <a:r>
              <a:rPr lang="en-US" b="1"/>
              <a:t>ID Appearing in App Activity </a:t>
            </a:r>
          </a:p>
          <a:p>
            <a:pPr>
              <a:defRPr b="1"/>
            </a:pPr>
            <a:r>
              <a:rPr lang="en-US" b="1"/>
              <a:t>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'[extracleaned_csv.xlsx]Dashboard by Grouping'!$AH$11</c:f>
              <c:strCache>
                <c:ptCount val="1"/>
                <c:pt idx="0">
                  <c:v>Average Number of Times an ID Appeared in App Activity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'[extracleaned_csv.xlsx]Dashboard by Grouping'!$AG$12:$AG$15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'[extracleaned_csv.xlsx]Dashboard by Grouping'!$AH$12:$AH$15</c:f>
              <c:numCache>
                <c:formatCode>General</c:formatCode>
                <c:ptCount val="4"/>
                <c:pt idx="0">
                  <c:v>5.3405605499735591</c:v>
                </c:pt>
                <c:pt idx="1">
                  <c:v>5.4848956711304888</c:v>
                </c:pt>
                <c:pt idx="2">
                  <c:v>6.874371859296482</c:v>
                </c:pt>
                <c:pt idx="3">
                  <c:v>7.3664546899841019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7-4A0B-BE6B-00E2C9F9F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457212688"/>
        <c:axId val="1492708736"/>
      </c:barChart>
      <c:catAx>
        <c:axId val="14572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92708736"/>
        <c:crosses val="autoZero"/>
        <c:auto val="1"/>
        <c:lblAlgn val="ctr"/>
        <c:lblOffset val="100"/>
        <c:noMultiLvlLbl val="0"/>
      </c:catAx>
      <c:valAx>
        <c:axId val="149270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5721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b="1"/>
              <a:t>Limited-Lifetime </a:t>
            </a:r>
          </a:p>
          <a:p>
            <a:pPr>
              <a:defRPr b="1"/>
            </a:pPr>
            <a:r>
              <a:rPr lang="en-US" b="1"/>
              <a:t>Breakdown 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'[extracleaned_csv.xlsx]Dashboard by Grouping'!$B$18</c:f>
              <c:strCache>
                <c:ptCount val="1"/>
                <c:pt idx="0">
                  <c:v>Lifetime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Avenir Next LT Pro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3B-422C-AAA3-F7607F482CC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Avenir Next LT Pro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3B-422C-AAA3-F7607F482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'[extracleaned_csv.xlsx]Dashboard by Grouping'!$A$19:$A$22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'[extracleaned_csv.xlsx]Dashboard by Grouping'!$B$19:$B$22</c:f>
              <c:numCache>
                <c:formatCode>0%</c:formatCode>
                <c:ptCount val="4"/>
                <c:pt idx="0">
                  <c:v>0</c:v>
                </c:pt>
                <c:pt idx="1">
                  <c:v>0.11370000000000002</c:v>
                </c:pt>
                <c:pt idx="2">
                  <c:v>0</c:v>
                </c:pt>
                <c:pt idx="3">
                  <c:v>0.32330000000000003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B-422C-AAA3-F7607F482CCE}"/>
            </c:ext>
          </c:extLst>
        </c:ser>
        <c:ser>
          <c:idx val="1"/>
          <c:order val="1"/>
          <c:tx>
            <c:strRef>
              <c:f>'[extracleaned_csv.xlsx]Dashboard by Grouping'!$C$18</c:f>
              <c:strCache>
                <c:ptCount val="1"/>
                <c:pt idx="0">
                  <c:v>Limited</c:v>
                </c:pt>
              </c:strCache>
            </c:strRef>
          </c:tx>
          <c:spPr>
            <a:solidFill>
              <a:srgbClr val="D9DE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'[extracleaned_csv.xlsx]Dashboard by Grouping'!$A$19:$A$22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'[extracleaned_csv.xlsx]Dashboard by Grouping'!$C$19:$C$22</c:f>
              <c:numCache>
                <c:formatCode>0%</c:formatCode>
                <c:ptCount val="4"/>
                <c:pt idx="0">
                  <c:v>1</c:v>
                </c:pt>
                <c:pt idx="1">
                  <c:v>0.88629999999999998</c:v>
                </c:pt>
                <c:pt idx="2">
                  <c:v>1</c:v>
                </c:pt>
                <c:pt idx="3">
                  <c:v>0.67669999999999997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3B-422C-AAA3-F7607F482C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84807952"/>
        <c:axId val="1432147999"/>
      </c:barChart>
      <c:catAx>
        <c:axId val="4848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32147999"/>
        <c:crosses val="autoZero"/>
        <c:auto val="1"/>
        <c:lblAlgn val="ctr"/>
        <c:lblOffset val="100"/>
        <c:noMultiLvlLbl val="0"/>
      </c:catAx>
      <c:valAx>
        <c:axId val="1432147999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48480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sz="1200" b="1"/>
              <a:t>Feature Importance:</a:t>
            </a:r>
            <a:r>
              <a:rPr lang="en-US" sz="1200" b="1" baseline="0"/>
              <a:t> </a:t>
            </a:r>
            <a:r>
              <a:rPr lang="en-US" sz="1200" b="1"/>
              <a:t>Purchase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'[extracleaned_csv.xlsx]extracleaned_csv (2)'!$AJ$17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D9DF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15A-9745-A2E8-AF01E2C524F5}"/>
              </c:ext>
            </c:extLst>
          </c:dPt>
          <c:dPt>
            <c:idx val="8"/>
            <c:invertIfNegative val="0"/>
            <c:bubble3D val="0"/>
            <c:spPr>
              <a:solidFill>
                <a:srgbClr val="D9DF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A-9745-A2E8-AF01E2C524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'[extracleaned_csv.xlsx]extracleaned_csv (2)'!$AI$18:$AI$27</c:f>
              <c:strCache>
                <c:ptCount val="10"/>
                <c:pt idx="0">
                  <c:v>Subscription Event Type Purchase</c:v>
                </c:pt>
                <c:pt idx="1">
                  <c:v>Free Trial User</c:v>
                </c:pt>
                <c:pt idx="2">
                  <c:v>Demo User</c:v>
                </c:pt>
                <c:pt idx="3">
                  <c:v>Subscription Event Type Renewal</c:v>
                </c:pt>
                <c:pt idx="4">
                  <c:v>Push Notifications</c:v>
                </c:pt>
                <c:pt idx="5">
                  <c:v>Email Subscriber</c:v>
                </c:pt>
                <c:pt idx="6">
                  <c:v>Autorenew</c:v>
                </c:pt>
                <c:pt idx="7">
                  <c:v>Activity Type Count</c:v>
                </c:pt>
                <c:pt idx="8">
                  <c:v>ID Count</c:v>
                </c:pt>
                <c:pt idx="9">
                  <c:v>Email Open %</c:v>
                </c:pt>
              </c:strCache>
            </c:strRef>
          </c:cat>
          <c:val>
            <c:numRef>
              <c:f>'[extracleaned_csv.xlsx]extracleaned_csv (2)'!$AJ$18:$AJ$27</c:f>
              <c:numCache>
                <c:formatCode>0.00</c:formatCode>
                <c:ptCount val="10"/>
                <c:pt idx="0">
                  <c:v>0.02</c:v>
                </c:pt>
                <c:pt idx="1">
                  <c:v>2.92E-2</c:v>
                </c:pt>
                <c:pt idx="2">
                  <c:v>3.7999999999999999E-2</c:v>
                </c:pt>
                <c:pt idx="3">
                  <c:v>4.0099999999999997E-2</c:v>
                </c:pt>
                <c:pt idx="4">
                  <c:v>6.4000000000000001E-2</c:v>
                </c:pt>
                <c:pt idx="5">
                  <c:v>7.4999999999999997E-2</c:v>
                </c:pt>
                <c:pt idx="6">
                  <c:v>0.12330000000000001</c:v>
                </c:pt>
                <c:pt idx="7">
                  <c:v>0.1255</c:v>
                </c:pt>
                <c:pt idx="8">
                  <c:v>0.214</c:v>
                </c:pt>
                <c:pt idx="9">
                  <c:v>0.26119999999999999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E-4BCE-A5BD-7C5759171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7134624"/>
        <c:axId val="1691137696"/>
      </c:barChart>
      <c:catAx>
        <c:axId val="176713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91137696"/>
        <c:crosses val="autoZero"/>
        <c:auto val="1"/>
        <c:lblAlgn val="ctr"/>
        <c:lblOffset val="100"/>
        <c:noMultiLvlLbl val="0"/>
      </c:catAx>
      <c:valAx>
        <c:axId val="169113769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671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sz="1200" b="1"/>
              <a:t>Feature Importance:</a:t>
            </a:r>
            <a:r>
              <a:rPr lang="en-US" sz="1200" b="1" baseline="0"/>
              <a:t> </a:t>
            </a:r>
            <a:r>
              <a:rPr lang="en-US" sz="1200" b="1"/>
              <a:t>Subscriber</a:t>
            </a:r>
            <a:r>
              <a:rPr lang="en-US" sz="1200" b="1" baseline="0"/>
              <a:t> Duration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'[extracleaned_csv.xlsx]extracleaned_csv (2)'!$AJ$17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D9DF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1-324C-BA6B-D21A16B8F1FA}"/>
              </c:ext>
            </c:extLst>
          </c:dPt>
          <c:dPt>
            <c:idx val="9"/>
            <c:invertIfNegative val="0"/>
            <c:bubble3D val="0"/>
            <c:spPr>
              <a:solidFill>
                <a:srgbClr val="D9DF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51-324C-BA6B-D21A16B8F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'[extracleaned_csv.xlsx]extracleaned_csv (2)'!$AI$18:$AI$27</c:f>
              <c:strCache>
                <c:ptCount val="10"/>
                <c:pt idx="0">
                  <c:v>Free Trial User</c:v>
                </c:pt>
                <c:pt idx="1">
                  <c:v>Demo User</c:v>
                </c:pt>
                <c:pt idx="2">
                  <c:v>Email Subscriber</c:v>
                </c:pt>
                <c:pt idx="3">
                  <c:v>Push Notifications</c:v>
                </c:pt>
                <c:pt idx="4">
                  <c:v>Subscription Event Type Renewal</c:v>
                </c:pt>
                <c:pt idx="5">
                  <c:v>Subscription Event Type Purchase</c:v>
                </c:pt>
                <c:pt idx="6">
                  <c:v>Activity Type Count</c:v>
                </c:pt>
                <c:pt idx="7">
                  <c:v>ID Count</c:v>
                </c:pt>
                <c:pt idx="8">
                  <c:v>Email Open %</c:v>
                </c:pt>
                <c:pt idx="9">
                  <c:v>Autorenew</c:v>
                </c:pt>
              </c:strCache>
            </c:strRef>
          </c:cat>
          <c:val>
            <c:numRef>
              <c:f>'[extracleaned_csv.xlsx]extracleaned_csv (2)'!$AJ$18:$AJ$27</c:f>
              <c:numCache>
                <c:formatCode>0.00</c:formatCode>
                <c:ptCount val="10"/>
                <c:pt idx="0">
                  <c:v>0.02</c:v>
                </c:pt>
                <c:pt idx="1">
                  <c:v>2.5000000000000001E-2</c:v>
                </c:pt>
                <c:pt idx="2">
                  <c:v>3.5999999999999997E-2</c:v>
                </c:pt>
                <c:pt idx="3">
                  <c:v>4.2999999999999997E-2</c:v>
                </c:pt>
                <c:pt idx="4">
                  <c:v>4.9000000000000002E-2</c:v>
                </c:pt>
                <c:pt idx="5">
                  <c:v>5.2359999999999997E-2</c:v>
                </c:pt>
                <c:pt idx="6">
                  <c:v>6.5500000000000003E-2</c:v>
                </c:pt>
                <c:pt idx="7">
                  <c:v>0.14699999999999999</c:v>
                </c:pt>
                <c:pt idx="8">
                  <c:v>0.21029999999999999</c:v>
                </c:pt>
                <c:pt idx="9">
                  <c:v>0.34970000000000001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5-490D-B37B-EEF39FEED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7134624"/>
        <c:axId val="1691137696"/>
      </c:barChart>
      <c:catAx>
        <c:axId val="176713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91137696"/>
        <c:crosses val="autoZero"/>
        <c:auto val="1"/>
        <c:lblAlgn val="ctr"/>
        <c:lblOffset val="100"/>
        <c:noMultiLvlLbl val="0"/>
      </c:catAx>
      <c:valAx>
        <c:axId val="169113769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671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pPr>
            <a:r>
              <a:rPr lang="en-US" sz="1800" b="1"/>
              <a:t>Odds</a:t>
            </a:r>
            <a:r>
              <a:rPr lang="en-US" sz="1800" b="1" baseline="0"/>
              <a:t> Coefficients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'[extracleaned_csv.xlsx]Dashboard by Grouping'!$BB$4</c:f>
              <c:strCache>
                <c:ptCount val="1"/>
                <c:pt idx="0">
                  <c:v>Coef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numFmt formatCode="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venir Next LT Pro" panose="020B0504020202020204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'[extracleaned_csv.xlsx]Dashboard by Grouping'!$BA$5:$BA$16</c:f>
              <c:strCache>
                <c:ptCount val="12"/>
                <c:pt idx="0">
                  <c:v>Send Count</c:v>
                </c:pt>
                <c:pt idx="1">
                  <c:v>Subscription Duration</c:v>
                </c:pt>
                <c:pt idx="2">
                  <c:v>Click Count</c:v>
                </c:pt>
                <c:pt idx="3">
                  <c:v>Purchase Store</c:v>
                </c:pt>
                <c:pt idx="4">
                  <c:v>Country_Europe</c:v>
                </c:pt>
                <c:pt idx="5">
                  <c:v>Free Trial User</c:v>
                </c:pt>
                <c:pt idx="6">
                  <c:v>Open Count</c:v>
                </c:pt>
                <c:pt idx="7">
                  <c:v>Demo User</c:v>
                </c:pt>
                <c:pt idx="8">
                  <c:v>Country_US/Canada</c:v>
                </c:pt>
                <c:pt idx="9">
                  <c:v>Country_Other</c:v>
                </c:pt>
                <c:pt idx="10">
                  <c:v>Email Subscriber</c:v>
                </c:pt>
                <c:pt idx="11">
                  <c:v>Push Notifications</c:v>
                </c:pt>
              </c:strCache>
            </c:strRef>
          </c:cat>
          <c:val>
            <c:numRef>
              <c:f>'[extracleaned_csv.xlsx]Dashboard by Grouping'!$BB$5:$BB$16</c:f>
              <c:numCache>
                <c:formatCode>0.000</c:formatCode>
                <c:ptCount val="12"/>
                <c:pt idx="0">
                  <c:v>-4.4052000000000001E-2</c:v>
                </c:pt>
                <c:pt idx="1">
                  <c:v>-2.1000000000000001E-4</c:v>
                </c:pt>
                <c:pt idx="2">
                  <c:v>0</c:v>
                </c:pt>
                <c:pt idx="3">
                  <c:v>2.1271999999999999E-2</c:v>
                </c:pt>
                <c:pt idx="4">
                  <c:v>3.4907000000000001E-2</c:v>
                </c:pt>
                <c:pt idx="5">
                  <c:v>5.3974000000000001E-2</c:v>
                </c:pt>
                <c:pt idx="6">
                  <c:v>7.4039999999999995E-2</c:v>
                </c:pt>
                <c:pt idx="7">
                  <c:v>7.707E-2</c:v>
                </c:pt>
                <c:pt idx="8">
                  <c:v>0.122069</c:v>
                </c:pt>
                <c:pt idx="9">
                  <c:v>0.13968</c:v>
                </c:pt>
                <c:pt idx="10">
                  <c:v>0.16024099999999999</c:v>
                </c:pt>
                <c:pt idx="11">
                  <c:v>0.16925100000000001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5-1F41-80B9-90F263FCFA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63498800"/>
        <c:axId val="80462400"/>
      </c:barChart>
      <c:catAx>
        <c:axId val="463498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pPr>
            <a:endParaRPr lang="en-US"/>
          </a:p>
        </c:txPr>
        <c:crossAx val="80462400"/>
        <c:crosses val="autoZero"/>
        <c:auto val="1"/>
        <c:lblAlgn val="ctr"/>
        <c:lblOffset val="100"/>
        <c:noMultiLvlLbl val="0"/>
      </c:catAx>
      <c:valAx>
        <c:axId val="80462400"/>
        <c:scaling>
          <c:orientation val="minMax"/>
        </c:scaling>
        <c:delete val="0"/>
        <c:axPos val="b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pPr>
            <a:endParaRPr lang="en-US"/>
          </a:p>
        </c:txPr>
        <c:crossAx val="46349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Avenir Next LT Pro" panose="020B0504020202020204" pitchFamily="34" charset="77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b="1"/>
              <a:t>Feature Importance</a:t>
            </a:r>
            <a:r>
              <a:rPr lang="en-US" b="1" baseline="0"/>
              <a:t> Predicting  </a:t>
            </a:r>
          </a:p>
          <a:p>
            <a:pPr>
              <a:defRPr b="1"/>
            </a:pPr>
            <a:r>
              <a:rPr lang="en-US" b="1" baseline="0"/>
              <a:t>Subscriber Churn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'[extracleaned_csv.xlsx]extracleaned_csv (2)'!$AJ$17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'[extracleaned_csv.xlsx]extracleaned_csv (2)'!$AI$18:$AI$27</c:f>
              <c:strCache>
                <c:ptCount val="9"/>
                <c:pt idx="0">
                  <c:v>Click Count</c:v>
                </c:pt>
                <c:pt idx="1">
                  <c:v>Push Notifications</c:v>
                </c:pt>
                <c:pt idx="2">
                  <c:v>Free Trial User</c:v>
                </c:pt>
                <c:pt idx="3">
                  <c:v>Demo User</c:v>
                </c:pt>
                <c:pt idx="4">
                  <c:v>Activity Type Count</c:v>
                </c:pt>
                <c:pt idx="5">
                  <c:v>Email Open %</c:v>
                </c:pt>
                <c:pt idx="6">
                  <c:v>ID Count</c:v>
                </c:pt>
                <c:pt idx="7">
                  <c:v>Purchase Amount</c:v>
                </c:pt>
                <c:pt idx="8">
                  <c:v>Subscription Duration</c:v>
                </c:pt>
              </c:strCache>
            </c:strRef>
          </c:cat>
          <c:val>
            <c:numRef>
              <c:f>'[extracleaned_csv.xlsx]extracleaned_csv (2)'!$AJ$18:$AJ$27</c:f>
              <c:numCache>
                <c:formatCode>0.000</c:formatCode>
                <c:ptCount val="10"/>
                <c:pt idx="0">
                  <c:v>1.0000000000000001E-5</c:v>
                </c:pt>
                <c:pt idx="1">
                  <c:v>7.4949999999999999E-3</c:v>
                </c:pt>
                <c:pt idx="2">
                  <c:v>8.3599999999999994E-3</c:v>
                </c:pt>
                <c:pt idx="3">
                  <c:v>1.4120000000000001E-2</c:v>
                </c:pt>
                <c:pt idx="4">
                  <c:v>3.5799999999999998E-2</c:v>
                </c:pt>
                <c:pt idx="5">
                  <c:v>9.9589999999999998E-2</c:v>
                </c:pt>
                <c:pt idx="6">
                  <c:v>0.1114</c:v>
                </c:pt>
                <c:pt idx="7">
                  <c:v>0.34</c:v>
                </c:pt>
                <c:pt idx="8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0-4E63-AE11-00F21B27D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7134624"/>
        <c:axId val="1691137696"/>
      </c:barChart>
      <c:catAx>
        <c:axId val="176713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91137696"/>
        <c:crosses val="autoZero"/>
        <c:auto val="1"/>
        <c:lblAlgn val="ctr"/>
        <c:lblOffset val="100"/>
        <c:noMultiLvlLbl val="0"/>
      </c:catAx>
      <c:valAx>
        <c:axId val="1691137696"/>
        <c:scaling>
          <c:orientation val="minMax"/>
        </c:scaling>
        <c:delete val="0"/>
        <c:axPos val="b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671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807E5-FDB7-A440-BCB4-92D64A34995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A8F5A-AEDF-DD40-9CE4-CD2FDACC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A8F5A-AEDF-DD40-9CE4-CD2FDACCC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1.jpe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23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4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504E3-BB81-BF9C-709F-B64F02310572}"/>
              </a:ext>
            </a:extLst>
          </p:cNvPr>
          <p:cNvSpPr/>
          <p:nvPr/>
        </p:nvSpPr>
        <p:spPr>
          <a:xfrm>
            <a:off x="1073274" y="740229"/>
            <a:ext cx="9840686" cy="5511322"/>
          </a:xfrm>
          <a:prstGeom prst="rect">
            <a:avLst/>
          </a:prstGeom>
          <a:solidFill>
            <a:srgbClr val="002060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6" name="Picture 2" descr="Chapman Logo and Marks - Branding Toolkit">
            <a:extLst>
              <a:ext uri="{FF2B5EF4-FFF2-40B4-BE49-F238E27FC236}">
                <a16:creationId xmlns:a16="http://schemas.microsoft.com/office/drawing/2014/main" id="{B157600E-AF7B-40BE-E772-2A2661EF1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3290665" y="9082088"/>
            <a:ext cx="119107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371425-027E-0642-3AE8-C62E0F9EFAA3}"/>
              </a:ext>
            </a:extLst>
          </p:cNvPr>
          <p:cNvSpPr/>
          <p:nvPr/>
        </p:nvSpPr>
        <p:spPr>
          <a:xfrm>
            <a:off x="6881317" y="1650911"/>
            <a:ext cx="1544846" cy="1844979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53FA-0635-E206-071C-899E3D80EC34}"/>
              </a:ext>
            </a:extLst>
          </p:cNvPr>
          <p:cNvSpPr/>
          <p:nvPr/>
        </p:nvSpPr>
        <p:spPr>
          <a:xfrm>
            <a:off x="7819693" y="1985835"/>
            <a:ext cx="1544846" cy="1844979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71CE-0B1E-9C95-E647-5731A440BEEA}"/>
              </a:ext>
            </a:extLst>
          </p:cNvPr>
          <p:cNvSpPr/>
          <p:nvPr/>
        </p:nvSpPr>
        <p:spPr>
          <a:xfrm>
            <a:off x="1589509" y="2279437"/>
            <a:ext cx="4404108" cy="275648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689F0-7E9A-D50B-47C5-2A7E61D81512}"/>
              </a:ext>
            </a:extLst>
          </p:cNvPr>
          <p:cNvSpPr/>
          <p:nvPr/>
        </p:nvSpPr>
        <p:spPr>
          <a:xfrm>
            <a:off x="2295621" y="2573400"/>
            <a:ext cx="4404108" cy="275648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B3A5A-07CB-5B3C-0569-C87C8108AA50}"/>
              </a:ext>
            </a:extLst>
          </p:cNvPr>
          <p:cNvSpPr/>
          <p:nvPr/>
        </p:nvSpPr>
        <p:spPr>
          <a:xfrm>
            <a:off x="618168" y="2793882"/>
            <a:ext cx="5553107" cy="300494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cs typeface="Times New Roman"/>
              </a:rPr>
              <a:t>Rosetta Stone</a:t>
            </a:r>
            <a:r>
              <a:rPr lang="en-US" sz="4400" b="1">
                <a:solidFill>
                  <a:prstClr val="black"/>
                </a:solidFill>
                <a:latin typeface="Avenir Next LT Pro"/>
                <a:cs typeface="Times New Roman"/>
              </a:rPr>
              <a:t> 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cs typeface="Times New Roman"/>
              </a:rPr>
              <a:t>Subscriber Analysis</a:t>
            </a:r>
            <a:endParaRPr lang="en-US" sz="3200" b="1">
              <a:solidFill>
                <a:prstClr val="black"/>
              </a:solidFill>
              <a:latin typeface="Avenir Next LT Pro"/>
              <a:cs typeface="Times New Roman"/>
            </a:endParaRPr>
          </a:p>
          <a:p>
            <a:pPr lvl="1"/>
            <a:endParaRPr lang="en-US" sz="1400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  <a:p>
            <a:pPr lvl="1"/>
            <a:r>
              <a:rPr lang="en-US" sz="1400" b="1">
                <a:solidFill>
                  <a:schemeClr val="tx1"/>
                </a:solidFill>
                <a:latin typeface="Avenir Next LT Pro"/>
                <a:cs typeface="Times New Roman"/>
              </a:rPr>
              <a:t>MGSC 410: Applied Business Analytics</a:t>
            </a:r>
          </a:p>
          <a:p>
            <a:pPr lvl="1"/>
            <a:r>
              <a:rPr lang="en-US" sz="1400" b="1">
                <a:solidFill>
                  <a:schemeClr val="tx1"/>
                </a:solidFill>
                <a:latin typeface="Avenir Next LT Pro"/>
                <a:cs typeface="Times New Roman"/>
              </a:rPr>
              <a:t>November 30th, 2023</a:t>
            </a:r>
          </a:p>
          <a:p>
            <a:pPr lvl="1"/>
            <a:endParaRPr lang="en-US" sz="1400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  <a:p>
            <a:pPr lvl="1"/>
            <a:r>
              <a:rPr lang="en-US" sz="1400" b="1">
                <a:solidFill>
                  <a:schemeClr val="tx1"/>
                </a:solidFill>
                <a:latin typeface="Avenir Next LT Pro"/>
                <a:cs typeface="Times New Roman"/>
              </a:rPr>
              <a:t>David Veksler, Willie Sine, Kyle Sharp, </a:t>
            </a:r>
            <a:r>
              <a:rPr lang="en-US" sz="1400" b="1" err="1">
                <a:solidFill>
                  <a:schemeClr val="tx1"/>
                </a:solidFill>
                <a:latin typeface="Avenir Next LT Pro"/>
                <a:cs typeface="Times New Roman"/>
              </a:rPr>
              <a:t>Kreesh</a:t>
            </a:r>
            <a:r>
              <a:rPr lang="en-US" sz="1400" b="1">
                <a:solidFill>
                  <a:schemeClr val="tx1"/>
                </a:solidFill>
                <a:latin typeface="Avenir Next LT Pro"/>
                <a:cs typeface="Times New Roman"/>
              </a:rPr>
              <a:t> Teli, Samith Lakka, Matthew Urata-Espinosa</a:t>
            </a:r>
            <a:endParaRPr lang="en-US" sz="1400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BE72CA8-1319-C429-29EB-72299868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tx1"/>
                </a:solidFill>
                <a:latin typeface="Avenir Next LT Pro" panose="020B0504020202020204" pitchFamily="34" charset="77"/>
              </a:rPr>
              <a:t>1</a:t>
            </a:fld>
            <a:endParaRPr lang="en-US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7F930-2155-0642-BBE1-FF5BEF04CBE3}"/>
              </a:ext>
            </a:extLst>
          </p:cNvPr>
          <p:cNvSpPr/>
          <p:nvPr/>
        </p:nvSpPr>
        <p:spPr>
          <a:xfrm>
            <a:off x="7204448" y="1139128"/>
            <a:ext cx="4731738" cy="213747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endParaRPr lang="en-US" sz="1400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pic>
        <p:nvPicPr>
          <p:cNvPr id="2" name="Picture 2" descr="Rosetta Stone Logo | Rosetta stone, Learning a second language, Learn  english">
            <a:extLst>
              <a:ext uri="{FF2B5EF4-FFF2-40B4-BE49-F238E27FC236}">
                <a16:creationId xmlns:a16="http://schemas.microsoft.com/office/drawing/2014/main" id="{671BA4DB-4D21-D0F7-B409-85700A30E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6" b="25376"/>
          <a:stretch/>
        </p:blipFill>
        <p:spPr bwMode="auto">
          <a:xfrm>
            <a:off x="7773887" y="1265016"/>
            <a:ext cx="3799945" cy="18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10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C9539-AC92-7495-8E88-23FA0DD1EE0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Subscribers with Upselling Potential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33A1A7BF-BD77-DBFE-7A23-4133306FEFE7}"/>
              </a:ext>
            </a:extLst>
          </p:cNvPr>
          <p:cNvSpPr/>
          <p:nvPr/>
        </p:nvSpPr>
        <p:spPr>
          <a:xfrm>
            <a:off x="3361883" y="2281460"/>
            <a:ext cx="2410128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Auto Renew</a:t>
            </a:r>
          </a:p>
        </p:txBody>
      </p:sp>
      <p:sp>
        <p:nvSpPr>
          <p:cNvPr id="14" name="Rectangle: Rounded Corners 20">
            <a:extLst>
              <a:ext uri="{FF2B5EF4-FFF2-40B4-BE49-F238E27FC236}">
                <a16:creationId xmlns:a16="http://schemas.microsoft.com/office/drawing/2014/main" id="{07777330-15C9-256D-4289-6AD761DFD91A}"/>
              </a:ext>
            </a:extLst>
          </p:cNvPr>
          <p:cNvSpPr/>
          <p:nvPr/>
        </p:nvSpPr>
        <p:spPr>
          <a:xfrm>
            <a:off x="574687" y="2281459"/>
            <a:ext cx="2410128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Email Open %</a:t>
            </a:r>
            <a:endParaRPr lang="en-US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20">
            <a:extLst>
              <a:ext uri="{FF2B5EF4-FFF2-40B4-BE49-F238E27FC236}">
                <a16:creationId xmlns:a16="http://schemas.microsoft.com/office/drawing/2014/main" id="{CA1ECFAB-D3D4-1505-D7E7-9B16F385DD0C}"/>
              </a:ext>
            </a:extLst>
          </p:cNvPr>
          <p:cNvSpPr/>
          <p:nvPr/>
        </p:nvSpPr>
        <p:spPr>
          <a:xfrm>
            <a:off x="6149080" y="2281459"/>
            <a:ext cx="2410128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Subscription</a:t>
            </a:r>
          </a:p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  Duration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20">
            <a:extLst>
              <a:ext uri="{FF2B5EF4-FFF2-40B4-BE49-F238E27FC236}">
                <a16:creationId xmlns:a16="http://schemas.microsoft.com/office/drawing/2014/main" id="{57C4261E-795F-D927-1E8B-FC7C30760147}"/>
              </a:ext>
            </a:extLst>
          </p:cNvPr>
          <p:cNvSpPr/>
          <p:nvPr/>
        </p:nvSpPr>
        <p:spPr>
          <a:xfrm>
            <a:off x="8936276" y="2281459"/>
            <a:ext cx="2410128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 Purchase</a:t>
            </a:r>
          </a:p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 Amount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0BC181F1-C815-9910-9F26-E658CD932838}"/>
              </a:ext>
            </a:extLst>
          </p:cNvPr>
          <p:cNvSpPr/>
          <p:nvPr/>
        </p:nvSpPr>
        <p:spPr>
          <a:xfrm>
            <a:off x="1120423" y="1070984"/>
            <a:ext cx="10220996" cy="59282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venir Next LT Pro"/>
                <a:cs typeface="Times New Roman"/>
              </a:rPr>
              <a:t>K-Means Clustering Algorithm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B242C6-E7BF-3D6F-AF2A-0B69267EED43}"/>
              </a:ext>
            </a:extLst>
          </p:cNvPr>
          <p:cNvSpPr/>
          <p:nvPr/>
        </p:nvSpPr>
        <p:spPr>
          <a:xfrm>
            <a:off x="458603" y="962875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b="1">
              <a:latin typeface="Avenir Next LT Pro" panose="020B0504020202020204" pitchFamily="34" charset="77"/>
            </a:endParaRPr>
          </a:p>
        </p:txBody>
      </p:sp>
      <p:pic>
        <p:nvPicPr>
          <p:cNvPr id="13" name="Graphic 12" descr="Network outline">
            <a:extLst>
              <a:ext uri="{FF2B5EF4-FFF2-40B4-BE49-F238E27FC236}">
                <a16:creationId xmlns:a16="http://schemas.microsoft.com/office/drawing/2014/main" id="{58A39ED7-A245-7B03-222A-885B4A90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161" y="1046019"/>
            <a:ext cx="589860" cy="589860"/>
          </a:xfrm>
          <a:prstGeom prst="rect">
            <a:avLst/>
          </a:prstGeom>
        </p:spPr>
      </p:pic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A4C3EF87-38D1-FE8E-C9C5-F0762150CEBE}"/>
              </a:ext>
            </a:extLst>
          </p:cNvPr>
          <p:cNvSpPr/>
          <p:nvPr/>
        </p:nvSpPr>
        <p:spPr>
          <a:xfrm>
            <a:off x="1662235" y="3749053"/>
            <a:ext cx="8622157" cy="59282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venir Next LT Pro"/>
                <a:cs typeface="Times New Roman"/>
              </a:rPr>
              <a:t>Hyperparameter Tuning</a:t>
            </a:r>
            <a:endParaRPr lang="en-US"/>
          </a:p>
        </p:txBody>
      </p:sp>
      <p:sp>
        <p:nvSpPr>
          <p:cNvPr id="22" name="Rectangle: Rounded Corners 20">
            <a:extLst>
              <a:ext uri="{FF2B5EF4-FFF2-40B4-BE49-F238E27FC236}">
                <a16:creationId xmlns:a16="http://schemas.microsoft.com/office/drawing/2014/main" id="{1D230741-B223-0FA9-9866-1E67C843B59D}"/>
              </a:ext>
            </a:extLst>
          </p:cNvPr>
          <p:cNvSpPr/>
          <p:nvPr/>
        </p:nvSpPr>
        <p:spPr>
          <a:xfrm>
            <a:off x="2503096" y="4837408"/>
            <a:ext cx="6935419" cy="949607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                 Four Distinct Customer Clusters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08A11-BC09-CF57-40CD-CA5859FB1B55}"/>
              </a:ext>
            </a:extLst>
          </p:cNvPr>
          <p:cNvCxnSpPr>
            <a:cxnSpLocks/>
          </p:cNvCxnSpPr>
          <p:nvPr/>
        </p:nvCxnSpPr>
        <p:spPr>
          <a:xfrm flipH="1">
            <a:off x="1734032" y="3284460"/>
            <a:ext cx="8422823" cy="179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242A8E-C348-69CB-74E2-A6FC7F91DDB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134154" y="2955919"/>
            <a:ext cx="7186" cy="32353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375021-00F0-1EC2-4BBE-13DAF560679A}"/>
              </a:ext>
            </a:extLst>
          </p:cNvPr>
          <p:cNvCxnSpPr>
            <a:cxnSpLocks/>
          </p:cNvCxnSpPr>
          <p:nvPr/>
        </p:nvCxnSpPr>
        <p:spPr>
          <a:xfrm>
            <a:off x="1766691" y="2980884"/>
            <a:ext cx="3651" cy="3038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256342-B09E-6F57-ED3B-1F1BC1B45A0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354143" y="2955919"/>
            <a:ext cx="1" cy="29759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093435-F476-BAD5-4C66-EE9B2DFE0B3C}"/>
              </a:ext>
            </a:extLst>
          </p:cNvPr>
          <p:cNvCxnSpPr>
            <a:cxnSpLocks/>
          </p:cNvCxnSpPr>
          <p:nvPr/>
        </p:nvCxnSpPr>
        <p:spPr>
          <a:xfrm flipH="1">
            <a:off x="4565556" y="2955919"/>
            <a:ext cx="1391" cy="32724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4C018E-2837-BA6D-9680-595143213D0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973314" y="3259306"/>
            <a:ext cx="787" cy="48974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2632C-C3E4-2E31-B306-B911A8A65FA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973314" y="4341873"/>
            <a:ext cx="2518" cy="50439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Email with solid fill">
            <a:extLst>
              <a:ext uri="{FF2B5EF4-FFF2-40B4-BE49-F238E27FC236}">
                <a16:creationId xmlns:a16="http://schemas.microsoft.com/office/drawing/2014/main" id="{7BFDE101-BF77-1272-A08F-93985F810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305" y="2343214"/>
            <a:ext cx="527407" cy="527407"/>
          </a:xfrm>
          <a:prstGeom prst="rect">
            <a:avLst/>
          </a:prstGeom>
        </p:spPr>
      </p:pic>
      <p:pic>
        <p:nvPicPr>
          <p:cNvPr id="15" name="Graphic 14" descr="Repeat with solid fill">
            <a:extLst>
              <a:ext uri="{FF2B5EF4-FFF2-40B4-BE49-F238E27FC236}">
                <a16:creationId xmlns:a16="http://schemas.microsoft.com/office/drawing/2014/main" id="{3621E1A4-9758-D87A-049B-66802D433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2438" y="2368346"/>
            <a:ext cx="500354" cy="500354"/>
          </a:xfrm>
          <a:prstGeom prst="rect">
            <a:avLst/>
          </a:prstGeom>
        </p:spPr>
      </p:pic>
      <p:pic>
        <p:nvPicPr>
          <p:cNvPr id="25" name="Graphic 24" descr="Stopwatch outline">
            <a:extLst>
              <a:ext uri="{FF2B5EF4-FFF2-40B4-BE49-F238E27FC236}">
                <a16:creationId xmlns:a16="http://schemas.microsoft.com/office/drawing/2014/main" id="{36CC1883-00DB-774B-AF05-D214357BD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9079" y="2271814"/>
            <a:ext cx="588618" cy="588618"/>
          </a:xfrm>
          <a:prstGeom prst="rect">
            <a:avLst/>
          </a:prstGeom>
        </p:spPr>
      </p:pic>
      <p:pic>
        <p:nvPicPr>
          <p:cNvPr id="33" name="Graphic 32" descr="Dollar with solid fill">
            <a:extLst>
              <a:ext uri="{FF2B5EF4-FFF2-40B4-BE49-F238E27FC236}">
                <a16:creationId xmlns:a16="http://schemas.microsoft.com/office/drawing/2014/main" id="{F4706535-2014-2A82-1AAF-1FA72DE17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36276" y="2339831"/>
            <a:ext cx="534174" cy="534174"/>
          </a:xfrm>
          <a:prstGeom prst="rect">
            <a:avLst/>
          </a:prstGeom>
        </p:spPr>
      </p:pic>
      <p:pic>
        <p:nvPicPr>
          <p:cNvPr id="37" name="Graphic 36" descr="Pyramid with levels with solid fill">
            <a:extLst>
              <a:ext uri="{FF2B5EF4-FFF2-40B4-BE49-F238E27FC236}">
                <a16:creationId xmlns:a16="http://schemas.microsoft.com/office/drawing/2014/main" id="{21FC9AD9-3011-E170-DEF0-86946FD559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8812" y="4842434"/>
            <a:ext cx="914400" cy="914400"/>
          </a:xfrm>
          <a:prstGeom prst="rect">
            <a:avLst/>
          </a:prstGeom>
        </p:spPr>
      </p:pic>
      <p:pic>
        <p:nvPicPr>
          <p:cNvPr id="38" name="Graphic 37" descr="Pyramid with levels with solid fill">
            <a:extLst>
              <a:ext uri="{FF2B5EF4-FFF2-40B4-BE49-F238E27FC236}">
                <a16:creationId xmlns:a16="http://schemas.microsoft.com/office/drawing/2014/main" id="{69C48BFE-DCD5-9183-389E-8EA2459F9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21876" y="4841112"/>
            <a:ext cx="914400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4BCF24-82D6-B87C-EDD7-A7BA8C734DE8}"/>
              </a:ext>
            </a:extLst>
          </p:cNvPr>
          <p:cNvCxnSpPr>
            <a:cxnSpLocks/>
          </p:cNvCxnSpPr>
          <p:nvPr/>
        </p:nvCxnSpPr>
        <p:spPr>
          <a:xfrm flipH="1">
            <a:off x="1779751" y="1990836"/>
            <a:ext cx="837710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03B57C-6594-82C7-92A7-065A5ED8CD8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59996" y="1981313"/>
            <a:ext cx="6951" cy="30014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AC13E0-4E8C-EF57-5973-85FDD37EE76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779751" y="1992631"/>
            <a:ext cx="0" cy="28882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E4A21E-A4B2-CC5A-53AC-D49575B60E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354143" y="1990836"/>
            <a:ext cx="1" cy="2906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7C3ACD-A4BF-EDE5-7621-04FB6851429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141340" y="1981767"/>
            <a:ext cx="0" cy="29969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C5205A-3D58-C40C-6AB7-D16068EA42AA}"/>
              </a:ext>
            </a:extLst>
          </p:cNvPr>
          <p:cNvCxnSpPr>
            <a:cxnSpLocks/>
          </p:cNvCxnSpPr>
          <p:nvPr/>
        </p:nvCxnSpPr>
        <p:spPr>
          <a:xfrm flipH="1">
            <a:off x="5973313" y="1496327"/>
            <a:ext cx="787" cy="48974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11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Subscribers with Upselling Potential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CE8ED-EBEF-ED9D-224A-1DEE45C6BBD6}"/>
              </a:ext>
            </a:extLst>
          </p:cNvPr>
          <p:cNvSpPr txBox="1"/>
          <p:nvPr/>
        </p:nvSpPr>
        <p:spPr>
          <a:xfrm>
            <a:off x="1538377" y="1768415"/>
            <a:ext cx="8856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K-Means Model 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855B49-D011-52D7-C9DA-74BDEB34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03115"/>
              </p:ext>
            </p:extLst>
          </p:nvPr>
        </p:nvGraphicFramePr>
        <p:xfrm>
          <a:off x="537028" y="1066800"/>
          <a:ext cx="8165861" cy="3115784"/>
        </p:xfrm>
        <a:graphic>
          <a:graphicData uri="http://schemas.openxmlformats.org/drawingml/2006/table">
            <a:tbl>
              <a:tblPr/>
              <a:tblGrid>
                <a:gridCol w="1638643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638643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  <a:gridCol w="1638643">
                  <a:extLst>
                    <a:ext uri="{9D8B030D-6E8A-4147-A177-3AD203B41FA5}">
                      <a16:colId xmlns:a16="http://schemas.microsoft.com/office/drawing/2014/main" val="333186295"/>
                    </a:ext>
                  </a:extLst>
                </a:gridCol>
                <a:gridCol w="1638643">
                  <a:extLst>
                    <a:ext uri="{9D8B030D-6E8A-4147-A177-3AD203B41FA5}">
                      <a16:colId xmlns:a16="http://schemas.microsoft.com/office/drawing/2014/main" val="2025792692"/>
                    </a:ext>
                  </a:extLst>
                </a:gridCol>
                <a:gridCol w="1611289">
                  <a:extLst>
                    <a:ext uri="{9D8B030D-6E8A-4147-A177-3AD203B41FA5}">
                      <a16:colId xmlns:a16="http://schemas.microsoft.com/office/drawing/2014/main" val="1490946722"/>
                    </a:ext>
                  </a:extLst>
                </a:gridCol>
              </a:tblGrid>
              <a:tr h="47119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/>
                          <a:cs typeface="Calibri"/>
                        </a:rPr>
                        <a:t>Customer Segment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Avenir Next LT Pro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/>
                          <a:ea typeface="+mn-ea"/>
                          <a:cs typeface="Calibri"/>
                        </a:rPr>
                        <a:t>Email Open Percentage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/>
                          <a:ea typeface="+mn-ea"/>
                          <a:cs typeface="Calibri"/>
                        </a:rPr>
                        <a:t>Auto Renew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/>
                          <a:ea typeface="+mn-ea"/>
                          <a:cs typeface="Calibri"/>
                        </a:rPr>
                        <a:t>Subscription Duration (Days)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ase" latinLnBrk="0" hangingPunct="1"/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/>
                          <a:ea typeface="+mn-ea"/>
                          <a:cs typeface="Calibri"/>
                        </a:rPr>
                        <a:t>Purchase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628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Cluster 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'Loyal Subscribers'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0.54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2,291</a:t>
                      </a:r>
                      <a:endParaRPr 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$57.40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  <a:tr h="628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u="sng">
                          <a:latin typeface="Avenir Next LT Pro"/>
                          <a:cs typeface="Calibri"/>
                        </a:rPr>
                        <a:t>Cluster 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i="1">
                          <a:latin typeface="Avenir Next LT Pro"/>
                          <a:cs typeface="Calibri"/>
                        </a:rPr>
                        <a:t>'Free-Trial Forgetters'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0.08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1.00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304.99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latin typeface="Avenir Next LT Pro"/>
                          <a:cs typeface="Calibri"/>
                        </a:rPr>
                        <a:t>$51.89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9909"/>
                  </a:ext>
                </a:extLst>
              </a:tr>
              <a:tr h="628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u="sng">
                          <a:latin typeface="Avenir Next LT Pro"/>
                          <a:cs typeface="Calibri"/>
                        </a:rPr>
                        <a:t>Cluster 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i="1">
                          <a:latin typeface="Avenir Next LT Pro"/>
                          <a:cs typeface="Calibri"/>
                        </a:rPr>
                        <a:t>'Lifetime Subscribers'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0.19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0.0014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28,710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$203.55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76802"/>
                  </a:ext>
                </a:extLst>
              </a:tr>
              <a:tr h="628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u="sng">
                          <a:latin typeface="Avenir Next LT Pro"/>
                          <a:cs typeface="Calibri"/>
                        </a:rPr>
                        <a:t>Cluster 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i="1">
                          <a:latin typeface="Avenir Next LT Pro"/>
                          <a:cs typeface="Calibri"/>
                        </a:rPr>
                        <a:t>'Noisy Subscribers'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Calibri"/>
                        </a:rPr>
                        <a:t>0.04</a:t>
                      </a:r>
                      <a:endParaRPr kumimoji="0"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Calibri"/>
                        </a:rPr>
                        <a:t>0.00</a:t>
                      </a:r>
                      <a:endParaRPr kumimoji="0" 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Calibri"/>
                        </a:rPr>
                        <a:t>986</a:t>
                      </a:r>
                      <a:endParaRPr kumimoji="0" 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Calibri"/>
                        </a:rPr>
                        <a:t>$29.88</a:t>
                      </a:r>
                      <a:endParaRPr kumimoji="0"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326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995B0E-DF31-D545-D9A1-E54450B2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6216"/>
              </p:ext>
            </p:extLst>
          </p:nvPr>
        </p:nvGraphicFramePr>
        <p:xfrm>
          <a:off x="9056914" y="1603828"/>
          <a:ext cx="2540702" cy="1707857"/>
        </p:xfrm>
        <a:graphic>
          <a:graphicData uri="http://schemas.openxmlformats.org/drawingml/2006/table">
            <a:tbl>
              <a:tblPr/>
              <a:tblGrid>
                <a:gridCol w="1270351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270351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</a:tblGrid>
              <a:tr h="856342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/>
                          <a:cs typeface="Calibri"/>
                        </a:rPr>
                        <a:t>K-Means Clustering Capability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12-Month Target Price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8515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Silhouette Score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0.622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9C4F9-FED2-833C-1A4C-16E923A0030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19958" y="4182584"/>
            <a:ext cx="0" cy="21771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9DD29-DDF5-C6F9-D5BB-95A1495F1833}"/>
              </a:ext>
            </a:extLst>
          </p:cNvPr>
          <p:cNvCxnSpPr>
            <a:cxnSpLocks/>
          </p:cNvCxnSpPr>
          <p:nvPr/>
        </p:nvCxnSpPr>
        <p:spPr>
          <a:xfrm>
            <a:off x="10323980" y="3313724"/>
            <a:ext cx="0" cy="105655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449DE-7991-E794-855D-BC99BE7DEB50}"/>
              </a:ext>
            </a:extLst>
          </p:cNvPr>
          <p:cNvCxnSpPr>
            <a:cxnSpLocks/>
          </p:cNvCxnSpPr>
          <p:nvPr/>
        </p:nvCxnSpPr>
        <p:spPr>
          <a:xfrm flipH="1">
            <a:off x="1119275" y="4402295"/>
            <a:ext cx="923031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6">
            <a:extLst>
              <a:ext uri="{FF2B5EF4-FFF2-40B4-BE49-F238E27FC236}">
                <a16:creationId xmlns:a16="http://schemas.microsoft.com/office/drawing/2014/main" id="{E282F35D-5260-BD17-249B-CCDD3F305844}"/>
              </a:ext>
            </a:extLst>
          </p:cNvPr>
          <p:cNvSpPr/>
          <p:nvPr/>
        </p:nvSpPr>
        <p:spPr>
          <a:xfrm>
            <a:off x="976728" y="4671741"/>
            <a:ext cx="10011152" cy="337290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600" b="1">
                <a:solidFill>
                  <a:prstClr val="white"/>
                </a:solidFill>
                <a:latin typeface="Avenir Next LT Pro"/>
              </a:rPr>
              <a:t>Attractive Customer Segments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3EFEE7-D26E-2D8A-C090-164F2C79C058}"/>
              </a:ext>
            </a:extLst>
          </p:cNvPr>
          <p:cNvCxnSpPr>
            <a:cxnSpLocks/>
          </p:cNvCxnSpPr>
          <p:nvPr/>
        </p:nvCxnSpPr>
        <p:spPr>
          <a:xfrm>
            <a:off x="1138323" y="4370278"/>
            <a:ext cx="7120" cy="157024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AC7452-794D-CD55-AD0F-180C2C10803C}"/>
              </a:ext>
            </a:extLst>
          </p:cNvPr>
          <p:cNvCxnSpPr>
            <a:cxnSpLocks/>
          </p:cNvCxnSpPr>
          <p:nvPr/>
        </p:nvCxnSpPr>
        <p:spPr>
          <a:xfrm>
            <a:off x="1119275" y="5400485"/>
            <a:ext cx="57416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E9F6E2B4-92F6-50AB-836E-B9A7C63132F5}"/>
              </a:ext>
            </a:extLst>
          </p:cNvPr>
          <p:cNvSpPr/>
          <p:nvPr/>
        </p:nvSpPr>
        <p:spPr>
          <a:xfrm>
            <a:off x="1693440" y="5187513"/>
            <a:ext cx="3608257" cy="425944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Avenir Next LT Pro"/>
              </a:rPr>
              <a:t>'Loyal Subscribers'</a:t>
            </a:r>
            <a:endParaRPr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A578894E-4835-2C96-DA83-B2AB440E9C33}"/>
              </a:ext>
            </a:extLst>
          </p:cNvPr>
          <p:cNvSpPr/>
          <p:nvPr/>
        </p:nvSpPr>
        <p:spPr>
          <a:xfrm>
            <a:off x="1693440" y="5704221"/>
            <a:ext cx="3608257" cy="425944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Avenir Next LT Pro"/>
              </a:rPr>
              <a:t>'Lifetime Subscribers'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8CFC2B-0CAB-5436-B6B4-7EE11853AADE}"/>
              </a:ext>
            </a:extLst>
          </p:cNvPr>
          <p:cNvCxnSpPr>
            <a:cxnSpLocks/>
          </p:cNvCxnSpPr>
          <p:nvPr/>
        </p:nvCxnSpPr>
        <p:spPr>
          <a:xfrm flipV="1">
            <a:off x="1119929" y="5916835"/>
            <a:ext cx="566386" cy="71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766AF829-8F26-8D11-3F4B-78DC54A7EA90}"/>
              </a:ext>
            </a:extLst>
          </p:cNvPr>
          <p:cNvSpPr/>
          <p:nvPr/>
        </p:nvSpPr>
        <p:spPr>
          <a:xfrm>
            <a:off x="5604312" y="5187513"/>
            <a:ext cx="5835218" cy="425944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venir Next LT Pro"/>
              </a:rPr>
              <a:t>Most attractive customer segment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latin typeface="Avenir Next LT Pro"/>
              </a:rPr>
              <a:t>Market similar offerings</a:t>
            </a:r>
            <a:endParaRPr lang="en-US" sz="1400" b="1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0A105F-E162-1D4A-32B2-AE79228A6D8D}"/>
              </a:ext>
            </a:extLst>
          </p:cNvPr>
          <p:cNvCxnSpPr>
            <a:cxnSpLocks/>
            <a:stCxn id="24" idx="3"/>
            <a:endCxn id="32" idx="2"/>
          </p:cNvCxnSpPr>
          <p:nvPr/>
        </p:nvCxnSpPr>
        <p:spPr>
          <a:xfrm>
            <a:off x="5301697" y="5400485"/>
            <a:ext cx="30261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99E300-5BED-EE41-2A48-7804531090FD}"/>
              </a:ext>
            </a:extLst>
          </p:cNvPr>
          <p:cNvCxnSpPr>
            <a:cxnSpLocks/>
            <a:stCxn id="26" idx="3"/>
            <a:endCxn id="37" idx="2"/>
          </p:cNvCxnSpPr>
          <p:nvPr/>
        </p:nvCxnSpPr>
        <p:spPr>
          <a:xfrm>
            <a:off x="5301697" y="5917193"/>
            <a:ext cx="318054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29C39A33-2126-C40E-47C2-BDFEBB194E67}"/>
              </a:ext>
            </a:extLst>
          </p:cNvPr>
          <p:cNvSpPr/>
          <p:nvPr/>
        </p:nvSpPr>
        <p:spPr>
          <a:xfrm>
            <a:off x="5619751" y="5704222"/>
            <a:ext cx="5835218" cy="425943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venir Next LT Pro"/>
                <a:ea typeface="+mn-lt"/>
                <a:cs typeface="+mn-lt"/>
              </a:rPr>
              <a:t>Second most attractive customer segment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latin typeface="Avenir Next LT Pro"/>
                <a:cs typeface="Calibri"/>
              </a:rPr>
              <a:t>Look to market additional business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34367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59550" y="782491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12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Indications of Subscriber Churn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174231-3F75-843F-1ABC-6572BD877B8F}"/>
              </a:ext>
            </a:extLst>
          </p:cNvPr>
          <p:cNvCxnSpPr>
            <a:cxnSpLocks/>
          </p:cNvCxnSpPr>
          <p:nvPr/>
        </p:nvCxnSpPr>
        <p:spPr>
          <a:xfrm>
            <a:off x="6096000" y="1167788"/>
            <a:ext cx="0" cy="49355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05F851-F133-91C9-CDEA-B3F9A50570F5}"/>
              </a:ext>
            </a:extLst>
          </p:cNvPr>
          <p:cNvSpPr txBox="1"/>
          <p:nvPr/>
        </p:nvSpPr>
        <p:spPr>
          <a:xfrm>
            <a:off x="246743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Logistic Regression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0B12A-4E6A-958E-13A8-0CFFC56DDAEF}"/>
              </a:ext>
            </a:extLst>
          </p:cNvPr>
          <p:cNvSpPr txBox="1"/>
          <p:nvPr/>
        </p:nvSpPr>
        <p:spPr>
          <a:xfrm>
            <a:off x="6108192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Random Forest Classification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5BA46-786D-63DC-2959-D35C7AEE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90722"/>
              </p:ext>
            </p:extLst>
          </p:nvPr>
        </p:nvGraphicFramePr>
        <p:xfrm>
          <a:off x="509121" y="1718727"/>
          <a:ext cx="2459163" cy="4121257"/>
        </p:xfrm>
        <a:graphic>
          <a:graphicData uri="http://schemas.openxmlformats.org/drawingml/2006/table">
            <a:tbl>
              <a:tblPr/>
              <a:tblGrid>
                <a:gridCol w="2459163">
                  <a:extLst>
                    <a:ext uri="{9D8B030D-6E8A-4147-A177-3AD203B41FA5}">
                      <a16:colId xmlns:a16="http://schemas.microsoft.com/office/drawing/2014/main" val="611886303"/>
                    </a:ext>
                  </a:extLst>
                </a:gridCol>
              </a:tblGrid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/>
                          <a:cs typeface="Calibri"/>
                        </a:rPr>
                        <a:t>Predictors for Auto Renew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64100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Email Subscribers</a:t>
                      </a:r>
                      <a:endParaRPr lang="en-US" sz="1600" b="1">
                        <a:latin typeface="Avenir Next LT Pro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87836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Open/ Send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52348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Demo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29120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Push Notifications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37331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Free Trial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64451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Subscription 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70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CAF111C-1BDF-5637-CAF0-0B5275462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6066"/>
              </p:ext>
            </p:extLst>
          </p:nvPr>
        </p:nvGraphicFramePr>
        <p:xfrm>
          <a:off x="3280691" y="2598715"/>
          <a:ext cx="2541504" cy="2361280"/>
        </p:xfrm>
        <a:graphic>
          <a:graphicData uri="http://schemas.openxmlformats.org/drawingml/2006/table">
            <a:tbl>
              <a:tblPr/>
              <a:tblGrid>
                <a:gridCol w="1270752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270752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</a:tblGrid>
              <a:tr h="59032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/>
                          <a:cs typeface="Calibri"/>
                        </a:rPr>
                        <a:t>Accuracy Scores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venir Next LT Pro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12-Month Target Price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590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  <a:tr h="590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9909"/>
                  </a:ext>
                </a:extLst>
              </a:tr>
              <a:tr h="590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/>
                          <a:cs typeface="Calibri"/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/>
                          <a:cs typeface="Calibri"/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614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ED26AEC-6563-26F4-26DC-26D6920D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32204"/>
              </p:ext>
            </p:extLst>
          </p:nvPr>
        </p:nvGraphicFramePr>
        <p:xfrm>
          <a:off x="6323117" y="1715202"/>
          <a:ext cx="2459163" cy="4124781"/>
        </p:xfrm>
        <a:graphic>
          <a:graphicData uri="http://schemas.openxmlformats.org/drawingml/2006/table">
            <a:tbl>
              <a:tblPr/>
              <a:tblGrid>
                <a:gridCol w="2459163">
                  <a:extLst>
                    <a:ext uri="{9D8B030D-6E8A-4147-A177-3AD203B41FA5}">
                      <a16:colId xmlns:a16="http://schemas.microsoft.com/office/drawing/2014/main" val="611886303"/>
                    </a:ext>
                  </a:extLst>
                </a:gridCol>
              </a:tblGrid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Predictors for Auto Renew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64100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Subscription Duration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87836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Purchase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52348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ID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29120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Email Open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37331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Activity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64451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Demo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7080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Free Trial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9512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Click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2869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D985B71-0C0B-B2B1-E059-7FB64D3D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70101"/>
              </p:ext>
            </p:extLst>
          </p:nvPr>
        </p:nvGraphicFramePr>
        <p:xfrm>
          <a:off x="9001123" y="2606029"/>
          <a:ext cx="2740710" cy="2325363"/>
        </p:xfrm>
        <a:graphic>
          <a:graphicData uri="http://schemas.openxmlformats.org/drawingml/2006/table">
            <a:tbl>
              <a:tblPr/>
              <a:tblGrid>
                <a:gridCol w="1370355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370355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</a:tblGrid>
              <a:tr h="775121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Hyper Parameters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12-Month Target Price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7751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Number of Trees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  <a:tr h="7751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Max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13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Indications of Subscriber Churn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B4BD9B7-664F-1DF6-67EE-E9C0E2C37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439471"/>
              </p:ext>
            </p:extLst>
          </p:nvPr>
        </p:nvGraphicFramePr>
        <p:xfrm>
          <a:off x="5717707" y="1052637"/>
          <a:ext cx="6021752" cy="493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C0DE7B-7D20-E5A2-F570-02D809DD2CC1}"/>
              </a:ext>
            </a:extLst>
          </p:cNvPr>
          <p:cNvCxnSpPr>
            <a:cxnSpLocks/>
          </p:cNvCxnSpPr>
          <p:nvPr/>
        </p:nvCxnSpPr>
        <p:spPr>
          <a:xfrm>
            <a:off x="1205397" y="2479090"/>
            <a:ext cx="0" cy="117360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0C0CA67-3D84-5F7B-B044-C502054DE65C}"/>
              </a:ext>
            </a:extLst>
          </p:cNvPr>
          <p:cNvSpPr/>
          <p:nvPr/>
        </p:nvSpPr>
        <p:spPr>
          <a:xfrm>
            <a:off x="452541" y="1607411"/>
            <a:ext cx="3482150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Positive Coefficients</a:t>
            </a:r>
          </a:p>
        </p:txBody>
      </p:sp>
      <p:sp>
        <p:nvSpPr>
          <p:cNvPr id="9" name="Rectangle: Rounded Corners 31">
            <a:extLst>
              <a:ext uri="{FF2B5EF4-FFF2-40B4-BE49-F238E27FC236}">
                <a16:creationId xmlns:a16="http://schemas.microsoft.com/office/drawing/2014/main" id="{DA689969-82FA-9246-05C0-DDB74C2DEAC9}"/>
              </a:ext>
            </a:extLst>
          </p:cNvPr>
          <p:cNvSpPr/>
          <p:nvPr/>
        </p:nvSpPr>
        <p:spPr>
          <a:xfrm>
            <a:off x="1401954" y="2123746"/>
            <a:ext cx="4052728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Email Subscriber</a:t>
            </a:r>
            <a:endParaRPr lang="en-US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7DF2EE-E01D-F7F4-1D52-3F9BE5B2C890}"/>
              </a:ext>
            </a:extLst>
          </p:cNvPr>
          <p:cNvCxnSpPr>
            <a:cxnSpLocks/>
          </p:cNvCxnSpPr>
          <p:nvPr/>
        </p:nvCxnSpPr>
        <p:spPr>
          <a:xfrm>
            <a:off x="1231975" y="4444569"/>
            <a:ext cx="0" cy="117360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DBE19F-D3A9-BE70-E19B-B855ED4A4810}"/>
              </a:ext>
            </a:extLst>
          </p:cNvPr>
          <p:cNvCxnSpPr>
            <a:cxnSpLocks/>
          </p:cNvCxnSpPr>
          <p:nvPr/>
        </p:nvCxnSpPr>
        <p:spPr>
          <a:xfrm>
            <a:off x="1247306" y="5589683"/>
            <a:ext cx="181226" cy="22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C1F9028-0F95-CD78-49A7-80AAFDD5ED07}"/>
              </a:ext>
            </a:extLst>
          </p:cNvPr>
          <p:cNvSpPr/>
          <p:nvPr/>
        </p:nvSpPr>
        <p:spPr>
          <a:xfrm>
            <a:off x="504891" y="1662344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FB2C89E5-F085-6AE9-4B0F-99D458E9AE6A}"/>
              </a:ext>
            </a:extLst>
          </p:cNvPr>
          <p:cNvSpPr/>
          <p:nvPr/>
        </p:nvSpPr>
        <p:spPr>
          <a:xfrm>
            <a:off x="869902" y="898659"/>
            <a:ext cx="4230368" cy="67446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Logistic Regression Findings</a:t>
            </a:r>
            <a:endParaRPr lang="en-US" b="1">
              <a:solidFill>
                <a:schemeClr val="tx1"/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31">
            <a:extLst>
              <a:ext uri="{FF2B5EF4-FFF2-40B4-BE49-F238E27FC236}">
                <a16:creationId xmlns:a16="http://schemas.microsoft.com/office/drawing/2014/main" id="{26831E98-95F1-E420-C57D-1EB9224AB328}"/>
              </a:ext>
            </a:extLst>
          </p:cNvPr>
          <p:cNvSpPr/>
          <p:nvPr/>
        </p:nvSpPr>
        <p:spPr>
          <a:xfrm>
            <a:off x="1401954" y="2752525"/>
            <a:ext cx="4052728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Push Notification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31">
            <a:extLst>
              <a:ext uri="{FF2B5EF4-FFF2-40B4-BE49-F238E27FC236}">
                <a16:creationId xmlns:a16="http://schemas.microsoft.com/office/drawing/2014/main" id="{8BC92AD5-87E3-6AFA-640D-B0537B9B68DE}"/>
              </a:ext>
            </a:extLst>
          </p:cNvPr>
          <p:cNvSpPr/>
          <p:nvPr/>
        </p:nvSpPr>
        <p:spPr>
          <a:xfrm>
            <a:off x="1401954" y="3381303"/>
            <a:ext cx="4052728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Open Count</a:t>
            </a:r>
            <a:endParaRPr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F3F71435-E6BE-E6BA-7A23-0E66CCC80B4C}"/>
              </a:ext>
            </a:extLst>
          </p:cNvPr>
          <p:cNvSpPr/>
          <p:nvPr/>
        </p:nvSpPr>
        <p:spPr>
          <a:xfrm>
            <a:off x="468823" y="4199400"/>
            <a:ext cx="3482150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Negative Coefficients</a:t>
            </a:r>
          </a:p>
        </p:txBody>
      </p: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9DC15D61-BEB5-A602-1A6C-8395294921B6}"/>
              </a:ext>
            </a:extLst>
          </p:cNvPr>
          <p:cNvSpPr/>
          <p:nvPr/>
        </p:nvSpPr>
        <p:spPr>
          <a:xfrm>
            <a:off x="1418236" y="4715735"/>
            <a:ext cx="4052728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Subscription Duration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D7F2FD-19B1-6EE2-7026-AC4D8E86979A}"/>
              </a:ext>
            </a:extLst>
          </p:cNvPr>
          <p:cNvSpPr/>
          <p:nvPr/>
        </p:nvSpPr>
        <p:spPr>
          <a:xfrm>
            <a:off x="521173" y="4254333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E34E62E8-F8FC-EAFE-9DF9-489516DA45AA}"/>
              </a:ext>
            </a:extLst>
          </p:cNvPr>
          <p:cNvSpPr/>
          <p:nvPr/>
        </p:nvSpPr>
        <p:spPr>
          <a:xfrm>
            <a:off x="1418236" y="5344514"/>
            <a:ext cx="4052728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Send Count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44848-67D2-F3CF-FC11-0120A441333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20728" y="2997724"/>
            <a:ext cx="18122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67785E-40D3-A5A3-688E-A8F68DA30D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220728" y="3624204"/>
            <a:ext cx="181226" cy="22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Upward trend with solid fill">
            <a:extLst>
              <a:ext uri="{FF2B5EF4-FFF2-40B4-BE49-F238E27FC236}">
                <a16:creationId xmlns:a16="http://schemas.microsoft.com/office/drawing/2014/main" id="{D4C688E0-FA0D-9725-9ED6-77C5E645A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84" y="1753037"/>
            <a:ext cx="635360" cy="635360"/>
          </a:xfrm>
          <a:prstGeom prst="rect">
            <a:avLst/>
          </a:prstGeom>
        </p:spPr>
      </p:pic>
      <p:pic>
        <p:nvPicPr>
          <p:cNvPr id="51" name="Graphic 50" descr="Downward trend graph with solid fill">
            <a:extLst>
              <a:ext uri="{FF2B5EF4-FFF2-40B4-BE49-F238E27FC236}">
                <a16:creationId xmlns:a16="http://schemas.microsoft.com/office/drawing/2014/main" id="{4D355447-FE3B-38DB-05BA-4AF92D403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866" y="4345026"/>
            <a:ext cx="635360" cy="6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14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Indications of Subscriber Churn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57CD4-F326-50AB-89D0-88B4D6EB4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6446" r="7348"/>
          <a:stretch/>
        </p:blipFill>
        <p:spPr>
          <a:xfrm>
            <a:off x="6420061" y="1084751"/>
            <a:ext cx="5078569" cy="3999946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2DF039A-986D-F29F-2F8E-71BFF242A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300912"/>
              </p:ext>
            </p:extLst>
          </p:nvPr>
        </p:nvGraphicFramePr>
        <p:xfrm>
          <a:off x="613581" y="1084752"/>
          <a:ext cx="4934356" cy="3826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tangle: Rounded Corners 20">
            <a:extLst>
              <a:ext uri="{FF2B5EF4-FFF2-40B4-BE49-F238E27FC236}">
                <a16:creationId xmlns:a16="http://schemas.microsoft.com/office/drawing/2014/main" id="{68B4790A-AFBB-FE65-6489-25994F5C22F0}"/>
              </a:ext>
            </a:extLst>
          </p:cNvPr>
          <p:cNvSpPr/>
          <p:nvPr/>
        </p:nvSpPr>
        <p:spPr>
          <a:xfrm>
            <a:off x="595705" y="5155697"/>
            <a:ext cx="4970108" cy="950867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Biggest indications of Customer Churn: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Subscription Duration, Purchase Amount, 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ID Count, Email Open %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5BF0FA-2E4D-4E75-E53E-533191E27D02}"/>
              </a:ext>
            </a:extLst>
          </p:cNvPr>
          <p:cNvSpPr/>
          <p:nvPr/>
        </p:nvSpPr>
        <p:spPr>
          <a:xfrm>
            <a:off x="6474291" y="5162099"/>
            <a:ext cx="4970108" cy="950866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Gain ability to predict customer churn 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with 84% accuracy</a:t>
            </a:r>
          </a:p>
        </p:txBody>
      </p:sp>
    </p:spTree>
    <p:extLst>
      <p:ext uri="{BB962C8B-B14F-4D97-AF65-F5344CB8AC3E}">
        <p14:creationId xmlns:p14="http://schemas.microsoft.com/office/powerpoint/2010/main" val="147561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15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Additional Business Opportunities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5AD64305-9771-077D-CD70-D76BC3488576}"/>
              </a:ext>
            </a:extLst>
          </p:cNvPr>
          <p:cNvSpPr/>
          <p:nvPr/>
        </p:nvSpPr>
        <p:spPr>
          <a:xfrm>
            <a:off x="3788017" y="990122"/>
            <a:ext cx="4615963" cy="4841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Enhanced In-App Gamification</a:t>
            </a:r>
            <a:endParaRPr lang="en-US">
              <a:solidFill>
                <a:schemeClr val="tx1"/>
              </a:solidFill>
              <a:latin typeface="Avenir Next LT Pro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04DE2-3705-3FCD-B6DD-78D224C80520}"/>
              </a:ext>
            </a:extLst>
          </p:cNvPr>
          <p:cNvCxnSpPr>
            <a:cxnSpLocks/>
          </p:cNvCxnSpPr>
          <p:nvPr/>
        </p:nvCxnSpPr>
        <p:spPr>
          <a:xfrm>
            <a:off x="1488942" y="2419734"/>
            <a:ext cx="0" cy="288723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04EDEC8-ECD8-FF56-398E-EADB013D4FA4}"/>
              </a:ext>
            </a:extLst>
          </p:cNvPr>
          <p:cNvSpPr/>
          <p:nvPr/>
        </p:nvSpPr>
        <p:spPr>
          <a:xfrm>
            <a:off x="1028218" y="1607771"/>
            <a:ext cx="486359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b="1">
                <a:latin typeface="Avenir Next LT Pro" panose="020F0502020204030204" pitchFamily="34" charset="0"/>
              </a:rPr>
              <a:t>Leveraging User Engagement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20582D-8B3B-5F05-3C7B-F2B3B16C6A80}"/>
              </a:ext>
            </a:extLst>
          </p:cNvPr>
          <p:cNvSpPr/>
          <p:nvPr/>
        </p:nvSpPr>
        <p:spPr>
          <a:xfrm>
            <a:off x="1080569" y="1662704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adge New with solid fill">
            <a:extLst>
              <a:ext uri="{FF2B5EF4-FFF2-40B4-BE49-F238E27FC236}">
                <a16:creationId xmlns:a16="http://schemas.microsoft.com/office/drawing/2014/main" id="{F2D91ABF-5910-090C-80F4-87862BE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046" y="1754642"/>
            <a:ext cx="621792" cy="621792"/>
          </a:xfrm>
          <a:prstGeom prst="rect">
            <a:avLst/>
          </a:prstGeom>
        </p:spPr>
      </p:pic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861741D8-617A-612A-3078-1702EAC2C5B2}"/>
              </a:ext>
            </a:extLst>
          </p:cNvPr>
          <p:cNvSpPr/>
          <p:nvPr/>
        </p:nvSpPr>
        <p:spPr>
          <a:xfrm>
            <a:off x="1839086" y="2687599"/>
            <a:ext cx="3798696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Implement quests, badges, and challenges to captivate users, fostering high engagement</a:t>
            </a:r>
          </a:p>
        </p:txBody>
      </p:sp>
      <p:sp>
        <p:nvSpPr>
          <p:cNvPr id="20" name="Rectangle: Rounded Corners 31">
            <a:extLst>
              <a:ext uri="{FF2B5EF4-FFF2-40B4-BE49-F238E27FC236}">
                <a16:creationId xmlns:a16="http://schemas.microsoft.com/office/drawing/2014/main" id="{F3A5EE69-D544-9628-0678-41C769252251}"/>
              </a:ext>
            </a:extLst>
          </p:cNvPr>
          <p:cNvSpPr/>
          <p:nvPr/>
        </p:nvSpPr>
        <p:spPr>
          <a:xfrm>
            <a:off x="1839087" y="4466297"/>
            <a:ext cx="3798694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Incentivize offerings for potential profit generation and increased customer engagement</a:t>
            </a:r>
            <a:endParaRPr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ED6AD4-D135-6C82-BE09-3D4D8907C3D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76277" y="5281431"/>
            <a:ext cx="362810" cy="3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0D6B1-7966-E3CC-1AA6-67B8E9D295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88942" y="3506155"/>
            <a:ext cx="35014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4D6EF0-79FE-B4A9-B4FA-8C190B82C0B7}"/>
              </a:ext>
            </a:extLst>
          </p:cNvPr>
          <p:cNvCxnSpPr>
            <a:cxnSpLocks/>
          </p:cNvCxnSpPr>
          <p:nvPr/>
        </p:nvCxnSpPr>
        <p:spPr>
          <a:xfrm>
            <a:off x="6760910" y="2437579"/>
            <a:ext cx="0" cy="288723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E6E4C334-86DC-2D1F-0A13-2B4E61FD8254}"/>
              </a:ext>
            </a:extLst>
          </p:cNvPr>
          <p:cNvSpPr/>
          <p:nvPr/>
        </p:nvSpPr>
        <p:spPr>
          <a:xfrm>
            <a:off x="6300186" y="1625616"/>
            <a:ext cx="486359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b="1">
                <a:latin typeface="Avenir Next LT Pro" panose="020F0502020204030204" pitchFamily="34" charset="0"/>
              </a:rPr>
              <a:t>    Creating an Enjoyable Experience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200C32-03CE-3314-4D84-223439D6D4A9}"/>
              </a:ext>
            </a:extLst>
          </p:cNvPr>
          <p:cNvSpPr/>
          <p:nvPr/>
        </p:nvSpPr>
        <p:spPr>
          <a:xfrm>
            <a:off x="6352537" y="1680549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31">
            <a:extLst>
              <a:ext uri="{FF2B5EF4-FFF2-40B4-BE49-F238E27FC236}">
                <a16:creationId xmlns:a16="http://schemas.microsoft.com/office/drawing/2014/main" id="{88B46161-3274-10DB-8700-BAC85DE273B1}"/>
              </a:ext>
            </a:extLst>
          </p:cNvPr>
          <p:cNvSpPr/>
          <p:nvPr/>
        </p:nvSpPr>
        <p:spPr>
          <a:xfrm>
            <a:off x="7111054" y="2705444"/>
            <a:ext cx="3798696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The incorporation of captivating features cultivates a dynamic and enjoyable atmosphere</a:t>
            </a:r>
          </a:p>
        </p:txBody>
      </p:sp>
      <p:sp>
        <p:nvSpPr>
          <p:cNvPr id="51" name="Rectangle: Rounded Corners 31">
            <a:extLst>
              <a:ext uri="{FF2B5EF4-FFF2-40B4-BE49-F238E27FC236}">
                <a16:creationId xmlns:a16="http://schemas.microsoft.com/office/drawing/2014/main" id="{C23E3E8E-9D4C-28FB-50F9-8A98FF4D00BA}"/>
              </a:ext>
            </a:extLst>
          </p:cNvPr>
          <p:cNvSpPr/>
          <p:nvPr/>
        </p:nvSpPr>
        <p:spPr>
          <a:xfrm>
            <a:off x="7111055" y="4523535"/>
            <a:ext cx="3798694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Collating education with an engaging, immersive ‘game’ experience diversifies prospective subscriber engagement</a:t>
            </a:r>
            <a:endParaRPr 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341292-A218-4128-1B30-2FC2FFEB0116}"/>
              </a:ext>
            </a:extLst>
          </p:cNvPr>
          <p:cNvCxnSpPr>
            <a:cxnSpLocks/>
          </p:cNvCxnSpPr>
          <p:nvPr/>
        </p:nvCxnSpPr>
        <p:spPr>
          <a:xfrm>
            <a:off x="6748245" y="5299276"/>
            <a:ext cx="362810" cy="3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9AEF85-6D21-9A4D-4608-42FBC0750F6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760910" y="3524000"/>
            <a:ext cx="35014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DD183834-6536-8441-D707-CA6D5AAFA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349" y="1773195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16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Additional Business Opportunities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5AD64305-9771-077D-CD70-D76BC3488576}"/>
              </a:ext>
            </a:extLst>
          </p:cNvPr>
          <p:cNvSpPr/>
          <p:nvPr/>
        </p:nvSpPr>
        <p:spPr>
          <a:xfrm>
            <a:off x="3788017" y="990122"/>
            <a:ext cx="4615963" cy="4841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  <a:cs typeface="Times New Roman"/>
              </a:rPr>
              <a:t>Community Centric Learning</a:t>
            </a:r>
            <a:endParaRPr lang="en-US">
              <a:solidFill>
                <a:schemeClr val="tx1"/>
              </a:solidFill>
              <a:latin typeface="Avenir Next LT Pro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04DE2-3705-3FCD-B6DD-78D224C80520}"/>
              </a:ext>
            </a:extLst>
          </p:cNvPr>
          <p:cNvCxnSpPr>
            <a:cxnSpLocks/>
          </p:cNvCxnSpPr>
          <p:nvPr/>
        </p:nvCxnSpPr>
        <p:spPr>
          <a:xfrm>
            <a:off x="1488942" y="2419734"/>
            <a:ext cx="0" cy="294447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04EDEC8-ECD8-FF56-398E-EADB013D4FA4}"/>
              </a:ext>
            </a:extLst>
          </p:cNvPr>
          <p:cNvSpPr/>
          <p:nvPr/>
        </p:nvSpPr>
        <p:spPr>
          <a:xfrm>
            <a:off x="1028218" y="1607771"/>
            <a:ext cx="486359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b="1">
                <a:latin typeface="Avenir Next LT Pro" panose="020F0502020204030204" pitchFamily="34" charset="0"/>
              </a:rPr>
              <a:t>Interactive Learning Exchanges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20582D-8B3B-5F05-3C7B-F2B3B16C6A80}"/>
              </a:ext>
            </a:extLst>
          </p:cNvPr>
          <p:cNvSpPr/>
          <p:nvPr/>
        </p:nvSpPr>
        <p:spPr>
          <a:xfrm>
            <a:off x="1080569" y="1662704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861741D8-617A-612A-3078-1702EAC2C5B2}"/>
              </a:ext>
            </a:extLst>
          </p:cNvPr>
          <p:cNvSpPr/>
          <p:nvPr/>
        </p:nvSpPr>
        <p:spPr>
          <a:xfrm>
            <a:off x="1839086" y="2687599"/>
            <a:ext cx="3798696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Real time sessions for users to converse with native or fellow learners</a:t>
            </a:r>
          </a:p>
        </p:txBody>
      </p:sp>
      <p:sp>
        <p:nvSpPr>
          <p:cNvPr id="20" name="Rectangle: Rounded Corners 31">
            <a:extLst>
              <a:ext uri="{FF2B5EF4-FFF2-40B4-BE49-F238E27FC236}">
                <a16:creationId xmlns:a16="http://schemas.microsoft.com/office/drawing/2014/main" id="{F3A5EE69-D544-9628-0678-41C769252251}"/>
              </a:ext>
            </a:extLst>
          </p:cNvPr>
          <p:cNvSpPr/>
          <p:nvPr/>
        </p:nvSpPr>
        <p:spPr>
          <a:xfrm>
            <a:off x="1839087" y="4523535"/>
            <a:ext cx="3798694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Increases retention within the platform and provides a reason to come back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ED6AD4-D135-6C82-BE09-3D4D8907C3D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88942" y="5338669"/>
            <a:ext cx="350145" cy="3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0D6B1-7966-E3CC-1AA6-67B8E9D295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88942" y="3506155"/>
            <a:ext cx="35014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4D6EF0-79FE-B4A9-B4FA-8C190B82C0B7}"/>
              </a:ext>
            </a:extLst>
          </p:cNvPr>
          <p:cNvCxnSpPr>
            <a:cxnSpLocks/>
          </p:cNvCxnSpPr>
          <p:nvPr/>
        </p:nvCxnSpPr>
        <p:spPr>
          <a:xfrm>
            <a:off x="6760910" y="2476972"/>
            <a:ext cx="0" cy="288723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E6E4C334-86DC-2D1F-0A13-2B4E61FD8254}"/>
              </a:ext>
            </a:extLst>
          </p:cNvPr>
          <p:cNvSpPr/>
          <p:nvPr/>
        </p:nvSpPr>
        <p:spPr>
          <a:xfrm>
            <a:off x="6300187" y="1616048"/>
            <a:ext cx="486359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b="1">
                <a:latin typeface="Avenir Next LT Pro" panose="020F0502020204030204" pitchFamily="34" charset="0"/>
              </a:rPr>
              <a:t>User Generated Content Hub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200C32-03CE-3314-4D84-223439D6D4A9}"/>
              </a:ext>
            </a:extLst>
          </p:cNvPr>
          <p:cNvSpPr/>
          <p:nvPr/>
        </p:nvSpPr>
        <p:spPr>
          <a:xfrm>
            <a:off x="6352538" y="1670981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31">
            <a:extLst>
              <a:ext uri="{FF2B5EF4-FFF2-40B4-BE49-F238E27FC236}">
                <a16:creationId xmlns:a16="http://schemas.microsoft.com/office/drawing/2014/main" id="{88B46161-3274-10DB-8700-BAC85DE273B1}"/>
              </a:ext>
            </a:extLst>
          </p:cNvPr>
          <p:cNvSpPr/>
          <p:nvPr/>
        </p:nvSpPr>
        <p:spPr>
          <a:xfrm>
            <a:off x="7111055" y="2695876"/>
            <a:ext cx="3798696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Centralized space for sharing tips, insights, and success stories </a:t>
            </a:r>
          </a:p>
        </p:txBody>
      </p:sp>
      <p:sp>
        <p:nvSpPr>
          <p:cNvPr id="51" name="Rectangle: Rounded Corners 31">
            <a:extLst>
              <a:ext uri="{FF2B5EF4-FFF2-40B4-BE49-F238E27FC236}">
                <a16:creationId xmlns:a16="http://schemas.microsoft.com/office/drawing/2014/main" id="{C23E3E8E-9D4C-28FB-50F9-8A98FF4D00BA}"/>
              </a:ext>
            </a:extLst>
          </p:cNvPr>
          <p:cNvSpPr/>
          <p:nvPr/>
        </p:nvSpPr>
        <p:spPr>
          <a:xfrm>
            <a:off x="7111055" y="4523535"/>
            <a:ext cx="3798694" cy="1637112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Avenir Next LT Pro"/>
              </a:rPr>
              <a:t>Promotes community brand through content and ideas sharing 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341292-A218-4128-1B30-2FC2FFEB011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748245" y="5338669"/>
            <a:ext cx="362810" cy="3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9AEF85-6D21-9A4D-4608-42FBC0750F6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760911" y="3514432"/>
            <a:ext cx="35014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DD183834-6536-8441-D707-CA6D5AAFA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7350" y="1763627"/>
            <a:ext cx="621792" cy="621792"/>
          </a:xfrm>
          <a:prstGeom prst="rect">
            <a:avLst/>
          </a:prstGeom>
        </p:spPr>
      </p:pic>
      <p:pic>
        <p:nvPicPr>
          <p:cNvPr id="12" name="Graphic 11" descr="Users outline">
            <a:extLst>
              <a:ext uri="{FF2B5EF4-FFF2-40B4-BE49-F238E27FC236}">
                <a16:creationId xmlns:a16="http://schemas.microsoft.com/office/drawing/2014/main" id="{38AD00ED-C347-3A37-2783-C4E323A71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814" y="1702298"/>
            <a:ext cx="750255" cy="7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780457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17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Executive Summary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5" name="Rectangle: Diagonal Corners Rounded 31">
            <a:extLst>
              <a:ext uri="{FF2B5EF4-FFF2-40B4-BE49-F238E27FC236}">
                <a16:creationId xmlns:a16="http://schemas.microsoft.com/office/drawing/2014/main" id="{6F2748B2-98CF-CBC2-A1B6-D14C4D44A277}"/>
              </a:ext>
            </a:extLst>
          </p:cNvPr>
          <p:cNvSpPr/>
          <p:nvPr/>
        </p:nvSpPr>
        <p:spPr>
          <a:xfrm>
            <a:off x="5054541" y="946264"/>
            <a:ext cx="6746163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</a:rPr>
              <a:t>Four Customer Segments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/>
              </a:rPr>
              <a:t>Undesired Subscriber, Casual Subscriber, 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/>
              </a:rPr>
              <a:t>Cash Flow Subscriber, &amp; Desired Subscriber</a:t>
            </a:r>
            <a:endParaRPr lang="en-US" sz="1600" b="1" i="1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4C5CA7-9CD8-C565-C24B-F5A413C51495}"/>
              </a:ext>
            </a:extLst>
          </p:cNvPr>
          <p:cNvCxnSpPr>
            <a:cxnSpLocks/>
          </p:cNvCxnSpPr>
          <p:nvPr/>
        </p:nvCxnSpPr>
        <p:spPr>
          <a:xfrm>
            <a:off x="3528930" y="1415384"/>
            <a:ext cx="152561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Diagonal Corners Rounded 31">
            <a:extLst>
              <a:ext uri="{FF2B5EF4-FFF2-40B4-BE49-F238E27FC236}">
                <a16:creationId xmlns:a16="http://schemas.microsoft.com/office/drawing/2014/main" id="{9D349EDC-05F5-3E78-7677-EA5CA1369CB6}"/>
              </a:ext>
            </a:extLst>
          </p:cNvPr>
          <p:cNvSpPr/>
          <p:nvPr/>
        </p:nvSpPr>
        <p:spPr>
          <a:xfrm>
            <a:off x="5054542" y="2071294"/>
            <a:ext cx="6746162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0"/>
              </a:rPr>
              <a:t>Exhibited High Values 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 panose="020B0504020202020204" pitchFamily="34" charset="0"/>
              </a:rPr>
              <a:t>Subscription Duration, Purchase Amount, and Engagement with marketing efforts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2ED50B-F2A0-B99F-ED12-A8EC613263C7}"/>
              </a:ext>
            </a:extLst>
          </p:cNvPr>
          <p:cNvCxnSpPr>
            <a:cxnSpLocks/>
          </p:cNvCxnSpPr>
          <p:nvPr/>
        </p:nvCxnSpPr>
        <p:spPr>
          <a:xfrm>
            <a:off x="3528930" y="2540414"/>
            <a:ext cx="1525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Diagonal Corners Rounded 31">
            <a:extLst>
              <a:ext uri="{FF2B5EF4-FFF2-40B4-BE49-F238E27FC236}">
                <a16:creationId xmlns:a16="http://schemas.microsoft.com/office/drawing/2014/main" id="{438325F4-5F8C-F87B-F80A-EB1B5E62FAD7}"/>
              </a:ext>
            </a:extLst>
          </p:cNvPr>
          <p:cNvSpPr/>
          <p:nvPr/>
        </p:nvSpPr>
        <p:spPr>
          <a:xfrm>
            <a:off x="5089295" y="3170013"/>
            <a:ext cx="6706347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</a:rPr>
              <a:t>K-Means Clustering Accentuated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 panose="020B0504020202020204" pitchFamily="34" charset="0"/>
              </a:rPr>
              <a:t>‘Loyal Subscribers’ &amp; ‘Lifetime Subscribers’ 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 panose="020B0504020202020204" pitchFamily="34" charset="0"/>
              </a:rPr>
              <a:t>are Rosetta Stone’s most attractive segments for upsell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28EB9-323C-D245-9550-D0FBA9F8F917}"/>
              </a:ext>
            </a:extLst>
          </p:cNvPr>
          <p:cNvCxnSpPr>
            <a:cxnSpLocks/>
          </p:cNvCxnSpPr>
          <p:nvPr/>
        </p:nvCxnSpPr>
        <p:spPr>
          <a:xfrm>
            <a:off x="3563683" y="3639133"/>
            <a:ext cx="1525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31">
            <a:extLst>
              <a:ext uri="{FF2B5EF4-FFF2-40B4-BE49-F238E27FC236}">
                <a16:creationId xmlns:a16="http://schemas.microsoft.com/office/drawing/2014/main" id="{770349E8-3E47-6C69-9C4C-1B8254D7FA3A}"/>
              </a:ext>
            </a:extLst>
          </p:cNvPr>
          <p:cNvSpPr/>
          <p:nvPr/>
        </p:nvSpPr>
        <p:spPr>
          <a:xfrm>
            <a:off x="5054542" y="5316443"/>
            <a:ext cx="6746162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</a:rPr>
              <a:t>Potential for Growth</a:t>
            </a:r>
            <a:endParaRPr lang="en-US" b="1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/>
              </a:rPr>
              <a:t>Leveraging Subscriber Data, Incentivized Offerings, Creating Advanced and Personalized Offerings</a:t>
            </a:r>
            <a:endParaRPr lang="en-US" sz="1600" b="1" i="1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F951E1-3E38-1F50-31C4-D765A5853334}"/>
              </a:ext>
            </a:extLst>
          </p:cNvPr>
          <p:cNvCxnSpPr>
            <a:cxnSpLocks/>
          </p:cNvCxnSpPr>
          <p:nvPr/>
        </p:nvCxnSpPr>
        <p:spPr>
          <a:xfrm>
            <a:off x="3528930" y="5785563"/>
            <a:ext cx="1525612" cy="248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1">
            <a:extLst>
              <a:ext uri="{FF2B5EF4-FFF2-40B4-BE49-F238E27FC236}">
                <a16:creationId xmlns:a16="http://schemas.microsoft.com/office/drawing/2014/main" id="{579BE0EF-8616-F6D3-8CB5-187F3B63AA3B}"/>
              </a:ext>
            </a:extLst>
          </p:cNvPr>
          <p:cNvSpPr/>
          <p:nvPr/>
        </p:nvSpPr>
        <p:spPr>
          <a:xfrm>
            <a:off x="5054542" y="4258025"/>
            <a:ext cx="6746162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/>
              </a:rPr>
              <a:t>Churning Customers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 panose="020B0504020202020204" pitchFamily="34" charset="0"/>
              </a:rPr>
              <a:t>Subscribers with high subscription durations &amp;</a:t>
            </a:r>
          </a:p>
          <a:p>
            <a:pPr algn="ctr"/>
            <a:r>
              <a:rPr lang="en-US" sz="1600" b="1" i="1">
                <a:solidFill>
                  <a:schemeClr val="tx1"/>
                </a:solidFill>
                <a:latin typeface="Avenir Next LT Pro" panose="020B0504020202020204" pitchFamily="34" charset="0"/>
              </a:rPr>
              <a:t>Receive spam emails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CE48-4772-D76C-4B7C-E838EB34C9C7}"/>
              </a:ext>
            </a:extLst>
          </p:cNvPr>
          <p:cNvCxnSpPr>
            <a:cxnSpLocks/>
          </p:cNvCxnSpPr>
          <p:nvPr/>
        </p:nvCxnSpPr>
        <p:spPr>
          <a:xfrm>
            <a:off x="3528930" y="4727145"/>
            <a:ext cx="1525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7">
            <a:extLst>
              <a:ext uri="{FF2B5EF4-FFF2-40B4-BE49-F238E27FC236}">
                <a16:creationId xmlns:a16="http://schemas.microsoft.com/office/drawing/2014/main" id="{5164856C-AB7B-2231-C34B-EAB4D7348956}"/>
              </a:ext>
            </a:extLst>
          </p:cNvPr>
          <p:cNvSpPr/>
          <p:nvPr/>
        </p:nvSpPr>
        <p:spPr>
          <a:xfrm>
            <a:off x="420131" y="958184"/>
            <a:ext cx="4387668" cy="91440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Identifying Customer Segments</a:t>
            </a:r>
          </a:p>
        </p:txBody>
      </p:sp>
      <p:sp>
        <p:nvSpPr>
          <p:cNvPr id="3" name="Rectangle: Rounded Corners 17">
            <a:extLst>
              <a:ext uri="{FF2B5EF4-FFF2-40B4-BE49-F238E27FC236}">
                <a16:creationId xmlns:a16="http://schemas.microsoft.com/office/drawing/2014/main" id="{EA2B8F9D-ADFE-92E9-D454-9A8B07BC6B4B}"/>
              </a:ext>
            </a:extLst>
          </p:cNvPr>
          <p:cNvSpPr/>
          <p:nvPr/>
        </p:nvSpPr>
        <p:spPr>
          <a:xfrm>
            <a:off x="420131" y="2083214"/>
            <a:ext cx="4387668" cy="91440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Most Valuable Subscribers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451666-C35A-BE70-4D14-C830409D8469}"/>
              </a:ext>
            </a:extLst>
          </p:cNvPr>
          <p:cNvSpPr/>
          <p:nvPr/>
        </p:nvSpPr>
        <p:spPr>
          <a:xfrm>
            <a:off x="420131" y="3181933"/>
            <a:ext cx="4387668" cy="91440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Identifying Subscribers With Upselling Potential</a:t>
            </a: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0F17EC13-6FC4-04AF-F159-DDD2616B7AF5}"/>
              </a:ext>
            </a:extLst>
          </p:cNvPr>
          <p:cNvSpPr/>
          <p:nvPr/>
        </p:nvSpPr>
        <p:spPr>
          <a:xfrm>
            <a:off x="420131" y="4269945"/>
            <a:ext cx="4387668" cy="91440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Indications of Subscriber Churn</a:t>
            </a: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52EB5495-DCE2-2711-EF6F-7C271F0CA6BD}"/>
              </a:ext>
            </a:extLst>
          </p:cNvPr>
          <p:cNvSpPr/>
          <p:nvPr/>
        </p:nvSpPr>
        <p:spPr>
          <a:xfrm>
            <a:off x="420131" y="5328363"/>
            <a:ext cx="4387668" cy="91440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Additional Business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55803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7632192" y="1"/>
            <a:ext cx="4559808" cy="6858000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82140-EB91-045C-9EC3-F0CB5D1EDF4C}"/>
              </a:ext>
            </a:extLst>
          </p:cNvPr>
          <p:cNvSpPr/>
          <p:nvPr/>
        </p:nvSpPr>
        <p:spPr>
          <a:xfrm>
            <a:off x="7997806" y="6636324"/>
            <a:ext cx="3968787" cy="73400"/>
          </a:xfrm>
          <a:prstGeom prst="rect">
            <a:avLst/>
          </a:prstGeom>
          <a:solidFill>
            <a:srgbClr val="D9DFE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7632193" y="3075058"/>
            <a:ext cx="45598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>
                <a:solidFill>
                  <a:schemeClr val="bg1"/>
                </a:solidFill>
                <a:latin typeface="Avenir Next LT Pro" panose="020B0504020202020204" pitchFamily="34" charset="77"/>
              </a:rPr>
              <a:t>Thank You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416" y="6490462"/>
            <a:ext cx="405384" cy="365125"/>
          </a:xfrm>
          <a:solidFill>
            <a:srgbClr val="002060"/>
          </a:solidFill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18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1026" name="Picture 2" descr="Rosetta Stone Logo and symbol, meaning, history, PNG, brand">
            <a:extLst>
              <a:ext uri="{FF2B5EF4-FFF2-40B4-BE49-F238E27FC236}">
                <a16:creationId xmlns:a16="http://schemas.microsoft.com/office/drawing/2014/main" id="{D919DEA3-9D8A-11D6-E556-923FB80F6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r="22218"/>
          <a:stretch/>
        </p:blipFill>
        <p:spPr bwMode="auto">
          <a:xfrm>
            <a:off x="668785" y="414339"/>
            <a:ext cx="5953958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2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Presentation Overview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6AF14043-66F6-4A04-EF7F-BAB69F639ED7}"/>
              </a:ext>
            </a:extLst>
          </p:cNvPr>
          <p:cNvSpPr/>
          <p:nvPr/>
        </p:nvSpPr>
        <p:spPr>
          <a:xfrm rot="5400000">
            <a:off x="-1651475" y="1226820"/>
            <a:ext cx="4573242" cy="4573242"/>
          </a:xfrm>
          <a:prstGeom prst="blockArc">
            <a:avLst>
              <a:gd name="adj1" fmla="val 10800000"/>
              <a:gd name="adj2" fmla="val 0"/>
              <a:gd name="adj3" fmla="val 1032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95F41E-4F0B-2A3E-0D26-1AB17F5E6733}"/>
              </a:ext>
            </a:extLst>
          </p:cNvPr>
          <p:cNvSpPr/>
          <p:nvPr/>
        </p:nvSpPr>
        <p:spPr>
          <a:xfrm>
            <a:off x="1354988" y="1314517"/>
            <a:ext cx="10169500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>
              <a:defRPr/>
            </a:pPr>
            <a:r>
              <a:rPr lang="en-US" b="1">
                <a:solidFill>
                  <a:prstClr val="black"/>
                </a:solidFill>
                <a:latin typeface="Avenir Next LT Pro"/>
              </a:rPr>
              <a:t>Preliminary Steps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E5E8CA-E03F-FD2B-A220-9F2DEDCA3CAC}"/>
              </a:ext>
            </a:extLst>
          </p:cNvPr>
          <p:cNvSpPr/>
          <p:nvPr/>
        </p:nvSpPr>
        <p:spPr>
          <a:xfrm>
            <a:off x="1354988" y="5245195"/>
            <a:ext cx="10169500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Executive Summary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EDB7EA-5D31-8504-3805-5F4ADE588F67}"/>
              </a:ext>
            </a:extLst>
          </p:cNvPr>
          <p:cNvSpPr/>
          <p:nvPr/>
        </p:nvSpPr>
        <p:spPr>
          <a:xfrm>
            <a:off x="2086508" y="1969630"/>
            <a:ext cx="9426734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Most Valuable Subscribers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6C0375-4A52-D637-444A-48738C1A2184}"/>
              </a:ext>
            </a:extLst>
          </p:cNvPr>
          <p:cNvSpPr/>
          <p:nvPr/>
        </p:nvSpPr>
        <p:spPr>
          <a:xfrm>
            <a:off x="2610999" y="3279856"/>
            <a:ext cx="8898400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Subscribers with Upselling Potential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3C94D3-09FE-AA61-8206-A1E3364BB7EA}"/>
              </a:ext>
            </a:extLst>
          </p:cNvPr>
          <p:cNvSpPr/>
          <p:nvPr/>
        </p:nvSpPr>
        <p:spPr>
          <a:xfrm>
            <a:off x="2086508" y="4590082"/>
            <a:ext cx="9426734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Additional Opportunities</a:t>
            </a:r>
          </a:p>
        </p:txBody>
      </p:sp>
      <p:sp>
        <p:nvSpPr>
          <p:cNvPr id="3" name="Rectangle: Rounded Corners 30">
            <a:extLst>
              <a:ext uri="{FF2B5EF4-FFF2-40B4-BE49-F238E27FC236}">
                <a16:creationId xmlns:a16="http://schemas.microsoft.com/office/drawing/2014/main" id="{3C8E8656-1A6D-20F0-4FF9-9E45B76D8D2C}"/>
              </a:ext>
            </a:extLst>
          </p:cNvPr>
          <p:cNvSpPr/>
          <p:nvPr/>
        </p:nvSpPr>
        <p:spPr>
          <a:xfrm>
            <a:off x="2476651" y="3934969"/>
            <a:ext cx="9032748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Subscriber Churn</a:t>
            </a:r>
          </a:p>
        </p:txBody>
      </p:sp>
      <p:sp>
        <p:nvSpPr>
          <p:cNvPr id="9" name="Rectangle: Rounded Corners 30">
            <a:extLst>
              <a:ext uri="{FF2B5EF4-FFF2-40B4-BE49-F238E27FC236}">
                <a16:creationId xmlns:a16="http://schemas.microsoft.com/office/drawing/2014/main" id="{FDAA32AD-7082-4338-C4D2-455C87C36065}"/>
              </a:ext>
            </a:extLst>
          </p:cNvPr>
          <p:cNvSpPr/>
          <p:nvPr/>
        </p:nvSpPr>
        <p:spPr>
          <a:xfrm>
            <a:off x="2491739" y="2624743"/>
            <a:ext cx="9032748" cy="489335"/>
          </a:xfrm>
          <a:prstGeom prst="roundRect">
            <a:avLst/>
          </a:prstGeom>
          <a:solidFill>
            <a:srgbClr val="002060">
              <a:alpha val="14902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77"/>
              </a:rPr>
              <a:t>Subscriber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985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3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Action Plan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3" name="Rectangle: Rounded Corners 22">
            <a:extLst>
              <a:ext uri="{FF2B5EF4-FFF2-40B4-BE49-F238E27FC236}">
                <a16:creationId xmlns:a16="http://schemas.microsoft.com/office/drawing/2014/main" id="{DDF90856-3442-B321-1058-F167899A4CC1}"/>
              </a:ext>
            </a:extLst>
          </p:cNvPr>
          <p:cNvSpPr/>
          <p:nvPr/>
        </p:nvSpPr>
        <p:spPr>
          <a:xfrm>
            <a:off x="6559612" y="4613902"/>
            <a:ext cx="4794188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Conclusive Analysis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D728E4-7123-63C4-BB62-16DF6BE59DE5}"/>
              </a:ext>
            </a:extLst>
          </p:cNvPr>
          <p:cNvGrpSpPr/>
          <p:nvPr/>
        </p:nvGrpSpPr>
        <p:grpSpPr>
          <a:xfrm>
            <a:off x="6122328" y="4769463"/>
            <a:ext cx="933224" cy="933224"/>
            <a:chOff x="514905" y="5462979"/>
            <a:chExt cx="800976" cy="8009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6B9496-F7A0-DA91-5990-BF4EF8210197}"/>
                </a:ext>
              </a:extLst>
            </p:cNvPr>
            <p:cNvSpPr/>
            <p:nvPr/>
          </p:nvSpPr>
          <p:spPr>
            <a:xfrm>
              <a:off x="514905" y="5462979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51" name="Graphic 50" descr="Document with solid fill">
              <a:extLst>
                <a:ext uri="{FF2B5EF4-FFF2-40B4-BE49-F238E27FC236}">
                  <a16:creationId xmlns:a16="http://schemas.microsoft.com/office/drawing/2014/main" id="{CEC24092-F090-E84C-9E3E-02CB16D1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004" y="5552078"/>
              <a:ext cx="622778" cy="622778"/>
            </a:xfrm>
            <a:prstGeom prst="rect">
              <a:avLst/>
            </a:prstGeom>
          </p:spPr>
        </p:pic>
      </p:grp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938FEB2A-A816-98D0-A459-9C32432A53D9}"/>
              </a:ext>
            </a:extLst>
          </p:cNvPr>
          <p:cNvSpPr/>
          <p:nvPr/>
        </p:nvSpPr>
        <p:spPr>
          <a:xfrm>
            <a:off x="1081396" y="1449513"/>
            <a:ext cx="4794189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Preliminary Evaluation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5FC6FA-2671-9D88-6534-D498B139EB37}"/>
              </a:ext>
            </a:extLst>
          </p:cNvPr>
          <p:cNvGrpSpPr/>
          <p:nvPr/>
        </p:nvGrpSpPr>
        <p:grpSpPr>
          <a:xfrm>
            <a:off x="644111" y="1601941"/>
            <a:ext cx="933224" cy="933224"/>
            <a:chOff x="514905" y="905066"/>
            <a:chExt cx="800976" cy="80097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7AD8D1-CC0D-2F90-6989-1EC29FDCE85A}"/>
                </a:ext>
              </a:extLst>
            </p:cNvPr>
            <p:cNvSpPr/>
            <p:nvPr/>
          </p:nvSpPr>
          <p:spPr>
            <a:xfrm>
              <a:off x="514905" y="905066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53" name="Graphic 52" descr="Research with solid fill">
              <a:extLst>
                <a:ext uri="{FF2B5EF4-FFF2-40B4-BE49-F238E27FC236}">
                  <a16:creationId xmlns:a16="http://schemas.microsoft.com/office/drawing/2014/main" id="{DF0141C2-CBC6-C98B-12B6-0BF13514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004" y="994165"/>
              <a:ext cx="622778" cy="622778"/>
            </a:xfrm>
            <a:prstGeom prst="rect">
              <a:avLst/>
            </a:prstGeom>
          </p:spPr>
        </p:pic>
      </p:grpSp>
      <p:sp>
        <p:nvSpPr>
          <p:cNvPr id="14" name="Rectangle: Rounded Corners 20">
            <a:extLst>
              <a:ext uri="{FF2B5EF4-FFF2-40B4-BE49-F238E27FC236}">
                <a16:creationId xmlns:a16="http://schemas.microsoft.com/office/drawing/2014/main" id="{F47EB694-EAE8-D675-0ED7-075E8C96A747}"/>
              </a:ext>
            </a:extLst>
          </p:cNvPr>
          <p:cNvSpPr/>
          <p:nvPr/>
        </p:nvSpPr>
        <p:spPr>
          <a:xfrm>
            <a:off x="6559612" y="1447633"/>
            <a:ext cx="4794188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Analysis with Initial Modeling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D985CD-85CB-75F0-9F93-8B369440C2EF}"/>
              </a:ext>
            </a:extLst>
          </p:cNvPr>
          <p:cNvGrpSpPr/>
          <p:nvPr/>
        </p:nvGrpSpPr>
        <p:grpSpPr>
          <a:xfrm>
            <a:off x="6122328" y="1601941"/>
            <a:ext cx="933224" cy="933224"/>
            <a:chOff x="909262" y="3639815"/>
            <a:chExt cx="800976" cy="800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BA9E35-08C1-CDFB-1060-1A9FA0ABF948}"/>
                </a:ext>
              </a:extLst>
            </p:cNvPr>
            <p:cNvSpPr/>
            <p:nvPr/>
          </p:nvSpPr>
          <p:spPr>
            <a:xfrm>
              <a:off x="909262" y="3639815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atin typeface="Avenir Next LT Pro" panose="020B0504020202020204" pitchFamily="34" charset="77"/>
              </a:endParaRPr>
            </a:p>
          </p:txBody>
        </p:sp>
        <p:pic>
          <p:nvPicPr>
            <p:cNvPr id="55" name="Graphic 54" descr="Presentation with pie chart with solid fill">
              <a:extLst>
                <a:ext uri="{FF2B5EF4-FFF2-40B4-BE49-F238E27FC236}">
                  <a16:creationId xmlns:a16="http://schemas.microsoft.com/office/drawing/2014/main" id="{0C534449-BC55-28B8-2ECF-1CEF1926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8361" y="3728914"/>
              <a:ext cx="622778" cy="622778"/>
            </a:xfrm>
            <a:prstGeom prst="rect">
              <a:avLst/>
            </a:prstGeom>
          </p:spPr>
        </p:pic>
      </p:grpSp>
      <p:sp>
        <p:nvSpPr>
          <p:cNvPr id="44" name="Rectangle: Rounded Corners 20">
            <a:extLst>
              <a:ext uri="{FF2B5EF4-FFF2-40B4-BE49-F238E27FC236}">
                <a16:creationId xmlns:a16="http://schemas.microsoft.com/office/drawing/2014/main" id="{9CD15FB7-64FC-9FFC-EF32-A9F9562A6057}"/>
              </a:ext>
            </a:extLst>
          </p:cNvPr>
          <p:cNvSpPr/>
          <p:nvPr/>
        </p:nvSpPr>
        <p:spPr>
          <a:xfrm>
            <a:off x="1081395" y="4615781"/>
            <a:ext cx="4794188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Initial Modeling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B8715A-1870-4862-0302-E16CF246D710}"/>
              </a:ext>
            </a:extLst>
          </p:cNvPr>
          <p:cNvGrpSpPr/>
          <p:nvPr/>
        </p:nvGrpSpPr>
        <p:grpSpPr>
          <a:xfrm>
            <a:off x="644111" y="4769463"/>
            <a:ext cx="933224" cy="933224"/>
            <a:chOff x="909262" y="2728232"/>
            <a:chExt cx="800976" cy="8009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FDE8AD-5C28-C715-DD0B-7F76E22D95BE}"/>
                </a:ext>
              </a:extLst>
            </p:cNvPr>
            <p:cNvSpPr/>
            <p:nvPr/>
          </p:nvSpPr>
          <p:spPr>
            <a:xfrm>
              <a:off x="909262" y="2728232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atin typeface="Avenir Next LT Pro" panose="020B0504020202020204" pitchFamily="34" charset="77"/>
              </a:endParaRPr>
            </a:p>
          </p:txBody>
        </p:sp>
        <p:pic>
          <p:nvPicPr>
            <p:cNvPr id="57" name="Graphic 56" descr="Programmer male with solid fill">
              <a:extLst>
                <a:ext uri="{FF2B5EF4-FFF2-40B4-BE49-F238E27FC236}">
                  <a16:creationId xmlns:a16="http://schemas.microsoft.com/office/drawing/2014/main" id="{EFA9902B-8F5D-F27C-AAAF-B5AFE5AB8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8361" y="2817331"/>
              <a:ext cx="622778" cy="622778"/>
            </a:xfrm>
            <a:prstGeom prst="rect">
              <a:avLst/>
            </a:prstGeom>
          </p:spPr>
        </p:pic>
      </p:grp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F10BD242-76F5-C261-571F-6A71C9E4A6F7}"/>
              </a:ext>
            </a:extLst>
          </p:cNvPr>
          <p:cNvSpPr/>
          <p:nvPr/>
        </p:nvSpPr>
        <p:spPr>
          <a:xfrm>
            <a:off x="1081395" y="3032647"/>
            <a:ext cx="4794188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Data Cleaning and Merging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C2DB614-642A-83BB-8C72-709F468B4CF2}"/>
              </a:ext>
            </a:extLst>
          </p:cNvPr>
          <p:cNvGrpSpPr/>
          <p:nvPr/>
        </p:nvGrpSpPr>
        <p:grpSpPr>
          <a:xfrm>
            <a:off x="644111" y="3185702"/>
            <a:ext cx="933224" cy="933224"/>
            <a:chOff x="723993" y="1816649"/>
            <a:chExt cx="800976" cy="8009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0C344D-7CD7-1B60-20BE-8B69FB6BBE42}"/>
                </a:ext>
              </a:extLst>
            </p:cNvPr>
            <p:cNvSpPr/>
            <p:nvPr/>
          </p:nvSpPr>
          <p:spPr>
            <a:xfrm>
              <a:off x="723993" y="1816649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atin typeface="Avenir Next LT Pro" panose="020B0504020202020204" pitchFamily="34" charset="77"/>
              </a:endParaRPr>
            </a:p>
          </p:txBody>
        </p:sp>
        <p:pic>
          <p:nvPicPr>
            <p:cNvPr id="59" name="Graphic 58" descr="Mop and bucket with solid fill">
              <a:extLst>
                <a:ext uri="{FF2B5EF4-FFF2-40B4-BE49-F238E27FC236}">
                  <a16:creationId xmlns:a16="http://schemas.microsoft.com/office/drawing/2014/main" id="{DB20BC99-638C-9C71-D6B7-939A02312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54500"/>
            <a:stretch/>
          </p:blipFill>
          <p:spPr>
            <a:xfrm>
              <a:off x="983023" y="1906241"/>
              <a:ext cx="282916" cy="621792"/>
            </a:xfrm>
            <a:prstGeom prst="rect">
              <a:avLst/>
            </a:prstGeom>
          </p:spPr>
        </p:pic>
      </p:grpSp>
      <p:sp>
        <p:nvSpPr>
          <p:cNvPr id="10" name="Rectangle: Rounded Corners 21">
            <a:extLst>
              <a:ext uri="{FF2B5EF4-FFF2-40B4-BE49-F238E27FC236}">
                <a16:creationId xmlns:a16="http://schemas.microsoft.com/office/drawing/2014/main" id="{1A6B497B-E32F-7694-0E9D-F48F0DD582AB}"/>
              </a:ext>
            </a:extLst>
          </p:cNvPr>
          <p:cNvSpPr/>
          <p:nvPr/>
        </p:nvSpPr>
        <p:spPr>
          <a:xfrm>
            <a:off x="6559611" y="3030767"/>
            <a:ext cx="4794189" cy="123123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Additional Modeling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3B29B9-0A7C-90CE-A646-A847B227A5EF}"/>
              </a:ext>
            </a:extLst>
          </p:cNvPr>
          <p:cNvGrpSpPr/>
          <p:nvPr/>
        </p:nvGrpSpPr>
        <p:grpSpPr>
          <a:xfrm>
            <a:off x="6122326" y="3185702"/>
            <a:ext cx="933224" cy="933224"/>
            <a:chOff x="723993" y="4551398"/>
            <a:chExt cx="800976" cy="8009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6DCA17-5DD6-3D94-9C04-ABADA5C04E13}"/>
                </a:ext>
              </a:extLst>
            </p:cNvPr>
            <p:cNvSpPr/>
            <p:nvPr/>
          </p:nvSpPr>
          <p:spPr>
            <a:xfrm>
              <a:off x="723993" y="4551398"/>
              <a:ext cx="800976" cy="800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atin typeface="Avenir Next LT Pro" panose="020B0504020202020204" pitchFamily="34" charset="77"/>
              </a:endParaRPr>
            </a:p>
          </p:txBody>
        </p:sp>
        <p:pic>
          <p:nvPicPr>
            <p:cNvPr id="61" name="Graphic 60" descr="Abacus with solid fill">
              <a:extLst>
                <a:ext uri="{FF2B5EF4-FFF2-40B4-BE49-F238E27FC236}">
                  <a16:creationId xmlns:a16="http://schemas.microsoft.com/office/drawing/2014/main" id="{0E9BB1F1-4D06-8BDE-0047-4BDEBB128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85" y="4640990"/>
              <a:ext cx="621792" cy="621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5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4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Cleaning Process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843D74-3973-9BB1-D11D-0FE120CA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40829"/>
              </p:ext>
            </p:extLst>
          </p:nvPr>
        </p:nvGraphicFramePr>
        <p:xfrm>
          <a:off x="6785937" y="1191114"/>
          <a:ext cx="2134318" cy="2343123"/>
        </p:xfrm>
        <a:graphic>
          <a:graphicData uri="http://schemas.openxmlformats.org/drawingml/2006/table">
            <a:tbl>
              <a:tblPr/>
              <a:tblGrid>
                <a:gridCol w="1067159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</a:tblGrid>
              <a:tr h="781041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Pre-Cleaning Dimensions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12-Month Target Price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7810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Rows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  <a:tr h="7810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40,013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99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01E4D-FBFA-6B17-9E00-855654D9B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7943"/>
              </p:ext>
            </p:extLst>
          </p:nvPr>
        </p:nvGraphicFramePr>
        <p:xfrm>
          <a:off x="6785937" y="3738312"/>
          <a:ext cx="2134318" cy="2340126"/>
        </p:xfrm>
        <a:graphic>
          <a:graphicData uri="http://schemas.openxmlformats.org/drawingml/2006/table">
            <a:tbl>
              <a:tblPr/>
              <a:tblGrid>
                <a:gridCol w="1067159">
                  <a:extLst>
                    <a:ext uri="{9D8B030D-6E8A-4147-A177-3AD203B41FA5}">
                      <a16:colId xmlns:a16="http://schemas.microsoft.com/office/drawing/2014/main" val="1471467988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927799860"/>
                    </a:ext>
                  </a:extLst>
                </a:gridCol>
              </a:tblGrid>
              <a:tr h="7800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Post-Cleaning Dimensions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1" i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581211"/>
                  </a:ext>
                </a:extLst>
              </a:tr>
              <a:tr h="7800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43469"/>
                  </a:ext>
                </a:extLst>
              </a:tr>
              <a:tr h="7800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10,043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82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BEB51B-AB91-8052-9382-50B506C55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6956"/>
              </p:ext>
            </p:extLst>
          </p:nvPr>
        </p:nvGraphicFramePr>
        <p:xfrm>
          <a:off x="9197751" y="1191114"/>
          <a:ext cx="2529653" cy="4887324"/>
        </p:xfrm>
        <a:graphic>
          <a:graphicData uri="http://schemas.openxmlformats.org/drawingml/2006/table">
            <a:tbl>
              <a:tblPr firstRow="1" firstCol="1" bandRow="1"/>
              <a:tblGrid>
                <a:gridCol w="1049696">
                  <a:extLst>
                    <a:ext uri="{9D8B030D-6E8A-4147-A177-3AD203B41FA5}">
                      <a16:colId xmlns:a16="http://schemas.microsoft.com/office/drawing/2014/main" val="1130720092"/>
                    </a:ext>
                  </a:extLst>
                </a:gridCol>
                <a:gridCol w="1479957">
                  <a:extLst>
                    <a:ext uri="{9D8B030D-6E8A-4147-A177-3AD203B41FA5}">
                      <a16:colId xmlns:a16="http://schemas.microsoft.com/office/drawing/2014/main" val="1879441735"/>
                    </a:ext>
                  </a:extLst>
                </a:gridCol>
              </a:tblGrid>
              <a:tr h="453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Currency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Exchange Rate to USD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4884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GBP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1.22285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19735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PLN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0.24706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54606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EUR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1.0723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875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BRL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0.20375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847831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KRW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0.00077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74973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MXN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0.05692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3409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UAH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0.02765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5974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RUB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0.01105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87755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CHF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1.10693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91702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CAD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0.72474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03027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CZK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0.04434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11974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RON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0.21426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16986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AUD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0.6516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2027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THB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0.0282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62524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JPY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0.00659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30068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INR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0.01202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576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COP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0.00025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127764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BGN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0.54737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95647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ZAR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0.05341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84488"/>
                  </a:ext>
                </a:extLst>
              </a:tr>
              <a:tr h="221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HUF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ea typeface="system-ui"/>
                          <a:cs typeface="system-ui"/>
                        </a:rPr>
                        <a:t>0.00281</a:t>
                      </a:r>
                      <a:endParaRPr lang="en-US" sz="1200">
                        <a:effectLst/>
                        <a:latin typeface="Avenir Next LT Pro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08" marR="67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5157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540917B-A56D-0691-BC37-C8060DAAD465}"/>
              </a:ext>
            </a:extLst>
          </p:cNvPr>
          <p:cNvGrpSpPr/>
          <p:nvPr/>
        </p:nvGrpSpPr>
        <p:grpSpPr>
          <a:xfrm>
            <a:off x="464207" y="1191114"/>
            <a:ext cx="6044234" cy="4887327"/>
            <a:chOff x="473773" y="1143352"/>
            <a:chExt cx="6044234" cy="4887327"/>
          </a:xfrm>
        </p:grpSpPr>
        <p:sp>
          <p:nvSpPr>
            <p:cNvPr id="11" name="Rectangle: Rounded Corners 26">
              <a:extLst>
                <a:ext uri="{FF2B5EF4-FFF2-40B4-BE49-F238E27FC236}">
                  <a16:creationId xmlns:a16="http://schemas.microsoft.com/office/drawing/2014/main" id="{D479E87C-23BA-3DA8-4833-C53D06C081A1}"/>
                </a:ext>
              </a:extLst>
            </p:cNvPr>
            <p:cNvSpPr/>
            <p:nvPr/>
          </p:nvSpPr>
          <p:spPr>
            <a:xfrm>
              <a:off x="473773" y="1143352"/>
              <a:ext cx="6025103" cy="375709"/>
            </a:xfrm>
            <a:prstGeom prst="roundRect">
              <a:avLst>
                <a:gd name="adj" fmla="val 5399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>
                  <a:solidFill>
                    <a:prstClr val="white"/>
                  </a:solidFill>
                  <a:latin typeface="Avenir Next LT Pro" panose="020B0504020202020204" pitchFamily="34" charset="0"/>
                </a:rPr>
                <a:t>Key Steps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95CDD5-DCB4-73C2-D48A-B55C57FDA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334" y="1457325"/>
              <a:ext cx="9363" cy="425732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B3854F-DC1E-A39D-B429-1AC0A58E9EF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725266" y="1993756"/>
              <a:ext cx="27960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31">
              <a:extLst>
                <a:ext uri="{FF2B5EF4-FFF2-40B4-BE49-F238E27FC236}">
                  <a16:creationId xmlns:a16="http://schemas.microsoft.com/office/drawing/2014/main" id="{C3BE4E73-A4FF-48D4-D1C5-016146FD8D3D}"/>
                </a:ext>
              </a:extLst>
            </p:cNvPr>
            <p:cNvSpPr/>
            <p:nvPr/>
          </p:nvSpPr>
          <p:spPr>
            <a:xfrm>
              <a:off x="1004875" y="1677725"/>
              <a:ext cx="5484635" cy="632062"/>
            </a:xfrm>
            <a:prstGeom prst="roundRect">
              <a:avLst>
                <a:gd name="adj" fmla="val 5399"/>
              </a:avLst>
            </a:prstGeom>
            <a:solidFill>
              <a:srgbClr val="D9DF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Currency Standardized by Exchange rates</a:t>
              </a:r>
            </a:p>
          </p:txBody>
        </p:sp>
        <p:sp>
          <p:nvSpPr>
            <p:cNvPr id="16" name="Rectangle: Rounded Corners 40">
              <a:extLst>
                <a:ext uri="{FF2B5EF4-FFF2-40B4-BE49-F238E27FC236}">
                  <a16:creationId xmlns:a16="http://schemas.microsoft.com/office/drawing/2014/main" id="{159171C1-752B-6580-ED74-68BFBCA908EC}"/>
                </a:ext>
              </a:extLst>
            </p:cNvPr>
            <p:cNvSpPr/>
            <p:nvPr/>
          </p:nvSpPr>
          <p:spPr>
            <a:xfrm>
              <a:off x="1004875" y="2607948"/>
              <a:ext cx="5484635" cy="632062"/>
            </a:xfrm>
            <a:prstGeom prst="roundRect">
              <a:avLst>
                <a:gd name="adj" fmla="val 5399"/>
              </a:avLst>
            </a:prstGeom>
            <a:solidFill>
              <a:srgbClr val="D9DF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Purchase Amounts Capped at $1,000</a:t>
              </a:r>
            </a:p>
          </p:txBody>
        </p:sp>
        <p:sp>
          <p:nvSpPr>
            <p:cNvPr id="17" name="Rectangle: Rounded Corners 42">
              <a:extLst>
                <a:ext uri="{FF2B5EF4-FFF2-40B4-BE49-F238E27FC236}">
                  <a16:creationId xmlns:a16="http://schemas.microsoft.com/office/drawing/2014/main" id="{FAB84224-C844-BBB7-03E3-B9797F94674E}"/>
                </a:ext>
              </a:extLst>
            </p:cNvPr>
            <p:cNvSpPr/>
            <p:nvPr/>
          </p:nvSpPr>
          <p:spPr>
            <a:xfrm>
              <a:off x="1014241" y="3538171"/>
              <a:ext cx="5484635" cy="632062"/>
            </a:xfrm>
            <a:prstGeom prst="roundRect">
              <a:avLst>
                <a:gd name="adj" fmla="val 5399"/>
              </a:avLst>
            </a:prstGeom>
            <a:solidFill>
              <a:srgbClr val="D9DF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Subscription Duration Column Created</a:t>
              </a:r>
            </a:p>
          </p:txBody>
        </p:sp>
        <p:sp>
          <p:nvSpPr>
            <p:cNvPr id="18" name="Rectangle: Rounded Corners 46">
              <a:extLst>
                <a:ext uri="{FF2B5EF4-FFF2-40B4-BE49-F238E27FC236}">
                  <a16:creationId xmlns:a16="http://schemas.microsoft.com/office/drawing/2014/main" id="{7AF94A19-11AD-B2E0-2552-88251ED455A1}"/>
                </a:ext>
              </a:extLst>
            </p:cNvPr>
            <p:cNvSpPr/>
            <p:nvPr/>
          </p:nvSpPr>
          <p:spPr>
            <a:xfrm>
              <a:off x="1004875" y="4468394"/>
              <a:ext cx="5484635" cy="632062"/>
            </a:xfrm>
            <a:prstGeom prst="roundRect">
              <a:avLst>
                <a:gd name="adj" fmla="val 5399"/>
              </a:avLst>
            </a:prstGeom>
            <a:solidFill>
              <a:srgbClr val="D9DF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App Activity Data Summarized and Merged</a:t>
              </a:r>
            </a:p>
          </p:txBody>
        </p:sp>
        <p:sp>
          <p:nvSpPr>
            <p:cNvPr id="19" name="Rectangle: Rounded Corners 48">
              <a:extLst>
                <a:ext uri="{FF2B5EF4-FFF2-40B4-BE49-F238E27FC236}">
                  <a16:creationId xmlns:a16="http://schemas.microsoft.com/office/drawing/2014/main" id="{EC889C76-986B-6D0D-7F10-AF52EE44B3F9}"/>
                </a:ext>
              </a:extLst>
            </p:cNvPr>
            <p:cNvSpPr/>
            <p:nvPr/>
          </p:nvSpPr>
          <p:spPr>
            <a:xfrm>
              <a:off x="1033372" y="5398617"/>
              <a:ext cx="5484635" cy="632062"/>
            </a:xfrm>
            <a:prstGeom prst="roundRect">
              <a:avLst>
                <a:gd name="adj" fmla="val 5399"/>
              </a:avLst>
            </a:prstGeom>
            <a:solidFill>
              <a:srgbClr val="D9DF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Additional Cleaning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14A08E-B865-C2C1-972F-C6D595608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66" y="2918934"/>
              <a:ext cx="279609" cy="5045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AD6B7F-7FFB-0CDE-A370-67E7893C5843}"/>
                </a:ext>
              </a:extLst>
            </p:cNvPr>
            <p:cNvCxnSpPr>
              <a:cxnSpLocks/>
            </p:cNvCxnSpPr>
            <p:nvPr/>
          </p:nvCxnSpPr>
          <p:spPr>
            <a:xfrm>
              <a:off x="737861" y="3854202"/>
              <a:ext cx="27960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62F85F-ADC1-5F3B-085C-26D95698F353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4" y="4784425"/>
              <a:ext cx="279609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E9BEDC-D098-B707-7D3E-835DF79CC424}"/>
                </a:ext>
              </a:extLst>
            </p:cNvPr>
            <p:cNvCxnSpPr>
              <a:cxnSpLocks/>
            </p:cNvCxnSpPr>
            <p:nvPr/>
          </p:nvCxnSpPr>
          <p:spPr>
            <a:xfrm>
              <a:off x="683419" y="5719694"/>
              <a:ext cx="3499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30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5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Modeling and Analysis Summary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22" name="Rectangle: Rounded Corners 22">
            <a:extLst>
              <a:ext uri="{FF2B5EF4-FFF2-40B4-BE49-F238E27FC236}">
                <a16:creationId xmlns:a16="http://schemas.microsoft.com/office/drawing/2014/main" id="{7FED3FE1-0B18-0B9D-7CC3-BC25D9A60811}"/>
              </a:ext>
            </a:extLst>
          </p:cNvPr>
          <p:cNvSpPr/>
          <p:nvPr/>
        </p:nvSpPr>
        <p:spPr>
          <a:xfrm>
            <a:off x="914399" y="5520608"/>
            <a:ext cx="4585329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Percentile-Based Segmentation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F831D9-6EED-4F83-4312-FB0A54BB16CB}"/>
              </a:ext>
            </a:extLst>
          </p:cNvPr>
          <p:cNvSpPr/>
          <p:nvPr/>
        </p:nvSpPr>
        <p:spPr>
          <a:xfrm>
            <a:off x="514905" y="5447970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: Rounded Corners 21">
            <a:extLst>
              <a:ext uri="{FF2B5EF4-FFF2-40B4-BE49-F238E27FC236}">
                <a16:creationId xmlns:a16="http://schemas.microsoft.com/office/drawing/2014/main" id="{6A6AC600-D9D7-6B3C-4815-E95650A3D9A2}"/>
              </a:ext>
            </a:extLst>
          </p:cNvPr>
          <p:cNvSpPr/>
          <p:nvPr/>
        </p:nvSpPr>
        <p:spPr>
          <a:xfrm>
            <a:off x="1219212" y="4569715"/>
            <a:ext cx="430662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Random Forests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EEA05B-FE23-FB02-2CA4-12300FC66BD9}"/>
              </a:ext>
            </a:extLst>
          </p:cNvPr>
          <p:cNvSpPr/>
          <p:nvPr/>
        </p:nvSpPr>
        <p:spPr>
          <a:xfrm>
            <a:off x="723993" y="4497077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b="1">
              <a:latin typeface="Avenir Next LT Pro" panose="020B0504020202020204" pitchFamily="34" charset="77"/>
            </a:endParaRPr>
          </a:p>
        </p:txBody>
      </p:sp>
      <p:pic>
        <p:nvPicPr>
          <p:cNvPr id="10" name="Graphic 9" descr="Abacus with solid fill">
            <a:extLst>
              <a:ext uri="{FF2B5EF4-FFF2-40B4-BE49-F238E27FC236}">
                <a16:creationId xmlns:a16="http://schemas.microsoft.com/office/drawing/2014/main" id="{31CB4673-2DE3-1DCC-868A-51B3E778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62" y="5528639"/>
            <a:ext cx="648674" cy="648674"/>
          </a:xfrm>
          <a:prstGeom prst="rect">
            <a:avLst/>
          </a:prstGeom>
        </p:spPr>
      </p:pic>
      <p:sp>
        <p:nvSpPr>
          <p:cNvPr id="20" name="Rectangle: Rounded Corners 20">
            <a:extLst>
              <a:ext uri="{FF2B5EF4-FFF2-40B4-BE49-F238E27FC236}">
                <a16:creationId xmlns:a16="http://schemas.microsoft.com/office/drawing/2014/main" id="{873AEA1A-E7E8-5229-CC4F-89270858A764}"/>
              </a:ext>
            </a:extLst>
          </p:cNvPr>
          <p:cNvSpPr/>
          <p:nvPr/>
        </p:nvSpPr>
        <p:spPr>
          <a:xfrm>
            <a:off x="1465954" y="3633570"/>
            <a:ext cx="401078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K-Means Cluster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253188-DA60-B77B-4129-E28748F73150}"/>
              </a:ext>
            </a:extLst>
          </p:cNvPr>
          <p:cNvSpPr/>
          <p:nvPr/>
        </p:nvSpPr>
        <p:spPr>
          <a:xfrm>
            <a:off x="821460" y="3560932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b="1">
              <a:latin typeface="Avenir Next LT Pro" panose="020B0504020202020204" pitchFamily="34" charset="77"/>
            </a:endParaRPr>
          </a:p>
        </p:txBody>
      </p:sp>
      <p:pic>
        <p:nvPicPr>
          <p:cNvPr id="12" name="Graphic 11" descr="Fir tree with solid fill">
            <a:extLst>
              <a:ext uri="{FF2B5EF4-FFF2-40B4-BE49-F238E27FC236}">
                <a16:creationId xmlns:a16="http://schemas.microsoft.com/office/drawing/2014/main" id="{E92262C6-BD46-28F0-3EF5-C661023D2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962" y="4565197"/>
            <a:ext cx="648674" cy="648674"/>
          </a:xfrm>
          <a:prstGeom prst="rect">
            <a:avLst/>
          </a:prstGeom>
        </p:spPr>
      </p:pic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362862DE-E5F6-A7C1-8F5A-7E39D4DC38AD}"/>
              </a:ext>
            </a:extLst>
          </p:cNvPr>
          <p:cNvSpPr/>
          <p:nvPr/>
        </p:nvSpPr>
        <p:spPr>
          <a:xfrm>
            <a:off x="1219212" y="2697425"/>
            <a:ext cx="4257529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FA752C-8FB6-3562-B4C8-2395B670AB82}"/>
              </a:ext>
            </a:extLst>
          </p:cNvPr>
          <p:cNvSpPr/>
          <p:nvPr/>
        </p:nvSpPr>
        <p:spPr>
          <a:xfrm>
            <a:off x="723993" y="2624787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b="1">
              <a:latin typeface="Avenir Next LT Pro" panose="020B0504020202020204" pitchFamily="34" charset="77"/>
            </a:endParaRPr>
          </a:p>
        </p:txBody>
      </p:sp>
      <p:pic>
        <p:nvPicPr>
          <p:cNvPr id="15" name="Graphic 14" descr="Periodic Graph outline">
            <a:extLst>
              <a:ext uri="{FF2B5EF4-FFF2-40B4-BE49-F238E27FC236}">
                <a16:creationId xmlns:a16="http://schemas.microsoft.com/office/drawing/2014/main" id="{38892D65-FB9E-BEC4-C3AD-DEFF2A335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460" y="2710318"/>
            <a:ext cx="648674" cy="64867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5C587-1AC3-9B9E-1414-4F5478CB558D}"/>
              </a:ext>
            </a:extLst>
          </p:cNvPr>
          <p:cNvSpPr/>
          <p:nvPr/>
        </p:nvSpPr>
        <p:spPr>
          <a:xfrm>
            <a:off x="861616" y="1751900"/>
            <a:ext cx="463561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424B11-B015-2C6E-FF7A-EE14D42B7C29}"/>
              </a:ext>
            </a:extLst>
          </p:cNvPr>
          <p:cNvSpPr/>
          <p:nvPr/>
        </p:nvSpPr>
        <p:spPr>
          <a:xfrm>
            <a:off x="514905" y="1688642"/>
            <a:ext cx="800976" cy="8009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Graphic 16" descr="Linear Graph outline">
            <a:extLst>
              <a:ext uri="{FF2B5EF4-FFF2-40B4-BE49-F238E27FC236}">
                <a16:creationId xmlns:a16="http://schemas.microsoft.com/office/drawing/2014/main" id="{AC1FA306-3731-4AC8-0FE6-73109D1BC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873" y="1768000"/>
            <a:ext cx="648674" cy="648674"/>
          </a:xfrm>
          <a:prstGeom prst="rect">
            <a:avLst/>
          </a:prstGeom>
        </p:spPr>
      </p:pic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AF4F680-608B-7596-F50E-BD6856BB338B}"/>
              </a:ext>
            </a:extLst>
          </p:cNvPr>
          <p:cNvSpPr/>
          <p:nvPr/>
        </p:nvSpPr>
        <p:spPr>
          <a:xfrm>
            <a:off x="5731690" y="1751900"/>
            <a:ext cx="417581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Subscriber Segmentation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Most Valuable Subscribers</a:t>
            </a:r>
          </a:p>
        </p:txBody>
      </p:sp>
      <p:sp>
        <p:nvSpPr>
          <p:cNvPr id="51" name="Rectangle: Rounded Corners 17">
            <a:extLst>
              <a:ext uri="{FF2B5EF4-FFF2-40B4-BE49-F238E27FC236}">
                <a16:creationId xmlns:a16="http://schemas.microsoft.com/office/drawing/2014/main" id="{3F989D6A-4BB2-8328-B0FD-39083D4DDB11}"/>
              </a:ext>
            </a:extLst>
          </p:cNvPr>
          <p:cNvSpPr/>
          <p:nvPr/>
        </p:nvSpPr>
        <p:spPr>
          <a:xfrm>
            <a:off x="5723483" y="952062"/>
            <a:ext cx="4175817" cy="67446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Targeted Objectives</a:t>
            </a:r>
          </a:p>
        </p:txBody>
      </p:sp>
      <p:sp>
        <p:nvSpPr>
          <p:cNvPr id="52" name="Rectangle: Rounded Corners 17">
            <a:extLst>
              <a:ext uri="{FF2B5EF4-FFF2-40B4-BE49-F238E27FC236}">
                <a16:creationId xmlns:a16="http://schemas.microsoft.com/office/drawing/2014/main" id="{1B325F92-3EF5-C63C-3918-4F490D250F41}"/>
              </a:ext>
            </a:extLst>
          </p:cNvPr>
          <p:cNvSpPr/>
          <p:nvPr/>
        </p:nvSpPr>
        <p:spPr>
          <a:xfrm>
            <a:off x="10141967" y="1751270"/>
            <a:ext cx="1694154" cy="67509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53" name="Rectangle: Rounded Corners 17">
            <a:extLst>
              <a:ext uri="{FF2B5EF4-FFF2-40B4-BE49-F238E27FC236}">
                <a16:creationId xmlns:a16="http://schemas.microsoft.com/office/drawing/2014/main" id="{2B4D0B28-F77E-2FBD-0E18-F6E36AB77BD4}"/>
              </a:ext>
            </a:extLst>
          </p:cNvPr>
          <p:cNvSpPr/>
          <p:nvPr/>
        </p:nvSpPr>
        <p:spPr>
          <a:xfrm>
            <a:off x="10141967" y="952062"/>
            <a:ext cx="1694154" cy="67446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Utility</a:t>
            </a:r>
          </a:p>
        </p:txBody>
      </p:sp>
      <p:sp>
        <p:nvSpPr>
          <p:cNvPr id="54" name="Rectangle: Rounded Corners 17">
            <a:extLst>
              <a:ext uri="{FF2B5EF4-FFF2-40B4-BE49-F238E27FC236}">
                <a16:creationId xmlns:a16="http://schemas.microsoft.com/office/drawing/2014/main" id="{B39A3AA6-90F9-22B1-5FF4-0BC565D63FF1}"/>
              </a:ext>
            </a:extLst>
          </p:cNvPr>
          <p:cNvSpPr/>
          <p:nvPr/>
        </p:nvSpPr>
        <p:spPr>
          <a:xfrm>
            <a:off x="5740153" y="2697425"/>
            <a:ext cx="417581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Subscriber Churn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263C8578-BFD5-E522-9DAC-1BE37FABF6C1}"/>
              </a:ext>
            </a:extLst>
          </p:cNvPr>
          <p:cNvSpPr/>
          <p:nvPr/>
        </p:nvSpPr>
        <p:spPr>
          <a:xfrm>
            <a:off x="5745993" y="3633570"/>
            <a:ext cx="417581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Subscriber Churn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Upselling Customer Potential</a:t>
            </a:r>
          </a:p>
        </p:txBody>
      </p:sp>
      <p:sp>
        <p:nvSpPr>
          <p:cNvPr id="56" name="Rectangle: Rounded Corners 17">
            <a:extLst>
              <a:ext uri="{FF2B5EF4-FFF2-40B4-BE49-F238E27FC236}">
                <a16:creationId xmlns:a16="http://schemas.microsoft.com/office/drawing/2014/main" id="{00D738E7-A9C8-FDB5-5229-E0D8108525DC}"/>
              </a:ext>
            </a:extLst>
          </p:cNvPr>
          <p:cNvSpPr/>
          <p:nvPr/>
        </p:nvSpPr>
        <p:spPr>
          <a:xfrm>
            <a:off x="5740153" y="4583114"/>
            <a:ext cx="417581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Most Valuable Subscribers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Subscriber Churn</a:t>
            </a:r>
          </a:p>
        </p:txBody>
      </p:sp>
      <p:sp>
        <p:nvSpPr>
          <p:cNvPr id="57" name="Rectangle: Rounded Corners 17">
            <a:extLst>
              <a:ext uri="{FF2B5EF4-FFF2-40B4-BE49-F238E27FC236}">
                <a16:creationId xmlns:a16="http://schemas.microsoft.com/office/drawing/2014/main" id="{994C0C28-AA4F-098F-B872-523BE2651ADF}"/>
              </a:ext>
            </a:extLst>
          </p:cNvPr>
          <p:cNvSpPr/>
          <p:nvPr/>
        </p:nvSpPr>
        <p:spPr>
          <a:xfrm>
            <a:off x="5732939" y="5512572"/>
            <a:ext cx="4175817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Subscriber Segmentation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Most Valuable Subscribers</a:t>
            </a:r>
          </a:p>
        </p:txBody>
      </p:sp>
      <p:sp>
        <p:nvSpPr>
          <p:cNvPr id="58" name="Rectangle: Rounded Corners 17">
            <a:extLst>
              <a:ext uri="{FF2B5EF4-FFF2-40B4-BE49-F238E27FC236}">
                <a16:creationId xmlns:a16="http://schemas.microsoft.com/office/drawing/2014/main" id="{420E58EF-9BB8-1011-5A4F-7297D8FA0F55}"/>
              </a:ext>
            </a:extLst>
          </p:cNvPr>
          <p:cNvSpPr/>
          <p:nvPr/>
        </p:nvSpPr>
        <p:spPr>
          <a:xfrm>
            <a:off x="514905" y="955324"/>
            <a:ext cx="4961836" cy="674460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Modeling Type</a:t>
            </a:r>
          </a:p>
        </p:txBody>
      </p:sp>
      <p:sp>
        <p:nvSpPr>
          <p:cNvPr id="59" name="Rectangle: Rounded Corners 17">
            <a:extLst>
              <a:ext uri="{FF2B5EF4-FFF2-40B4-BE49-F238E27FC236}">
                <a16:creationId xmlns:a16="http://schemas.microsoft.com/office/drawing/2014/main" id="{14989276-079F-72AE-0B19-E61A98775F65}"/>
              </a:ext>
            </a:extLst>
          </p:cNvPr>
          <p:cNvSpPr/>
          <p:nvPr/>
        </p:nvSpPr>
        <p:spPr>
          <a:xfrm>
            <a:off x="10141967" y="2692068"/>
            <a:ext cx="169415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60" name="Rectangle: Rounded Corners 17">
            <a:extLst>
              <a:ext uri="{FF2B5EF4-FFF2-40B4-BE49-F238E27FC236}">
                <a16:creationId xmlns:a16="http://schemas.microsoft.com/office/drawing/2014/main" id="{0D32E7BF-7B30-12BB-5D7B-495D157B85DF}"/>
              </a:ext>
            </a:extLst>
          </p:cNvPr>
          <p:cNvSpPr/>
          <p:nvPr/>
        </p:nvSpPr>
        <p:spPr>
          <a:xfrm>
            <a:off x="10141967" y="3632236"/>
            <a:ext cx="169415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61" name="Rectangle: Rounded Corners 17">
            <a:extLst>
              <a:ext uri="{FF2B5EF4-FFF2-40B4-BE49-F238E27FC236}">
                <a16:creationId xmlns:a16="http://schemas.microsoft.com/office/drawing/2014/main" id="{E176FB56-CEB3-34C1-F60E-7C7911BD98CF}"/>
              </a:ext>
            </a:extLst>
          </p:cNvPr>
          <p:cNvSpPr/>
          <p:nvPr/>
        </p:nvSpPr>
        <p:spPr>
          <a:xfrm>
            <a:off x="10141967" y="4572404"/>
            <a:ext cx="169415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62" name="Rectangle: Rounded Corners 17">
            <a:extLst>
              <a:ext uri="{FF2B5EF4-FFF2-40B4-BE49-F238E27FC236}">
                <a16:creationId xmlns:a16="http://schemas.microsoft.com/office/drawing/2014/main" id="{D4067F8A-7882-9EA4-F000-D17BBA2E7394}"/>
              </a:ext>
            </a:extLst>
          </p:cNvPr>
          <p:cNvSpPr/>
          <p:nvPr/>
        </p:nvSpPr>
        <p:spPr>
          <a:xfrm>
            <a:off x="10141967" y="5512572"/>
            <a:ext cx="1694154" cy="674460"/>
          </a:xfrm>
          <a:prstGeom prst="roundRect">
            <a:avLst/>
          </a:prstGeom>
          <a:solidFill>
            <a:srgbClr val="DEE3E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High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B433E1-11D1-FB9C-0AAD-391B281CBFAA}"/>
              </a:ext>
            </a:extLst>
          </p:cNvPr>
          <p:cNvCxnSpPr>
            <a:cxnSpLocks/>
            <a:stCxn id="51" idx="1"/>
            <a:endCxn id="58" idx="3"/>
          </p:cNvCxnSpPr>
          <p:nvPr/>
        </p:nvCxnSpPr>
        <p:spPr>
          <a:xfrm flipH="1">
            <a:off x="5476741" y="1289292"/>
            <a:ext cx="246742" cy="326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2984B5-45F4-538C-D69E-32B09CD79580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>
            <a:off x="9899300" y="1289292"/>
            <a:ext cx="24266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Network outline">
            <a:extLst>
              <a:ext uri="{FF2B5EF4-FFF2-40B4-BE49-F238E27FC236}">
                <a16:creationId xmlns:a16="http://schemas.microsoft.com/office/drawing/2014/main" id="{0CABB26F-8C30-17C1-005A-A7C74C3D0D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709" y="3673698"/>
            <a:ext cx="589860" cy="5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6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Subscriber Segmentation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BA18E-16DC-B8D0-1E9C-85081A6D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53226"/>
              </p:ext>
            </p:extLst>
          </p:nvPr>
        </p:nvGraphicFramePr>
        <p:xfrm>
          <a:off x="6497231" y="1548952"/>
          <a:ext cx="5071176" cy="2143717"/>
        </p:xfrm>
        <a:graphic>
          <a:graphicData uri="http://schemas.openxmlformats.org/drawingml/2006/table">
            <a:tbl>
              <a:tblPr/>
              <a:tblGrid>
                <a:gridCol w="1690392">
                  <a:extLst>
                    <a:ext uri="{9D8B030D-6E8A-4147-A177-3AD203B41FA5}">
                      <a16:colId xmlns:a16="http://schemas.microsoft.com/office/drawing/2014/main" val="1946896922"/>
                    </a:ext>
                  </a:extLst>
                </a:gridCol>
                <a:gridCol w="1690392">
                  <a:extLst>
                    <a:ext uri="{9D8B030D-6E8A-4147-A177-3AD203B41FA5}">
                      <a16:colId xmlns:a16="http://schemas.microsoft.com/office/drawing/2014/main" val="3091311675"/>
                    </a:ext>
                  </a:extLst>
                </a:gridCol>
                <a:gridCol w="1690392">
                  <a:extLst>
                    <a:ext uri="{9D8B030D-6E8A-4147-A177-3AD203B41FA5}">
                      <a16:colId xmlns:a16="http://schemas.microsoft.com/office/drawing/2014/main" val="1490946722"/>
                    </a:ext>
                  </a:extLst>
                </a:gridCol>
              </a:tblGrid>
              <a:tr h="59742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Segment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Subscription Duration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venir Next LT Pro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USD-Adjusted Purchase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96396"/>
                  </a:ext>
                </a:extLst>
              </a:tr>
              <a:tr h="3865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Below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Below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03580"/>
                  </a:ext>
                </a:extLst>
              </a:tr>
              <a:tr h="3865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Below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9909"/>
                  </a:ext>
                </a:extLst>
              </a:tr>
              <a:tr h="3865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Above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Below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76802"/>
                  </a:ext>
                </a:extLst>
              </a:tr>
              <a:tr h="3865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Above</a:t>
                      </a:r>
                      <a:endParaRPr kumimoji="0" 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Above</a:t>
                      </a:r>
                      <a:endParaRPr kumimoji="0" 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3263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E125E3-1CEB-93BA-BC90-FEA2F46A0318}"/>
              </a:ext>
            </a:extLst>
          </p:cNvPr>
          <p:cNvCxnSpPr>
            <a:cxnSpLocks/>
          </p:cNvCxnSpPr>
          <p:nvPr/>
        </p:nvCxnSpPr>
        <p:spPr>
          <a:xfrm>
            <a:off x="6096000" y="1167788"/>
            <a:ext cx="0" cy="49355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0FD18-7682-50C7-4698-2291AFF30929}"/>
              </a:ext>
            </a:extLst>
          </p:cNvPr>
          <p:cNvSpPr txBox="1"/>
          <p:nvPr/>
        </p:nvSpPr>
        <p:spPr>
          <a:xfrm>
            <a:off x="246743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Identifying Most Important Variables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A5009-F778-49E3-5046-06B152DB740B}"/>
              </a:ext>
            </a:extLst>
          </p:cNvPr>
          <p:cNvSpPr txBox="1"/>
          <p:nvPr/>
        </p:nvSpPr>
        <p:spPr>
          <a:xfrm>
            <a:off x="6108192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50</a:t>
            </a:r>
            <a:r>
              <a:rPr lang="en-US" sz="2400" b="1" baseline="30000">
                <a:solidFill>
                  <a:prstClr val="black"/>
                </a:solidFill>
                <a:latin typeface="Avenir Next LT Pro" panose="020B0504020202020204" pitchFamily="34" charset="77"/>
              </a:rPr>
              <a:t>th</a:t>
            </a: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 Percentile-Based Segmentation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0F436D9-A7EE-360C-7F99-C35AF5D16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63873"/>
              </p:ext>
            </p:extLst>
          </p:nvPr>
        </p:nvGraphicFramePr>
        <p:xfrm>
          <a:off x="6485038" y="3862317"/>
          <a:ext cx="5071176" cy="224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: Rounded Corners 26">
            <a:extLst>
              <a:ext uri="{FF2B5EF4-FFF2-40B4-BE49-F238E27FC236}">
                <a16:creationId xmlns:a16="http://schemas.microsoft.com/office/drawing/2014/main" id="{F4A4C1FF-7B55-6B80-18B1-F813909F2B27}"/>
              </a:ext>
            </a:extLst>
          </p:cNvPr>
          <p:cNvSpPr/>
          <p:nvPr/>
        </p:nvSpPr>
        <p:spPr>
          <a:xfrm>
            <a:off x="470699" y="1548952"/>
            <a:ext cx="5413540" cy="375709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Adjusted Purchase Amount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EF1AC8-A747-817B-970A-9BAA308146E7}"/>
              </a:ext>
            </a:extLst>
          </p:cNvPr>
          <p:cNvCxnSpPr>
            <a:cxnSpLocks/>
          </p:cNvCxnSpPr>
          <p:nvPr/>
        </p:nvCxnSpPr>
        <p:spPr>
          <a:xfrm>
            <a:off x="706131" y="1610430"/>
            <a:ext cx="9567" cy="132701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1C42CF-BBAD-EE23-43F2-210D1586714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5700" y="2309712"/>
            <a:ext cx="27961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1">
            <a:extLst>
              <a:ext uri="{FF2B5EF4-FFF2-40B4-BE49-F238E27FC236}">
                <a16:creationId xmlns:a16="http://schemas.microsoft.com/office/drawing/2014/main" id="{8E859C67-0109-78F8-94E1-50CD9BB6ADA3}"/>
              </a:ext>
            </a:extLst>
          </p:cNvPr>
          <p:cNvSpPr/>
          <p:nvPr/>
        </p:nvSpPr>
        <p:spPr>
          <a:xfrm>
            <a:off x="995310" y="2096740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0"/>
              </a:rPr>
              <a:t>Rosetta Stone Aims to Maximize Returns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40">
            <a:extLst>
              <a:ext uri="{FF2B5EF4-FFF2-40B4-BE49-F238E27FC236}">
                <a16:creationId xmlns:a16="http://schemas.microsoft.com/office/drawing/2014/main" id="{F99F8AD7-77DC-AFE8-731A-4FC9E4F33C40}"/>
              </a:ext>
            </a:extLst>
          </p:cNvPr>
          <p:cNvSpPr/>
          <p:nvPr/>
        </p:nvSpPr>
        <p:spPr>
          <a:xfrm>
            <a:off x="995310" y="2694764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Data Available in Abundance After Cleaning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88E94-1856-B0AD-AD2F-AF7BFC82C28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5698" y="2907736"/>
            <a:ext cx="279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26">
            <a:extLst>
              <a:ext uri="{FF2B5EF4-FFF2-40B4-BE49-F238E27FC236}">
                <a16:creationId xmlns:a16="http://schemas.microsoft.com/office/drawing/2014/main" id="{5E5F33EC-978A-B56D-557E-46F9B45C0888}"/>
              </a:ext>
            </a:extLst>
          </p:cNvPr>
          <p:cNvSpPr/>
          <p:nvPr/>
        </p:nvSpPr>
        <p:spPr>
          <a:xfrm>
            <a:off x="464601" y="3265211"/>
            <a:ext cx="5413540" cy="375709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Subscription Duration</a:t>
            </a:r>
          </a:p>
        </p:txBody>
      </p:sp>
      <p:sp>
        <p:nvSpPr>
          <p:cNvPr id="40" name="Rectangle: Rounded Corners 31">
            <a:extLst>
              <a:ext uri="{FF2B5EF4-FFF2-40B4-BE49-F238E27FC236}">
                <a16:creationId xmlns:a16="http://schemas.microsoft.com/office/drawing/2014/main" id="{290086FF-3A0E-D4A6-9F6B-367F74D23A5C}"/>
              </a:ext>
            </a:extLst>
          </p:cNvPr>
          <p:cNvSpPr/>
          <p:nvPr/>
        </p:nvSpPr>
        <p:spPr>
          <a:xfrm>
            <a:off x="989212" y="3812999"/>
            <a:ext cx="4717751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Longer </a:t>
            </a:r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0"/>
              </a:rPr>
              <a:t>Duration = Higher Purchase Amount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6E0AA16-F1CE-47EF-F860-57CDC973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9461"/>
              </p:ext>
            </p:extLst>
          </p:nvPr>
        </p:nvGraphicFramePr>
        <p:xfrm>
          <a:off x="1146275" y="4831221"/>
          <a:ext cx="4391432" cy="1268778"/>
        </p:xfrm>
        <a:graphic>
          <a:graphicData uri="http://schemas.openxmlformats.org/drawingml/2006/table">
            <a:tbl>
              <a:tblPr/>
              <a:tblGrid>
                <a:gridCol w="2195716">
                  <a:extLst>
                    <a:ext uri="{9D8B030D-6E8A-4147-A177-3AD203B41FA5}">
                      <a16:colId xmlns:a16="http://schemas.microsoft.com/office/drawing/2014/main" val="3425287025"/>
                    </a:ext>
                  </a:extLst>
                </a:gridCol>
                <a:gridCol w="2195716">
                  <a:extLst>
                    <a:ext uri="{9D8B030D-6E8A-4147-A177-3AD203B41FA5}">
                      <a16:colId xmlns:a16="http://schemas.microsoft.com/office/drawing/2014/main" val="110954354"/>
                    </a:ext>
                  </a:extLst>
                </a:gridCol>
              </a:tblGrid>
              <a:tr h="4229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Overall R</a:t>
                      </a:r>
                      <a:r>
                        <a:rPr lang="en-US" sz="16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 baseline="30000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276474"/>
                  </a:ext>
                </a:extLst>
              </a:tr>
              <a:tr h="4229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Duration R</a:t>
                      </a:r>
                      <a:r>
                        <a:rPr lang="en-US" sz="1600" b="1" baseline="30000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>
                        <a:latin typeface="Avenir Next LT Pro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44303"/>
                  </a:ext>
                </a:extLst>
              </a:tr>
              <a:tr h="4229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Duration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Avenir Next LT Pro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84624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E6B951-7065-BF3A-32F6-3F4F2AD6CA48}"/>
              </a:ext>
            </a:extLst>
          </p:cNvPr>
          <p:cNvCxnSpPr>
            <a:cxnSpLocks/>
          </p:cNvCxnSpPr>
          <p:nvPr/>
        </p:nvCxnSpPr>
        <p:spPr>
          <a:xfrm>
            <a:off x="687840" y="3311626"/>
            <a:ext cx="9567" cy="132701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82CF77-FAE0-0C04-877D-EF58A9C0BD2E}"/>
              </a:ext>
            </a:extLst>
          </p:cNvPr>
          <p:cNvCxnSpPr>
            <a:cxnSpLocks/>
          </p:cNvCxnSpPr>
          <p:nvPr/>
        </p:nvCxnSpPr>
        <p:spPr>
          <a:xfrm>
            <a:off x="697409" y="4015671"/>
            <a:ext cx="27961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0">
            <a:extLst>
              <a:ext uri="{FF2B5EF4-FFF2-40B4-BE49-F238E27FC236}">
                <a16:creationId xmlns:a16="http://schemas.microsoft.com/office/drawing/2014/main" id="{149E075B-3BAA-985E-0D04-7F78F3C9BC74}"/>
              </a:ext>
            </a:extLst>
          </p:cNvPr>
          <p:cNvSpPr/>
          <p:nvPr/>
        </p:nvSpPr>
        <p:spPr>
          <a:xfrm>
            <a:off x="977019" y="4400723"/>
            <a:ext cx="4729944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0"/>
              </a:rPr>
              <a:t>Inference Confirmed by Linear Regression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B9C51E-7439-BAEF-C223-307BE26C05F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97407" y="4613695"/>
            <a:ext cx="279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7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Subscriber Segmentation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EF94DC3-96CC-B509-D5E4-46197A715E26}"/>
              </a:ext>
            </a:extLst>
          </p:cNvPr>
          <p:cNvSpPr/>
          <p:nvPr/>
        </p:nvSpPr>
        <p:spPr>
          <a:xfrm>
            <a:off x="363985" y="3721730"/>
            <a:ext cx="260707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Segment 3</a:t>
            </a:r>
          </a:p>
        </p:txBody>
      </p: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C893C56B-BECC-40F7-BF3F-019D8A4F08A0}"/>
              </a:ext>
            </a:extLst>
          </p:cNvPr>
          <p:cNvSpPr/>
          <p:nvPr/>
        </p:nvSpPr>
        <p:spPr>
          <a:xfrm>
            <a:off x="1305017" y="4431989"/>
            <a:ext cx="2760955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Cash Flow Subscriber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403FCE-89BB-BDA9-20C7-4ADE1007FA6A}"/>
              </a:ext>
            </a:extLst>
          </p:cNvPr>
          <p:cNvSpPr/>
          <p:nvPr/>
        </p:nvSpPr>
        <p:spPr>
          <a:xfrm>
            <a:off x="416335" y="3793880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Flying Money with solid fill">
            <a:extLst>
              <a:ext uri="{FF2B5EF4-FFF2-40B4-BE49-F238E27FC236}">
                <a16:creationId xmlns:a16="http://schemas.microsoft.com/office/drawing/2014/main" id="{06E960D4-6AC6-F14D-9B94-8E04E3505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245" y="3894790"/>
            <a:ext cx="614927" cy="614927"/>
          </a:xfrm>
          <a:prstGeom prst="rect">
            <a:avLst/>
          </a:prstGeom>
        </p:spPr>
      </p:pic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FBF68D0-E39B-9A8B-4AFA-18749F8DB681}"/>
              </a:ext>
            </a:extLst>
          </p:cNvPr>
          <p:cNvSpPr/>
          <p:nvPr/>
        </p:nvSpPr>
        <p:spPr>
          <a:xfrm>
            <a:off x="363984" y="2365646"/>
            <a:ext cx="260707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Segment 2</a:t>
            </a:r>
          </a:p>
        </p:txBody>
      </p:sp>
      <p:sp>
        <p:nvSpPr>
          <p:cNvPr id="22" name="Rectangle: Rounded Corners 31">
            <a:extLst>
              <a:ext uri="{FF2B5EF4-FFF2-40B4-BE49-F238E27FC236}">
                <a16:creationId xmlns:a16="http://schemas.microsoft.com/office/drawing/2014/main" id="{36F0B130-B83D-8607-24B6-CD3FB6D7DAA1}"/>
              </a:ext>
            </a:extLst>
          </p:cNvPr>
          <p:cNvSpPr/>
          <p:nvPr/>
        </p:nvSpPr>
        <p:spPr>
          <a:xfrm>
            <a:off x="1305016" y="3058688"/>
            <a:ext cx="2760955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Casual Subscriber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EE914C-3621-AB08-BEB1-CF78AD994308}"/>
              </a:ext>
            </a:extLst>
          </p:cNvPr>
          <p:cNvSpPr/>
          <p:nvPr/>
        </p:nvSpPr>
        <p:spPr>
          <a:xfrm>
            <a:off x="416334" y="2420579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eace Gesture with solid fill">
            <a:extLst>
              <a:ext uri="{FF2B5EF4-FFF2-40B4-BE49-F238E27FC236}">
                <a16:creationId xmlns:a16="http://schemas.microsoft.com/office/drawing/2014/main" id="{EA8B7202-893F-8566-E282-387A7DA3A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244" y="2521489"/>
            <a:ext cx="614927" cy="614927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7852A7B-7ED2-531A-BE26-D92A43E469C2}"/>
              </a:ext>
            </a:extLst>
          </p:cNvPr>
          <p:cNvSpPr/>
          <p:nvPr/>
        </p:nvSpPr>
        <p:spPr>
          <a:xfrm>
            <a:off x="363984" y="1009562"/>
            <a:ext cx="2512379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Segment 1</a:t>
            </a:r>
          </a:p>
        </p:txBody>
      </p:sp>
      <p:sp>
        <p:nvSpPr>
          <p:cNvPr id="12" name="Rectangle: Rounded Corners 31">
            <a:extLst>
              <a:ext uri="{FF2B5EF4-FFF2-40B4-BE49-F238E27FC236}">
                <a16:creationId xmlns:a16="http://schemas.microsoft.com/office/drawing/2014/main" id="{97A1114C-C12C-47BE-D991-F503A17E4E4A}"/>
              </a:ext>
            </a:extLst>
          </p:cNvPr>
          <p:cNvSpPr/>
          <p:nvPr/>
        </p:nvSpPr>
        <p:spPr>
          <a:xfrm>
            <a:off x="1305016" y="1702604"/>
            <a:ext cx="2760955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Undesired Subscriber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FC96FE-5F31-6F45-55AE-FA19D5EA7168}"/>
              </a:ext>
            </a:extLst>
          </p:cNvPr>
          <p:cNvSpPr/>
          <p:nvPr/>
        </p:nvSpPr>
        <p:spPr>
          <a:xfrm>
            <a:off x="416334" y="1064495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91120AC3-B383-16CD-4247-CDBBA5746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244" y="1165405"/>
            <a:ext cx="614927" cy="614927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47FD5906-67FD-16D1-A589-AE7F4B3190C8}"/>
              </a:ext>
            </a:extLst>
          </p:cNvPr>
          <p:cNvSpPr/>
          <p:nvPr/>
        </p:nvSpPr>
        <p:spPr>
          <a:xfrm>
            <a:off x="363984" y="5095032"/>
            <a:ext cx="2607075" cy="938241"/>
          </a:xfrm>
          <a:prstGeom prst="round2DiagRect">
            <a:avLst>
              <a:gd name="adj1" fmla="val 0"/>
              <a:gd name="adj2" fmla="val 37214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>
                <a:latin typeface="Avenir Next LT Pro" panose="020F0502020204030204" pitchFamily="34" charset="0"/>
              </a:rPr>
              <a:t>Segment 4</a:t>
            </a:r>
          </a:p>
        </p:txBody>
      </p: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D95F2893-4AD2-EC31-78B1-ED89F9B69A31}"/>
              </a:ext>
            </a:extLst>
          </p:cNvPr>
          <p:cNvSpPr/>
          <p:nvPr/>
        </p:nvSpPr>
        <p:spPr>
          <a:xfrm>
            <a:off x="1305017" y="5773556"/>
            <a:ext cx="2760955" cy="490398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Desired Subscriber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1BABF0-54F4-1E9F-B56E-F46C227336FC}"/>
              </a:ext>
            </a:extLst>
          </p:cNvPr>
          <p:cNvSpPr/>
          <p:nvPr/>
        </p:nvSpPr>
        <p:spPr>
          <a:xfrm>
            <a:off x="416335" y="5135447"/>
            <a:ext cx="816746" cy="816746"/>
          </a:xfrm>
          <a:prstGeom prst="ellipse">
            <a:avLst/>
          </a:prstGeom>
          <a:solidFill>
            <a:srgbClr val="D9DE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rophy with solid fill">
            <a:extLst>
              <a:ext uri="{FF2B5EF4-FFF2-40B4-BE49-F238E27FC236}">
                <a16:creationId xmlns:a16="http://schemas.microsoft.com/office/drawing/2014/main" id="{DA7CF5BB-597A-FAC5-E75E-04C8E3D7E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245" y="5236357"/>
            <a:ext cx="614927" cy="61492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E55522B-10F6-7133-DCC9-4A5C4DCED771}"/>
              </a:ext>
            </a:extLst>
          </p:cNvPr>
          <p:cNvGrpSpPr/>
          <p:nvPr/>
        </p:nvGrpSpPr>
        <p:grpSpPr>
          <a:xfrm>
            <a:off x="2876363" y="1040830"/>
            <a:ext cx="8899303" cy="938241"/>
            <a:chOff x="2876363" y="1040830"/>
            <a:chExt cx="8899303" cy="938241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7B9C914-9F38-A6AA-F0AE-508F2DAA1FC3}"/>
                </a:ext>
              </a:extLst>
            </p:cNvPr>
            <p:cNvSpPr/>
            <p:nvPr/>
          </p:nvSpPr>
          <p:spPr>
            <a:xfrm>
              <a:off x="4208015" y="1040830"/>
              <a:ext cx="3180038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/>
                </a:rPr>
                <a:t>Below-average returns </a:t>
              </a:r>
              <a:endParaRPr lang="en-US" sz="1600" b="1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/>
                </a:rPr>
                <a:t>Below-average duration</a:t>
              </a:r>
              <a:endParaRPr lang="en-US" sz="1600" b="1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0F79D0-D48B-50D3-5EFB-180A54F7A0D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2876363" y="1509951"/>
              <a:ext cx="13316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B8E223A5-BE51-50FA-A450-17A183D7FF7E}"/>
                </a:ext>
              </a:extLst>
            </p:cNvPr>
            <p:cNvSpPr/>
            <p:nvPr/>
          </p:nvSpPr>
          <p:spPr>
            <a:xfrm>
              <a:off x="7634796" y="1040830"/>
              <a:ext cx="4140870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High likelihood of cancellation Tendency for shorter engagement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BBD42AF-E183-54FC-18F6-73427AE9B4B0}"/>
                </a:ext>
              </a:extLst>
            </p:cNvPr>
            <p:cNvCxnSpPr>
              <a:cxnSpLocks/>
              <a:stCxn id="32" idx="0"/>
              <a:endCxn id="44" idx="2"/>
            </p:cNvCxnSpPr>
            <p:nvPr/>
          </p:nvCxnSpPr>
          <p:spPr>
            <a:xfrm>
              <a:off x="7388053" y="1509951"/>
              <a:ext cx="2467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C53CD-5F34-A361-2916-80FFD9B3456F}"/>
              </a:ext>
            </a:extLst>
          </p:cNvPr>
          <p:cNvGrpSpPr/>
          <p:nvPr/>
        </p:nvGrpSpPr>
        <p:grpSpPr>
          <a:xfrm>
            <a:off x="2876363" y="2365646"/>
            <a:ext cx="8899303" cy="938241"/>
            <a:chOff x="2876363" y="1040830"/>
            <a:chExt cx="8899303" cy="938241"/>
          </a:xfrm>
        </p:grpSpPr>
        <p:sp>
          <p:nvSpPr>
            <p:cNvPr id="63" name="Rectangle: Diagonal Corners Rounded 62">
              <a:extLst>
                <a:ext uri="{FF2B5EF4-FFF2-40B4-BE49-F238E27FC236}">
                  <a16:creationId xmlns:a16="http://schemas.microsoft.com/office/drawing/2014/main" id="{3BF322E4-AEEE-8D84-92AE-7BEA3CFB1ADC}"/>
                </a:ext>
              </a:extLst>
            </p:cNvPr>
            <p:cNvSpPr/>
            <p:nvPr/>
          </p:nvSpPr>
          <p:spPr>
            <a:xfrm>
              <a:off x="4208015" y="1040830"/>
              <a:ext cx="3180038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Below-average returns 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Above-average duration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C3126-E086-E785-E0E8-6E19A014037E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76363" y="1509951"/>
              <a:ext cx="13316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4410D1F-F5EF-C44A-B33A-BAFC4006DE88}"/>
                </a:ext>
              </a:extLst>
            </p:cNvPr>
            <p:cNvSpPr/>
            <p:nvPr/>
          </p:nvSpPr>
          <p:spPr>
            <a:xfrm>
              <a:off x="7634796" y="1040830"/>
              <a:ext cx="4140870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Purchase lowest-tier options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Likely auto renew their subscription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806D95-98D7-FBCA-7AB0-5B53F6BC18E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>
              <a:off x="7388053" y="1509951"/>
              <a:ext cx="2467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2DF384-E910-2A49-7F82-8F2E98B94C65}"/>
              </a:ext>
            </a:extLst>
          </p:cNvPr>
          <p:cNvGrpSpPr/>
          <p:nvPr/>
        </p:nvGrpSpPr>
        <p:grpSpPr>
          <a:xfrm>
            <a:off x="2876363" y="3721730"/>
            <a:ext cx="8899303" cy="938241"/>
            <a:chOff x="2876363" y="1040830"/>
            <a:chExt cx="8899303" cy="938241"/>
          </a:xfrm>
        </p:grpSpPr>
        <p:sp>
          <p:nvSpPr>
            <p:cNvPr id="68" name="Rectangle: Diagonal Corners Rounded 67">
              <a:extLst>
                <a:ext uri="{FF2B5EF4-FFF2-40B4-BE49-F238E27FC236}">
                  <a16:creationId xmlns:a16="http://schemas.microsoft.com/office/drawing/2014/main" id="{2D6685B9-ED7A-76A9-621D-3AB94ADF403B}"/>
                </a:ext>
              </a:extLst>
            </p:cNvPr>
            <p:cNvSpPr/>
            <p:nvPr/>
          </p:nvSpPr>
          <p:spPr>
            <a:xfrm>
              <a:off x="4208015" y="1040830"/>
              <a:ext cx="3180038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Above-average returns 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Below-average duration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938154-00F1-D4C7-602B-4BB31AF97BED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2876363" y="1509951"/>
              <a:ext cx="13316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Diagonal Corners Rounded 69">
              <a:extLst>
                <a:ext uri="{FF2B5EF4-FFF2-40B4-BE49-F238E27FC236}">
                  <a16:creationId xmlns:a16="http://schemas.microsoft.com/office/drawing/2014/main" id="{24425BBD-1A9B-2D84-C0AE-CD2EE2ADB0C4}"/>
                </a:ext>
              </a:extLst>
            </p:cNvPr>
            <p:cNvSpPr/>
            <p:nvPr/>
          </p:nvSpPr>
          <p:spPr>
            <a:xfrm>
              <a:off x="7634796" y="1040830"/>
              <a:ext cx="4140870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High likelihood of cancellation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Organization-based subscribers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E7E3FB-6013-40EB-0AD2-6E3764276C0E}"/>
                </a:ext>
              </a:extLst>
            </p:cNvPr>
            <p:cNvCxnSpPr>
              <a:cxnSpLocks/>
              <a:stCxn id="68" idx="0"/>
              <a:endCxn id="70" idx="2"/>
            </p:cNvCxnSpPr>
            <p:nvPr/>
          </p:nvCxnSpPr>
          <p:spPr>
            <a:xfrm>
              <a:off x="7388053" y="1509951"/>
              <a:ext cx="2467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C65CB0-5DCE-E27B-9212-85D805947F48}"/>
              </a:ext>
            </a:extLst>
          </p:cNvPr>
          <p:cNvGrpSpPr/>
          <p:nvPr/>
        </p:nvGrpSpPr>
        <p:grpSpPr>
          <a:xfrm>
            <a:off x="2876363" y="5095032"/>
            <a:ext cx="8899303" cy="938241"/>
            <a:chOff x="2876363" y="1040830"/>
            <a:chExt cx="8899303" cy="938241"/>
          </a:xfrm>
        </p:grpSpPr>
        <p:sp>
          <p:nvSpPr>
            <p:cNvPr id="83" name="Rectangle: Diagonal Corners Rounded 82">
              <a:extLst>
                <a:ext uri="{FF2B5EF4-FFF2-40B4-BE49-F238E27FC236}">
                  <a16:creationId xmlns:a16="http://schemas.microsoft.com/office/drawing/2014/main" id="{E2D2457C-557D-EC77-F62C-43D9023957CA}"/>
                </a:ext>
              </a:extLst>
            </p:cNvPr>
            <p:cNvSpPr/>
            <p:nvPr/>
          </p:nvSpPr>
          <p:spPr>
            <a:xfrm>
              <a:off x="4208015" y="1040830"/>
              <a:ext cx="3180038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rgbClr val="D9DEE7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Above-average returns 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Above-average duration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FA7573-3062-E70F-DBB3-4FA508E6CC23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2876363" y="1509951"/>
              <a:ext cx="13316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: Diagonal Corners Rounded 84">
              <a:extLst>
                <a:ext uri="{FF2B5EF4-FFF2-40B4-BE49-F238E27FC236}">
                  <a16:creationId xmlns:a16="http://schemas.microsoft.com/office/drawing/2014/main" id="{47DBCA63-168B-BEC6-501B-9B160B70F0A8}"/>
                </a:ext>
              </a:extLst>
            </p:cNvPr>
            <p:cNvSpPr/>
            <p:nvPr/>
          </p:nvSpPr>
          <p:spPr>
            <a:xfrm>
              <a:off x="7634796" y="1040830"/>
              <a:ext cx="4140870" cy="938241"/>
            </a:xfrm>
            <a:prstGeom prst="round2DiagRect">
              <a:avLst>
                <a:gd name="adj1" fmla="val 0"/>
                <a:gd name="adj2" fmla="val 37214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Most Valuable Subscribers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0E28F2D-815B-3102-1856-99063AE04357}"/>
                </a:ext>
              </a:extLst>
            </p:cNvPr>
            <p:cNvCxnSpPr>
              <a:cxnSpLocks/>
              <a:stCxn id="83" idx="0"/>
              <a:endCxn id="85" idx="2"/>
            </p:cNvCxnSpPr>
            <p:nvPr/>
          </p:nvCxnSpPr>
          <p:spPr>
            <a:xfrm>
              <a:off x="7388053" y="1509951"/>
              <a:ext cx="2467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: Diagonal Corners Rounded 86">
            <a:extLst>
              <a:ext uri="{FF2B5EF4-FFF2-40B4-BE49-F238E27FC236}">
                <a16:creationId xmlns:a16="http://schemas.microsoft.com/office/drawing/2014/main" id="{7608B645-2E2A-47E9-5360-64F19F7158A1}"/>
              </a:ext>
            </a:extLst>
          </p:cNvPr>
          <p:cNvSpPr/>
          <p:nvPr/>
        </p:nvSpPr>
        <p:spPr>
          <a:xfrm>
            <a:off x="7825101" y="5236357"/>
            <a:ext cx="3760258" cy="656180"/>
          </a:xfrm>
          <a:prstGeom prst="round2DiagRect">
            <a:avLst>
              <a:gd name="adj1" fmla="val 0"/>
              <a:gd name="adj2" fmla="val 37214"/>
            </a:avLst>
          </a:prstGeom>
          <a:noFill/>
          <a:ln w="28575">
            <a:solidFill>
              <a:srgbClr val="D9DE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8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Most Valuable Subscribers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5FF0BC-439E-3CD8-C0E9-8A2984D78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106058"/>
              </p:ext>
            </p:extLst>
          </p:nvPr>
        </p:nvGraphicFramePr>
        <p:xfrm>
          <a:off x="371083" y="898014"/>
          <a:ext cx="3657600" cy="410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B09223-8484-C326-AC61-88C2B37DE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640254"/>
              </p:ext>
            </p:extLst>
          </p:nvPr>
        </p:nvGraphicFramePr>
        <p:xfrm>
          <a:off x="4267200" y="898014"/>
          <a:ext cx="3657600" cy="353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F9E0BCC-8B05-A18D-4E0C-1E9FE7194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68536"/>
              </p:ext>
            </p:extLst>
          </p:nvPr>
        </p:nvGraphicFramePr>
        <p:xfrm>
          <a:off x="8163317" y="898015"/>
          <a:ext cx="3657600" cy="383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C6CAA659-3A09-FEC6-A9B2-7859090CC125}"/>
              </a:ext>
            </a:extLst>
          </p:cNvPr>
          <p:cNvSpPr/>
          <p:nvPr/>
        </p:nvSpPr>
        <p:spPr>
          <a:xfrm>
            <a:off x="371317" y="5036980"/>
            <a:ext cx="11449600" cy="424581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Segment 4 ~ Most Valuable Subscribers Tend To:</a:t>
            </a:r>
          </a:p>
        </p:txBody>
      </p:sp>
      <p:sp>
        <p:nvSpPr>
          <p:cNvPr id="27" name="Rectangle: Rounded Corners 24">
            <a:extLst>
              <a:ext uri="{FF2B5EF4-FFF2-40B4-BE49-F238E27FC236}">
                <a16:creationId xmlns:a16="http://schemas.microsoft.com/office/drawing/2014/main" id="{8A20C102-01AF-283F-3B10-3325B8E10902}"/>
              </a:ext>
            </a:extLst>
          </p:cNvPr>
          <p:cNvSpPr/>
          <p:nvPr/>
        </p:nvSpPr>
        <p:spPr>
          <a:xfrm>
            <a:off x="371317" y="5610353"/>
            <a:ext cx="3616404" cy="646740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Avenir Next LT Pro" panose="020B0504020202020204" pitchFamily="34" charset="0"/>
              </a:rPr>
              <a:t>Enable Autorenewal Feature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4">
            <a:extLst>
              <a:ext uri="{FF2B5EF4-FFF2-40B4-BE49-F238E27FC236}">
                <a16:creationId xmlns:a16="http://schemas.microsoft.com/office/drawing/2014/main" id="{0C4B16E4-1DBC-7244-BEC6-726908637F8B}"/>
              </a:ext>
            </a:extLst>
          </p:cNvPr>
          <p:cNvSpPr/>
          <p:nvPr/>
        </p:nvSpPr>
        <p:spPr>
          <a:xfrm>
            <a:off x="4287916" y="5610353"/>
            <a:ext cx="3616404" cy="646740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Avenir Next LT Pro" panose="020B0504020202020204" pitchFamily="34" charset="0"/>
              </a:rPr>
              <a:t>Have Higher App Activity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4">
            <a:extLst>
              <a:ext uri="{FF2B5EF4-FFF2-40B4-BE49-F238E27FC236}">
                <a16:creationId xmlns:a16="http://schemas.microsoft.com/office/drawing/2014/main" id="{72B0B0A3-AE8C-35BC-48A6-8B9D9B4B2E7B}"/>
              </a:ext>
            </a:extLst>
          </p:cNvPr>
          <p:cNvSpPr/>
          <p:nvPr/>
        </p:nvSpPr>
        <p:spPr>
          <a:xfrm>
            <a:off x="8204513" y="5610353"/>
            <a:ext cx="3616404" cy="646740"/>
          </a:xfrm>
          <a:prstGeom prst="roundRect">
            <a:avLst>
              <a:gd name="adj" fmla="val 5399"/>
            </a:avLst>
          </a:prstGeom>
          <a:solidFill>
            <a:srgbClr val="D9DEE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Be Categorized as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Lifetime Subscriber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73A544-3F85-A7A9-890A-58579323280B}"/>
              </a:ext>
            </a:extLst>
          </p:cNvPr>
          <p:cNvCxnSpPr>
            <a:cxnSpLocks/>
          </p:cNvCxnSpPr>
          <p:nvPr/>
        </p:nvCxnSpPr>
        <p:spPr>
          <a:xfrm>
            <a:off x="2179519" y="5464844"/>
            <a:ext cx="0" cy="14550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A8EE3-530D-9E81-F90E-BAD776F02364}"/>
              </a:ext>
            </a:extLst>
          </p:cNvPr>
          <p:cNvCxnSpPr>
            <a:cxnSpLocks/>
          </p:cNvCxnSpPr>
          <p:nvPr/>
        </p:nvCxnSpPr>
        <p:spPr>
          <a:xfrm>
            <a:off x="10012715" y="5398415"/>
            <a:ext cx="0" cy="21193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0BD3E2-2ECF-7CDB-3CC4-299993DF7127}"/>
              </a:ext>
            </a:extLst>
          </p:cNvPr>
          <p:cNvCxnSpPr>
            <a:cxnSpLocks/>
          </p:cNvCxnSpPr>
          <p:nvPr/>
        </p:nvCxnSpPr>
        <p:spPr>
          <a:xfrm>
            <a:off x="6096118" y="5427791"/>
            <a:ext cx="0" cy="18256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0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921A53-A988-C5EC-0DAD-FC2DBCEBA876}"/>
              </a:ext>
            </a:extLst>
          </p:cNvPr>
          <p:cNvSpPr/>
          <p:nvPr/>
        </p:nvSpPr>
        <p:spPr>
          <a:xfrm>
            <a:off x="0" y="0"/>
            <a:ext cx="12192000" cy="4920344"/>
          </a:xfrm>
          <a:prstGeom prst="rect">
            <a:avLst/>
          </a:prstGeom>
          <a:solidFill>
            <a:srgbClr val="002060">
              <a:alpha val="1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F26F0-6BE6-5B86-84FE-EF2402B0206F}"/>
              </a:ext>
            </a:extLst>
          </p:cNvPr>
          <p:cNvSpPr/>
          <p:nvPr/>
        </p:nvSpPr>
        <p:spPr>
          <a:xfrm>
            <a:off x="0" y="4920344"/>
            <a:ext cx="12192000" cy="1937656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77"/>
            </a:endParaRPr>
          </a:p>
        </p:txBody>
      </p:sp>
      <p:pic>
        <p:nvPicPr>
          <p:cNvPr id="4" name="Picture 2" descr="Chapman Logo and Marks - Branding Toolkit">
            <a:extLst>
              <a:ext uri="{FF2B5EF4-FFF2-40B4-BE49-F238E27FC236}">
                <a16:creationId xmlns:a16="http://schemas.microsoft.com/office/drawing/2014/main" id="{7506EC90-3421-5CE9-D880-75B6F2D3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40033"/>
              </a:clrFrom>
              <a:clrTo>
                <a:srgbClr val="A400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7" b="3559"/>
          <a:stretch/>
        </p:blipFill>
        <p:spPr bwMode="auto">
          <a:xfrm>
            <a:off x="5512657" y="6531058"/>
            <a:ext cx="119107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14AEC-AA49-8893-A027-7852C735BE8E}"/>
              </a:ext>
            </a:extLst>
          </p:cNvPr>
          <p:cNvSpPr/>
          <p:nvPr/>
        </p:nvSpPr>
        <p:spPr>
          <a:xfrm>
            <a:off x="246743" y="827314"/>
            <a:ext cx="11698514" cy="5614926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000" b="1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8013-8097-0DDF-CA00-734AE4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46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b="1" smtClean="0">
                <a:solidFill>
                  <a:schemeClr val="bg1"/>
                </a:solidFill>
                <a:latin typeface="Avenir Next LT Pro" panose="020B0504020202020204" pitchFamily="34" charset="77"/>
              </a:rPr>
              <a:t>9</a:t>
            </a:fld>
            <a:endParaRPr lang="en-US" b="1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B1462-5FEA-E885-AE60-00E3D89E661C}"/>
              </a:ext>
            </a:extLst>
          </p:cNvPr>
          <p:cNvSpPr txBox="1"/>
          <p:nvPr/>
        </p:nvSpPr>
        <p:spPr>
          <a:xfrm>
            <a:off x="246743" y="72571"/>
            <a:ext cx="11698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prstClr val="black"/>
                </a:solidFill>
                <a:latin typeface="Avenir Next LT Pro" panose="020B0504020202020204" pitchFamily="34" charset="77"/>
              </a:rPr>
              <a:t>Most Valuable Subscribers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0CCCF-564E-9FC2-E9C0-61C4B09DA6B6}"/>
              </a:ext>
            </a:extLst>
          </p:cNvPr>
          <p:cNvCxnSpPr>
            <a:cxnSpLocks/>
          </p:cNvCxnSpPr>
          <p:nvPr/>
        </p:nvCxnSpPr>
        <p:spPr>
          <a:xfrm>
            <a:off x="6096000" y="1167788"/>
            <a:ext cx="0" cy="49355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C0556-611B-4860-9F15-D3BF0C0B558B}"/>
              </a:ext>
            </a:extLst>
          </p:cNvPr>
          <p:cNvSpPr txBox="1"/>
          <p:nvPr/>
        </p:nvSpPr>
        <p:spPr>
          <a:xfrm>
            <a:off x="246743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Random Forest Regression Findings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8773F-DB18-89DE-73F3-CD966D35ECFB}"/>
              </a:ext>
            </a:extLst>
          </p:cNvPr>
          <p:cNvSpPr txBox="1"/>
          <p:nvPr/>
        </p:nvSpPr>
        <p:spPr>
          <a:xfrm>
            <a:off x="6108192" y="1018014"/>
            <a:ext cx="584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Avenir Next LT Pro" panose="020B0504020202020204" pitchFamily="34" charset="77"/>
              </a:rPr>
              <a:t>Summary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77"/>
            </a:endParaRPr>
          </a:p>
        </p:txBody>
      </p:sp>
      <p:sp>
        <p:nvSpPr>
          <p:cNvPr id="20" name="Rectangle: Rounded Corners 26">
            <a:extLst>
              <a:ext uri="{FF2B5EF4-FFF2-40B4-BE49-F238E27FC236}">
                <a16:creationId xmlns:a16="http://schemas.microsoft.com/office/drawing/2014/main" id="{8334B4B0-F6E4-C883-CCB9-E40F60D1C4B9}"/>
              </a:ext>
            </a:extLst>
          </p:cNvPr>
          <p:cNvSpPr/>
          <p:nvPr/>
        </p:nvSpPr>
        <p:spPr>
          <a:xfrm>
            <a:off x="6342744" y="1610616"/>
            <a:ext cx="5413540" cy="375709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Random Forest Regression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A1E3D9-24B9-750D-C8BD-0186E3739437}"/>
              </a:ext>
            </a:extLst>
          </p:cNvPr>
          <p:cNvCxnSpPr>
            <a:cxnSpLocks/>
          </p:cNvCxnSpPr>
          <p:nvPr/>
        </p:nvCxnSpPr>
        <p:spPr>
          <a:xfrm>
            <a:off x="6578176" y="1672094"/>
            <a:ext cx="9567" cy="132701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445848-0F8B-FEF3-987B-684C5D1E12F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87745" y="2371376"/>
            <a:ext cx="27961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9ABD9459-855E-EBB0-1F5F-27F0953B93C6}"/>
              </a:ext>
            </a:extLst>
          </p:cNvPr>
          <p:cNvSpPr/>
          <p:nvPr/>
        </p:nvSpPr>
        <p:spPr>
          <a:xfrm>
            <a:off x="6867355" y="2158404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0"/>
              </a:rPr>
              <a:t>Confirmed Percentile-Based Approach Findings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40">
            <a:extLst>
              <a:ext uri="{FF2B5EF4-FFF2-40B4-BE49-F238E27FC236}">
                <a16:creationId xmlns:a16="http://schemas.microsoft.com/office/drawing/2014/main" id="{988EFF1D-C480-A489-B924-D758F8018A3A}"/>
              </a:ext>
            </a:extLst>
          </p:cNvPr>
          <p:cNvSpPr/>
          <p:nvPr/>
        </p:nvSpPr>
        <p:spPr>
          <a:xfrm>
            <a:off x="6867355" y="2756428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Discovered Email Open % to be Valuable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5C2D4E-E7E7-6EEC-8234-D12AC405128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587743" y="2969400"/>
            <a:ext cx="279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48A19D3B-D03D-00A8-D15B-3BDB2D1950AD}"/>
              </a:ext>
            </a:extLst>
          </p:cNvPr>
          <p:cNvSpPr/>
          <p:nvPr/>
        </p:nvSpPr>
        <p:spPr>
          <a:xfrm>
            <a:off x="6342744" y="3576767"/>
            <a:ext cx="5413540" cy="375709"/>
          </a:xfrm>
          <a:prstGeom prst="roundRect">
            <a:avLst>
              <a:gd name="adj" fmla="val 53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prstClr val="white"/>
                </a:solidFill>
                <a:latin typeface="Avenir Next LT Pro" panose="020B0504020202020204" pitchFamily="34" charset="0"/>
              </a:rPr>
              <a:t>Valuable Subscribers: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4FC1E8-7958-CF0C-5C66-927022904579}"/>
              </a:ext>
            </a:extLst>
          </p:cNvPr>
          <p:cNvCxnSpPr>
            <a:cxnSpLocks/>
          </p:cNvCxnSpPr>
          <p:nvPr/>
        </p:nvCxnSpPr>
        <p:spPr>
          <a:xfrm>
            <a:off x="6578176" y="3638245"/>
            <a:ext cx="0" cy="224697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E34A05-C218-24C5-A7AE-0A121347E9F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587745" y="4337527"/>
            <a:ext cx="27961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31">
            <a:extLst>
              <a:ext uri="{FF2B5EF4-FFF2-40B4-BE49-F238E27FC236}">
                <a16:creationId xmlns:a16="http://schemas.microsoft.com/office/drawing/2014/main" id="{682D3A45-80B2-1572-D21C-EADFFCD71FEA}"/>
              </a:ext>
            </a:extLst>
          </p:cNvPr>
          <p:cNvSpPr/>
          <p:nvPr/>
        </p:nvSpPr>
        <p:spPr>
          <a:xfrm>
            <a:off x="6867355" y="4124555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Opt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 in for autorenewal</a:t>
            </a:r>
          </a:p>
        </p:txBody>
      </p:sp>
      <p:sp>
        <p:nvSpPr>
          <p:cNvPr id="30" name="Rectangle: Rounded Corners 40">
            <a:extLst>
              <a:ext uri="{FF2B5EF4-FFF2-40B4-BE49-F238E27FC236}">
                <a16:creationId xmlns:a16="http://schemas.microsoft.com/office/drawing/2014/main" id="{311E9AF0-FA9E-CC4C-DECA-CBFC6804D634}"/>
              </a:ext>
            </a:extLst>
          </p:cNvPr>
          <p:cNvSpPr/>
          <p:nvPr/>
        </p:nvSpPr>
        <p:spPr>
          <a:xfrm>
            <a:off x="6867355" y="4641263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Exhibit High ID Counts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6D9BC2-228B-6A92-9F81-725D59EFFB8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587743" y="4854235"/>
            <a:ext cx="27961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3BAB6E31-4E53-3E7D-E594-C676D6F6DE72}"/>
              </a:ext>
            </a:extLst>
          </p:cNvPr>
          <p:cNvSpPr/>
          <p:nvPr/>
        </p:nvSpPr>
        <p:spPr>
          <a:xfrm>
            <a:off x="6867355" y="5157971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Categorized as Lifetime Subscribers</a:t>
            </a:r>
          </a:p>
        </p:txBody>
      </p:sp>
      <p:sp>
        <p:nvSpPr>
          <p:cNvPr id="33" name="Rectangle: Rounded Corners 40">
            <a:extLst>
              <a:ext uri="{FF2B5EF4-FFF2-40B4-BE49-F238E27FC236}">
                <a16:creationId xmlns:a16="http://schemas.microsoft.com/office/drawing/2014/main" id="{41DE3980-8727-D93A-B43C-D8579668ADE8}"/>
              </a:ext>
            </a:extLst>
          </p:cNvPr>
          <p:cNvSpPr/>
          <p:nvPr/>
        </p:nvSpPr>
        <p:spPr>
          <a:xfrm>
            <a:off x="6867355" y="5674679"/>
            <a:ext cx="4888930" cy="425944"/>
          </a:xfrm>
          <a:prstGeom prst="roundRect">
            <a:avLst>
              <a:gd name="adj" fmla="val 5399"/>
            </a:avLst>
          </a:prstGeom>
          <a:solidFill>
            <a:srgbClr val="24365F">
              <a:alpha val="10196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tx1"/>
                </a:solidFill>
                <a:latin typeface="Avenir Next LT Pro" panose="020B0504020202020204" pitchFamily="34" charset="0"/>
              </a:rPr>
              <a:t>Open the Emails they Receive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E42471-ACF9-DB95-1C76-CBD8F7D4F29A}"/>
              </a:ext>
            </a:extLst>
          </p:cNvPr>
          <p:cNvCxnSpPr>
            <a:cxnSpLocks/>
          </p:cNvCxnSpPr>
          <p:nvPr/>
        </p:nvCxnSpPr>
        <p:spPr>
          <a:xfrm>
            <a:off x="6578176" y="5377647"/>
            <a:ext cx="27961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938CF-F489-0892-AD8F-7C9F457862A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548438" y="5887651"/>
            <a:ext cx="3189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2DF039A-986D-F29F-2F8E-71BFF242A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01331"/>
              </p:ext>
            </p:extLst>
          </p:nvPr>
        </p:nvGraphicFramePr>
        <p:xfrm>
          <a:off x="435714" y="1521323"/>
          <a:ext cx="5486400" cy="229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2DF039A-986D-F29F-2F8E-71BFF242A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635105"/>
              </p:ext>
            </p:extLst>
          </p:nvPr>
        </p:nvGraphicFramePr>
        <p:xfrm>
          <a:off x="435714" y="3952476"/>
          <a:ext cx="5486400" cy="229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101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809929af-2d25-45bf-9837-089eb9cfbd01}" enabled="0" method="" siteId="{809929af-2d25-45bf-9837-089eb9cfbd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2023-11-14T21:24:32Z</dcterms:created>
  <dcterms:modified xsi:type="dcterms:W3CDTF">2023-11-30T20:57:20Z</dcterms:modified>
</cp:coreProperties>
</file>