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 name="Shape 30"/>
        <p:cNvGrpSpPr/>
        <p:nvPr/>
      </p:nvGrpSpPr>
      <p:grpSpPr>
        <a:xfrm>
          <a:off x="0" y="0"/>
          <a:ext cx="0" cy="0"/>
          <a:chOff x="0" y="0"/>
          <a:chExt cx="0" cy="0"/>
        </a:xfrm>
      </p:grpSpPr>
      <p:sp>
        <p:nvSpPr>
          <p:cNvPr id="31" name="Google Shape;31;g4d600c9a72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 name="Google Shape;32;g4d600c9a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104b68fc33_0_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4b68fc3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104b68fc33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04b68fc3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104b68fc33_0_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4b68fc3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104b68fc33_0_9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4b68fc33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104b68fc33_0_7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04b68fc3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d600c9a72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d600c9a7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4d600c9a72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4d600c9a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 name="Shape 36"/>
        <p:cNvGrpSpPr/>
        <p:nvPr/>
      </p:nvGrpSpPr>
      <p:grpSpPr>
        <a:xfrm>
          <a:off x="0" y="0"/>
          <a:ext cx="0" cy="0"/>
          <a:chOff x="0" y="0"/>
          <a:chExt cx="0" cy="0"/>
        </a:xfrm>
      </p:grpSpPr>
      <p:sp>
        <p:nvSpPr>
          <p:cNvPr id="37" name="Google Shape;37;p: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 name="Google Shape;3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 name="Shape 43"/>
        <p:cNvGrpSpPr/>
        <p:nvPr/>
      </p:nvGrpSpPr>
      <p:grpSpPr>
        <a:xfrm>
          <a:off x="0" y="0"/>
          <a:ext cx="0" cy="0"/>
          <a:chOff x="0" y="0"/>
          <a:chExt cx="0" cy="0"/>
        </a:xfrm>
      </p:grpSpPr>
      <p:sp>
        <p:nvSpPr>
          <p:cNvPr id="44" name="Google Shape;44;g8e0c7f722_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 name="Google Shape;45;g8e0c7f72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g104b68fc33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104b68fc3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104b68fc33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04b68fc3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104b68fc33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4b68fc3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104b68fc33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04b68fc3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164a73699e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64a7369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104b68fc33_0_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4b68fc3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idx="1" type="subTitle"/>
          </p:nvPr>
        </p:nvSpPr>
        <p:spPr>
          <a:xfrm>
            <a:off x="685800" y="2840053"/>
            <a:ext cx="7772400" cy="784800"/>
          </a:xfrm>
          <a:prstGeom prst="rect">
            <a:avLst/>
          </a:prstGeom>
        </p:spPr>
        <p:txBody>
          <a:bodyPr anchorCtr="0" anchor="t" bIns="91425" lIns="91425" spcFirstLastPara="1" rIns="91425" wrap="square" tIns="91425"/>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p:txBody>
      </p:sp>
      <p:sp>
        <p:nvSpPr>
          <p:cNvPr id="11" name="Google Shape;11;p2"/>
          <p:cNvSpPr txBox="1"/>
          <p:nvPr>
            <p:ph type="ctrTitle"/>
          </p:nvPr>
        </p:nvSpPr>
        <p:spPr>
          <a:xfrm>
            <a:off x="685800" y="1583342"/>
            <a:ext cx="7772400" cy="11598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2" name="Google Shape;12;p2"/>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457200" y="205978"/>
            <a:ext cx="8229600" cy="8574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5" name="Google Shape;15;p3"/>
          <p:cNvSpPr txBox="1"/>
          <p:nvPr>
            <p:ph idx="1" type="body"/>
          </p:nvPr>
        </p:nvSpPr>
        <p:spPr>
          <a:xfrm>
            <a:off x="457200" y="1200150"/>
            <a:ext cx="8229600" cy="3725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16" name="Google Shape;16;p3"/>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7" name="Shape 17"/>
        <p:cNvGrpSpPr/>
        <p:nvPr/>
      </p:nvGrpSpPr>
      <p:grpSpPr>
        <a:xfrm>
          <a:off x="0" y="0"/>
          <a:ext cx="0" cy="0"/>
          <a:chOff x="0" y="0"/>
          <a:chExt cx="0" cy="0"/>
        </a:xfrm>
      </p:grpSpPr>
      <p:sp>
        <p:nvSpPr>
          <p:cNvPr id="18" name="Google Shape;18;p4"/>
          <p:cNvSpPr txBox="1"/>
          <p:nvPr>
            <p:ph type="title"/>
          </p:nvPr>
        </p:nvSpPr>
        <p:spPr>
          <a:xfrm>
            <a:off x="457200" y="205978"/>
            <a:ext cx="8229600" cy="8574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Google Shape;19;p4"/>
          <p:cNvSpPr txBox="1"/>
          <p:nvPr>
            <p:ph idx="1" type="body"/>
          </p:nvPr>
        </p:nvSpPr>
        <p:spPr>
          <a:xfrm>
            <a:off x="457200" y="1200150"/>
            <a:ext cx="3994500" cy="3725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Google Shape;20;p4"/>
          <p:cNvSpPr txBox="1"/>
          <p:nvPr>
            <p:ph idx="2" type="body"/>
          </p:nvPr>
        </p:nvSpPr>
        <p:spPr>
          <a:xfrm>
            <a:off x="4692274" y="1200150"/>
            <a:ext cx="3994500" cy="3725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1" name="Google Shape;21;p4"/>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2" name="Shape 22"/>
        <p:cNvGrpSpPr/>
        <p:nvPr/>
      </p:nvGrpSpPr>
      <p:grpSpPr>
        <a:xfrm>
          <a:off x="0" y="0"/>
          <a:ext cx="0" cy="0"/>
          <a:chOff x="0" y="0"/>
          <a:chExt cx="0" cy="0"/>
        </a:xfrm>
      </p:grpSpPr>
      <p:sp>
        <p:nvSpPr>
          <p:cNvPr id="23" name="Google Shape;23;p5"/>
          <p:cNvSpPr txBox="1"/>
          <p:nvPr>
            <p:ph type="title"/>
          </p:nvPr>
        </p:nvSpPr>
        <p:spPr>
          <a:xfrm>
            <a:off x="457200" y="205978"/>
            <a:ext cx="8229600" cy="8574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4" name="Google Shape;24;p5"/>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5" name="Shape 25"/>
        <p:cNvGrpSpPr/>
        <p:nvPr/>
      </p:nvGrpSpPr>
      <p:grpSpPr>
        <a:xfrm>
          <a:off x="0" y="0"/>
          <a:ext cx="0" cy="0"/>
          <a:chOff x="0" y="0"/>
          <a:chExt cx="0" cy="0"/>
        </a:xfrm>
      </p:grpSpPr>
      <p:sp>
        <p:nvSpPr>
          <p:cNvPr id="26" name="Google Shape;26;p6"/>
          <p:cNvSpPr txBox="1"/>
          <p:nvPr>
            <p:ph idx="1" type="body"/>
          </p:nvPr>
        </p:nvSpPr>
        <p:spPr>
          <a:xfrm>
            <a:off x="457200" y="4406309"/>
            <a:ext cx="8229600" cy="519600"/>
          </a:xfrm>
          <a:prstGeom prst="rect">
            <a:avLst/>
          </a:prstGeom>
        </p:spPr>
        <p:txBody>
          <a:bodyPr anchorCtr="0" anchor="t" bIns="91425" lIns="91425" spcFirstLastPara="1" rIns="91425" wrap="square" tIns="91425"/>
          <a:lstStyle>
            <a:lvl1pPr indent="-228600" lvl="0" marL="457200" algn="ctr">
              <a:spcBef>
                <a:spcPts val="0"/>
              </a:spcBef>
              <a:spcAft>
                <a:spcPts val="0"/>
              </a:spcAft>
              <a:buClr>
                <a:schemeClr val="dk1"/>
              </a:buClr>
              <a:buSzPts val="1800"/>
              <a:buNone/>
              <a:defRPr sz="1800">
                <a:solidFill>
                  <a:schemeClr val="dk1"/>
                </a:solidFill>
              </a:defRPr>
            </a:lvl1pPr>
          </a:lstStyle>
          <a:p/>
        </p:txBody>
      </p:sp>
      <p:sp>
        <p:nvSpPr>
          <p:cNvPr id="27" name="Google Shape;27;p6"/>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8" name="Shape 28"/>
        <p:cNvGrpSpPr/>
        <p:nvPr/>
      </p:nvGrpSpPr>
      <p:grpSpPr>
        <a:xfrm>
          <a:off x="0" y="0"/>
          <a:ext cx="0" cy="0"/>
          <a:chOff x="0" y="0"/>
          <a:chExt cx="0" cy="0"/>
        </a:xfrm>
      </p:grpSpPr>
      <p:sp>
        <p:nvSpPr>
          <p:cNvPr id="29" name="Google Shape;29;p7"/>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ight-gradient">
    <p:bg>
      <p:bgPr>
        <a:gradFill>
          <a:gsLst>
            <a:gs pos="0">
              <a:schemeClr val="lt1"/>
            </a:gs>
            <a:gs pos="30000">
              <a:schemeClr val="lt1"/>
            </a:gs>
            <a:gs pos="100000">
              <a:schemeClr val="lt2"/>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600"/>
              <a:buNone/>
              <a:defRPr b="1" sz="3600">
                <a:solidFill>
                  <a:schemeClr val="dk1"/>
                </a:solidFill>
              </a:defRPr>
            </a:lvl1pPr>
            <a:lvl2pPr lvl="1">
              <a:spcBef>
                <a:spcPts val="0"/>
              </a:spcBef>
              <a:spcAft>
                <a:spcPts val="0"/>
              </a:spcAft>
              <a:buClr>
                <a:schemeClr val="dk1"/>
              </a:buClr>
              <a:buSzPts val="3600"/>
              <a:buNone/>
              <a:defRPr b="1" sz="3600">
                <a:solidFill>
                  <a:schemeClr val="dk1"/>
                </a:solidFill>
              </a:defRPr>
            </a:lvl2pPr>
            <a:lvl3pPr lvl="2">
              <a:spcBef>
                <a:spcPts val="0"/>
              </a:spcBef>
              <a:spcAft>
                <a:spcPts val="0"/>
              </a:spcAft>
              <a:buClr>
                <a:schemeClr val="dk1"/>
              </a:buClr>
              <a:buSzPts val="3600"/>
              <a:buNone/>
              <a:defRPr b="1" sz="3600">
                <a:solidFill>
                  <a:schemeClr val="dk1"/>
                </a:solidFill>
              </a:defRPr>
            </a:lvl3pPr>
            <a:lvl4pPr lvl="3">
              <a:spcBef>
                <a:spcPts val="0"/>
              </a:spcBef>
              <a:spcAft>
                <a:spcPts val="0"/>
              </a:spcAft>
              <a:buClr>
                <a:schemeClr val="dk1"/>
              </a:buClr>
              <a:buSzPts val="3600"/>
              <a:buNone/>
              <a:defRPr b="1" sz="3600">
                <a:solidFill>
                  <a:schemeClr val="dk1"/>
                </a:solidFill>
              </a:defRPr>
            </a:lvl4pPr>
            <a:lvl5pPr lvl="4">
              <a:spcBef>
                <a:spcPts val="0"/>
              </a:spcBef>
              <a:spcAft>
                <a:spcPts val="0"/>
              </a:spcAft>
              <a:buClr>
                <a:schemeClr val="dk1"/>
              </a:buClr>
              <a:buSzPts val="3600"/>
              <a:buNone/>
              <a:defRPr b="1" sz="3600">
                <a:solidFill>
                  <a:schemeClr val="dk1"/>
                </a:solidFill>
              </a:defRPr>
            </a:lvl5pPr>
            <a:lvl6pPr lvl="5">
              <a:spcBef>
                <a:spcPts val="0"/>
              </a:spcBef>
              <a:spcAft>
                <a:spcPts val="0"/>
              </a:spcAft>
              <a:buClr>
                <a:schemeClr val="dk1"/>
              </a:buClr>
              <a:buSzPts val="3600"/>
              <a:buNone/>
              <a:defRPr b="1" sz="3600">
                <a:solidFill>
                  <a:schemeClr val="dk1"/>
                </a:solidFill>
              </a:defRPr>
            </a:lvl6pPr>
            <a:lvl7pPr lvl="6">
              <a:spcBef>
                <a:spcPts val="0"/>
              </a:spcBef>
              <a:spcAft>
                <a:spcPts val="0"/>
              </a:spcAft>
              <a:buClr>
                <a:schemeClr val="dk1"/>
              </a:buClr>
              <a:buSzPts val="3600"/>
              <a:buNone/>
              <a:defRPr b="1" sz="3600">
                <a:solidFill>
                  <a:schemeClr val="dk1"/>
                </a:solidFill>
              </a:defRPr>
            </a:lvl7pPr>
            <a:lvl8pPr lvl="7">
              <a:spcBef>
                <a:spcPts val="0"/>
              </a:spcBef>
              <a:spcAft>
                <a:spcPts val="0"/>
              </a:spcAft>
              <a:buClr>
                <a:schemeClr val="dk1"/>
              </a:buClr>
              <a:buSzPts val="3600"/>
              <a:buNone/>
              <a:defRPr b="1" sz="3600">
                <a:solidFill>
                  <a:schemeClr val="dk1"/>
                </a:solidFill>
              </a:defRPr>
            </a:lvl8pPr>
            <a:lvl9pPr lvl="8">
              <a:spcBef>
                <a:spcPts val="0"/>
              </a:spcBef>
              <a:spcAft>
                <a:spcPts val="0"/>
              </a:spcAft>
              <a:buClr>
                <a:schemeClr val="dk1"/>
              </a:buClr>
              <a:buSzPts val="3600"/>
              <a:buNone/>
              <a:defRPr b="1" sz="3600">
                <a:solidFill>
                  <a:schemeClr val="dk1"/>
                </a:solidFil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SzPts val="3000"/>
              <a:buChar char="●"/>
              <a:defRPr sz="30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8" name="Google Shape;8;p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 name="Shape 33"/>
        <p:cNvGrpSpPr/>
        <p:nvPr/>
      </p:nvGrpSpPr>
      <p:grpSpPr>
        <a:xfrm>
          <a:off x="0" y="0"/>
          <a:ext cx="0" cy="0"/>
          <a:chOff x="0" y="0"/>
          <a:chExt cx="0" cy="0"/>
        </a:xfrm>
      </p:grpSpPr>
      <p:sp>
        <p:nvSpPr>
          <p:cNvPr id="34" name="Google Shape;34;p8"/>
          <p:cNvSpPr txBox="1"/>
          <p:nvPr>
            <p:ph idx="1" type="subTitle"/>
          </p:nvPr>
        </p:nvSpPr>
        <p:spPr>
          <a:xfrm>
            <a:off x="772875" y="358103"/>
            <a:ext cx="77724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Report Guidelines</a:t>
            </a:r>
            <a:endParaRPr b="1"/>
          </a:p>
        </p:txBody>
      </p:sp>
      <p:sp>
        <p:nvSpPr>
          <p:cNvPr id="35" name="Google Shape;35;p8"/>
          <p:cNvSpPr txBox="1"/>
          <p:nvPr/>
        </p:nvSpPr>
        <p:spPr>
          <a:xfrm>
            <a:off x="275775" y="1030525"/>
            <a:ext cx="8708700" cy="3831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As this course will be using Gradescope to grade reports, the number of slides needs to match with the template that we provide. It is imperative that you provide the answers in the designated space. Please do not change the template or add additional slides. Assignments will not be graded if answers appear in the wrong location.</a:t>
            </a:r>
            <a:br>
              <a:rPr lang="en"/>
            </a:br>
            <a:endParaRPr/>
          </a:p>
          <a:p>
            <a:pPr indent="-317500" lvl="0" marL="457200" rtl="0" algn="l">
              <a:spcBef>
                <a:spcPts val="0"/>
              </a:spcBef>
              <a:spcAft>
                <a:spcPts val="0"/>
              </a:spcAft>
              <a:buSzPts val="1400"/>
              <a:buChar char="●"/>
            </a:pPr>
            <a:r>
              <a:rPr lang="en"/>
              <a:t>Each image should be 2MB or lesser before being pasted in the template. This is done to reduce file size and make grading easier.</a:t>
            </a:r>
            <a:br>
              <a:rPr lang="en"/>
            </a:br>
            <a:endParaRPr/>
          </a:p>
          <a:p>
            <a:pPr indent="-317500" lvl="0" marL="457200" rtl="0" algn="l">
              <a:spcBef>
                <a:spcPts val="0"/>
              </a:spcBef>
              <a:spcAft>
                <a:spcPts val="0"/>
              </a:spcAft>
              <a:buSzPts val="1400"/>
              <a:buChar char="●"/>
            </a:pPr>
            <a:r>
              <a:rPr lang="en"/>
              <a:t>Questions will be in blue. Please </a:t>
            </a:r>
            <a:r>
              <a:rPr b="1" lang="en"/>
              <a:t>do not remove</a:t>
            </a:r>
            <a:r>
              <a:rPr lang="en"/>
              <a:t> the questions from the slides. </a:t>
            </a:r>
            <a:br>
              <a:rPr lang="en"/>
            </a:br>
            <a:endParaRPr/>
          </a:p>
          <a:p>
            <a:pPr indent="-317500" lvl="0" marL="457200" rtl="0" algn="l">
              <a:spcBef>
                <a:spcPts val="0"/>
              </a:spcBef>
              <a:spcAft>
                <a:spcPts val="0"/>
              </a:spcAft>
              <a:buSzPts val="1400"/>
              <a:buChar char="●"/>
            </a:pPr>
            <a:r>
              <a:rPr lang="en"/>
              <a:t>We expect thoughtful answers that provide clear explanations.  Short, one line answers will not receive the full score. Your answers should ideally fit in the space provided. </a:t>
            </a:r>
            <a:br>
              <a:rPr lang="en"/>
            </a:br>
            <a:endParaRPr/>
          </a:p>
          <a:p>
            <a:pPr indent="-317500" lvl="0" marL="457200" rtl="0" algn="l">
              <a:spcBef>
                <a:spcPts val="0"/>
              </a:spcBef>
              <a:spcAft>
                <a:spcPts val="0"/>
              </a:spcAft>
              <a:buSzPts val="1400"/>
              <a:buChar char="●"/>
            </a:pPr>
            <a:r>
              <a:rPr lang="en"/>
              <a:t>When you are done, convert your template report to a PDF and then check it to see if it looks okay! Students often end up with lines cut off on slide bottoms.  We can only grade what appears in the report.</a:t>
            </a:r>
            <a:endParaRPr/>
          </a:p>
          <a:p>
            <a:pPr indent="0" lvl="0" marL="457200" rtl="0" algn="l">
              <a:spcBef>
                <a:spcPts val="0"/>
              </a:spcBef>
              <a:spcAft>
                <a:spcPts val="0"/>
              </a:spcAft>
              <a:buNone/>
            </a:pPr>
            <a:r>
              <a:rPr b="1" lang="en" u="sng"/>
              <a:t>				</a:t>
            </a:r>
            <a:r>
              <a:rPr b="1" lang="en" u="sng">
                <a:solidFill>
                  <a:srgbClr val="FF0000"/>
                </a:solidFill>
              </a:rPr>
              <a:t>DELETE THIS SLIDE BEFORE YOU SUBMIT</a:t>
            </a:r>
            <a:endParaRPr b="1" u="sng">
              <a:solidFill>
                <a:srgbClr val="FF0000"/>
              </a:solidFill>
            </a:endParaRPr>
          </a:p>
          <a:p>
            <a:pPr indent="457200" lvl="0" marL="1371600" rtl="0" algn="l">
              <a:spcBef>
                <a:spcPts val="0"/>
              </a:spcBef>
              <a:spcAft>
                <a:spcPts val="0"/>
              </a:spcAft>
              <a:buNone/>
            </a:pPr>
            <a:r>
              <a:t/>
            </a:r>
            <a:endParaRPr>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4c: Shifted Image</a:t>
            </a:r>
            <a:endParaRPr/>
          </a:p>
        </p:txBody>
      </p:sp>
      <p:sp>
        <p:nvSpPr>
          <p:cNvPr id="105" name="Google Shape;105;p17"/>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pic>
        <p:nvPicPr>
          <p:cNvPr id="106" name="Google Shape;106;p17"/>
          <p:cNvPicPr preferRelativeResize="0"/>
          <p:nvPr/>
        </p:nvPicPr>
        <p:blipFill>
          <a:blip r:embed="rId3">
            <a:alphaModFix/>
          </a:blip>
          <a:stretch>
            <a:fillRect/>
          </a:stretch>
        </p:blipFill>
        <p:spPr>
          <a:xfrm>
            <a:off x="951150" y="1063375"/>
            <a:ext cx="4097150" cy="3211175"/>
          </a:xfrm>
          <a:prstGeom prst="rect">
            <a:avLst/>
          </a:prstGeom>
          <a:noFill/>
          <a:ln cap="flat" cmpd="sng" w="9525">
            <a:solidFill>
              <a:schemeClr val="dk2"/>
            </a:solidFill>
            <a:prstDash val="solid"/>
            <a:round/>
            <a:headEnd len="sm" w="sm" type="none"/>
            <a:tailEnd len="sm" w="sm" type="none"/>
          </a:ln>
        </p:spPr>
      </p:pic>
      <p:sp>
        <p:nvSpPr>
          <p:cNvPr id="107" name="Google Shape;107;p17"/>
          <p:cNvSpPr txBox="1"/>
          <p:nvPr/>
        </p:nvSpPr>
        <p:spPr>
          <a:xfrm>
            <a:off x="951150" y="4274550"/>
            <a:ext cx="4318800" cy="50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latin typeface="Calibri"/>
                <a:ea typeface="Calibri"/>
                <a:cs typeface="Calibri"/>
                <a:sym typeface="Calibri"/>
              </a:rPr>
              <a:t>ps1-4-c-1.png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4d: Difference Image</a:t>
            </a:r>
            <a:endParaRPr/>
          </a:p>
        </p:txBody>
      </p:sp>
      <p:sp>
        <p:nvSpPr>
          <p:cNvPr id="113" name="Google Shape;113;p18"/>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pic>
        <p:nvPicPr>
          <p:cNvPr id="114" name="Google Shape;114;p18"/>
          <p:cNvPicPr preferRelativeResize="0"/>
          <p:nvPr/>
        </p:nvPicPr>
        <p:blipFill>
          <a:blip r:embed="rId3">
            <a:alphaModFix/>
          </a:blip>
          <a:stretch>
            <a:fillRect/>
          </a:stretch>
        </p:blipFill>
        <p:spPr>
          <a:xfrm>
            <a:off x="951150" y="1063375"/>
            <a:ext cx="4097150" cy="3211175"/>
          </a:xfrm>
          <a:prstGeom prst="rect">
            <a:avLst/>
          </a:prstGeom>
          <a:noFill/>
          <a:ln cap="flat" cmpd="sng" w="9525">
            <a:solidFill>
              <a:schemeClr val="dk2"/>
            </a:solidFill>
            <a:prstDash val="solid"/>
            <a:round/>
            <a:headEnd len="sm" w="sm" type="none"/>
            <a:tailEnd len="sm" w="sm" type="none"/>
          </a:ln>
        </p:spPr>
      </p:pic>
      <p:sp>
        <p:nvSpPr>
          <p:cNvPr id="115" name="Google Shape;115;p18"/>
          <p:cNvSpPr txBox="1"/>
          <p:nvPr/>
        </p:nvSpPr>
        <p:spPr>
          <a:xfrm>
            <a:off x="951150" y="4274550"/>
            <a:ext cx="4318800" cy="50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latin typeface="Calibri"/>
                <a:ea typeface="Calibri"/>
                <a:cs typeface="Calibri"/>
                <a:sym typeface="Calibri"/>
              </a:rPr>
              <a:t>ps1-4-d-1.png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5a: Noisy Green Channel</a:t>
            </a:r>
            <a:endParaRPr/>
          </a:p>
        </p:txBody>
      </p:sp>
      <p:sp>
        <p:nvSpPr>
          <p:cNvPr id="121" name="Google Shape;121;p19"/>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pic>
        <p:nvPicPr>
          <p:cNvPr id="122" name="Google Shape;122;p19"/>
          <p:cNvPicPr preferRelativeResize="0"/>
          <p:nvPr/>
        </p:nvPicPr>
        <p:blipFill>
          <a:blip r:embed="rId3">
            <a:alphaModFix/>
          </a:blip>
          <a:stretch>
            <a:fillRect/>
          </a:stretch>
        </p:blipFill>
        <p:spPr>
          <a:xfrm>
            <a:off x="951150" y="1063375"/>
            <a:ext cx="4097150" cy="3211175"/>
          </a:xfrm>
          <a:prstGeom prst="rect">
            <a:avLst/>
          </a:prstGeom>
          <a:noFill/>
          <a:ln cap="flat" cmpd="sng" w="9525">
            <a:solidFill>
              <a:schemeClr val="dk2"/>
            </a:solidFill>
            <a:prstDash val="solid"/>
            <a:round/>
            <a:headEnd len="sm" w="sm" type="none"/>
            <a:tailEnd len="sm" w="sm" type="none"/>
          </a:ln>
        </p:spPr>
      </p:pic>
      <p:sp>
        <p:nvSpPr>
          <p:cNvPr id="123" name="Google Shape;123;p19"/>
          <p:cNvSpPr txBox="1"/>
          <p:nvPr/>
        </p:nvSpPr>
        <p:spPr>
          <a:xfrm>
            <a:off x="951150" y="4274550"/>
            <a:ext cx="4318800" cy="50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latin typeface="Calibri"/>
                <a:ea typeface="Calibri"/>
                <a:cs typeface="Calibri"/>
                <a:sym typeface="Calibri"/>
              </a:rPr>
              <a:t>ps1-5-a-1.png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5b: Noisy Blue Channel</a:t>
            </a:r>
            <a:endParaRPr/>
          </a:p>
        </p:txBody>
      </p:sp>
      <p:sp>
        <p:nvSpPr>
          <p:cNvPr id="129" name="Google Shape;129;p20"/>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pic>
        <p:nvPicPr>
          <p:cNvPr id="130" name="Google Shape;130;p20"/>
          <p:cNvPicPr preferRelativeResize="0"/>
          <p:nvPr/>
        </p:nvPicPr>
        <p:blipFill>
          <a:blip r:embed="rId3">
            <a:alphaModFix/>
          </a:blip>
          <a:stretch>
            <a:fillRect/>
          </a:stretch>
        </p:blipFill>
        <p:spPr>
          <a:xfrm>
            <a:off x="951150" y="1063375"/>
            <a:ext cx="4097150" cy="3211175"/>
          </a:xfrm>
          <a:prstGeom prst="rect">
            <a:avLst/>
          </a:prstGeom>
          <a:noFill/>
          <a:ln cap="flat" cmpd="sng" w="9525">
            <a:solidFill>
              <a:schemeClr val="dk2"/>
            </a:solidFill>
            <a:prstDash val="solid"/>
            <a:round/>
            <a:headEnd len="sm" w="sm" type="none"/>
            <a:tailEnd len="sm" w="sm" type="none"/>
          </a:ln>
        </p:spPr>
      </p:pic>
      <p:sp>
        <p:nvSpPr>
          <p:cNvPr id="131" name="Google Shape;131;p20"/>
          <p:cNvSpPr txBox="1"/>
          <p:nvPr/>
        </p:nvSpPr>
        <p:spPr>
          <a:xfrm>
            <a:off x="951150" y="4274550"/>
            <a:ext cx="4318800" cy="50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latin typeface="Calibri"/>
                <a:ea typeface="Calibri"/>
                <a:cs typeface="Calibri"/>
                <a:sym typeface="Calibri"/>
              </a:rPr>
              <a:t>ps1-5-b-1.png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457200" y="205975"/>
            <a:ext cx="8229600" cy="57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6a: Discussion</a:t>
            </a:r>
            <a:endParaRPr/>
          </a:p>
        </p:txBody>
      </p:sp>
      <p:sp>
        <p:nvSpPr>
          <p:cNvPr id="137" name="Google Shape;137;p21"/>
          <p:cNvSpPr txBox="1"/>
          <p:nvPr>
            <p:ph idx="1" type="body"/>
          </p:nvPr>
        </p:nvSpPr>
        <p:spPr>
          <a:xfrm>
            <a:off x="457200" y="665075"/>
            <a:ext cx="8229600" cy="3809700"/>
          </a:xfrm>
          <a:prstGeom prst="rect">
            <a:avLst/>
          </a:prstGeom>
        </p:spPr>
        <p:txBody>
          <a:bodyPr anchorCtr="0" anchor="t" bIns="91425" lIns="91425" spcFirstLastPara="1" rIns="91425" wrap="square" tIns="91425">
            <a:noAutofit/>
          </a:bodyPr>
          <a:lstStyle/>
          <a:p>
            <a:pPr indent="0" lvl="0" marL="685800" rtl="0" algn="l">
              <a:lnSpc>
                <a:spcPct val="115000"/>
              </a:lnSpc>
              <a:spcBef>
                <a:spcPts val="0"/>
              </a:spcBef>
              <a:spcAft>
                <a:spcPts val="0"/>
              </a:spcAft>
              <a:buNone/>
            </a:pPr>
            <a:r>
              <a:rPr lang="en" sz="1000">
                <a:solidFill>
                  <a:srgbClr val="0000FF"/>
                </a:solidFill>
              </a:rPr>
              <a:t>Between all color channels, which channel, in your opinion, most resembles a grayscale conversion of the original.  Why do you think this?  Does it matter for each respective image? (For this problem, you will have to read a bit on how the eye works/cameras to discover which channel is more prevalent and widely used)</a:t>
            </a:r>
            <a:endParaRPr sz="1000">
              <a:solidFill>
                <a:srgbClr val="0000FF"/>
              </a:solidFill>
            </a:endParaRPr>
          </a:p>
          <a:p>
            <a:pPr indent="0" lvl="0" marL="0" rtl="0" algn="l">
              <a:lnSpc>
                <a:spcPct val="115000"/>
              </a:lnSpc>
              <a:spcBef>
                <a:spcPts val="1000"/>
              </a:spcBef>
              <a:spcAft>
                <a:spcPts val="1000"/>
              </a:spcAft>
              <a:buNone/>
            </a:pPr>
            <a:r>
              <a:t/>
            </a:r>
            <a:endParaRPr sz="1000">
              <a:solidFill>
                <a:schemeClr val="dk1"/>
              </a:solidFill>
            </a:endParaRPr>
          </a:p>
        </p:txBody>
      </p:sp>
      <p:sp>
        <p:nvSpPr>
          <p:cNvPr id="138" name="Google Shape;138;p21"/>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457200" y="205975"/>
            <a:ext cx="8229600" cy="57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6b: Discussion</a:t>
            </a:r>
            <a:endParaRPr/>
          </a:p>
        </p:txBody>
      </p:sp>
      <p:sp>
        <p:nvSpPr>
          <p:cNvPr id="144" name="Google Shape;144;p22"/>
          <p:cNvSpPr txBox="1"/>
          <p:nvPr>
            <p:ph idx="1" type="body"/>
          </p:nvPr>
        </p:nvSpPr>
        <p:spPr>
          <a:xfrm>
            <a:off x="457200" y="665075"/>
            <a:ext cx="8229600" cy="3809700"/>
          </a:xfrm>
          <a:prstGeom prst="rect">
            <a:avLst/>
          </a:prstGeom>
        </p:spPr>
        <p:txBody>
          <a:bodyPr anchorCtr="0" anchor="t" bIns="91425" lIns="91425" spcFirstLastPara="1" rIns="91425" wrap="square" tIns="91425">
            <a:noAutofit/>
          </a:bodyPr>
          <a:lstStyle/>
          <a:p>
            <a:pPr indent="0" lvl="0" marL="685800" rtl="0" algn="l">
              <a:lnSpc>
                <a:spcPct val="115000"/>
              </a:lnSpc>
              <a:spcBef>
                <a:spcPts val="0"/>
              </a:spcBef>
              <a:spcAft>
                <a:spcPts val="0"/>
              </a:spcAft>
              <a:buNone/>
            </a:pPr>
            <a:r>
              <a:rPr lang="en" sz="1000">
                <a:solidFill>
                  <a:srgbClr val="0000FF"/>
                </a:solidFill>
              </a:rPr>
              <a:t>What does it mean when an image has negative pixel values stored?  Why is it important to maintain negative pixel values? </a:t>
            </a:r>
            <a:endParaRPr sz="1000">
              <a:solidFill>
                <a:srgbClr val="0000FF"/>
              </a:solidFill>
            </a:endParaRPr>
          </a:p>
        </p:txBody>
      </p:sp>
      <p:sp>
        <p:nvSpPr>
          <p:cNvPr id="145" name="Google Shape;145;p22"/>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457200" y="205975"/>
            <a:ext cx="8229600" cy="57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6c: Discussion</a:t>
            </a:r>
            <a:endParaRPr/>
          </a:p>
        </p:txBody>
      </p:sp>
      <p:sp>
        <p:nvSpPr>
          <p:cNvPr id="151" name="Google Shape;151;p23"/>
          <p:cNvSpPr txBox="1"/>
          <p:nvPr>
            <p:ph idx="1" type="body"/>
          </p:nvPr>
        </p:nvSpPr>
        <p:spPr>
          <a:xfrm>
            <a:off x="457200" y="665075"/>
            <a:ext cx="8229600" cy="3809700"/>
          </a:xfrm>
          <a:prstGeom prst="rect">
            <a:avLst/>
          </a:prstGeom>
        </p:spPr>
        <p:txBody>
          <a:bodyPr anchorCtr="0" anchor="t" bIns="91425" lIns="91425" spcFirstLastPara="1" rIns="91425" wrap="square" tIns="91425">
            <a:noAutofit/>
          </a:bodyPr>
          <a:lstStyle/>
          <a:p>
            <a:pPr indent="0" lvl="0" marL="685800" rtl="0" algn="l">
              <a:lnSpc>
                <a:spcPct val="115000"/>
              </a:lnSpc>
              <a:spcBef>
                <a:spcPts val="0"/>
              </a:spcBef>
              <a:spcAft>
                <a:spcPts val="0"/>
              </a:spcAft>
              <a:buClr>
                <a:schemeClr val="dk1"/>
              </a:buClr>
              <a:buSzPts val="1100"/>
              <a:buFont typeface="Arial"/>
              <a:buNone/>
            </a:pPr>
            <a:r>
              <a:rPr lang="en" sz="1000">
                <a:solidFill>
                  <a:srgbClr val="0000FF"/>
                </a:solidFill>
              </a:rPr>
              <a:t>In question 5, noise was added to the green channel and also to the blue channel.  Which looks better to you? Why?  What sigma was used to detect any discernible difference?</a:t>
            </a:r>
            <a:endParaRPr sz="1000">
              <a:solidFill>
                <a:srgbClr val="0000FF"/>
              </a:solidFill>
            </a:endParaRPr>
          </a:p>
          <a:p>
            <a:pPr indent="0" lvl="0" marL="685800" rtl="0" algn="l">
              <a:lnSpc>
                <a:spcPct val="115000"/>
              </a:lnSpc>
              <a:spcBef>
                <a:spcPts val="0"/>
              </a:spcBef>
              <a:spcAft>
                <a:spcPts val="0"/>
              </a:spcAft>
              <a:buNone/>
            </a:pPr>
            <a:r>
              <a:t/>
            </a:r>
            <a:endParaRPr sz="1000">
              <a:solidFill>
                <a:srgbClr val="0000FF"/>
              </a:solidFill>
            </a:endParaRPr>
          </a:p>
        </p:txBody>
      </p:sp>
      <p:sp>
        <p:nvSpPr>
          <p:cNvPr id="152" name="Google Shape;152;p23"/>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 name="Shape 39"/>
        <p:cNvGrpSpPr/>
        <p:nvPr/>
      </p:nvGrpSpPr>
      <p:grpSpPr>
        <a:xfrm>
          <a:off x="0" y="0"/>
          <a:ext cx="0" cy="0"/>
          <a:chOff x="0" y="0"/>
          <a:chExt cx="0" cy="0"/>
        </a:xfrm>
      </p:grpSpPr>
      <p:sp>
        <p:nvSpPr>
          <p:cNvPr id="40" name="Google Shape;40;p9"/>
          <p:cNvSpPr txBox="1"/>
          <p:nvPr>
            <p:ph type="ctrTitle"/>
          </p:nvPr>
        </p:nvSpPr>
        <p:spPr>
          <a:xfrm>
            <a:off x="685800" y="265900"/>
            <a:ext cx="7772400" cy="247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Computer Vision </a:t>
            </a:r>
            <a:endParaRPr sz="3600"/>
          </a:p>
          <a:p>
            <a:pPr indent="0" lvl="0" marL="0" rtl="0" algn="ctr">
              <a:spcBef>
                <a:spcPts val="0"/>
              </a:spcBef>
              <a:spcAft>
                <a:spcPts val="0"/>
              </a:spcAft>
              <a:buNone/>
            </a:pPr>
            <a:r>
              <a:rPr lang="en" sz="3600"/>
              <a:t>(TERM YEAR)</a:t>
            </a:r>
            <a:endParaRPr sz="3600"/>
          </a:p>
          <a:p>
            <a:pPr indent="0" lvl="0" marL="0" rtl="0" algn="ctr">
              <a:spcBef>
                <a:spcPts val="0"/>
              </a:spcBef>
              <a:spcAft>
                <a:spcPts val="0"/>
              </a:spcAft>
              <a:buNone/>
            </a:pPr>
            <a:r>
              <a:rPr lang="en" sz="3600"/>
              <a:t>Problem Set #1</a:t>
            </a:r>
            <a:endParaRPr sz="3600"/>
          </a:p>
        </p:txBody>
      </p:sp>
      <p:sp>
        <p:nvSpPr>
          <p:cNvPr id="41" name="Google Shape;41;p9"/>
          <p:cNvSpPr txBox="1"/>
          <p:nvPr>
            <p:ph idx="1" type="subTitle"/>
          </p:nvPr>
        </p:nvSpPr>
        <p:spPr>
          <a:xfrm>
            <a:off x="685800" y="3042499"/>
            <a:ext cx="7772400" cy="112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First Name  Last Name</a:t>
            </a:r>
            <a:endParaRPr sz="1800"/>
          </a:p>
          <a:p>
            <a:pPr indent="0" lvl="0" marL="0" rtl="0" algn="ctr">
              <a:spcBef>
                <a:spcPts val="0"/>
              </a:spcBef>
              <a:spcAft>
                <a:spcPts val="0"/>
              </a:spcAft>
              <a:buNone/>
            </a:pPr>
            <a:r>
              <a:rPr lang="en" sz="1800"/>
              <a:t>Email Address</a:t>
            </a:r>
            <a:endParaRPr sz="1800"/>
          </a:p>
          <a:p>
            <a:pPr indent="0" lvl="0" marL="0" rtl="0" algn="ctr">
              <a:spcBef>
                <a:spcPts val="0"/>
              </a:spcBef>
              <a:spcAft>
                <a:spcPts val="0"/>
              </a:spcAft>
              <a:buNone/>
            </a:pPr>
            <a:r>
              <a:t/>
            </a:r>
            <a:endParaRPr/>
          </a:p>
        </p:txBody>
      </p:sp>
      <p:sp>
        <p:nvSpPr>
          <p:cNvPr id="42" name="Google Shape;42;p9"/>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 name="Shape 46"/>
        <p:cNvGrpSpPr/>
        <p:nvPr/>
      </p:nvGrpSpPr>
      <p:grpSpPr>
        <a:xfrm>
          <a:off x="0" y="0"/>
          <a:ext cx="0" cy="0"/>
          <a:chOff x="0" y="0"/>
          <a:chExt cx="0" cy="0"/>
        </a:xfrm>
      </p:grpSpPr>
      <p:sp>
        <p:nvSpPr>
          <p:cNvPr id="47" name="Google Shape;47;p1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1a: Interesting Images</a:t>
            </a:r>
            <a:endParaRPr/>
          </a:p>
        </p:txBody>
      </p:sp>
      <p:sp>
        <p:nvSpPr>
          <p:cNvPr id="48" name="Google Shape;48;p10"/>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pic>
        <p:nvPicPr>
          <p:cNvPr id="49" name="Google Shape;49;p10"/>
          <p:cNvPicPr preferRelativeResize="0"/>
          <p:nvPr/>
        </p:nvPicPr>
        <p:blipFill>
          <a:blip r:embed="rId3">
            <a:alphaModFix/>
          </a:blip>
          <a:stretch>
            <a:fillRect/>
          </a:stretch>
        </p:blipFill>
        <p:spPr>
          <a:xfrm>
            <a:off x="246350" y="1320500"/>
            <a:ext cx="4097150" cy="3211175"/>
          </a:xfrm>
          <a:prstGeom prst="rect">
            <a:avLst/>
          </a:prstGeom>
          <a:noFill/>
          <a:ln cap="flat" cmpd="sng" w="9525">
            <a:solidFill>
              <a:schemeClr val="dk2"/>
            </a:solidFill>
            <a:prstDash val="solid"/>
            <a:round/>
            <a:headEnd len="sm" w="sm" type="none"/>
            <a:tailEnd len="sm" w="sm" type="none"/>
          </a:ln>
        </p:spPr>
      </p:pic>
      <p:pic>
        <p:nvPicPr>
          <p:cNvPr id="50" name="Google Shape;50;p10"/>
          <p:cNvPicPr preferRelativeResize="0"/>
          <p:nvPr/>
        </p:nvPicPr>
        <p:blipFill>
          <a:blip r:embed="rId3">
            <a:alphaModFix/>
          </a:blip>
          <a:stretch>
            <a:fillRect/>
          </a:stretch>
        </p:blipFill>
        <p:spPr>
          <a:xfrm>
            <a:off x="4852550" y="1320513"/>
            <a:ext cx="4097150" cy="3211175"/>
          </a:xfrm>
          <a:prstGeom prst="rect">
            <a:avLst/>
          </a:prstGeom>
          <a:noFill/>
          <a:ln cap="flat" cmpd="sng" w="9525">
            <a:solidFill>
              <a:schemeClr val="dk2"/>
            </a:solidFill>
            <a:prstDash val="solid"/>
            <a:round/>
            <a:headEnd len="sm" w="sm" type="none"/>
            <a:tailEnd len="sm" w="sm" type="none"/>
          </a:ln>
        </p:spPr>
      </p:pic>
      <p:sp>
        <p:nvSpPr>
          <p:cNvPr id="51" name="Google Shape;51;p10"/>
          <p:cNvSpPr txBox="1"/>
          <p:nvPr/>
        </p:nvSpPr>
        <p:spPr>
          <a:xfrm>
            <a:off x="314925" y="4440075"/>
            <a:ext cx="4318800" cy="50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latin typeface="Calibri"/>
                <a:ea typeface="Calibri"/>
                <a:cs typeface="Calibri"/>
                <a:sym typeface="Calibri"/>
              </a:rPr>
              <a:t>Image 1 - ps1-1-a-1.png</a:t>
            </a:r>
            <a:endParaRPr/>
          </a:p>
        </p:txBody>
      </p:sp>
      <p:sp>
        <p:nvSpPr>
          <p:cNvPr id="52" name="Google Shape;52;p10"/>
          <p:cNvSpPr txBox="1"/>
          <p:nvPr/>
        </p:nvSpPr>
        <p:spPr>
          <a:xfrm>
            <a:off x="4852550" y="4440075"/>
            <a:ext cx="4318800" cy="50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latin typeface="Calibri"/>
                <a:ea typeface="Calibri"/>
                <a:cs typeface="Calibri"/>
                <a:sym typeface="Calibri"/>
              </a:rPr>
              <a:t>Image 2 - ps1-1-a-2.png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Google Shape;57;p1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2a: Swapped Green and Blue</a:t>
            </a:r>
            <a:endParaRPr/>
          </a:p>
        </p:txBody>
      </p:sp>
      <p:sp>
        <p:nvSpPr>
          <p:cNvPr id="58" name="Google Shape;58;p11"/>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pic>
        <p:nvPicPr>
          <p:cNvPr id="59" name="Google Shape;59;p11"/>
          <p:cNvPicPr preferRelativeResize="0"/>
          <p:nvPr/>
        </p:nvPicPr>
        <p:blipFill>
          <a:blip r:embed="rId3">
            <a:alphaModFix/>
          </a:blip>
          <a:stretch>
            <a:fillRect/>
          </a:stretch>
        </p:blipFill>
        <p:spPr>
          <a:xfrm>
            <a:off x="951150" y="1063375"/>
            <a:ext cx="4097150" cy="3211175"/>
          </a:xfrm>
          <a:prstGeom prst="rect">
            <a:avLst/>
          </a:prstGeom>
          <a:noFill/>
          <a:ln cap="flat" cmpd="sng" w="9525">
            <a:solidFill>
              <a:schemeClr val="dk2"/>
            </a:solidFill>
            <a:prstDash val="solid"/>
            <a:round/>
            <a:headEnd len="sm" w="sm" type="none"/>
            <a:tailEnd len="sm" w="sm" type="none"/>
          </a:ln>
        </p:spPr>
      </p:pic>
      <p:sp>
        <p:nvSpPr>
          <p:cNvPr id="60" name="Google Shape;60;p11"/>
          <p:cNvSpPr txBox="1"/>
          <p:nvPr/>
        </p:nvSpPr>
        <p:spPr>
          <a:xfrm>
            <a:off x="951150" y="4274550"/>
            <a:ext cx="4318800" cy="50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latin typeface="Calibri"/>
                <a:ea typeface="Calibri"/>
                <a:cs typeface="Calibri"/>
                <a:sym typeface="Calibri"/>
              </a:rPr>
              <a:t>ps1-2-a-1.png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2b: Monochrome Green</a:t>
            </a:r>
            <a:endParaRPr/>
          </a:p>
        </p:txBody>
      </p:sp>
      <p:sp>
        <p:nvSpPr>
          <p:cNvPr id="66" name="Google Shape;66;p12"/>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pic>
        <p:nvPicPr>
          <p:cNvPr id="67" name="Google Shape;67;p12"/>
          <p:cNvPicPr preferRelativeResize="0"/>
          <p:nvPr/>
        </p:nvPicPr>
        <p:blipFill>
          <a:blip r:embed="rId3">
            <a:alphaModFix/>
          </a:blip>
          <a:stretch>
            <a:fillRect/>
          </a:stretch>
        </p:blipFill>
        <p:spPr>
          <a:xfrm>
            <a:off x="951150" y="1063375"/>
            <a:ext cx="4097150" cy="3211175"/>
          </a:xfrm>
          <a:prstGeom prst="rect">
            <a:avLst/>
          </a:prstGeom>
          <a:noFill/>
          <a:ln cap="flat" cmpd="sng" w="9525">
            <a:solidFill>
              <a:schemeClr val="dk2"/>
            </a:solidFill>
            <a:prstDash val="solid"/>
            <a:round/>
            <a:headEnd len="sm" w="sm" type="none"/>
            <a:tailEnd len="sm" w="sm" type="none"/>
          </a:ln>
        </p:spPr>
      </p:pic>
      <p:sp>
        <p:nvSpPr>
          <p:cNvPr id="68" name="Google Shape;68;p12"/>
          <p:cNvSpPr txBox="1"/>
          <p:nvPr/>
        </p:nvSpPr>
        <p:spPr>
          <a:xfrm>
            <a:off x="951150" y="4274550"/>
            <a:ext cx="4318800" cy="50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latin typeface="Calibri"/>
                <a:ea typeface="Calibri"/>
                <a:cs typeface="Calibri"/>
                <a:sym typeface="Calibri"/>
              </a:rPr>
              <a:t>Img1_green - ps1-2-b-1.png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2c: Monochrome Red</a:t>
            </a:r>
            <a:endParaRPr/>
          </a:p>
        </p:txBody>
      </p:sp>
      <p:sp>
        <p:nvSpPr>
          <p:cNvPr id="74" name="Google Shape;74;p13"/>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pic>
        <p:nvPicPr>
          <p:cNvPr id="75" name="Google Shape;75;p13"/>
          <p:cNvPicPr preferRelativeResize="0"/>
          <p:nvPr/>
        </p:nvPicPr>
        <p:blipFill>
          <a:blip r:embed="rId3">
            <a:alphaModFix/>
          </a:blip>
          <a:stretch>
            <a:fillRect/>
          </a:stretch>
        </p:blipFill>
        <p:spPr>
          <a:xfrm>
            <a:off x="951150" y="1063375"/>
            <a:ext cx="4097150" cy="3211175"/>
          </a:xfrm>
          <a:prstGeom prst="rect">
            <a:avLst/>
          </a:prstGeom>
          <a:noFill/>
          <a:ln cap="flat" cmpd="sng" w="9525">
            <a:solidFill>
              <a:schemeClr val="dk2"/>
            </a:solidFill>
            <a:prstDash val="solid"/>
            <a:round/>
            <a:headEnd len="sm" w="sm" type="none"/>
            <a:tailEnd len="sm" w="sm" type="none"/>
          </a:ln>
        </p:spPr>
      </p:pic>
      <p:sp>
        <p:nvSpPr>
          <p:cNvPr id="76" name="Google Shape;76;p13"/>
          <p:cNvSpPr txBox="1"/>
          <p:nvPr/>
        </p:nvSpPr>
        <p:spPr>
          <a:xfrm>
            <a:off x="951150" y="4274550"/>
            <a:ext cx="4318800" cy="50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latin typeface="Calibri"/>
                <a:ea typeface="Calibri"/>
                <a:cs typeface="Calibri"/>
                <a:sym typeface="Calibri"/>
              </a:rPr>
              <a:t>Img1_red - ps1-2-c-1.png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3a: Replacement of Pixels</a:t>
            </a:r>
            <a:endParaRPr/>
          </a:p>
        </p:txBody>
      </p:sp>
      <p:sp>
        <p:nvSpPr>
          <p:cNvPr id="82" name="Google Shape;82;p14"/>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pic>
        <p:nvPicPr>
          <p:cNvPr id="83" name="Google Shape;83;p14"/>
          <p:cNvPicPr preferRelativeResize="0"/>
          <p:nvPr/>
        </p:nvPicPr>
        <p:blipFill>
          <a:blip r:embed="rId3">
            <a:alphaModFix/>
          </a:blip>
          <a:stretch>
            <a:fillRect/>
          </a:stretch>
        </p:blipFill>
        <p:spPr>
          <a:xfrm>
            <a:off x="951150" y="1063375"/>
            <a:ext cx="4097150" cy="3211175"/>
          </a:xfrm>
          <a:prstGeom prst="rect">
            <a:avLst/>
          </a:prstGeom>
          <a:noFill/>
          <a:ln cap="flat" cmpd="sng" w="9525">
            <a:solidFill>
              <a:schemeClr val="dk2"/>
            </a:solidFill>
            <a:prstDash val="solid"/>
            <a:round/>
            <a:headEnd len="sm" w="sm" type="none"/>
            <a:tailEnd len="sm" w="sm" type="none"/>
          </a:ln>
        </p:spPr>
      </p:pic>
      <p:sp>
        <p:nvSpPr>
          <p:cNvPr id="84" name="Google Shape;84;p14"/>
          <p:cNvSpPr txBox="1"/>
          <p:nvPr/>
        </p:nvSpPr>
        <p:spPr>
          <a:xfrm>
            <a:off x="951150" y="4274550"/>
            <a:ext cx="4318800" cy="50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latin typeface="Calibri"/>
                <a:ea typeface="Calibri"/>
                <a:cs typeface="Calibri"/>
                <a:sym typeface="Calibri"/>
              </a:rPr>
              <a:t>ps1-3-a-1.png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4a: Image Stats</a:t>
            </a:r>
            <a:endParaRPr/>
          </a:p>
        </p:txBody>
      </p:sp>
      <p:sp>
        <p:nvSpPr>
          <p:cNvPr id="90" name="Google Shape;90;p15"/>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Min: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Max: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Mean: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Standard deviation: </a:t>
            </a:r>
            <a:endParaRPr sz="1600">
              <a:solidFill>
                <a:schemeClr val="dk1"/>
              </a:solidFill>
            </a:endParaRPr>
          </a:p>
        </p:txBody>
      </p:sp>
      <p:sp>
        <p:nvSpPr>
          <p:cNvPr id="91" name="Google Shape;91;p15"/>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4b: Arithmetic Operation</a:t>
            </a:r>
            <a:endParaRPr/>
          </a:p>
        </p:txBody>
      </p:sp>
      <p:sp>
        <p:nvSpPr>
          <p:cNvPr id="97" name="Google Shape;97;p16"/>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pic>
        <p:nvPicPr>
          <p:cNvPr id="98" name="Google Shape;98;p16"/>
          <p:cNvPicPr preferRelativeResize="0"/>
          <p:nvPr/>
        </p:nvPicPr>
        <p:blipFill>
          <a:blip r:embed="rId3">
            <a:alphaModFix/>
          </a:blip>
          <a:stretch>
            <a:fillRect/>
          </a:stretch>
        </p:blipFill>
        <p:spPr>
          <a:xfrm>
            <a:off x="951150" y="1063375"/>
            <a:ext cx="4097150" cy="3211175"/>
          </a:xfrm>
          <a:prstGeom prst="rect">
            <a:avLst/>
          </a:prstGeom>
          <a:noFill/>
          <a:ln cap="flat" cmpd="sng" w="9525">
            <a:solidFill>
              <a:schemeClr val="dk2"/>
            </a:solidFill>
            <a:prstDash val="solid"/>
            <a:round/>
            <a:headEnd len="sm" w="sm" type="none"/>
            <a:tailEnd len="sm" w="sm" type="none"/>
          </a:ln>
        </p:spPr>
      </p:pic>
      <p:sp>
        <p:nvSpPr>
          <p:cNvPr id="99" name="Google Shape;99;p16"/>
          <p:cNvSpPr txBox="1"/>
          <p:nvPr/>
        </p:nvSpPr>
        <p:spPr>
          <a:xfrm>
            <a:off x="951150" y="4274550"/>
            <a:ext cx="4318800" cy="50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latin typeface="Calibri"/>
                <a:ea typeface="Calibri"/>
                <a:cs typeface="Calibri"/>
                <a:sym typeface="Calibri"/>
              </a:rPr>
              <a:t>ps1-4-b-1.png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ight 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