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c8b471943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c8b47194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1fe057755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e057755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1fe057755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fe057755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1fe057755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fe057755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1fe057755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fe057755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1fe057755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fe057755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1fe057755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fe057755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c8b47194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c8b47194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c8b47194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c8b47194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c8b47194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c8b47194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c8b47194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c8b47194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1fe057755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fe05775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c8b47194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c8b47194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c8b47194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c8b47194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1fe057755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fe057755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1fe057755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e057755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1fe057755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fe057755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1fe057755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fe057755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1fe057755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fe057755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1fe057755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fe057755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1fe057755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fe057755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1fe057755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e057755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idx="1" type="subTitle"/>
          </p:nvPr>
        </p:nvSpPr>
        <p:spPr>
          <a:xfrm>
            <a:off x="685800" y="2840053"/>
            <a:ext cx="7772400" cy="784800"/>
          </a:xfrm>
          <a:prstGeom prst="rect">
            <a:avLst/>
          </a:prstGeom>
        </p:spPr>
        <p:txBody>
          <a:bodyPr anchorCtr="0" anchor="t" bIns="91425" lIns="91425" spcFirstLastPara="1" rIns="91425" wrap="square" tIns="91425"/>
          <a:lstStyle>
            <a:lvl1pPr lvl="0" rtl="0" algn="ctr">
              <a:spcBef>
                <a:spcPts val="0"/>
              </a:spcBef>
              <a:spcAft>
                <a:spcPts val="0"/>
              </a:spcAft>
              <a:buClr>
                <a:schemeClr val="dk2"/>
              </a:buClr>
              <a:buSzPts val="3000"/>
              <a:buNone/>
              <a:defRPr>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56" name="Google Shape;56;p14"/>
          <p:cNvSpPr txBox="1"/>
          <p:nvPr>
            <p:ph type="ctrTitle"/>
          </p:nvPr>
        </p:nvSpPr>
        <p:spPr>
          <a:xfrm>
            <a:off x="685800" y="1583342"/>
            <a:ext cx="7772400" cy="11598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57" name="Google Shape;57;p1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0" name="Google Shape;60;p15"/>
          <p:cNvSpPr txBox="1"/>
          <p:nvPr>
            <p:ph idx="1" type="body"/>
          </p:nvPr>
        </p:nvSpPr>
        <p:spPr>
          <a:xfrm>
            <a:off x="457200" y="1200150"/>
            <a:ext cx="8229600" cy="37257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1" name="Google Shape;61;p1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2" name="Shape 62"/>
        <p:cNvGrpSpPr/>
        <p:nvPr/>
      </p:nvGrpSpPr>
      <p:grpSpPr>
        <a:xfrm>
          <a:off x="0" y="0"/>
          <a:ext cx="0" cy="0"/>
          <a:chOff x="0" y="0"/>
          <a:chExt cx="0" cy="0"/>
        </a:xfrm>
      </p:grpSpPr>
      <p:sp>
        <p:nvSpPr>
          <p:cNvPr id="63" name="Google Shape;63;p16"/>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4" name="Google Shape;64;p16"/>
          <p:cNvSpPr txBox="1"/>
          <p:nvPr>
            <p:ph idx="1" type="body"/>
          </p:nvPr>
        </p:nvSpPr>
        <p:spPr>
          <a:xfrm>
            <a:off x="457200" y="1200150"/>
            <a:ext cx="3994500" cy="37257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5" name="Google Shape;65;p16"/>
          <p:cNvSpPr txBox="1"/>
          <p:nvPr>
            <p:ph idx="2" type="body"/>
          </p:nvPr>
        </p:nvSpPr>
        <p:spPr>
          <a:xfrm>
            <a:off x="4692274" y="1200150"/>
            <a:ext cx="3994500" cy="37257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6" name="Google Shape;66;p1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17"/>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9" name="Google Shape;69;p1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8"/>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rtl="0" algn="ctr">
              <a:spcBef>
                <a:spcPts val="0"/>
              </a:spcBef>
              <a:spcAft>
                <a:spcPts val="0"/>
              </a:spcAft>
              <a:buClr>
                <a:schemeClr val="dk1"/>
              </a:buClr>
              <a:buSzPts val="1800"/>
              <a:buNone/>
              <a:defRPr sz="1800">
                <a:solidFill>
                  <a:schemeClr val="dk1"/>
                </a:solidFill>
              </a:defRPr>
            </a:lvl1pPr>
          </a:lstStyle>
          <a:p/>
        </p:txBody>
      </p:sp>
      <p:sp>
        <p:nvSpPr>
          <p:cNvPr id="72" name="Google Shape;72;p18"/>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3" name="Shape 73"/>
        <p:cNvGrpSpPr/>
        <p:nvPr/>
      </p:nvGrpSpPr>
      <p:grpSpPr>
        <a:xfrm>
          <a:off x="0" y="0"/>
          <a:ext cx="0" cy="0"/>
          <a:chOff x="0" y="0"/>
          <a:chExt cx="0" cy="0"/>
        </a:xfrm>
      </p:grpSpPr>
      <p:sp>
        <p:nvSpPr>
          <p:cNvPr id="74" name="Google Shape;74;p19"/>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ight-gradient">
    <p:bg>
      <p:bgPr>
        <a:gradFill>
          <a:gsLst>
            <a:gs pos="0">
              <a:schemeClr val="lt1"/>
            </a:gs>
            <a:gs pos="30000">
              <a:schemeClr val="lt1"/>
            </a:gs>
            <a:gs pos="100000">
              <a:schemeClr val="lt2"/>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1"/>
              </a:buClr>
              <a:buSzPts val="3600"/>
              <a:buNone/>
              <a:defRPr b="1" sz="3600">
                <a:solidFill>
                  <a:schemeClr val="dk1"/>
                </a:solidFill>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sz="3000"/>
            </a:lvl1pPr>
            <a:lvl2pPr indent="-381000" lvl="1" marL="914400" rtl="0">
              <a:spcBef>
                <a:spcPts val="0"/>
              </a:spcBef>
              <a:spcAft>
                <a:spcPts val="0"/>
              </a:spcAft>
              <a:buSzPts val="2400"/>
              <a:buChar char="○"/>
              <a:defRPr sz="2400"/>
            </a:lvl2pPr>
            <a:lvl3pPr indent="-381000" lvl="2" marL="1371600" rtl="0">
              <a:spcBef>
                <a:spcPts val="0"/>
              </a:spcBef>
              <a:spcAft>
                <a:spcPts val="0"/>
              </a:spcAft>
              <a:buSzPts val="2400"/>
              <a:buChar char="■"/>
              <a:defRPr sz="24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3" name="Google Shape;53;p1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300">
                <a:solidFill>
                  <a:schemeClr val="dk1"/>
                </a:solidFill>
              </a:defRPr>
            </a:lvl1pPr>
            <a:lvl2pPr lvl="1" rtl="0" algn="r">
              <a:buNone/>
              <a:defRPr sz="1300">
                <a:solidFill>
                  <a:schemeClr val="dk1"/>
                </a:solidFill>
              </a:defRPr>
            </a:lvl2pPr>
            <a:lvl3pPr lvl="2" rtl="0" algn="r">
              <a:buNone/>
              <a:defRPr sz="1300">
                <a:solidFill>
                  <a:schemeClr val="dk1"/>
                </a:solidFill>
              </a:defRPr>
            </a:lvl3pPr>
            <a:lvl4pPr lvl="3" rtl="0" algn="r">
              <a:buNone/>
              <a:defRPr sz="1300">
                <a:solidFill>
                  <a:schemeClr val="dk1"/>
                </a:solidFill>
              </a:defRPr>
            </a:lvl4pPr>
            <a:lvl5pPr lvl="4" rtl="0" algn="r">
              <a:buNone/>
              <a:defRPr sz="1300">
                <a:solidFill>
                  <a:schemeClr val="dk1"/>
                </a:solidFill>
              </a:defRPr>
            </a:lvl5pPr>
            <a:lvl6pPr lvl="5" rtl="0" algn="r">
              <a:buNone/>
              <a:defRPr sz="1300">
                <a:solidFill>
                  <a:schemeClr val="dk1"/>
                </a:solidFill>
              </a:defRPr>
            </a:lvl6pPr>
            <a:lvl7pPr lvl="6" rtl="0" algn="r">
              <a:buNone/>
              <a:defRPr sz="1300">
                <a:solidFill>
                  <a:schemeClr val="dk1"/>
                </a:solidFill>
              </a:defRPr>
            </a:lvl7pPr>
            <a:lvl8pPr lvl="7" rtl="0" algn="r">
              <a:buNone/>
              <a:defRPr sz="1300">
                <a:solidFill>
                  <a:schemeClr val="dk1"/>
                </a:solidFill>
              </a:defRPr>
            </a:lvl8pPr>
            <a:lvl9pPr lvl="8" rtl="0" algn="r">
              <a:buNone/>
              <a:defRPr sz="1300">
                <a:solidFill>
                  <a:schemeClr val="dk1"/>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20"/>
          <p:cNvSpPr txBox="1"/>
          <p:nvPr>
            <p:ph idx="1" type="subTitle"/>
          </p:nvPr>
        </p:nvSpPr>
        <p:spPr>
          <a:xfrm>
            <a:off x="772875" y="35810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Report Guidelines</a:t>
            </a:r>
            <a:endParaRPr b="1"/>
          </a:p>
        </p:txBody>
      </p:sp>
      <p:sp>
        <p:nvSpPr>
          <p:cNvPr id="80" name="Google Shape;80;p20"/>
          <p:cNvSpPr txBox="1"/>
          <p:nvPr/>
        </p:nvSpPr>
        <p:spPr>
          <a:xfrm>
            <a:off x="275775" y="1030525"/>
            <a:ext cx="8708700" cy="3831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As this course will be using Gradescope to grade reports, the number of slides needs to match with the template that we provide. It is imperative that you provide the answers in the designated space. Please do not change the template or add additional slides. Assignments will not be graded if answers appear in the wrong location.</a:t>
            </a:r>
            <a:br>
              <a:rPr lang="en-GB"/>
            </a:br>
            <a:endParaRPr/>
          </a:p>
          <a:p>
            <a:pPr indent="-317500" lvl="0" marL="457200" rtl="0" algn="l">
              <a:spcBef>
                <a:spcPts val="0"/>
              </a:spcBef>
              <a:spcAft>
                <a:spcPts val="0"/>
              </a:spcAft>
              <a:buSzPts val="1400"/>
              <a:buChar char="●"/>
            </a:pPr>
            <a:r>
              <a:rPr lang="en-GB"/>
              <a:t>Each image should be 2MB or lesser before being pasted in the template. This is done to reduce file size and make grading easier.</a:t>
            </a:r>
            <a:br>
              <a:rPr lang="en-GB"/>
            </a:br>
            <a:endParaRPr/>
          </a:p>
          <a:p>
            <a:pPr indent="-317500" lvl="0" marL="457200" rtl="0" algn="l">
              <a:spcBef>
                <a:spcPts val="0"/>
              </a:spcBef>
              <a:spcAft>
                <a:spcPts val="0"/>
              </a:spcAft>
              <a:buSzPts val="1400"/>
              <a:buChar char="●"/>
            </a:pPr>
            <a:r>
              <a:rPr lang="en-GB"/>
              <a:t>Questions will be in blue. Please </a:t>
            </a:r>
            <a:r>
              <a:rPr b="1" lang="en-GB"/>
              <a:t>do not remove</a:t>
            </a:r>
            <a:r>
              <a:rPr lang="en-GB"/>
              <a:t> the questions from the slides. </a:t>
            </a:r>
            <a:br>
              <a:rPr lang="en-GB"/>
            </a:br>
            <a:endParaRPr/>
          </a:p>
          <a:p>
            <a:pPr indent="-317500" lvl="0" marL="457200" rtl="0" algn="l">
              <a:spcBef>
                <a:spcPts val="0"/>
              </a:spcBef>
              <a:spcAft>
                <a:spcPts val="0"/>
              </a:spcAft>
              <a:buSzPts val="1400"/>
              <a:buChar char="●"/>
            </a:pPr>
            <a:r>
              <a:rPr lang="en-GB"/>
              <a:t>We expect thoughtful answers that provide clear explanations.  Short, one line answers will not receive the full score. Your answers should ideally fit in the space provided. </a:t>
            </a:r>
            <a:br>
              <a:rPr lang="en-GB"/>
            </a:br>
            <a:endParaRPr/>
          </a:p>
          <a:p>
            <a:pPr indent="-317500" lvl="0" marL="457200" rtl="0" algn="l">
              <a:spcBef>
                <a:spcPts val="0"/>
              </a:spcBef>
              <a:spcAft>
                <a:spcPts val="0"/>
              </a:spcAft>
              <a:buSzPts val="1400"/>
              <a:buChar char="●"/>
            </a:pPr>
            <a:r>
              <a:rPr lang="en-GB"/>
              <a:t>When you are done, convert your template report to a PDF and then check it to see if it looks okay! Students often end up with lines cut off on slide bottoms.  We can only grade what appears in the report.</a:t>
            </a:r>
            <a:endParaRPr/>
          </a:p>
          <a:p>
            <a:pPr indent="0" lvl="0" marL="457200" rtl="0" algn="l">
              <a:spcBef>
                <a:spcPts val="0"/>
              </a:spcBef>
              <a:spcAft>
                <a:spcPts val="0"/>
              </a:spcAft>
              <a:buNone/>
            </a:pPr>
            <a:r>
              <a:rPr b="1" lang="en-GB" u="sng"/>
              <a:t>				</a:t>
            </a:r>
            <a:r>
              <a:rPr b="1" lang="en-GB" u="sng">
                <a:solidFill>
                  <a:srgbClr val="FF0000"/>
                </a:solidFill>
              </a:rPr>
              <a:t>DELETE THIS SLIDE BEFORE YOU SUBMIT</a:t>
            </a:r>
            <a:endParaRPr b="1" u="sng">
              <a:solidFill>
                <a:srgbClr val="FF0000"/>
              </a:solidFill>
            </a:endParaRPr>
          </a:p>
          <a:p>
            <a:pPr indent="457200" lvl="0" marL="1371600" rtl="0" algn="l">
              <a:spcBef>
                <a:spcPts val="0"/>
              </a:spcBef>
              <a:spcAft>
                <a:spcPts val="0"/>
              </a:spcAft>
              <a:buNone/>
            </a:pPr>
            <a:r>
              <a:t/>
            </a: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Traffic Sign Detection - Warning</a:t>
            </a:r>
            <a:endParaRPr/>
          </a:p>
        </p:txBody>
      </p:sp>
      <p:pic>
        <p:nvPicPr>
          <p:cNvPr id="149" name="Google Shape;149;p29"/>
          <p:cNvPicPr preferRelativeResize="0"/>
          <p:nvPr/>
        </p:nvPicPr>
        <p:blipFill>
          <a:blip r:embed="rId3">
            <a:alphaModFix/>
          </a:blip>
          <a:stretch>
            <a:fillRect/>
          </a:stretch>
        </p:blipFill>
        <p:spPr>
          <a:xfrm>
            <a:off x="457200" y="1063375"/>
            <a:ext cx="4097150" cy="3211175"/>
          </a:xfrm>
          <a:prstGeom prst="rect">
            <a:avLst/>
          </a:prstGeom>
          <a:noFill/>
          <a:ln cap="flat" cmpd="sng" w="9525">
            <a:solidFill>
              <a:srgbClr val="666666"/>
            </a:solidFill>
            <a:prstDash val="solid"/>
            <a:round/>
            <a:headEnd len="sm" w="sm" type="none"/>
            <a:tailEnd len="sm" w="sm" type="none"/>
          </a:ln>
        </p:spPr>
      </p:pic>
      <p:sp>
        <p:nvSpPr>
          <p:cNvPr id="150" name="Google Shape;150;p29"/>
          <p:cNvSpPr txBox="1"/>
          <p:nvPr/>
        </p:nvSpPr>
        <p:spPr>
          <a:xfrm>
            <a:off x="5219250" y="1101675"/>
            <a:ext cx="3291300" cy="31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Coordinates:</a:t>
            </a:r>
            <a:endParaRPr/>
          </a:p>
        </p:txBody>
      </p:sp>
      <p:sp>
        <p:nvSpPr>
          <p:cNvPr id="151" name="Google Shape;151;p29"/>
          <p:cNvSpPr txBox="1"/>
          <p:nvPr/>
        </p:nvSpPr>
        <p:spPr>
          <a:xfrm>
            <a:off x="537075" y="4351675"/>
            <a:ext cx="3883500" cy="3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ps2-2-a-4.png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Traffic Sign Detection - Yield</a:t>
            </a:r>
            <a:endParaRPr/>
          </a:p>
        </p:txBody>
      </p:sp>
      <p:pic>
        <p:nvPicPr>
          <p:cNvPr id="157" name="Google Shape;157;p30"/>
          <p:cNvPicPr preferRelativeResize="0"/>
          <p:nvPr/>
        </p:nvPicPr>
        <p:blipFill>
          <a:blip r:embed="rId3">
            <a:alphaModFix/>
          </a:blip>
          <a:stretch>
            <a:fillRect/>
          </a:stretch>
        </p:blipFill>
        <p:spPr>
          <a:xfrm>
            <a:off x="457200" y="1063375"/>
            <a:ext cx="4097150" cy="3211175"/>
          </a:xfrm>
          <a:prstGeom prst="rect">
            <a:avLst/>
          </a:prstGeom>
          <a:noFill/>
          <a:ln cap="flat" cmpd="sng" w="9525">
            <a:solidFill>
              <a:srgbClr val="666666"/>
            </a:solidFill>
            <a:prstDash val="solid"/>
            <a:round/>
            <a:headEnd len="sm" w="sm" type="none"/>
            <a:tailEnd len="sm" w="sm" type="none"/>
          </a:ln>
        </p:spPr>
      </p:pic>
      <p:sp>
        <p:nvSpPr>
          <p:cNvPr id="158" name="Google Shape;158;p30"/>
          <p:cNvSpPr txBox="1"/>
          <p:nvPr/>
        </p:nvSpPr>
        <p:spPr>
          <a:xfrm>
            <a:off x="5219250" y="1101675"/>
            <a:ext cx="3291300" cy="31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Coordinates: </a:t>
            </a:r>
            <a:endParaRPr/>
          </a:p>
        </p:txBody>
      </p:sp>
      <p:sp>
        <p:nvSpPr>
          <p:cNvPr id="159" name="Google Shape;159;p30"/>
          <p:cNvSpPr txBox="1"/>
          <p:nvPr/>
        </p:nvSpPr>
        <p:spPr>
          <a:xfrm>
            <a:off x="537075" y="4351675"/>
            <a:ext cx="3883500" cy="3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ps2-2-a-5.png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Multiple sign detection</a:t>
            </a:r>
            <a:endParaRPr/>
          </a:p>
        </p:txBody>
      </p:sp>
      <p:pic>
        <p:nvPicPr>
          <p:cNvPr id="165" name="Google Shape;165;p31"/>
          <p:cNvPicPr preferRelativeResize="0"/>
          <p:nvPr/>
        </p:nvPicPr>
        <p:blipFill>
          <a:blip r:embed="rId3">
            <a:alphaModFix/>
          </a:blip>
          <a:stretch>
            <a:fillRect/>
          </a:stretch>
        </p:blipFill>
        <p:spPr>
          <a:xfrm>
            <a:off x="457200" y="1063375"/>
            <a:ext cx="4097150" cy="3211175"/>
          </a:xfrm>
          <a:prstGeom prst="rect">
            <a:avLst/>
          </a:prstGeom>
          <a:noFill/>
          <a:ln cap="flat" cmpd="sng" w="9525">
            <a:solidFill>
              <a:srgbClr val="666666"/>
            </a:solidFill>
            <a:prstDash val="solid"/>
            <a:round/>
            <a:headEnd len="sm" w="sm" type="none"/>
            <a:tailEnd len="sm" w="sm" type="none"/>
          </a:ln>
        </p:spPr>
      </p:pic>
      <p:sp>
        <p:nvSpPr>
          <p:cNvPr id="166" name="Google Shape;166;p31"/>
          <p:cNvSpPr txBox="1"/>
          <p:nvPr/>
        </p:nvSpPr>
        <p:spPr>
          <a:xfrm>
            <a:off x="5219250" y="1101675"/>
            <a:ext cx="3291300" cy="31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Coordinates and Name:</a:t>
            </a:r>
            <a:endParaRPr/>
          </a:p>
        </p:txBody>
      </p:sp>
      <p:sp>
        <p:nvSpPr>
          <p:cNvPr id="167" name="Google Shape;167;p31"/>
          <p:cNvSpPr txBox="1"/>
          <p:nvPr/>
        </p:nvSpPr>
        <p:spPr>
          <a:xfrm>
            <a:off x="537075" y="4351675"/>
            <a:ext cx="3883500" cy="3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ps2-3-a-1.png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Multiple sign detection</a:t>
            </a:r>
            <a:endParaRPr/>
          </a:p>
        </p:txBody>
      </p:sp>
      <p:pic>
        <p:nvPicPr>
          <p:cNvPr id="173" name="Google Shape;173;p32"/>
          <p:cNvPicPr preferRelativeResize="0"/>
          <p:nvPr/>
        </p:nvPicPr>
        <p:blipFill>
          <a:blip r:embed="rId3">
            <a:alphaModFix/>
          </a:blip>
          <a:stretch>
            <a:fillRect/>
          </a:stretch>
        </p:blipFill>
        <p:spPr>
          <a:xfrm>
            <a:off x="457200" y="1063375"/>
            <a:ext cx="4097150" cy="3211175"/>
          </a:xfrm>
          <a:prstGeom prst="rect">
            <a:avLst/>
          </a:prstGeom>
          <a:noFill/>
          <a:ln cap="flat" cmpd="sng" w="9525">
            <a:solidFill>
              <a:srgbClr val="666666"/>
            </a:solidFill>
            <a:prstDash val="solid"/>
            <a:round/>
            <a:headEnd len="sm" w="sm" type="none"/>
            <a:tailEnd len="sm" w="sm" type="none"/>
          </a:ln>
        </p:spPr>
      </p:pic>
      <p:sp>
        <p:nvSpPr>
          <p:cNvPr id="174" name="Google Shape;174;p32"/>
          <p:cNvSpPr txBox="1"/>
          <p:nvPr/>
        </p:nvSpPr>
        <p:spPr>
          <a:xfrm>
            <a:off x="5219250" y="1101675"/>
            <a:ext cx="3291300" cy="31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Coordinates and Name:</a:t>
            </a:r>
            <a:endParaRPr/>
          </a:p>
        </p:txBody>
      </p:sp>
      <p:sp>
        <p:nvSpPr>
          <p:cNvPr id="175" name="Google Shape;175;p32"/>
          <p:cNvSpPr txBox="1"/>
          <p:nvPr/>
        </p:nvSpPr>
        <p:spPr>
          <a:xfrm>
            <a:off x="537075" y="4351675"/>
            <a:ext cx="3883500" cy="3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ps2-3-a-2.png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Multiple sign detection with noise</a:t>
            </a:r>
            <a:endParaRPr/>
          </a:p>
        </p:txBody>
      </p:sp>
      <p:pic>
        <p:nvPicPr>
          <p:cNvPr id="181" name="Google Shape;181;p33"/>
          <p:cNvPicPr preferRelativeResize="0"/>
          <p:nvPr/>
        </p:nvPicPr>
        <p:blipFill>
          <a:blip r:embed="rId3">
            <a:alphaModFix/>
          </a:blip>
          <a:stretch>
            <a:fillRect/>
          </a:stretch>
        </p:blipFill>
        <p:spPr>
          <a:xfrm>
            <a:off x="457200" y="1063375"/>
            <a:ext cx="4097150" cy="3211175"/>
          </a:xfrm>
          <a:prstGeom prst="rect">
            <a:avLst/>
          </a:prstGeom>
          <a:noFill/>
          <a:ln cap="flat" cmpd="sng" w="9525">
            <a:solidFill>
              <a:srgbClr val="666666"/>
            </a:solidFill>
            <a:prstDash val="solid"/>
            <a:round/>
            <a:headEnd len="sm" w="sm" type="none"/>
            <a:tailEnd len="sm" w="sm" type="none"/>
          </a:ln>
        </p:spPr>
      </p:pic>
      <p:sp>
        <p:nvSpPr>
          <p:cNvPr id="182" name="Google Shape;182;p33"/>
          <p:cNvSpPr txBox="1"/>
          <p:nvPr/>
        </p:nvSpPr>
        <p:spPr>
          <a:xfrm>
            <a:off x="5219250" y="1101675"/>
            <a:ext cx="3291300" cy="31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Coordinates and Name:</a:t>
            </a:r>
            <a:endParaRPr/>
          </a:p>
        </p:txBody>
      </p:sp>
      <p:sp>
        <p:nvSpPr>
          <p:cNvPr id="183" name="Google Shape;183;p33"/>
          <p:cNvSpPr txBox="1"/>
          <p:nvPr/>
        </p:nvSpPr>
        <p:spPr>
          <a:xfrm>
            <a:off x="537075" y="4351675"/>
            <a:ext cx="3883500" cy="3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ps2-4-a-1.png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Multiple sign detection with noise</a:t>
            </a:r>
            <a:endParaRPr/>
          </a:p>
        </p:txBody>
      </p:sp>
      <p:pic>
        <p:nvPicPr>
          <p:cNvPr id="189" name="Google Shape;189;p34"/>
          <p:cNvPicPr preferRelativeResize="0"/>
          <p:nvPr/>
        </p:nvPicPr>
        <p:blipFill>
          <a:blip r:embed="rId3">
            <a:alphaModFix/>
          </a:blip>
          <a:stretch>
            <a:fillRect/>
          </a:stretch>
        </p:blipFill>
        <p:spPr>
          <a:xfrm>
            <a:off x="457200" y="1063375"/>
            <a:ext cx="4097150" cy="3211175"/>
          </a:xfrm>
          <a:prstGeom prst="rect">
            <a:avLst/>
          </a:prstGeom>
          <a:noFill/>
          <a:ln cap="flat" cmpd="sng" w="9525">
            <a:solidFill>
              <a:srgbClr val="666666"/>
            </a:solidFill>
            <a:prstDash val="solid"/>
            <a:round/>
            <a:headEnd len="sm" w="sm" type="none"/>
            <a:tailEnd len="sm" w="sm" type="none"/>
          </a:ln>
        </p:spPr>
      </p:pic>
      <p:sp>
        <p:nvSpPr>
          <p:cNvPr id="190" name="Google Shape;190;p34"/>
          <p:cNvSpPr txBox="1"/>
          <p:nvPr/>
        </p:nvSpPr>
        <p:spPr>
          <a:xfrm>
            <a:off x="5219250" y="1101675"/>
            <a:ext cx="3291300" cy="31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Coordinates and Name:</a:t>
            </a:r>
            <a:endParaRPr/>
          </a:p>
        </p:txBody>
      </p:sp>
      <p:sp>
        <p:nvSpPr>
          <p:cNvPr id="191" name="Google Shape;191;p34"/>
          <p:cNvSpPr txBox="1"/>
          <p:nvPr/>
        </p:nvSpPr>
        <p:spPr>
          <a:xfrm>
            <a:off x="537075" y="4351675"/>
            <a:ext cx="3883500" cy="3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ps2-4-a-2.png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Challenge problem - A</a:t>
            </a:r>
            <a:endParaRPr/>
          </a:p>
        </p:txBody>
      </p:sp>
      <p:pic>
        <p:nvPicPr>
          <p:cNvPr id="197" name="Google Shape;197;p35"/>
          <p:cNvPicPr preferRelativeResize="0"/>
          <p:nvPr/>
        </p:nvPicPr>
        <p:blipFill>
          <a:blip r:embed="rId3">
            <a:alphaModFix/>
          </a:blip>
          <a:stretch>
            <a:fillRect/>
          </a:stretch>
        </p:blipFill>
        <p:spPr>
          <a:xfrm>
            <a:off x="457200" y="1063375"/>
            <a:ext cx="4097150" cy="3211175"/>
          </a:xfrm>
          <a:prstGeom prst="rect">
            <a:avLst/>
          </a:prstGeom>
          <a:noFill/>
          <a:ln cap="flat" cmpd="sng" w="9525">
            <a:solidFill>
              <a:srgbClr val="666666"/>
            </a:solidFill>
            <a:prstDash val="solid"/>
            <a:round/>
            <a:headEnd len="sm" w="sm" type="none"/>
            <a:tailEnd len="sm" w="sm" type="none"/>
          </a:ln>
        </p:spPr>
      </p:pic>
      <p:sp>
        <p:nvSpPr>
          <p:cNvPr id="198" name="Google Shape;198;p35"/>
          <p:cNvSpPr txBox="1"/>
          <p:nvPr/>
        </p:nvSpPr>
        <p:spPr>
          <a:xfrm>
            <a:off x="537075" y="4351675"/>
            <a:ext cx="3883500" cy="3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ps2-5-a-1</a:t>
            </a:r>
            <a:endParaRPr/>
          </a:p>
        </p:txBody>
      </p:sp>
      <p:sp>
        <p:nvSpPr>
          <p:cNvPr id="199" name="Google Shape;199;p35"/>
          <p:cNvSpPr txBox="1"/>
          <p:nvPr/>
        </p:nvSpPr>
        <p:spPr>
          <a:xfrm>
            <a:off x="5219250" y="1101675"/>
            <a:ext cx="3291300" cy="31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Coordinates and Name: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Challenge problem - A</a:t>
            </a:r>
            <a:endParaRPr/>
          </a:p>
        </p:txBody>
      </p:sp>
      <p:pic>
        <p:nvPicPr>
          <p:cNvPr id="205" name="Google Shape;205;p36"/>
          <p:cNvPicPr preferRelativeResize="0"/>
          <p:nvPr/>
        </p:nvPicPr>
        <p:blipFill>
          <a:blip r:embed="rId3">
            <a:alphaModFix/>
          </a:blip>
          <a:stretch>
            <a:fillRect/>
          </a:stretch>
        </p:blipFill>
        <p:spPr>
          <a:xfrm>
            <a:off x="457200" y="1063375"/>
            <a:ext cx="4097150" cy="3211175"/>
          </a:xfrm>
          <a:prstGeom prst="rect">
            <a:avLst/>
          </a:prstGeom>
          <a:noFill/>
          <a:ln cap="flat" cmpd="sng" w="9525">
            <a:solidFill>
              <a:srgbClr val="666666"/>
            </a:solidFill>
            <a:prstDash val="solid"/>
            <a:round/>
            <a:headEnd len="sm" w="sm" type="none"/>
            <a:tailEnd len="sm" w="sm" type="none"/>
          </a:ln>
        </p:spPr>
      </p:pic>
      <p:sp>
        <p:nvSpPr>
          <p:cNvPr id="206" name="Google Shape;206;p36"/>
          <p:cNvSpPr txBox="1"/>
          <p:nvPr/>
        </p:nvSpPr>
        <p:spPr>
          <a:xfrm>
            <a:off x="537075" y="4351675"/>
            <a:ext cx="3883500" cy="3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ps2-5-a-2</a:t>
            </a:r>
            <a:endParaRPr/>
          </a:p>
        </p:txBody>
      </p:sp>
      <p:sp>
        <p:nvSpPr>
          <p:cNvPr id="207" name="Google Shape;207;p36"/>
          <p:cNvSpPr txBox="1"/>
          <p:nvPr/>
        </p:nvSpPr>
        <p:spPr>
          <a:xfrm>
            <a:off x="5219250" y="1101675"/>
            <a:ext cx="3291300" cy="31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Coordinates and Name: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Challenge problem - A</a:t>
            </a:r>
            <a:endParaRPr/>
          </a:p>
        </p:txBody>
      </p:sp>
      <p:pic>
        <p:nvPicPr>
          <p:cNvPr id="213" name="Google Shape;213;p37"/>
          <p:cNvPicPr preferRelativeResize="0"/>
          <p:nvPr/>
        </p:nvPicPr>
        <p:blipFill>
          <a:blip r:embed="rId3">
            <a:alphaModFix/>
          </a:blip>
          <a:stretch>
            <a:fillRect/>
          </a:stretch>
        </p:blipFill>
        <p:spPr>
          <a:xfrm>
            <a:off x="457200" y="1063375"/>
            <a:ext cx="4097150" cy="3211175"/>
          </a:xfrm>
          <a:prstGeom prst="rect">
            <a:avLst/>
          </a:prstGeom>
          <a:noFill/>
          <a:ln cap="flat" cmpd="sng" w="9525">
            <a:solidFill>
              <a:srgbClr val="666666"/>
            </a:solidFill>
            <a:prstDash val="solid"/>
            <a:round/>
            <a:headEnd len="sm" w="sm" type="none"/>
            <a:tailEnd len="sm" w="sm" type="none"/>
          </a:ln>
        </p:spPr>
      </p:pic>
      <p:sp>
        <p:nvSpPr>
          <p:cNvPr id="214" name="Google Shape;214;p37"/>
          <p:cNvSpPr txBox="1"/>
          <p:nvPr/>
        </p:nvSpPr>
        <p:spPr>
          <a:xfrm>
            <a:off x="537075" y="4351675"/>
            <a:ext cx="3883500" cy="3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ps2-5-a-3</a:t>
            </a:r>
            <a:endParaRPr/>
          </a:p>
        </p:txBody>
      </p:sp>
      <p:sp>
        <p:nvSpPr>
          <p:cNvPr id="215" name="Google Shape;215;p37"/>
          <p:cNvSpPr txBox="1"/>
          <p:nvPr/>
        </p:nvSpPr>
        <p:spPr>
          <a:xfrm>
            <a:off x="5219250" y="1101675"/>
            <a:ext cx="3291300" cy="31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Coordinates and Name: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Challenge problem - B</a:t>
            </a:r>
            <a:endParaRPr/>
          </a:p>
        </p:txBody>
      </p:sp>
      <p:pic>
        <p:nvPicPr>
          <p:cNvPr id="221" name="Google Shape;221;p38"/>
          <p:cNvPicPr preferRelativeResize="0"/>
          <p:nvPr/>
        </p:nvPicPr>
        <p:blipFill>
          <a:blip r:embed="rId3">
            <a:alphaModFix/>
          </a:blip>
          <a:stretch>
            <a:fillRect/>
          </a:stretch>
        </p:blipFill>
        <p:spPr>
          <a:xfrm>
            <a:off x="457200" y="1063375"/>
            <a:ext cx="4097150" cy="3211175"/>
          </a:xfrm>
          <a:prstGeom prst="rect">
            <a:avLst/>
          </a:prstGeom>
          <a:noFill/>
          <a:ln cap="flat" cmpd="sng" w="9525">
            <a:solidFill>
              <a:srgbClr val="666666"/>
            </a:solidFill>
            <a:prstDash val="solid"/>
            <a:round/>
            <a:headEnd len="sm" w="sm" type="none"/>
            <a:tailEnd len="sm" w="sm" type="none"/>
          </a:ln>
        </p:spPr>
      </p:pic>
      <p:sp>
        <p:nvSpPr>
          <p:cNvPr id="222" name="Google Shape;222;p38"/>
          <p:cNvSpPr txBox="1"/>
          <p:nvPr/>
        </p:nvSpPr>
        <p:spPr>
          <a:xfrm>
            <a:off x="537075" y="4351675"/>
            <a:ext cx="3883500" cy="3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ps2-5-b-1</a:t>
            </a:r>
            <a:endParaRPr/>
          </a:p>
        </p:txBody>
      </p:sp>
      <p:sp>
        <p:nvSpPr>
          <p:cNvPr id="223" name="Google Shape;223;p38"/>
          <p:cNvSpPr txBox="1"/>
          <p:nvPr/>
        </p:nvSpPr>
        <p:spPr>
          <a:xfrm>
            <a:off x="5219250" y="1101675"/>
            <a:ext cx="3291300" cy="31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Coordinates and Name: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21"/>
          <p:cNvSpPr txBox="1"/>
          <p:nvPr>
            <p:ph type="ctrTitle"/>
          </p:nvPr>
        </p:nvSpPr>
        <p:spPr>
          <a:xfrm>
            <a:off x="685800" y="265900"/>
            <a:ext cx="7772400" cy="247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Computer Vision </a:t>
            </a:r>
            <a:endParaRPr sz="3600"/>
          </a:p>
          <a:p>
            <a:pPr indent="0" lvl="0" marL="0" rtl="0" algn="ctr">
              <a:spcBef>
                <a:spcPts val="0"/>
              </a:spcBef>
              <a:spcAft>
                <a:spcPts val="0"/>
              </a:spcAft>
              <a:buClr>
                <a:schemeClr val="dk1"/>
              </a:buClr>
              <a:buSzPts val="1100"/>
              <a:buFont typeface="Arial"/>
              <a:buNone/>
            </a:pPr>
            <a:r>
              <a:rPr lang="en-GB" sz="3600"/>
              <a:t>(TERM YEAR)</a:t>
            </a:r>
            <a:endParaRPr sz="3600"/>
          </a:p>
          <a:p>
            <a:pPr indent="0" lvl="0" marL="0" rtl="0" algn="ctr">
              <a:spcBef>
                <a:spcPts val="0"/>
              </a:spcBef>
              <a:spcAft>
                <a:spcPts val="0"/>
              </a:spcAft>
              <a:buNone/>
            </a:pPr>
            <a:r>
              <a:rPr lang="en-GB" sz="3600"/>
              <a:t>Problem Set #2</a:t>
            </a:r>
            <a:endParaRPr sz="3600"/>
          </a:p>
        </p:txBody>
      </p:sp>
      <p:sp>
        <p:nvSpPr>
          <p:cNvPr id="86" name="Google Shape;86;p21"/>
          <p:cNvSpPr txBox="1"/>
          <p:nvPr>
            <p:ph idx="1" type="subTitle"/>
          </p:nvPr>
        </p:nvSpPr>
        <p:spPr>
          <a:xfrm>
            <a:off x="685800" y="3042499"/>
            <a:ext cx="7772400" cy="112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800"/>
              <a:t>First Name  Last Name</a:t>
            </a:r>
            <a:endParaRPr sz="1800"/>
          </a:p>
          <a:p>
            <a:pPr indent="0" lvl="0" marL="0" rtl="0" algn="ctr">
              <a:spcBef>
                <a:spcPts val="0"/>
              </a:spcBef>
              <a:spcAft>
                <a:spcPts val="0"/>
              </a:spcAft>
              <a:buNone/>
            </a:pPr>
            <a:r>
              <a:rPr lang="en-GB" sz="1800"/>
              <a:t>Email Address</a:t>
            </a:r>
            <a:endParaRPr sz="1800"/>
          </a:p>
          <a:p>
            <a:pPr indent="0" lvl="0" marL="0" rtl="0" algn="ctr">
              <a:spcBef>
                <a:spcPts val="0"/>
              </a:spcBef>
              <a:spcAft>
                <a:spcPts val="0"/>
              </a:spcAft>
              <a:buNone/>
            </a:pPr>
            <a:r>
              <a:t/>
            </a:r>
            <a:endParaRPr/>
          </a:p>
        </p:txBody>
      </p:sp>
      <p:sp>
        <p:nvSpPr>
          <p:cNvPr id="87" name="Google Shape;87;p21"/>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rgbClr val="999999"/>
                </a:solidFill>
              </a:rPr>
              <a:t>Computer Vision @ GT</a:t>
            </a:r>
            <a:endParaRPr sz="1000">
              <a:solidFill>
                <a:srgbClr val="9999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Challenge problem - B</a:t>
            </a:r>
            <a:endParaRPr/>
          </a:p>
        </p:txBody>
      </p:sp>
      <p:pic>
        <p:nvPicPr>
          <p:cNvPr id="229" name="Google Shape;229;p39"/>
          <p:cNvPicPr preferRelativeResize="0"/>
          <p:nvPr/>
        </p:nvPicPr>
        <p:blipFill>
          <a:blip r:embed="rId3">
            <a:alphaModFix/>
          </a:blip>
          <a:stretch>
            <a:fillRect/>
          </a:stretch>
        </p:blipFill>
        <p:spPr>
          <a:xfrm>
            <a:off x="457200" y="1063375"/>
            <a:ext cx="4097150" cy="3211175"/>
          </a:xfrm>
          <a:prstGeom prst="rect">
            <a:avLst/>
          </a:prstGeom>
          <a:noFill/>
          <a:ln cap="flat" cmpd="sng" w="9525">
            <a:solidFill>
              <a:srgbClr val="666666"/>
            </a:solidFill>
            <a:prstDash val="solid"/>
            <a:round/>
            <a:headEnd len="sm" w="sm" type="none"/>
            <a:tailEnd len="sm" w="sm" type="none"/>
          </a:ln>
        </p:spPr>
      </p:pic>
      <p:sp>
        <p:nvSpPr>
          <p:cNvPr id="230" name="Google Shape;230;p39"/>
          <p:cNvSpPr txBox="1"/>
          <p:nvPr/>
        </p:nvSpPr>
        <p:spPr>
          <a:xfrm>
            <a:off x="537075" y="4351675"/>
            <a:ext cx="3883500" cy="3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ps2-5-b-2</a:t>
            </a:r>
            <a:endParaRPr/>
          </a:p>
        </p:txBody>
      </p:sp>
      <p:sp>
        <p:nvSpPr>
          <p:cNvPr id="231" name="Google Shape;231;p39"/>
          <p:cNvSpPr txBox="1"/>
          <p:nvPr/>
        </p:nvSpPr>
        <p:spPr>
          <a:xfrm>
            <a:off x="5219250" y="1101675"/>
            <a:ext cx="3291300" cy="31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Coordinates and Name: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Challenge problem - B</a:t>
            </a:r>
            <a:endParaRPr/>
          </a:p>
        </p:txBody>
      </p:sp>
      <p:pic>
        <p:nvPicPr>
          <p:cNvPr id="237" name="Google Shape;237;p40"/>
          <p:cNvPicPr preferRelativeResize="0"/>
          <p:nvPr/>
        </p:nvPicPr>
        <p:blipFill>
          <a:blip r:embed="rId3">
            <a:alphaModFix/>
          </a:blip>
          <a:stretch>
            <a:fillRect/>
          </a:stretch>
        </p:blipFill>
        <p:spPr>
          <a:xfrm>
            <a:off x="457200" y="1063375"/>
            <a:ext cx="4097150" cy="3211175"/>
          </a:xfrm>
          <a:prstGeom prst="rect">
            <a:avLst/>
          </a:prstGeom>
          <a:noFill/>
          <a:ln cap="flat" cmpd="sng" w="9525">
            <a:solidFill>
              <a:srgbClr val="666666"/>
            </a:solidFill>
            <a:prstDash val="solid"/>
            <a:round/>
            <a:headEnd len="sm" w="sm" type="none"/>
            <a:tailEnd len="sm" w="sm" type="none"/>
          </a:ln>
        </p:spPr>
      </p:pic>
      <p:sp>
        <p:nvSpPr>
          <p:cNvPr id="238" name="Google Shape;238;p40"/>
          <p:cNvSpPr txBox="1"/>
          <p:nvPr/>
        </p:nvSpPr>
        <p:spPr>
          <a:xfrm>
            <a:off x="537075" y="4351675"/>
            <a:ext cx="3883500" cy="3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ps2-5-b-3</a:t>
            </a:r>
            <a:endParaRPr/>
          </a:p>
        </p:txBody>
      </p:sp>
      <p:sp>
        <p:nvSpPr>
          <p:cNvPr id="239" name="Google Shape;239;p40"/>
          <p:cNvSpPr txBox="1"/>
          <p:nvPr/>
        </p:nvSpPr>
        <p:spPr>
          <a:xfrm>
            <a:off x="5219250" y="1101675"/>
            <a:ext cx="3291300" cy="31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Coordinates and Name: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Challenge problem - Text</a:t>
            </a:r>
            <a:endParaRPr/>
          </a:p>
        </p:txBody>
      </p:sp>
      <p:sp>
        <p:nvSpPr>
          <p:cNvPr id="245" name="Google Shape;245;p4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GB" sz="1400">
                <a:solidFill>
                  <a:schemeClr val="dk1"/>
                </a:solidFill>
              </a:rPr>
              <a:t>Describe what you had to do to adapt your code for this task. How does the difference between simulated and real-world images affect your method? </a:t>
            </a:r>
            <a:r>
              <a:rPr b="1" lang="en-GB" sz="1400"/>
              <a:t>If you used other functions/methods, explain why that was better (or why your previous implementation did not work)</a:t>
            </a:r>
            <a:endParaRPr b="1"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Traffic Light Detection</a:t>
            </a:r>
            <a:endParaRPr/>
          </a:p>
        </p:txBody>
      </p:sp>
      <p:pic>
        <p:nvPicPr>
          <p:cNvPr id="93" name="Google Shape;93;p22"/>
          <p:cNvPicPr preferRelativeResize="0"/>
          <p:nvPr/>
        </p:nvPicPr>
        <p:blipFill>
          <a:blip r:embed="rId3">
            <a:alphaModFix/>
          </a:blip>
          <a:stretch>
            <a:fillRect/>
          </a:stretch>
        </p:blipFill>
        <p:spPr>
          <a:xfrm>
            <a:off x="457200" y="1063375"/>
            <a:ext cx="4097150" cy="3211175"/>
          </a:xfrm>
          <a:prstGeom prst="rect">
            <a:avLst/>
          </a:prstGeom>
          <a:noFill/>
          <a:ln cap="flat" cmpd="sng" w="9525">
            <a:solidFill>
              <a:srgbClr val="666666"/>
            </a:solidFill>
            <a:prstDash val="solid"/>
            <a:round/>
            <a:headEnd len="sm" w="sm" type="none"/>
            <a:tailEnd len="sm" w="sm" type="none"/>
          </a:ln>
        </p:spPr>
      </p:pic>
      <p:sp>
        <p:nvSpPr>
          <p:cNvPr id="94" name="Google Shape;94;p22"/>
          <p:cNvSpPr txBox="1"/>
          <p:nvPr/>
        </p:nvSpPr>
        <p:spPr>
          <a:xfrm>
            <a:off x="5219250" y="1101675"/>
            <a:ext cx="3291300" cy="31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Coordinates and State:</a:t>
            </a:r>
            <a:endParaRPr/>
          </a:p>
        </p:txBody>
      </p:sp>
      <p:sp>
        <p:nvSpPr>
          <p:cNvPr id="95" name="Google Shape;95;p22"/>
          <p:cNvSpPr txBox="1"/>
          <p:nvPr/>
        </p:nvSpPr>
        <p:spPr>
          <a:xfrm>
            <a:off x="537075" y="4351675"/>
            <a:ext cx="3883500" cy="3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ps2-1-a-1.png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Traffic Light Detection</a:t>
            </a:r>
            <a:endParaRPr/>
          </a:p>
        </p:txBody>
      </p:sp>
      <p:pic>
        <p:nvPicPr>
          <p:cNvPr id="101" name="Google Shape;101;p23"/>
          <p:cNvPicPr preferRelativeResize="0"/>
          <p:nvPr/>
        </p:nvPicPr>
        <p:blipFill>
          <a:blip r:embed="rId3">
            <a:alphaModFix/>
          </a:blip>
          <a:stretch>
            <a:fillRect/>
          </a:stretch>
        </p:blipFill>
        <p:spPr>
          <a:xfrm>
            <a:off x="457200" y="1063375"/>
            <a:ext cx="4097150" cy="3211175"/>
          </a:xfrm>
          <a:prstGeom prst="rect">
            <a:avLst/>
          </a:prstGeom>
          <a:noFill/>
          <a:ln cap="flat" cmpd="sng" w="9525">
            <a:solidFill>
              <a:srgbClr val="666666"/>
            </a:solidFill>
            <a:prstDash val="solid"/>
            <a:round/>
            <a:headEnd len="sm" w="sm" type="none"/>
            <a:tailEnd len="sm" w="sm" type="none"/>
          </a:ln>
        </p:spPr>
      </p:pic>
      <p:sp>
        <p:nvSpPr>
          <p:cNvPr id="102" name="Google Shape;102;p23"/>
          <p:cNvSpPr txBox="1"/>
          <p:nvPr/>
        </p:nvSpPr>
        <p:spPr>
          <a:xfrm>
            <a:off x="5219250" y="1101675"/>
            <a:ext cx="3291300" cy="31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Coordinates and State:</a:t>
            </a:r>
            <a:endParaRPr/>
          </a:p>
        </p:txBody>
      </p:sp>
      <p:sp>
        <p:nvSpPr>
          <p:cNvPr id="103" name="Google Shape;103;p23"/>
          <p:cNvSpPr txBox="1"/>
          <p:nvPr/>
        </p:nvSpPr>
        <p:spPr>
          <a:xfrm>
            <a:off x="537075" y="4351675"/>
            <a:ext cx="3883500" cy="3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ps2-1-a-2.png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Traffic Light Detection</a:t>
            </a:r>
            <a:endParaRPr/>
          </a:p>
        </p:txBody>
      </p:sp>
      <p:pic>
        <p:nvPicPr>
          <p:cNvPr id="109" name="Google Shape;109;p24"/>
          <p:cNvPicPr preferRelativeResize="0"/>
          <p:nvPr/>
        </p:nvPicPr>
        <p:blipFill>
          <a:blip r:embed="rId3">
            <a:alphaModFix/>
          </a:blip>
          <a:stretch>
            <a:fillRect/>
          </a:stretch>
        </p:blipFill>
        <p:spPr>
          <a:xfrm>
            <a:off x="457200" y="1063375"/>
            <a:ext cx="4097150" cy="3211175"/>
          </a:xfrm>
          <a:prstGeom prst="rect">
            <a:avLst/>
          </a:prstGeom>
          <a:noFill/>
          <a:ln cap="flat" cmpd="sng" w="9525">
            <a:solidFill>
              <a:srgbClr val="666666"/>
            </a:solidFill>
            <a:prstDash val="solid"/>
            <a:round/>
            <a:headEnd len="sm" w="sm" type="none"/>
            <a:tailEnd len="sm" w="sm" type="none"/>
          </a:ln>
        </p:spPr>
      </p:pic>
      <p:sp>
        <p:nvSpPr>
          <p:cNvPr id="110" name="Google Shape;110;p24"/>
          <p:cNvSpPr txBox="1"/>
          <p:nvPr/>
        </p:nvSpPr>
        <p:spPr>
          <a:xfrm>
            <a:off x="5219250" y="1101675"/>
            <a:ext cx="3291300" cy="31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Coordinates and State:</a:t>
            </a:r>
            <a:endParaRPr/>
          </a:p>
        </p:txBody>
      </p:sp>
      <p:sp>
        <p:nvSpPr>
          <p:cNvPr id="111" name="Google Shape;111;p24"/>
          <p:cNvSpPr txBox="1"/>
          <p:nvPr/>
        </p:nvSpPr>
        <p:spPr>
          <a:xfrm>
            <a:off x="537075" y="4351675"/>
            <a:ext cx="3883500" cy="3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ps2-1-a-3.png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Traffic Light Detection</a:t>
            </a:r>
            <a:endParaRPr/>
          </a:p>
        </p:txBody>
      </p:sp>
      <p:pic>
        <p:nvPicPr>
          <p:cNvPr id="117" name="Google Shape;117;p25"/>
          <p:cNvPicPr preferRelativeResize="0"/>
          <p:nvPr/>
        </p:nvPicPr>
        <p:blipFill>
          <a:blip r:embed="rId3">
            <a:alphaModFix/>
          </a:blip>
          <a:stretch>
            <a:fillRect/>
          </a:stretch>
        </p:blipFill>
        <p:spPr>
          <a:xfrm>
            <a:off x="457200" y="1063375"/>
            <a:ext cx="4097150" cy="3211175"/>
          </a:xfrm>
          <a:prstGeom prst="rect">
            <a:avLst/>
          </a:prstGeom>
          <a:noFill/>
          <a:ln cap="flat" cmpd="sng" w="9525">
            <a:solidFill>
              <a:srgbClr val="666666"/>
            </a:solidFill>
            <a:prstDash val="solid"/>
            <a:round/>
            <a:headEnd len="sm" w="sm" type="none"/>
            <a:tailEnd len="sm" w="sm" type="none"/>
          </a:ln>
        </p:spPr>
      </p:pic>
      <p:sp>
        <p:nvSpPr>
          <p:cNvPr id="118" name="Google Shape;118;p25"/>
          <p:cNvSpPr txBox="1"/>
          <p:nvPr/>
        </p:nvSpPr>
        <p:spPr>
          <a:xfrm>
            <a:off x="5219250" y="1101675"/>
            <a:ext cx="3291300" cy="31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Coordinates and State:</a:t>
            </a:r>
            <a:endParaRPr/>
          </a:p>
        </p:txBody>
      </p:sp>
      <p:sp>
        <p:nvSpPr>
          <p:cNvPr id="119" name="Google Shape;119;p25"/>
          <p:cNvSpPr txBox="1"/>
          <p:nvPr/>
        </p:nvSpPr>
        <p:spPr>
          <a:xfrm>
            <a:off x="537075" y="4351675"/>
            <a:ext cx="3883500" cy="3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ps2-1-a-4.png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Traffic Sign Detection - Do Not Enter</a:t>
            </a:r>
            <a:endParaRPr/>
          </a:p>
        </p:txBody>
      </p:sp>
      <p:pic>
        <p:nvPicPr>
          <p:cNvPr id="125" name="Google Shape;125;p26"/>
          <p:cNvPicPr preferRelativeResize="0"/>
          <p:nvPr/>
        </p:nvPicPr>
        <p:blipFill>
          <a:blip r:embed="rId3">
            <a:alphaModFix/>
          </a:blip>
          <a:stretch>
            <a:fillRect/>
          </a:stretch>
        </p:blipFill>
        <p:spPr>
          <a:xfrm>
            <a:off x="457200" y="1063375"/>
            <a:ext cx="4097150" cy="3211175"/>
          </a:xfrm>
          <a:prstGeom prst="rect">
            <a:avLst/>
          </a:prstGeom>
          <a:noFill/>
          <a:ln cap="flat" cmpd="sng" w="9525">
            <a:solidFill>
              <a:srgbClr val="666666"/>
            </a:solidFill>
            <a:prstDash val="solid"/>
            <a:round/>
            <a:headEnd len="sm" w="sm" type="none"/>
            <a:tailEnd len="sm" w="sm" type="none"/>
          </a:ln>
        </p:spPr>
      </p:pic>
      <p:sp>
        <p:nvSpPr>
          <p:cNvPr id="126" name="Google Shape;126;p26"/>
          <p:cNvSpPr txBox="1"/>
          <p:nvPr/>
        </p:nvSpPr>
        <p:spPr>
          <a:xfrm>
            <a:off x="5219250" y="1101675"/>
            <a:ext cx="3291300" cy="31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Coordinates:</a:t>
            </a:r>
            <a:endParaRPr/>
          </a:p>
        </p:txBody>
      </p:sp>
      <p:sp>
        <p:nvSpPr>
          <p:cNvPr id="127" name="Google Shape;127;p26"/>
          <p:cNvSpPr txBox="1"/>
          <p:nvPr/>
        </p:nvSpPr>
        <p:spPr>
          <a:xfrm>
            <a:off x="537075" y="4351675"/>
            <a:ext cx="3883500" cy="3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ps2-2-a-1.png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Traffic Sign Detection - Stop</a:t>
            </a:r>
            <a:endParaRPr/>
          </a:p>
        </p:txBody>
      </p:sp>
      <p:pic>
        <p:nvPicPr>
          <p:cNvPr id="133" name="Google Shape;133;p27"/>
          <p:cNvPicPr preferRelativeResize="0"/>
          <p:nvPr/>
        </p:nvPicPr>
        <p:blipFill>
          <a:blip r:embed="rId3">
            <a:alphaModFix/>
          </a:blip>
          <a:stretch>
            <a:fillRect/>
          </a:stretch>
        </p:blipFill>
        <p:spPr>
          <a:xfrm>
            <a:off x="457200" y="1063375"/>
            <a:ext cx="4097150" cy="3211175"/>
          </a:xfrm>
          <a:prstGeom prst="rect">
            <a:avLst/>
          </a:prstGeom>
          <a:noFill/>
          <a:ln cap="flat" cmpd="sng" w="9525">
            <a:solidFill>
              <a:srgbClr val="666666"/>
            </a:solidFill>
            <a:prstDash val="solid"/>
            <a:round/>
            <a:headEnd len="sm" w="sm" type="none"/>
            <a:tailEnd len="sm" w="sm" type="none"/>
          </a:ln>
        </p:spPr>
      </p:pic>
      <p:sp>
        <p:nvSpPr>
          <p:cNvPr id="134" name="Google Shape;134;p27"/>
          <p:cNvSpPr txBox="1"/>
          <p:nvPr/>
        </p:nvSpPr>
        <p:spPr>
          <a:xfrm>
            <a:off x="5219250" y="1101675"/>
            <a:ext cx="3291300" cy="31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Coordinates:</a:t>
            </a:r>
            <a:endParaRPr/>
          </a:p>
        </p:txBody>
      </p:sp>
      <p:sp>
        <p:nvSpPr>
          <p:cNvPr id="135" name="Google Shape;135;p27"/>
          <p:cNvSpPr txBox="1"/>
          <p:nvPr/>
        </p:nvSpPr>
        <p:spPr>
          <a:xfrm>
            <a:off x="537075" y="4351675"/>
            <a:ext cx="3883500" cy="3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ps2-2-a-2.png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Traffic Sign Detection - Construction</a:t>
            </a:r>
            <a:endParaRPr/>
          </a:p>
        </p:txBody>
      </p:sp>
      <p:pic>
        <p:nvPicPr>
          <p:cNvPr id="141" name="Google Shape;141;p28"/>
          <p:cNvPicPr preferRelativeResize="0"/>
          <p:nvPr/>
        </p:nvPicPr>
        <p:blipFill>
          <a:blip r:embed="rId3">
            <a:alphaModFix/>
          </a:blip>
          <a:stretch>
            <a:fillRect/>
          </a:stretch>
        </p:blipFill>
        <p:spPr>
          <a:xfrm>
            <a:off x="457200" y="1063375"/>
            <a:ext cx="4097150" cy="3211175"/>
          </a:xfrm>
          <a:prstGeom prst="rect">
            <a:avLst/>
          </a:prstGeom>
          <a:noFill/>
          <a:ln cap="flat" cmpd="sng" w="9525">
            <a:solidFill>
              <a:srgbClr val="666666"/>
            </a:solidFill>
            <a:prstDash val="solid"/>
            <a:round/>
            <a:headEnd len="sm" w="sm" type="none"/>
            <a:tailEnd len="sm" w="sm" type="none"/>
          </a:ln>
        </p:spPr>
      </p:pic>
      <p:sp>
        <p:nvSpPr>
          <p:cNvPr id="142" name="Google Shape;142;p28"/>
          <p:cNvSpPr txBox="1"/>
          <p:nvPr/>
        </p:nvSpPr>
        <p:spPr>
          <a:xfrm>
            <a:off x="5219250" y="1101675"/>
            <a:ext cx="3291300" cy="31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Coordinates:</a:t>
            </a:r>
            <a:endParaRPr/>
          </a:p>
        </p:txBody>
      </p:sp>
      <p:sp>
        <p:nvSpPr>
          <p:cNvPr id="143" name="Google Shape;143;p28"/>
          <p:cNvSpPr txBox="1"/>
          <p:nvPr/>
        </p:nvSpPr>
        <p:spPr>
          <a:xfrm>
            <a:off x="537075" y="4351675"/>
            <a:ext cx="3883500" cy="3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ps2-2-a-3.png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