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 name="Shape 30"/>
        <p:cNvGrpSpPr/>
        <p:nvPr/>
      </p:nvGrpSpPr>
      <p:grpSpPr>
        <a:xfrm>
          <a:off x="0" y="0"/>
          <a:ext cx="0" cy="0"/>
          <a:chOff x="0" y="0"/>
          <a:chExt cx="0" cy="0"/>
        </a:xfrm>
      </p:grpSpPr>
      <p:sp>
        <p:nvSpPr>
          <p:cNvPr id="31" name="Google Shape;31;g4eb3eada20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 name="Google Shape;32;g4eb3eada2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259153f9bb_0_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59153f9b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259153f9bb_0_2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59153f9bb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259153f9bb_0_2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59153f9bb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259153f9bb_0_2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59153f9bb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259153f9bb_0_2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9153f9bb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259153f9bb_0_2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59153f9bb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259153f9bb_0_2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59153f9bb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259153f9bb_0_26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59153f9bb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259153f9bb_0_2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59153f9bb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259153f9bb_0_2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59153f9bb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 name="Shape 36"/>
        <p:cNvGrpSpPr/>
        <p:nvPr/>
      </p:nvGrpSpPr>
      <p:grpSpPr>
        <a:xfrm>
          <a:off x="0" y="0"/>
          <a:ext cx="0" cy="0"/>
          <a:chOff x="0" y="0"/>
          <a:chExt cx="0" cy="0"/>
        </a:xfrm>
      </p:grpSpPr>
      <p:sp>
        <p:nvSpPr>
          <p:cNvPr id="37" name="Google Shape;37;g259153f9bb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 name="Google Shape;38;g259153f9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259153f9bb_0_2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59153f9bb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259153f9bb_0_3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59153f9bb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259153f9bb_0_3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59153f9bb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259153f9bb_0_3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59153f9bb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26d5ba5899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6d5ba58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 name="Shape 43"/>
        <p:cNvGrpSpPr/>
        <p:nvPr/>
      </p:nvGrpSpPr>
      <p:grpSpPr>
        <a:xfrm>
          <a:off x="0" y="0"/>
          <a:ext cx="0" cy="0"/>
          <a:chOff x="0" y="0"/>
          <a:chExt cx="0" cy="0"/>
        </a:xfrm>
      </p:grpSpPr>
      <p:sp>
        <p:nvSpPr>
          <p:cNvPr id="44" name="Google Shape;44;g259153f9bb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 name="Google Shape;45;g259153f9b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g259153f9bb_0_1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259153f9bb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259153f9bb_0_1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59153f9bb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259153f9bb_0_2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59153f9bb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259153f9bb_0_2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59153f9bb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259153f9bb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59153f9b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259153f9bb_0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59153f9b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idx="1" type="subTitle"/>
          </p:nvPr>
        </p:nvSpPr>
        <p:spPr>
          <a:xfrm>
            <a:off x="685800" y="2840053"/>
            <a:ext cx="7772400" cy="784800"/>
          </a:xfrm>
          <a:prstGeom prst="rect">
            <a:avLst/>
          </a:prstGeom>
        </p:spPr>
        <p:txBody>
          <a:bodyPr anchorCtr="0" anchor="t" bIns="91425" lIns="91425" spcFirstLastPara="1" rIns="91425" wrap="square" tIns="91425"/>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
        <p:nvSpPr>
          <p:cNvPr id="11" name="Google Shape;11;p2"/>
          <p:cNvSpPr txBox="1"/>
          <p:nvPr>
            <p:ph type="ctrTitle"/>
          </p:nvPr>
        </p:nvSpPr>
        <p:spPr>
          <a:xfrm>
            <a:off x="685800" y="1583342"/>
            <a:ext cx="7772400" cy="11598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2" name="Google Shape;12;p2"/>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457200" y="205978"/>
            <a:ext cx="82296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5" name="Google Shape;15;p3"/>
          <p:cNvSpPr txBox="1"/>
          <p:nvPr>
            <p:ph idx="1" type="body"/>
          </p:nvPr>
        </p:nvSpPr>
        <p:spPr>
          <a:xfrm>
            <a:off x="457200" y="1200150"/>
            <a:ext cx="8229600" cy="3725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6" name="Google Shape;16;p3"/>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7" name="Shape 17"/>
        <p:cNvGrpSpPr/>
        <p:nvPr/>
      </p:nvGrpSpPr>
      <p:grpSpPr>
        <a:xfrm>
          <a:off x="0" y="0"/>
          <a:ext cx="0" cy="0"/>
          <a:chOff x="0" y="0"/>
          <a:chExt cx="0" cy="0"/>
        </a:xfrm>
      </p:grpSpPr>
      <p:sp>
        <p:nvSpPr>
          <p:cNvPr id="18" name="Google Shape;18;p4"/>
          <p:cNvSpPr txBox="1"/>
          <p:nvPr>
            <p:ph type="title"/>
          </p:nvPr>
        </p:nvSpPr>
        <p:spPr>
          <a:xfrm>
            <a:off x="457200" y="205978"/>
            <a:ext cx="82296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4"/>
          <p:cNvSpPr txBox="1"/>
          <p:nvPr>
            <p:ph idx="1" type="body"/>
          </p:nvPr>
        </p:nvSpPr>
        <p:spPr>
          <a:xfrm>
            <a:off x="457200" y="1200150"/>
            <a:ext cx="3994500" cy="3725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4"/>
          <p:cNvSpPr txBox="1"/>
          <p:nvPr>
            <p:ph idx="2" type="body"/>
          </p:nvPr>
        </p:nvSpPr>
        <p:spPr>
          <a:xfrm>
            <a:off x="4692274" y="1200150"/>
            <a:ext cx="3994500" cy="3725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1" name="Google Shape;21;p4"/>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 name="Shape 22"/>
        <p:cNvGrpSpPr/>
        <p:nvPr/>
      </p:nvGrpSpPr>
      <p:grpSpPr>
        <a:xfrm>
          <a:off x="0" y="0"/>
          <a:ext cx="0" cy="0"/>
          <a:chOff x="0" y="0"/>
          <a:chExt cx="0" cy="0"/>
        </a:xfrm>
      </p:grpSpPr>
      <p:sp>
        <p:nvSpPr>
          <p:cNvPr id="23" name="Google Shape;23;p5"/>
          <p:cNvSpPr txBox="1"/>
          <p:nvPr>
            <p:ph type="title"/>
          </p:nvPr>
        </p:nvSpPr>
        <p:spPr>
          <a:xfrm>
            <a:off x="457200" y="205978"/>
            <a:ext cx="82296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4" name="Google Shape;24;p5"/>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5" name="Shape 25"/>
        <p:cNvGrpSpPr/>
        <p:nvPr/>
      </p:nvGrpSpPr>
      <p:grpSpPr>
        <a:xfrm>
          <a:off x="0" y="0"/>
          <a:ext cx="0" cy="0"/>
          <a:chOff x="0" y="0"/>
          <a:chExt cx="0" cy="0"/>
        </a:xfrm>
      </p:grpSpPr>
      <p:sp>
        <p:nvSpPr>
          <p:cNvPr id="26" name="Google Shape;26;p6"/>
          <p:cNvSpPr txBox="1"/>
          <p:nvPr>
            <p:ph idx="1" type="body"/>
          </p:nvPr>
        </p:nvSpPr>
        <p:spPr>
          <a:xfrm>
            <a:off x="457200" y="4406309"/>
            <a:ext cx="8229600" cy="519600"/>
          </a:xfrm>
          <a:prstGeom prst="rect">
            <a:avLst/>
          </a:prstGeom>
        </p:spPr>
        <p:txBody>
          <a:bodyPr anchorCtr="0" anchor="t" bIns="91425" lIns="91425" spcFirstLastPara="1" rIns="91425" wrap="square" tIns="91425"/>
          <a:lstStyle>
            <a:lvl1pPr indent="-228600" lvl="0" marL="457200" algn="ctr">
              <a:spcBef>
                <a:spcPts val="0"/>
              </a:spcBef>
              <a:spcAft>
                <a:spcPts val="0"/>
              </a:spcAft>
              <a:buClr>
                <a:schemeClr val="dk1"/>
              </a:buClr>
              <a:buSzPts val="1800"/>
              <a:buNone/>
              <a:defRPr sz="1800">
                <a:solidFill>
                  <a:schemeClr val="dk1"/>
                </a:solidFill>
              </a:defRPr>
            </a:lvl1pPr>
          </a:lstStyle>
          <a:p/>
        </p:txBody>
      </p:sp>
      <p:sp>
        <p:nvSpPr>
          <p:cNvPr id="27" name="Google Shape;27;p6"/>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8" name="Shape 28"/>
        <p:cNvGrpSpPr/>
        <p:nvPr/>
      </p:nvGrpSpPr>
      <p:grpSpPr>
        <a:xfrm>
          <a:off x="0" y="0"/>
          <a:ext cx="0" cy="0"/>
          <a:chOff x="0" y="0"/>
          <a:chExt cx="0" cy="0"/>
        </a:xfrm>
      </p:grpSpPr>
      <p:sp>
        <p:nvSpPr>
          <p:cNvPr id="29" name="Google Shape;29;p7"/>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ight-gradient">
    <p:bg>
      <p:bgPr>
        <a:gradFill>
          <a:gsLst>
            <a:gs pos="0">
              <a:schemeClr val="lt1"/>
            </a:gs>
            <a:gs pos="30000">
              <a:schemeClr val="lt1"/>
            </a:gs>
            <a:gs pos="100000">
              <a:schemeClr val="lt2"/>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600"/>
              <a:buNone/>
              <a:defRPr b="1" sz="3600">
                <a:solidFill>
                  <a:schemeClr val="dk1"/>
                </a:solidFill>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SzPts val="3000"/>
              <a:buChar char="●"/>
              <a:defRPr sz="30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8" name="Google Shape;8;p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smallpdf.com/compress-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 name="Shape 33"/>
        <p:cNvGrpSpPr/>
        <p:nvPr/>
      </p:nvGrpSpPr>
      <p:grpSpPr>
        <a:xfrm>
          <a:off x="0" y="0"/>
          <a:ext cx="0" cy="0"/>
          <a:chOff x="0" y="0"/>
          <a:chExt cx="0" cy="0"/>
        </a:xfrm>
      </p:grpSpPr>
      <p:sp>
        <p:nvSpPr>
          <p:cNvPr id="34" name="Google Shape;34;p8"/>
          <p:cNvSpPr txBox="1"/>
          <p:nvPr>
            <p:ph idx="1" type="subTitle"/>
          </p:nvPr>
        </p:nvSpPr>
        <p:spPr>
          <a:xfrm>
            <a:off x="772875" y="358103"/>
            <a:ext cx="77724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Report Guidelines</a:t>
            </a:r>
            <a:endParaRPr b="1"/>
          </a:p>
        </p:txBody>
      </p:sp>
      <p:sp>
        <p:nvSpPr>
          <p:cNvPr id="35" name="Google Shape;35;p8"/>
          <p:cNvSpPr txBox="1"/>
          <p:nvPr/>
        </p:nvSpPr>
        <p:spPr>
          <a:xfrm>
            <a:off x="275775" y="1030525"/>
            <a:ext cx="8708700" cy="3831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As this course will be using Gradescope to grade reports, the number of slides needs to match with the template that we provide. It is imperative that you provide the answers in the designated space. Please do not change the template or add additional slides. Assignments will not be graded if answers appear in the wrong location.</a:t>
            </a:r>
            <a:br>
              <a:rPr lang="en"/>
            </a:br>
            <a:endParaRPr/>
          </a:p>
          <a:p>
            <a:pPr indent="-317500" lvl="0" marL="457200" rtl="0" algn="l">
              <a:spcBef>
                <a:spcPts val="0"/>
              </a:spcBef>
              <a:spcAft>
                <a:spcPts val="0"/>
              </a:spcAft>
              <a:buSzPts val="1400"/>
              <a:buChar char="●"/>
            </a:pPr>
            <a:r>
              <a:rPr lang="en"/>
              <a:t>Each image should be 2MB or lesser before being pasted in the template. This is done to reduce file size and make grading easier.</a:t>
            </a:r>
            <a:br>
              <a:rPr lang="en"/>
            </a:br>
            <a:endParaRPr/>
          </a:p>
          <a:p>
            <a:pPr indent="-317500" lvl="0" marL="457200" rtl="0" algn="l">
              <a:spcBef>
                <a:spcPts val="0"/>
              </a:spcBef>
              <a:spcAft>
                <a:spcPts val="0"/>
              </a:spcAft>
              <a:buSzPts val="1400"/>
              <a:buChar char="●"/>
            </a:pPr>
            <a:r>
              <a:rPr lang="en"/>
              <a:t>Questions will be in blue. Please </a:t>
            </a:r>
            <a:r>
              <a:rPr b="1" lang="en"/>
              <a:t>do not remove</a:t>
            </a:r>
            <a:r>
              <a:rPr lang="en"/>
              <a:t> the questions from the slides. </a:t>
            </a:r>
            <a:br>
              <a:rPr lang="en"/>
            </a:br>
            <a:endParaRPr/>
          </a:p>
          <a:p>
            <a:pPr indent="-317500" lvl="0" marL="457200" rtl="0" algn="l">
              <a:spcBef>
                <a:spcPts val="0"/>
              </a:spcBef>
              <a:spcAft>
                <a:spcPts val="0"/>
              </a:spcAft>
              <a:buSzPts val="1400"/>
              <a:buChar char="●"/>
            </a:pPr>
            <a:r>
              <a:rPr lang="en"/>
              <a:t>We expect thoughtful answers that provide clear explanations.  Short, one line answers will not receive the full score. Your answers should ideally fit in the space provided. </a:t>
            </a:r>
            <a:br>
              <a:rPr lang="en"/>
            </a:br>
            <a:endParaRPr/>
          </a:p>
          <a:p>
            <a:pPr indent="-317500" lvl="0" marL="457200" rtl="0" algn="l">
              <a:spcBef>
                <a:spcPts val="0"/>
              </a:spcBef>
              <a:spcAft>
                <a:spcPts val="0"/>
              </a:spcAft>
              <a:buSzPts val="1400"/>
              <a:buChar char="●"/>
            </a:pPr>
            <a:r>
              <a:rPr lang="en"/>
              <a:t>When you are done, convert your template report to a PDF and then check it to see if it looks okay! Students often end up with lines cut off on slide bottoms.  We can only grade what appears in the report.</a:t>
            </a:r>
            <a:endParaRPr/>
          </a:p>
          <a:p>
            <a:pPr indent="0" lvl="0" marL="457200" rtl="0" algn="l">
              <a:spcBef>
                <a:spcPts val="0"/>
              </a:spcBef>
              <a:spcAft>
                <a:spcPts val="0"/>
              </a:spcAft>
              <a:buNone/>
            </a:pPr>
            <a:r>
              <a:rPr b="1" lang="en" u="sng"/>
              <a:t>				</a:t>
            </a:r>
            <a:r>
              <a:rPr b="1" lang="en" u="sng">
                <a:solidFill>
                  <a:srgbClr val="FF0000"/>
                </a:solidFill>
              </a:rPr>
              <a:t>DELETE THIS SLIDE BEFORE YOU SUBMIT</a:t>
            </a:r>
            <a:endParaRPr b="1" u="sng">
              <a:solidFill>
                <a:srgbClr val="FF0000"/>
              </a:solidFill>
            </a:endParaRPr>
          </a:p>
          <a:p>
            <a:pPr indent="457200" lvl="0" marL="1371600" rtl="0" algn="l">
              <a:spcBef>
                <a:spcPts val="0"/>
              </a:spcBef>
              <a:spcAft>
                <a:spcPts val="0"/>
              </a:spcAft>
              <a:buNone/>
            </a:pPr>
            <a:r>
              <a:t/>
            </a:r>
            <a:endParaRPr>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2b: Laplacian Pyramid</a:t>
            </a:r>
            <a:endParaRPr/>
          </a:p>
        </p:txBody>
      </p:sp>
      <p:sp>
        <p:nvSpPr>
          <p:cNvPr id="103" name="Google Shape;103;p17"/>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104" name="Google Shape;104;p17"/>
          <p:cNvSpPr txBox="1"/>
          <p:nvPr/>
        </p:nvSpPr>
        <p:spPr>
          <a:xfrm>
            <a:off x="2412600" y="4440075"/>
            <a:ext cx="43188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ps4-2-b-1</a:t>
            </a:r>
            <a:endParaRPr/>
          </a:p>
        </p:txBody>
      </p:sp>
      <p:pic>
        <p:nvPicPr>
          <p:cNvPr id="105" name="Google Shape;105;p17"/>
          <p:cNvPicPr preferRelativeResize="0"/>
          <p:nvPr/>
        </p:nvPicPr>
        <p:blipFill>
          <a:blip r:embed="rId3">
            <a:alphaModFix/>
          </a:blip>
          <a:stretch>
            <a:fillRect/>
          </a:stretch>
        </p:blipFill>
        <p:spPr>
          <a:xfrm>
            <a:off x="704850" y="1116713"/>
            <a:ext cx="7734300" cy="3038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3a</a:t>
            </a:r>
            <a:r>
              <a:rPr lang="en"/>
              <a:t>: Difference images</a:t>
            </a:r>
            <a:endParaRPr/>
          </a:p>
        </p:txBody>
      </p:sp>
      <p:sp>
        <p:nvSpPr>
          <p:cNvPr id="111" name="Google Shape;111;p18"/>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112" name="Google Shape;112;p18"/>
          <p:cNvSpPr txBox="1"/>
          <p:nvPr/>
        </p:nvSpPr>
        <p:spPr>
          <a:xfrm>
            <a:off x="2523425" y="429402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ps4-3-a-1</a:t>
            </a:r>
            <a:endParaRPr/>
          </a:p>
        </p:txBody>
      </p:sp>
      <p:pic>
        <p:nvPicPr>
          <p:cNvPr id="113" name="Google Shape;113;p18"/>
          <p:cNvPicPr preferRelativeResize="0"/>
          <p:nvPr/>
        </p:nvPicPr>
        <p:blipFill>
          <a:blip r:embed="rId3">
            <a:alphaModFix/>
          </a:blip>
          <a:stretch>
            <a:fillRect/>
          </a:stretch>
        </p:blipFill>
        <p:spPr>
          <a:xfrm>
            <a:off x="2523425" y="1063363"/>
            <a:ext cx="4097150" cy="3211175"/>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3a: Difference images (cont.)</a:t>
            </a:r>
            <a:endParaRPr/>
          </a:p>
        </p:txBody>
      </p:sp>
      <p:sp>
        <p:nvSpPr>
          <p:cNvPr id="119" name="Google Shape;119;p19"/>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120" name="Google Shape;120;p19"/>
          <p:cNvSpPr txBox="1"/>
          <p:nvPr/>
        </p:nvSpPr>
        <p:spPr>
          <a:xfrm>
            <a:off x="2523425" y="429402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ps4-3-a-2</a:t>
            </a:r>
            <a:endParaRPr/>
          </a:p>
        </p:txBody>
      </p:sp>
      <p:pic>
        <p:nvPicPr>
          <p:cNvPr id="121" name="Google Shape;121;p19"/>
          <p:cNvPicPr preferRelativeResize="0"/>
          <p:nvPr/>
        </p:nvPicPr>
        <p:blipFill>
          <a:blip r:embed="rId3">
            <a:alphaModFix/>
          </a:blip>
          <a:stretch>
            <a:fillRect/>
          </a:stretch>
        </p:blipFill>
        <p:spPr>
          <a:xfrm>
            <a:off x="2523425" y="1063363"/>
            <a:ext cx="4097150" cy="3211175"/>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4a</a:t>
            </a:r>
            <a:r>
              <a:rPr lang="en"/>
              <a:t>: </a:t>
            </a:r>
            <a:r>
              <a:rPr lang="en"/>
              <a:t>Hierarchical </a:t>
            </a:r>
            <a:r>
              <a:rPr lang="en"/>
              <a:t>LK</a:t>
            </a:r>
            <a:endParaRPr/>
          </a:p>
        </p:txBody>
      </p:sp>
      <p:sp>
        <p:nvSpPr>
          <p:cNvPr id="127" name="Google Shape;127;p20"/>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128" name="Google Shape;128;p20"/>
          <p:cNvSpPr txBox="1"/>
          <p:nvPr/>
        </p:nvSpPr>
        <p:spPr>
          <a:xfrm>
            <a:off x="2523425" y="429402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ps4-4-a-1</a:t>
            </a:r>
            <a:endParaRPr/>
          </a:p>
        </p:txBody>
      </p:sp>
      <p:pic>
        <p:nvPicPr>
          <p:cNvPr id="129" name="Google Shape;129;p20"/>
          <p:cNvPicPr preferRelativeResize="0"/>
          <p:nvPr/>
        </p:nvPicPr>
        <p:blipFill>
          <a:blip r:embed="rId3">
            <a:alphaModFix/>
          </a:blip>
          <a:stretch>
            <a:fillRect/>
          </a:stretch>
        </p:blipFill>
        <p:spPr>
          <a:xfrm>
            <a:off x="2523425" y="1063363"/>
            <a:ext cx="4097150" cy="3211175"/>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4a: </a:t>
            </a:r>
            <a:r>
              <a:rPr lang="en"/>
              <a:t>Hierarchical</a:t>
            </a:r>
            <a:r>
              <a:rPr lang="en"/>
              <a:t> LK (cont.)</a:t>
            </a:r>
            <a:endParaRPr/>
          </a:p>
        </p:txBody>
      </p:sp>
      <p:sp>
        <p:nvSpPr>
          <p:cNvPr id="135" name="Google Shape;135;p21"/>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136" name="Google Shape;136;p21"/>
          <p:cNvSpPr txBox="1"/>
          <p:nvPr/>
        </p:nvSpPr>
        <p:spPr>
          <a:xfrm>
            <a:off x="2523513" y="429402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ps4-4-a-2</a:t>
            </a:r>
            <a:endParaRPr/>
          </a:p>
        </p:txBody>
      </p:sp>
      <p:pic>
        <p:nvPicPr>
          <p:cNvPr id="137" name="Google Shape;137;p21"/>
          <p:cNvPicPr preferRelativeResize="0"/>
          <p:nvPr/>
        </p:nvPicPr>
        <p:blipFill>
          <a:blip r:embed="rId3">
            <a:alphaModFix/>
          </a:blip>
          <a:stretch>
            <a:fillRect/>
          </a:stretch>
        </p:blipFill>
        <p:spPr>
          <a:xfrm>
            <a:off x="2523388" y="1063363"/>
            <a:ext cx="4097150" cy="3211175"/>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4a: Hierarchical LK (cont.)</a:t>
            </a:r>
            <a:endParaRPr/>
          </a:p>
        </p:txBody>
      </p:sp>
      <p:sp>
        <p:nvSpPr>
          <p:cNvPr id="143" name="Google Shape;143;p22"/>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144" name="Google Shape;144;p22"/>
          <p:cNvSpPr txBox="1"/>
          <p:nvPr/>
        </p:nvSpPr>
        <p:spPr>
          <a:xfrm>
            <a:off x="2523425" y="429402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ps4-4-a-3</a:t>
            </a:r>
            <a:endParaRPr/>
          </a:p>
        </p:txBody>
      </p:sp>
      <p:pic>
        <p:nvPicPr>
          <p:cNvPr id="145" name="Google Shape;145;p22"/>
          <p:cNvPicPr preferRelativeResize="0"/>
          <p:nvPr/>
        </p:nvPicPr>
        <p:blipFill>
          <a:blip r:embed="rId3">
            <a:alphaModFix/>
          </a:blip>
          <a:stretch>
            <a:fillRect/>
          </a:stretch>
        </p:blipFill>
        <p:spPr>
          <a:xfrm>
            <a:off x="2523425" y="1063363"/>
            <a:ext cx="4097150" cy="3211175"/>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4b: Hierarchical LK (cont.)</a:t>
            </a:r>
            <a:endParaRPr/>
          </a:p>
        </p:txBody>
      </p:sp>
      <p:sp>
        <p:nvSpPr>
          <p:cNvPr id="151" name="Google Shape;151;p23"/>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152" name="Google Shape;152;p23"/>
          <p:cNvSpPr txBox="1"/>
          <p:nvPr/>
        </p:nvSpPr>
        <p:spPr>
          <a:xfrm>
            <a:off x="2523425" y="429402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ps4-4-b-1</a:t>
            </a:r>
            <a:endParaRPr/>
          </a:p>
        </p:txBody>
      </p:sp>
      <p:pic>
        <p:nvPicPr>
          <p:cNvPr id="153" name="Google Shape;153;p23"/>
          <p:cNvPicPr preferRelativeResize="0"/>
          <p:nvPr/>
        </p:nvPicPr>
        <p:blipFill>
          <a:blip r:embed="rId3">
            <a:alphaModFix/>
          </a:blip>
          <a:stretch>
            <a:fillRect/>
          </a:stretch>
        </p:blipFill>
        <p:spPr>
          <a:xfrm>
            <a:off x="2523425" y="1063363"/>
            <a:ext cx="4097150" cy="3211175"/>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4b: Hierarchical LK (cont.)</a:t>
            </a:r>
            <a:endParaRPr/>
          </a:p>
        </p:txBody>
      </p:sp>
      <p:sp>
        <p:nvSpPr>
          <p:cNvPr id="159" name="Google Shape;159;p24"/>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160" name="Google Shape;160;p24"/>
          <p:cNvSpPr txBox="1"/>
          <p:nvPr/>
        </p:nvSpPr>
        <p:spPr>
          <a:xfrm>
            <a:off x="2523425" y="429402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ps4-4-b-2</a:t>
            </a:r>
            <a:endParaRPr/>
          </a:p>
        </p:txBody>
      </p:sp>
      <p:pic>
        <p:nvPicPr>
          <p:cNvPr id="161" name="Google Shape;161;p24"/>
          <p:cNvPicPr preferRelativeResize="0"/>
          <p:nvPr/>
        </p:nvPicPr>
        <p:blipFill>
          <a:blip r:embed="rId3">
            <a:alphaModFix/>
          </a:blip>
          <a:stretch>
            <a:fillRect/>
          </a:stretch>
        </p:blipFill>
        <p:spPr>
          <a:xfrm>
            <a:off x="2523425" y="1063363"/>
            <a:ext cx="4097150" cy="3211175"/>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5a</a:t>
            </a:r>
            <a:r>
              <a:rPr lang="en"/>
              <a:t>: Frame Interpolation</a:t>
            </a:r>
            <a:endParaRPr/>
          </a:p>
        </p:txBody>
      </p:sp>
      <p:sp>
        <p:nvSpPr>
          <p:cNvPr id="167" name="Google Shape;167;p25"/>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168" name="Google Shape;168;p25"/>
          <p:cNvSpPr txBox="1"/>
          <p:nvPr/>
        </p:nvSpPr>
        <p:spPr>
          <a:xfrm>
            <a:off x="2412588" y="4291900"/>
            <a:ext cx="43188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ps4-5-a-1</a:t>
            </a:r>
            <a:endParaRPr/>
          </a:p>
        </p:txBody>
      </p:sp>
      <p:grpSp>
        <p:nvGrpSpPr>
          <p:cNvPr id="169" name="Google Shape;169;p25"/>
          <p:cNvGrpSpPr/>
          <p:nvPr/>
        </p:nvGrpSpPr>
        <p:grpSpPr>
          <a:xfrm>
            <a:off x="1624300" y="1211549"/>
            <a:ext cx="5895375" cy="3080350"/>
            <a:chOff x="1277850" y="1063374"/>
            <a:chExt cx="5895375" cy="3080350"/>
          </a:xfrm>
        </p:grpSpPr>
        <p:pic>
          <p:nvPicPr>
            <p:cNvPr id="170" name="Google Shape;170;p25"/>
            <p:cNvPicPr preferRelativeResize="0"/>
            <p:nvPr/>
          </p:nvPicPr>
          <p:blipFill>
            <a:blip r:embed="rId3">
              <a:alphaModFix/>
            </a:blip>
            <a:stretch>
              <a:fillRect/>
            </a:stretch>
          </p:blipFill>
          <p:spPr>
            <a:xfrm>
              <a:off x="1277850" y="1063374"/>
              <a:ext cx="1965125" cy="1540175"/>
            </a:xfrm>
            <a:prstGeom prst="rect">
              <a:avLst/>
            </a:prstGeom>
            <a:noFill/>
            <a:ln cap="flat" cmpd="sng" w="9525">
              <a:solidFill>
                <a:srgbClr val="666666"/>
              </a:solidFill>
              <a:prstDash val="solid"/>
              <a:round/>
              <a:headEnd len="sm" w="sm" type="none"/>
              <a:tailEnd len="sm" w="sm" type="none"/>
            </a:ln>
          </p:spPr>
        </p:pic>
        <p:pic>
          <p:nvPicPr>
            <p:cNvPr id="171" name="Google Shape;171;p25"/>
            <p:cNvPicPr preferRelativeResize="0"/>
            <p:nvPr/>
          </p:nvPicPr>
          <p:blipFill>
            <a:blip r:embed="rId3">
              <a:alphaModFix/>
            </a:blip>
            <a:stretch>
              <a:fillRect/>
            </a:stretch>
          </p:blipFill>
          <p:spPr>
            <a:xfrm>
              <a:off x="3242975" y="1063374"/>
              <a:ext cx="1965125" cy="1540175"/>
            </a:xfrm>
            <a:prstGeom prst="rect">
              <a:avLst/>
            </a:prstGeom>
            <a:noFill/>
            <a:ln cap="flat" cmpd="sng" w="9525">
              <a:solidFill>
                <a:srgbClr val="666666"/>
              </a:solidFill>
              <a:prstDash val="solid"/>
              <a:round/>
              <a:headEnd len="sm" w="sm" type="none"/>
              <a:tailEnd len="sm" w="sm" type="none"/>
            </a:ln>
          </p:spPr>
        </p:pic>
        <p:pic>
          <p:nvPicPr>
            <p:cNvPr id="172" name="Google Shape;172;p25"/>
            <p:cNvPicPr preferRelativeResize="0"/>
            <p:nvPr/>
          </p:nvPicPr>
          <p:blipFill>
            <a:blip r:embed="rId3">
              <a:alphaModFix/>
            </a:blip>
            <a:stretch>
              <a:fillRect/>
            </a:stretch>
          </p:blipFill>
          <p:spPr>
            <a:xfrm>
              <a:off x="5208100" y="1063374"/>
              <a:ext cx="1965125" cy="1540175"/>
            </a:xfrm>
            <a:prstGeom prst="rect">
              <a:avLst/>
            </a:prstGeom>
            <a:noFill/>
            <a:ln cap="flat" cmpd="sng" w="9525">
              <a:solidFill>
                <a:srgbClr val="666666"/>
              </a:solidFill>
              <a:prstDash val="solid"/>
              <a:round/>
              <a:headEnd len="sm" w="sm" type="none"/>
              <a:tailEnd len="sm" w="sm" type="none"/>
            </a:ln>
          </p:spPr>
        </p:pic>
        <p:pic>
          <p:nvPicPr>
            <p:cNvPr id="173" name="Google Shape;173;p25"/>
            <p:cNvPicPr preferRelativeResize="0"/>
            <p:nvPr/>
          </p:nvPicPr>
          <p:blipFill>
            <a:blip r:embed="rId3">
              <a:alphaModFix/>
            </a:blip>
            <a:stretch>
              <a:fillRect/>
            </a:stretch>
          </p:blipFill>
          <p:spPr>
            <a:xfrm>
              <a:off x="1277850" y="2603549"/>
              <a:ext cx="1965125" cy="1540175"/>
            </a:xfrm>
            <a:prstGeom prst="rect">
              <a:avLst/>
            </a:prstGeom>
            <a:noFill/>
            <a:ln cap="flat" cmpd="sng" w="9525">
              <a:solidFill>
                <a:srgbClr val="666666"/>
              </a:solidFill>
              <a:prstDash val="solid"/>
              <a:round/>
              <a:headEnd len="sm" w="sm" type="none"/>
              <a:tailEnd len="sm" w="sm" type="none"/>
            </a:ln>
          </p:spPr>
        </p:pic>
        <p:pic>
          <p:nvPicPr>
            <p:cNvPr id="174" name="Google Shape;174;p25"/>
            <p:cNvPicPr preferRelativeResize="0"/>
            <p:nvPr/>
          </p:nvPicPr>
          <p:blipFill>
            <a:blip r:embed="rId3">
              <a:alphaModFix/>
            </a:blip>
            <a:stretch>
              <a:fillRect/>
            </a:stretch>
          </p:blipFill>
          <p:spPr>
            <a:xfrm>
              <a:off x="3242975" y="2603549"/>
              <a:ext cx="1965125" cy="1540175"/>
            </a:xfrm>
            <a:prstGeom prst="rect">
              <a:avLst/>
            </a:prstGeom>
            <a:noFill/>
            <a:ln cap="flat" cmpd="sng" w="9525">
              <a:solidFill>
                <a:srgbClr val="666666"/>
              </a:solidFill>
              <a:prstDash val="solid"/>
              <a:round/>
              <a:headEnd len="sm" w="sm" type="none"/>
              <a:tailEnd len="sm" w="sm" type="none"/>
            </a:ln>
          </p:spPr>
        </p:pic>
        <p:pic>
          <p:nvPicPr>
            <p:cNvPr id="175" name="Google Shape;175;p25"/>
            <p:cNvPicPr preferRelativeResize="0"/>
            <p:nvPr/>
          </p:nvPicPr>
          <p:blipFill>
            <a:blip r:embed="rId3">
              <a:alphaModFix/>
            </a:blip>
            <a:stretch>
              <a:fillRect/>
            </a:stretch>
          </p:blipFill>
          <p:spPr>
            <a:xfrm>
              <a:off x="5208100" y="2603549"/>
              <a:ext cx="1965125" cy="1540175"/>
            </a:xfrm>
            <a:prstGeom prst="rect">
              <a:avLst/>
            </a:prstGeom>
            <a:noFill/>
            <a:ln cap="flat" cmpd="sng" w="9525">
              <a:solidFill>
                <a:srgbClr val="666666"/>
              </a:solidFill>
              <a:prstDash val="solid"/>
              <a:round/>
              <a:headEnd len="sm" w="sm" type="none"/>
              <a:tailEnd len="sm" w="sm" type="none"/>
            </a:ln>
          </p:spPr>
        </p:pic>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5b: Frame Interpolation</a:t>
            </a:r>
            <a:endParaRPr/>
          </a:p>
        </p:txBody>
      </p:sp>
      <p:sp>
        <p:nvSpPr>
          <p:cNvPr id="181" name="Google Shape;181;p26"/>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182" name="Google Shape;182;p26"/>
          <p:cNvSpPr txBox="1"/>
          <p:nvPr/>
        </p:nvSpPr>
        <p:spPr>
          <a:xfrm>
            <a:off x="2412588" y="4291900"/>
            <a:ext cx="43188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ps4-5-b-1</a:t>
            </a:r>
            <a:endParaRPr/>
          </a:p>
        </p:txBody>
      </p:sp>
      <p:grpSp>
        <p:nvGrpSpPr>
          <p:cNvPr id="183" name="Google Shape;183;p26"/>
          <p:cNvGrpSpPr/>
          <p:nvPr/>
        </p:nvGrpSpPr>
        <p:grpSpPr>
          <a:xfrm>
            <a:off x="1624300" y="1211549"/>
            <a:ext cx="5895375" cy="3080350"/>
            <a:chOff x="1277850" y="1063374"/>
            <a:chExt cx="5895375" cy="3080350"/>
          </a:xfrm>
        </p:grpSpPr>
        <p:pic>
          <p:nvPicPr>
            <p:cNvPr id="184" name="Google Shape;184;p26"/>
            <p:cNvPicPr preferRelativeResize="0"/>
            <p:nvPr/>
          </p:nvPicPr>
          <p:blipFill>
            <a:blip r:embed="rId3">
              <a:alphaModFix/>
            </a:blip>
            <a:stretch>
              <a:fillRect/>
            </a:stretch>
          </p:blipFill>
          <p:spPr>
            <a:xfrm>
              <a:off x="1277850" y="1063374"/>
              <a:ext cx="1965125" cy="1540175"/>
            </a:xfrm>
            <a:prstGeom prst="rect">
              <a:avLst/>
            </a:prstGeom>
            <a:noFill/>
            <a:ln cap="flat" cmpd="sng" w="9525">
              <a:solidFill>
                <a:srgbClr val="666666"/>
              </a:solidFill>
              <a:prstDash val="solid"/>
              <a:round/>
              <a:headEnd len="sm" w="sm" type="none"/>
              <a:tailEnd len="sm" w="sm" type="none"/>
            </a:ln>
          </p:spPr>
        </p:pic>
        <p:pic>
          <p:nvPicPr>
            <p:cNvPr id="185" name="Google Shape;185;p26"/>
            <p:cNvPicPr preferRelativeResize="0"/>
            <p:nvPr/>
          </p:nvPicPr>
          <p:blipFill>
            <a:blip r:embed="rId3">
              <a:alphaModFix/>
            </a:blip>
            <a:stretch>
              <a:fillRect/>
            </a:stretch>
          </p:blipFill>
          <p:spPr>
            <a:xfrm>
              <a:off x="3242975" y="1063374"/>
              <a:ext cx="1965125" cy="1540175"/>
            </a:xfrm>
            <a:prstGeom prst="rect">
              <a:avLst/>
            </a:prstGeom>
            <a:noFill/>
            <a:ln cap="flat" cmpd="sng" w="9525">
              <a:solidFill>
                <a:srgbClr val="666666"/>
              </a:solidFill>
              <a:prstDash val="solid"/>
              <a:round/>
              <a:headEnd len="sm" w="sm" type="none"/>
              <a:tailEnd len="sm" w="sm" type="none"/>
            </a:ln>
          </p:spPr>
        </p:pic>
        <p:pic>
          <p:nvPicPr>
            <p:cNvPr id="186" name="Google Shape;186;p26"/>
            <p:cNvPicPr preferRelativeResize="0"/>
            <p:nvPr/>
          </p:nvPicPr>
          <p:blipFill>
            <a:blip r:embed="rId3">
              <a:alphaModFix/>
            </a:blip>
            <a:stretch>
              <a:fillRect/>
            </a:stretch>
          </p:blipFill>
          <p:spPr>
            <a:xfrm>
              <a:off x="5208100" y="1063374"/>
              <a:ext cx="1965125" cy="1540175"/>
            </a:xfrm>
            <a:prstGeom prst="rect">
              <a:avLst/>
            </a:prstGeom>
            <a:noFill/>
            <a:ln cap="flat" cmpd="sng" w="9525">
              <a:solidFill>
                <a:srgbClr val="666666"/>
              </a:solidFill>
              <a:prstDash val="solid"/>
              <a:round/>
              <a:headEnd len="sm" w="sm" type="none"/>
              <a:tailEnd len="sm" w="sm" type="none"/>
            </a:ln>
          </p:spPr>
        </p:pic>
        <p:pic>
          <p:nvPicPr>
            <p:cNvPr id="187" name="Google Shape;187;p26"/>
            <p:cNvPicPr preferRelativeResize="0"/>
            <p:nvPr/>
          </p:nvPicPr>
          <p:blipFill>
            <a:blip r:embed="rId3">
              <a:alphaModFix/>
            </a:blip>
            <a:stretch>
              <a:fillRect/>
            </a:stretch>
          </p:blipFill>
          <p:spPr>
            <a:xfrm>
              <a:off x="1277850" y="2603549"/>
              <a:ext cx="1965125" cy="1540175"/>
            </a:xfrm>
            <a:prstGeom prst="rect">
              <a:avLst/>
            </a:prstGeom>
            <a:noFill/>
            <a:ln cap="flat" cmpd="sng" w="9525">
              <a:solidFill>
                <a:srgbClr val="666666"/>
              </a:solidFill>
              <a:prstDash val="solid"/>
              <a:round/>
              <a:headEnd len="sm" w="sm" type="none"/>
              <a:tailEnd len="sm" w="sm" type="none"/>
            </a:ln>
          </p:spPr>
        </p:pic>
        <p:pic>
          <p:nvPicPr>
            <p:cNvPr id="188" name="Google Shape;188;p26"/>
            <p:cNvPicPr preferRelativeResize="0"/>
            <p:nvPr/>
          </p:nvPicPr>
          <p:blipFill>
            <a:blip r:embed="rId3">
              <a:alphaModFix/>
            </a:blip>
            <a:stretch>
              <a:fillRect/>
            </a:stretch>
          </p:blipFill>
          <p:spPr>
            <a:xfrm>
              <a:off x="3242975" y="2603549"/>
              <a:ext cx="1965125" cy="1540175"/>
            </a:xfrm>
            <a:prstGeom prst="rect">
              <a:avLst/>
            </a:prstGeom>
            <a:noFill/>
            <a:ln cap="flat" cmpd="sng" w="9525">
              <a:solidFill>
                <a:srgbClr val="666666"/>
              </a:solidFill>
              <a:prstDash val="solid"/>
              <a:round/>
              <a:headEnd len="sm" w="sm" type="none"/>
              <a:tailEnd len="sm" w="sm" type="none"/>
            </a:ln>
          </p:spPr>
        </p:pic>
        <p:pic>
          <p:nvPicPr>
            <p:cNvPr id="189" name="Google Shape;189;p26"/>
            <p:cNvPicPr preferRelativeResize="0"/>
            <p:nvPr/>
          </p:nvPicPr>
          <p:blipFill>
            <a:blip r:embed="rId3">
              <a:alphaModFix/>
            </a:blip>
            <a:stretch>
              <a:fillRect/>
            </a:stretch>
          </p:blipFill>
          <p:spPr>
            <a:xfrm>
              <a:off x="5208100" y="2603549"/>
              <a:ext cx="1965125" cy="1540175"/>
            </a:xfrm>
            <a:prstGeom prst="rect">
              <a:avLst/>
            </a:prstGeom>
            <a:noFill/>
            <a:ln cap="flat" cmpd="sng" w="9525">
              <a:solidFill>
                <a:srgbClr val="666666"/>
              </a:solidFill>
              <a:prstDash val="solid"/>
              <a:round/>
              <a:headEnd len="sm" w="sm" type="none"/>
              <a:tailEnd len="sm" w="sm" type="none"/>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 name="Shape 39"/>
        <p:cNvGrpSpPr/>
        <p:nvPr/>
      </p:nvGrpSpPr>
      <p:grpSpPr>
        <a:xfrm>
          <a:off x="0" y="0"/>
          <a:ext cx="0" cy="0"/>
          <a:chOff x="0" y="0"/>
          <a:chExt cx="0" cy="0"/>
        </a:xfrm>
      </p:grpSpPr>
      <p:sp>
        <p:nvSpPr>
          <p:cNvPr id="40" name="Google Shape;40;p9"/>
          <p:cNvSpPr txBox="1"/>
          <p:nvPr>
            <p:ph type="ctrTitle"/>
          </p:nvPr>
        </p:nvSpPr>
        <p:spPr>
          <a:xfrm>
            <a:off x="685800" y="265900"/>
            <a:ext cx="7772400" cy="247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Computer Vision </a:t>
            </a:r>
            <a:endParaRPr sz="3600"/>
          </a:p>
          <a:p>
            <a:pPr indent="0" lvl="0" marL="0" rtl="0" algn="ctr">
              <a:spcBef>
                <a:spcPts val="0"/>
              </a:spcBef>
              <a:spcAft>
                <a:spcPts val="0"/>
              </a:spcAft>
              <a:buClr>
                <a:schemeClr val="dk1"/>
              </a:buClr>
              <a:buSzPts val="1100"/>
              <a:buFont typeface="Arial"/>
              <a:buNone/>
            </a:pPr>
            <a:r>
              <a:rPr lang="en" sz="3600"/>
              <a:t>(TERM YEAR)</a:t>
            </a:r>
            <a:endParaRPr sz="3600"/>
          </a:p>
          <a:p>
            <a:pPr indent="0" lvl="0" marL="0" rtl="0" algn="ctr">
              <a:spcBef>
                <a:spcPts val="0"/>
              </a:spcBef>
              <a:spcAft>
                <a:spcPts val="0"/>
              </a:spcAft>
              <a:buNone/>
            </a:pPr>
            <a:r>
              <a:rPr lang="en" sz="3600"/>
              <a:t>Problem Set #4</a:t>
            </a:r>
            <a:endParaRPr sz="3600"/>
          </a:p>
        </p:txBody>
      </p:sp>
      <p:sp>
        <p:nvSpPr>
          <p:cNvPr id="41" name="Google Shape;41;p9"/>
          <p:cNvSpPr txBox="1"/>
          <p:nvPr>
            <p:ph idx="1" type="subTitle"/>
          </p:nvPr>
        </p:nvSpPr>
        <p:spPr>
          <a:xfrm>
            <a:off x="685800" y="3042499"/>
            <a:ext cx="7772400" cy="112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First Name  Last Name</a:t>
            </a:r>
            <a:endParaRPr sz="1800"/>
          </a:p>
          <a:p>
            <a:pPr indent="0" lvl="0" marL="0" rtl="0" algn="ctr">
              <a:spcBef>
                <a:spcPts val="0"/>
              </a:spcBef>
              <a:spcAft>
                <a:spcPts val="0"/>
              </a:spcAft>
              <a:buNone/>
            </a:pPr>
            <a:r>
              <a:rPr lang="en" sz="1800"/>
              <a:t>Email Address</a:t>
            </a:r>
            <a:endParaRPr sz="1800"/>
          </a:p>
          <a:p>
            <a:pPr indent="0" lvl="0" marL="0" rtl="0" algn="ctr">
              <a:spcBef>
                <a:spcPts val="0"/>
              </a:spcBef>
              <a:spcAft>
                <a:spcPts val="0"/>
              </a:spcAft>
              <a:buNone/>
            </a:pPr>
            <a:r>
              <a:t/>
            </a:r>
            <a:endParaRPr/>
          </a:p>
        </p:txBody>
      </p:sp>
      <p:sp>
        <p:nvSpPr>
          <p:cNvPr id="42" name="Google Shape;42;p9"/>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5b: Frame Interpolation</a:t>
            </a:r>
            <a:endParaRPr/>
          </a:p>
        </p:txBody>
      </p:sp>
      <p:sp>
        <p:nvSpPr>
          <p:cNvPr id="195" name="Google Shape;195;p27"/>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196" name="Google Shape;196;p27"/>
          <p:cNvSpPr txBox="1"/>
          <p:nvPr/>
        </p:nvSpPr>
        <p:spPr>
          <a:xfrm>
            <a:off x="2412600" y="4291900"/>
            <a:ext cx="43188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ps4-5-b-2</a:t>
            </a:r>
            <a:endParaRPr/>
          </a:p>
        </p:txBody>
      </p:sp>
      <p:grpSp>
        <p:nvGrpSpPr>
          <p:cNvPr id="197" name="Google Shape;197;p27"/>
          <p:cNvGrpSpPr/>
          <p:nvPr/>
        </p:nvGrpSpPr>
        <p:grpSpPr>
          <a:xfrm>
            <a:off x="1624313" y="1211549"/>
            <a:ext cx="5895375" cy="3080350"/>
            <a:chOff x="1277850" y="1063374"/>
            <a:chExt cx="5895375" cy="3080350"/>
          </a:xfrm>
        </p:grpSpPr>
        <p:pic>
          <p:nvPicPr>
            <p:cNvPr id="198" name="Google Shape;198;p27"/>
            <p:cNvPicPr preferRelativeResize="0"/>
            <p:nvPr/>
          </p:nvPicPr>
          <p:blipFill>
            <a:blip r:embed="rId3">
              <a:alphaModFix/>
            </a:blip>
            <a:stretch>
              <a:fillRect/>
            </a:stretch>
          </p:blipFill>
          <p:spPr>
            <a:xfrm>
              <a:off x="1277850" y="1063374"/>
              <a:ext cx="1965125" cy="1540175"/>
            </a:xfrm>
            <a:prstGeom prst="rect">
              <a:avLst/>
            </a:prstGeom>
            <a:noFill/>
            <a:ln cap="flat" cmpd="sng" w="9525">
              <a:solidFill>
                <a:srgbClr val="666666"/>
              </a:solidFill>
              <a:prstDash val="solid"/>
              <a:round/>
              <a:headEnd len="sm" w="sm" type="none"/>
              <a:tailEnd len="sm" w="sm" type="none"/>
            </a:ln>
          </p:spPr>
        </p:pic>
        <p:pic>
          <p:nvPicPr>
            <p:cNvPr id="199" name="Google Shape;199;p27"/>
            <p:cNvPicPr preferRelativeResize="0"/>
            <p:nvPr/>
          </p:nvPicPr>
          <p:blipFill>
            <a:blip r:embed="rId3">
              <a:alphaModFix/>
            </a:blip>
            <a:stretch>
              <a:fillRect/>
            </a:stretch>
          </p:blipFill>
          <p:spPr>
            <a:xfrm>
              <a:off x="3242975" y="1063374"/>
              <a:ext cx="1965125" cy="1540175"/>
            </a:xfrm>
            <a:prstGeom prst="rect">
              <a:avLst/>
            </a:prstGeom>
            <a:noFill/>
            <a:ln cap="flat" cmpd="sng" w="9525">
              <a:solidFill>
                <a:srgbClr val="666666"/>
              </a:solidFill>
              <a:prstDash val="solid"/>
              <a:round/>
              <a:headEnd len="sm" w="sm" type="none"/>
              <a:tailEnd len="sm" w="sm" type="none"/>
            </a:ln>
          </p:spPr>
        </p:pic>
        <p:pic>
          <p:nvPicPr>
            <p:cNvPr id="200" name="Google Shape;200;p27"/>
            <p:cNvPicPr preferRelativeResize="0"/>
            <p:nvPr/>
          </p:nvPicPr>
          <p:blipFill>
            <a:blip r:embed="rId3">
              <a:alphaModFix/>
            </a:blip>
            <a:stretch>
              <a:fillRect/>
            </a:stretch>
          </p:blipFill>
          <p:spPr>
            <a:xfrm>
              <a:off x="5208100" y="1063374"/>
              <a:ext cx="1965125" cy="1540175"/>
            </a:xfrm>
            <a:prstGeom prst="rect">
              <a:avLst/>
            </a:prstGeom>
            <a:noFill/>
            <a:ln cap="flat" cmpd="sng" w="9525">
              <a:solidFill>
                <a:srgbClr val="666666"/>
              </a:solidFill>
              <a:prstDash val="solid"/>
              <a:round/>
              <a:headEnd len="sm" w="sm" type="none"/>
              <a:tailEnd len="sm" w="sm" type="none"/>
            </a:ln>
          </p:spPr>
        </p:pic>
        <p:pic>
          <p:nvPicPr>
            <p:cNvPr id="201" name="Google Shape;201;p27"/>
            <p:cNvPicPr preferRelativeResize="0"/>
            <p:nvPr/>
          </p:nvPicPr>
          <p:blipFill>
            <a:blip r:embed="rId3">
              <a:alphaModFix/>
            </a:blip>
            <a:stretch>
              <a:fillRect/>
            </a:stretch>
          </p:blipFill>
          <p:spPr>
            <a:xfrm>
              <a:off x="1277850" y="2603549"/>
              <a:ext cx="1965125" cy="1540175"/>
            </a:xfrm>
            <a:prstGeom prst="rect">
              <a:avLst/>
            </a:prstGeom>
            <a:noFill/>
            <a:ln cap="flat" cmpd="sng" w="9525">
              <a:solidFill>
                <a:srgbClr val="666666"/>
              </a:solidFill>
              <a:prstDash val="solid"/>
              <a:round/>
              <a:headEnd len="sm" w="sm" type="none"/>
              <a:tailEnd len="sm" w="sm" type="none"/>
            </a:ln>
          </p:spPr>
        </p:pic>
        <p:pic>
          <p:nvPicPr>
            <p:cNvPr id="202" name="Google Shape;202;p27"/>
            <p:cNvPicPr preferRelativeResize="0"/>
            <p:nvPr/>
          </p:nvPicPr>
          <p:blipFill>
            <a:blip r:embed="rId3">
              <a:alphaModFix/>
            </a:blip>
            <a:stretch>
              <a:fillRect/>
            </a:stretch>
          </p:blipFill>
          <p:spPr>
            <a:xfrm>
              <a:off x="3242975" y="2603549"/>
              <a:ext cx="1965125" cy="1540175"/>
            </a:xfrm>
            <a:prstGeom prst="rect">
              <a:avLst/>
            </a:prstGeom>
            <a:noFill/>
            <a:ln cap="flat" cmpd="sng" w="9525">
              <a:solidFill>
                <a:srgbClr val="666666"/>
              </a:solidFill>
              <a:prstDash val="solid"/>
              <a:round/>
              <a:headEnd len="sm" w="sm" type="none"/>
              <a:tailEnd len="sm" w="sm" type="none"/>
            </a:ln>
          </p:spPr>
        </p:pic>
        <p:pic>
          <p:nvPicPr>
            <p:cNvPr id="203" name="Google Shape;203;p27"/>
            <p:cNvPicPr preferRelativeResize="0"/>
            <p:nvPr/>
          </p:nvPicPr>
          <p:blipFill>
            <a:blip r:embed="rId3">
              <a:alphaModFix/>
            </a:blip>
            <a:stretch>
              <a:fillRect/>
            </a:stretch>
          </p:blipFill>
          <p:spPr>
            <a:xfrm>
              <a:off x="5208100" y="2603549"/>
              <a:ext cx="1965125" cy="1540175"/>
            </a:xfrm>
            <a:prstGeom prst="rect">
              <a:avLst/>
            </a:prstGeom>
            <a:noFill/>
            <a:ln cap="flat" cmpd="sng" w="9525">
              <a:solidFill>
                <a:srgbClr val="666666"/>
              </a:solidFill>
              <a:prstDash val="solid"/>
              <a:round/>
              <a:headEnd len="sm" w="sm" type="none"/>
              <a:tailEnd len="sm" w="sm" type="none"/>
            </a:ln>
          </p:spPr>
        </p:pic>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a:t>
            </a:r>
            <a:r>
              <a:rPr lang="en"/>
              <a:t>: Challenge Problem</a:t>
            </a:r>
            <a:endParaRPr/>
          </a:p>
        </p:txBody>
      </p:sp>
      <p:sp>
        <p:nvSpPr>
          <p:cNvPr id="209" name="Google Shape;209;p28"/>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210" name="Google Shape;210;p28"/>
          <p:cNvSpPr txBox="1"/>
          <p:nvPr/>
        </p:nvSpPr>
        <p:spPr>
          <a:xfrm>
            <a:off x="2523513" y="429402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ps4-6-a-1</a:t>
            </a:r>
            <a:endParaRPr/>
          </a:p>
        </p:txBody>
      </p:sp>
      <p:pic>
        <p:nvPicPr>
          <p:cNvPr id="211" name="Google Shape;211;p28"/>
          <p:cNvPicPr preferRelativeResize="0"/>
          <p:nvPr/>
        </p:nvPicPr>
        <p:blipFill>
          <a:blip r:embed="rId3">
            <a:alphaModFix/>
          </a:blip>
          <a:stretch>
            <a:fillRect/>
          </a:stretch>
        </p:blipFill>
        <p:spPr>
          <a:xfrm>
            <a:off x="2523388" y="1063363"/>
            <a:ext cx="4097150" cy="3211175"/>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 Challenge Problem (cont.)</a:t>
            </a:r>
            <a:endParaRPr/>
          </a:p>
        </p:txBody>
      </p:sp>
      <p:sp>
        <p:nvSpPr>
          <p:cNvPr id="217" name="Google Shape;217;p29"/>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218" name="Google Shape;218;p29"/>
          <p:cNvSpPr txBox="1"/>
          <p:nvPr/>
        </p:nvSpPr>
        <p:spPr>
          <a:xfrm>
            <a:off x="2523513" y="429402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ps4-6-a-2</a:t>
            </a:r>
            <a:endParaRPr/>
          </a:p>
        </p:txBody>
      </p:sp>
      <p:pic>
        <p:nvPicPr>
          <p:cNvPr id="219" name="Google Shape;219;p29"/>
          <p:cNvPicPr preferRelativeResize="0"/>
          <p:nvPr/>
        </p:nvPicPr>
        <p:blipFill>
          <a:blip r:embed="rId3">
            <a:alphaModFix/>
          </a:blip>
          <a:stretch>
            <a:fillRect/>
          </a:stretch>
        </p:blipFill>
        <p:spPr>
          <a:xfrm>
            <a:off x="2523388" y="1063363"/>
            <a:ext cx="4097150" cy="3211175"/>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 Challenge Problem (cont.)</a:t>
            </a:r>
            <a:endParaRPr/>
          </a:p>
        </p:txBody>
      </p:sp>
      <p:sp>
        <p:nvSpPr>
          <p:cNvPr id="225" name="Google Shape;225;p30"/>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226" name="Google Shape;226;p30"/>
          <p:cNvSpPr txBox="1"/>
          <p:nvPr/>
        </p:nvSpPr>
        <p:spPr>
          <a:xfrm>
            <a:off x="852400" y="1063375"/>
            <a:ext cx="7293900" cy="378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0000FF"/>
                </a:solidFill>
              </a:rPr>
              <a:t>Video link:</a:t>
            </a:r>
            <a:endParaRPr b="1">
              <a:solidFill>
                <a:srgbClr val="0000FF"/>
              </a:solidFill>
            </a:endParaRPr>
          </a:p>
          <a:p>
            <a:pPr indent="0" lvl="0" marL="0" rtl="0" algn="l">
              <a:lnSpc>
                <a:spcPct val="115000"/>
              </a:lnSpc>
              <a:spcBef>
                <a:spcPts val="0"/>
              </a:spcBef>
              <a:spcAft>
                <a:spcPts val="0"/>
              </a:spcAft>
              <a:buNone/>
            </a:pPr>
            <a:r>
              <a:t/>
            </a:r>
            <a:endParaRPr b="1">
              <a:solidFill>
                <a:schemeClr val="dk1"/>
              </a:solidFill>
            </a:endParaRPr>
          </a:p>
          <a:p>
            <a:pPr indent="0" lvl="0" marL="0" rtl="0" algn="l">
              <a:lnSpc>
                <a:spcPct val="115000"/>
              </a:lnSpc>
              <a:spcBef>
                <a:spcPts val="0"/>
              </a:spcBef>
              <a:spcAft>
                <a:spcPts val="0"/>
              </a:spcAft>
              <a:buNone/>
            </a:pPr>
            <a:r>
              <a:rPr b="1" lang="en">
                <a:solidFill>
                  <a:schemeClr val="dk1"/>
                </a:solidFill>
              </a:rPr>
              <a:t>www.yourlink.com</a:t>
            </a:r>
            <a:endParaRPr b="1">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If your pdf is larger than 7MB</a:t>
            </a:r>
            <a:endParaRPr/>
          </a:p>
        </p:txBody>
      </p:sp>
      <p:sp>
        <p:nvSpPr>
          <p:cNvPr id="232" name="Google Shape;232;p31"/>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Please compress it using (or something similar):</a:t>
            </a:r>
            <a:endParaRPr/>
          </a:p>
          <a:p>
            <a:pPr indent="0" lvl="0" marL="0" rtl="0" algn="l">
              <a:spcBef>
                <a:spcPts val="600"/>
              </a:spcBef>
              <a:spcAft>
                <a:spcPts val="0"/>
              </a:spcAft>
              <a:buNone/>
            </a:pPr>
            <a:r>
              <a:rPr lang="en" u="sng">
                <a:solidFill>
                  <a:schemeClr val="hlink"/>
                </a:solidFill>
                <a:hlinkClick r:id="rId3"/>
              </a:rPr>
              <a:t>https://smallpdf.com/compress-pdf</a:t>
            </a:r>
            <a:r>
              <a:rPr lang="en"/>
              <a:t>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Verify that all images are still visible for grading.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 name="Shape 46"/>
        <p:cNvGrpSpPr/>
        <p:nvPr/>
      </p:nvGrpSpPr>
      <p:grpSpPr>
        <a:xfrm>
          <a:off x="0" y="0"/>
          <a:ext cx="0" cy="0"/>
          <a:chOff x="0" y="0"/>
          <a:chExt cx="0" cy="0"/>
        </a:xfrm>
      </p:grpSpPr>
      <p:sp>
        <p:nvSpPr>
          <p:cNvPr id="47" name="Google Shape;47;p1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1a: Base Shift0 and ShiftR2</a:t>
            </a:r>
            <a:endParaRPr/>
          </a:p>
        </p:txBody>
      </p:sp>
      <p:sp>
        <p:nvSpPr>
          <p:cNvPr id="48" name="Google Shape;48;p10"/>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49" name="Google Shape;49;p10"/>
          <p:cNvSpPr txBox="1"/>
          <p:nvPr/>
        </p:nvSpPr>
        <p:spPr>
          <a:xfrm>
            <a:off x="2523425" y="429402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ps4-1-a-1</a:t>
            </a:r>
            <a:endParaRPr/>
          </a:p>
        </p:txBody>
      </p:sp>
      <p:pic>
        <p:nvPicPr>
          <p:cNvPr id="50" name="Google Shape;50;p10"/>
          <p:cNvPicPr preferRelativeResize="0"/>
          <p:nvPr/>
        </p:nvPicPr>
        <p:blipFill>
          <a:blip r:embed="rId3">
            <a:alphaModFix/>
          </a:blip>
          <a:stretch>
            <a:fillRect/>
          </a:stretch>
        </p:blipFill>
        <p:spPr>
          <a:xfrm>
            <a:off x="2523425" y="1063363"/>
            <a:ext cx="4097150" cy="3211175"/>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p1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1a: Base Shift0 and ShiftR5U5</a:t>
            </a:r>
            <a:endParaRPr/>
          </a:p>
        </p:txBody>
      </p:sp>
      <p:sp>
        <p:nvSpPr>
          <p:cNvPr id="56" name="Google Shape;56;p11"/>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57" name="Google Shape;57;p11"/>
          <p:cNvSpPr txBox="1"/>
          <p:nvPr/>
        </p:nvSpPr>
        <p:spPr>
          <a:xfrm>
            <a:off x="2523425" y="429402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ps4-1-a-2</a:t>
            </a:r>
            <a:endParaRPr/>
          </a:p>
        </p:txBody>
      </p:sp>
      <p:pic>
        <p:nvPicPr>
          <p:cNvPr id="58" name="Google Shape;58;p11"/>
          <p:cNvPicPr preferRelativeResize="0"/>
          <p:nvPr/>
        </p:nvPicPr>
        <p:blipFill>
          <a:blip r:embed="rId3">
            <a:alphaModFix/>
          </a:blip>
          <a:stretch>
            <a:fillRect/>
          </a:stretch>
        </p:blipFill>
        <p:spPr>
          <a:xfrm>
            <a:off x="2523425" y="1063363"/>
            <a:ext cx="4097150" cy="3211175"/>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1b: Base Shift0 and ShiftR10</a:t>
            </a:r>
            <a:endParaRPr/>
          </a:p>
        </p:txBody>
      </p:sp>
      <p:sp>
        <p:nvSpPr>
          <p:cNvPr id="64" name="Google Shape;64;p12"/>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65" name="Google Shape;65;p12"/>
          <p:cNvSpPr txBox="1"/>
          <p:nvPr/>
        </p:nvSpPr>
        <p:spPr>
          <a:xfrm>
            <a:off x="2523513" y="429402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a:t>
            </a:r>
            <a:r>
              <a:rPr b="1" lang="en">
                <a:solidFill>
                  <a:schemeClr val="dk1"/>
                </a:solidFill>
                <a:latin typeface="Calibri"/>
                <a:ea typeface="Calibri"/>
                <a:cs typeface="Calibri"/>
                <a:sym typeface="Calibri"/>
              </a:rPr>
              <a:t>s4-1-b-1</a:t>
            </a:r>
            <a:endParaRPr/>
          </a:p>
        </p:txBody>
      </p:sp>
      <p:pic>
        <p:nvPicPr>
          <p:cNvPr id="66" name="Google Shape;66;p12"/>
          <p:cNvPicPr preferRelativeResize="0"/>
          <p:nvPr/>
        </p:nvPicPr>
        <p:blipFill>
          <a:blip r:embed="rId3">
            <a:alphaModFix/>
          </a:blip>
          <a:stretch>
            <a:fillRect/>
          </a:stretch>
        </p:blipFill>
        <p:spPr>
          <a:xfrm>
            <a:off x="2523388" y="1063363"/>
            <a:ext cx="4097150" cy="3211175"/>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1b: Base Shift0 and ShiftR20</a:t>
            </a:r>
            <a:endParaRPr/>
          </a:p>
        </p:txBody>
      </p:sp>
      <p:sp>
        <p:nvSpPr>
          <p:cNvPr id="72" name="Google Shape;72;p13"/>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73" name="Google Shape;73;p13"/>
          <p:cNvSpPr txBox="1"/>
          <p:nvPr/>
        </p:nvSpPr>
        <p:spPr>
          <a:xfrm>
            <a:off x="2523425" y="429402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ps4-1-b-2</a:t>
            </a:r>
            <a:endParaRPr/>
          </a:p>
        </p:txBody>
      </p:sp>
      <p:pic>
        <p:nvPicPr>
          <p:cNvPr id="74" name="Google Shape;74;p13"/>
          <p:cNvPicPr preferRelativeResize="0"/>
          <p:nvPr/>
        </p:nvPicPr>
        <p:blipFill>
          <a:blip r:embed="rId3">
            <a:alphaModFix/>
          </a:blip>
          <a:stretch>
            <a:fillRect/>
          </a:stretch>
        </p:blipFill>
        <p:spPr>
          <a:xfrm>
            <a:off x="2523425" y="1063363"/>
            <a:ext cx="4097150" cy="3211175"/>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1b: Base Shift0 and ShiftR40</a:t>
            </a:r>
            <a:endParaRPr/>
          </a:p>
        </p:txBody>
      </p:sp>
      <p:sp>
        <p:nvSpPr>
          <p:cNvPr id="80" name="Google Shape;80;p14"/>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81" name="Google Shape;81;p14"/>
          <p:cNvSpPr txBox="1"/>
          <p:nvPr/>
        </p:nvSpPr>
        <p:spPr>
          <a:xfrm>
            <a:off x="2523513" y="429402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ps4-1-b-3</a:t>
            </a:r>
            <a:endParaRPr/>
          </a:p>
        </p:txBody>
      </p:sp>
      <p:pic>
        <p:nvPicPr>
          <p:cNvPr id="82" name="Google Shape;82;p14"/>
          <p:cNvPicPr preferRelativeResize="0"/>
          <p:nvPr/>
        </p:nvPicPr>
        <p:blipFill>
          <a:blip r:embed="rId3">
            <a:alphaModFix/>
          </a:blip>
          <a:stretch>
            <a:fillRect/>
          </a:stretch>
        </p:blipFill>
        <p:spPr>
          <a:xfrm>
            <a:off x="2523388" y="1063363"/>
            <a:ext cx="4097150" cy="3211175"/>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1b: Text Response</a:t>
            </a:r>
            <a:endParaRPr/>
          </a:p>
        </p:txBody>
      </p:sp>
      <p:sp>
        <p:nvSpPr>
          <p:cNvPr id="88" name="Google Shape;88;p15"/>
          <p:cNvSpPr txBox="1"/>
          <p:nvPr>
            <p:ph idx="1" type="body"/>
          </p:nvPr>
        </p:nvSpPr>
        <p:spPr>
          <a:xfrm>
            <a:off x="1113950" y="1063375"/>
            <a:ext cx="7572900" cy="372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0000FF"/>
                </a:solidFill>
              </a:rPr>
              <a:t>Does LK still work? Does it fall apart on any of the pairs? Try using different parameters to get results closer to the ones above. Describe your results and what you tried.</a:t>
            </a:r>
            <a:endParaRPr b="1" sz="1000">
              <a:solidFill>
                <a:srgbClr val="0000FF"/>
              </a:solidFill>
            </a:endParaRPr>
          </a:p>
          <a:p>
            <a:pPr indent="0" lvl="0" marL="0" rtl="0" algn="l">
              <a:lnSpc>
                <a:spcPct val="115000"/>
              </a:lnSpc>
              <a:spcBef>
                <a:spcPts val="0"/>
              </a:spcBef>
              <a:spcAft>
                <a:spcPts val="0"/>
              </a:spcAft>
              <a:buNone/>
            </a:pPr>
            <a:r>
              <a:t/>
            </a:r>
            <a:endParaRPr b="1" sz="1000"/>
          </a:p>
          <a:p>
            <a:pPr indent="0" lvl="0" marL="0" rtl="0" algn="l">
              <a:lnSpc>
                <a:spcPct val="115000"/>
              </a:lnSpc>
              <a:spcBef>
                <a:spcPts val="0"/>
              </a:spcBef>
              <a:spcAft>
                <a:spcPts val="0"/>
              </a:spcAft>
              <a:buNone/>
            </a:pPr>
            <a:r>
              <a:rPr b="1" lang="en" sz="1000"/>
              <a:t>I think</a:t>
            </a:r>
            <a:endParaRPr b="1" sz="1000"/>
          </a:p>
          <a:p>
            <a:pPr indent="0" lvl="0" marL="0" rtl="0" algn="l">
              <a:lnSpc>
                <a:spcPct val="115000"/>
              </a:lnSpc>
              <a:spcBef>
                <a:spcPts val="0"/>
              </a:spcBef>
              <a:spcAft>
                <a:spcPts val="0"/>
              </a:spcAft>
              <a:buNone/>
            </a:pPr>
            <a:r>
              <a:rPr b="1" lang="en" sz="1000"/>
              <a:t>my answer is … </a:t>
            </a:r>
            <a:endParaRPr b="1" sz="1000"/>
          </a:p>
        </p:txBody>
      </p:sp>
      <p:sp>
        <p:nvSpPr>
          <p:cNvPr id="89" name="Google Shape;89;p15"/>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2a: Gaussian Pyramid</a:t>
            </a:r>
            <a:endParaRPr/>
          </a:p>
        </p:txBody>
      </p:sp>
      <p:sp>
        <p:nvSpPr>
          <p:cNvPr id="95" name="Google Shape;95;p16"/>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96" name="Google Shape;96;p16"/>
          <p:cNvSpPr txBox="1"/>
          <p:nvPr/>
        </p:nvSpPr>
        <p:spPr>
          <a:xfrm>
            <a:off x="2412600" y="4440075"/>
            <a:ext cx="43188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ps4-2-a-1</a:t>
            </a:r>
            <a:endParaRPr/>
          </a:p>
        </p:txBody>
      </p:sp>
      <p:pic>
        <p:nvPicPr>
          <p:cNvPr id="97" name="Google Shape;97;p16"/>
          <p:cNvPicPr preferRelativeResize="0"/>
          <p:nvPr/>
        </p:nvPicPr>
        <p:blipFill>
          <a:blip r:embed="rId3">
            <a:alphaModFix/>
          </a:blip>
          <a:stretch>
            <a:fillRect/>
          </a:stretch>
        </p:blipFill>
        <p:spPr>
          <a:xfrm>
            <a:off x="704850" y="1116713"/>
            <a:ext cx="7734300" cy="3038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ight 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