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4eb78e73b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4eb78e7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803cce7f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03cce7f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803cce7fd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03cce7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803cce7f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03cce7f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803cce7fd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03cce7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803cce7fd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03cce7f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2803cce7fd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03cce7f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803cce7fd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03cce7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803cce7fd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03cce7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803cce7fd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03cce7f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803cce7fd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03cce7f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803cce7fd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03cce7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803cce7fd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03cce7f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2803cce7fd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03cce7f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803cce7fd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803cce7f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803cce7fd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03cce7f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2803cce7fd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03cce7f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901d7fb1f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01d7fb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2803cce7fd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803cce7f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803cce7fd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03cce7f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803cce7fd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03cce7f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8e0c7f722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8e0c7f72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8e207e67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e207e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2803cce7fd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03cce7f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2803cce7fd_0_2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03cce7f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2803cce7fd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803cce7f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2803cce7fd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803cce7f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2803cce7fd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803cce7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2803cce7fd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03cce7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803cce7fd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03cce7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803cce7fd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03cce7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803cce7f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03cce7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2803cce7fd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03cce7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Report Guidelines</a:t>
            </a:r>
            <a:endParaRPr b="1"/>
          </a:p>
        </p:txBody>
      </p:sp>
      <p:sp>
        <p:nvSpPr>
          <p:cNvPr id="35" name="Google Shape;35;p8"/>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indent="-317500" lvl="0" marL="457200" rtl="0" algn="l">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indent="-317500" lvl="0" marL="457200" rtl="0" algn="l">
              <a:spcBef>
                <a:spcPts val="0"/>
              </a:spcBef>
              <a:spcAft>
                <a:spcPts val="0"/>
              </a:spcAft>
              <a:buSzPts val="1400"/>
              <a:buChar char="●"/>
            </a:pPr>
            <a:r>
              <a:rPr lang="en"/>
              <a:t>Questions will be in blue. Please </a:t>
            </a:r>
            <a:r>
              <a:rPr b="1" lang="en"/>
              <a:t>do not remove</a:t>
            </a:r>
            <a:r>
              <a:rPr lang="en"/>
              <a:t> the questions from the slides. </a:t>
            </a:r>
            <a:br>
              <a:rPr lang="en"/>
            </a:br>
            <a:endParaRPr/>
          </a:p>
          <a:p>
            <a:pPr indent="-317500" lvl="0" marL="457200" rtl="0" algn="l">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indent="-317500" lvl="0" marL="457200" rtl="0" algn="l">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 u="sng"/>
              <a:t>				</a:t>
            </a:r>
            <a:r>
              <a:rPr b="1" lang="en"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1c: KF Tracking pedestrians</a:t>
            </a:r>
            <a:endParaRPr/>
          </a:p>
        </p:txBody>
      </p:sp>
      <p:sp>
        <p:nvSpPr>
          <p:cNvPr id="104" name="Google Shape;104;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05" name="Google Shape;105;p17"/>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ps5-1-c-4</a:t>
            </a:r>
            <a:endParaRPr b="1">
              <a:latin typeface="Calibri"/>
              <a:ea typeface="Calibri"/>
              <a:cs typeface="Calibri"/>
              <a:sym typeface="Calibri"/>
            </a:endParaRPr>
          </a:p>
        </p:txBody>
      </p:sp>
      <p:pic>
        <p:nvPicPr>
          <p:cNvPr id="106" name="Google Shape;106;p17"/>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a:t>
            </a:r>
            <a:r>
              <a:rPr lang="en"/>
              <a:t>: PF Tracking a circle</a:t>
            </a:r>
            <a:endParaRPr/>
          </a:p>
        </p:txBody>
      </p:sp>
      <p:sp>
        <p:nvSpPr>
          <p:cNvPr id="112" name="Google Shape;112;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13" name="Google Shape;113;p18"/>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ps5-2-a-1</a:t>
            </a:r>
            <a:endParaRPr b="1">
              <a:latin typeface="Calibri"/>
              <a:ea typeface="Calibri"/>
              <a:cs typeface="Calibri"/>
              <a:sym typeface="Calibri"/>
            </a:endParaRPr>
          </a:p>
        </p:txBody>
      </p:sp>
      <p:pic>
        <p:nvPicPr>
          <p:cNvPr id="114" name="Google Shape;114;p18"/>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PF Tracking a circle (cont.)</a:t>
            </a:r>
            <a:endParaRPr/>
          </a:p>
        </p:txBody>
      </p:sp>
      <p:sp>
        <p:nvSpPr>
          <p:cNvPr id="120" name="Google Shape;120;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1" name="Google Shape;121;p19"/>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ps5-2-a-2</a:t>
            </a:r>
            <a:endParaRPr b="1">
              <a:latin typeface="Calibri"/>
              <a:ea typeface="Calibri"/>
              <a:cs typeface="Calibri"/>
              <a:sym typeface="Calibri"/>
            </a:endParaRPr>
          </a:p>
        </p:txBody>
      </p:sp>
      <p:pic>
        <p:nvPicPr>
          <p:cNvPr id="122" name="Google Shape;122;p19"/>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PF Tracking a circle (cont.)</a:t>
            </a:r>
            <a:endParaRPr/>
          </a:p>
        </p:txBody>
      </p:sp>
      <p:sp>
        <p:nvSpPr>
          <p:cNvPr id="128" name="Google Shape;128;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9" name="Google Shape;129;p20"/>
          <p:cNvSpPr txBox="1"/>
          <p:nvPr/>
        </p:nvSpPr>
        <p:spPr>
          <a:xfrm>
            <a:off x="2567400" y="4313525"/>
            <a:ext cx="39624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ps5-2-a-3</a:t>
            </a:r>
            <a:endParaRPr b="1">
              <a:latin typeface="Calibri"/>
              <a:ea typeface="Calibri"/>
              <a:cs typeface="Calibri"/>
              <a:sym typeface="Calibri"/>
            </a:endParaRPr>
          </a:p>
        </p:txBody>
      </p:sp>
      <p:pic>
        <p:nvPicPr>
          <p:cNvPr id="130" name="Google Shape;130;p20"/>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PF Tracking a circle (cont.)</a:t>
            </a:r>
            <a:endParaRPr/>
          </a:p>
        </p:txBody>
      </p:sp>
      <p:sp>
        <p:nvSpPr>
          <p:cNvPr id="136" name="Google Shape;136;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37" name="Google Shape;137;p21"/>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ps5-2-a-4</a:t>
            </a:r>
            <a:endParaRPr b="1">
              <a:latin typeface="Calibri"/>
              <a:ea typeface="Calibri"/>
              <a:cs typeface="Calibri"/>
              <a:sym typeface="Calibri"/>
            </a:endParaRPr>
          </a:p>
        </p:txBody>
      </p:sp>
      <p:pic>
        <p:nvPicPr>
          <p:cNvPr id="138" name="Google Shape;138;p21"/>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PF Tracking noisy video</a:t>
            </a:r>
            <a:endParaRPr/>
          </a:p>
        </p:txBody>
      </p:sp>
      <p:sp>
        <p:nvSpPr>
          <p:cNvPr id="144" name="Google Shape;144;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45" name="Google Shape;145;p22"/>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ps5-2-b-1</a:t>
            </a:r>
            <a:endParaRPr b="1">
              <a:latin typeface="Calibri"/>
              <a:ea typeface="Calibri"/>
              <a:cs typeface="Calibri"/>
              <a:sym typeface="Calibri"/>
            </a:endParaRPr>
          </a:p>
        </p:txBody>
      </p:sp>
      <p:pic>
        <p:nvPicPr>
          <p:cNvPr id="146" name="Google Shape;146;p22"/>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PF Tracking noisy video (cont.)</a:t>
            </a:r>
            <a:endParaRPr/>
          </a:p>
        </p:txBody>
      </p:sp>
      <p:sp>
        <p:nvSpPr>
          <p:cNvPr id="152" name="Google Shape;152;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53" name="Google Shape;153;p23"/>
          <p:cNvSpPr txBox="1"/>
          <p:nvPr/>
        </p:nvSpPr>
        <p:spPr>
          <a:xfrm>
            <a:off x="261410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a:t>
            </a:r>
            <a:r>
              <a:rPr b="1" lang="en">
                <a:solidFill>
                  <a:schemeClr val="dk1"/>
                </a:solidFill>
                <a:latin typeface="Calibri"/>
                <a:ea typeface="Calibri"/>
                <a:cs typeface="Calibri"/>
                <a:sym typeface="Calibri"/>
              </a:rPr>
              <a:t>s5-2-b-2</a:t>
            </a:r>
            <a:endParaRPr b="1">
              <a:latin typeface="Calibri"/>
              <a:ea typeface="Calibri"/>
              <a:cs typeface="Calibri"/>
              <a:sym typeface="Calibri"/>
            </a:endParaRPr>
          </a:p>
        </p:txBody>
      </p:sp>
      <p:pic>
        <p:nvPicPr>
          <p:cNvPr id="154" name="Google Shape;154;p23"/>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PF Tracking noisy video (cont.)</a:t>
            </a:r>
            <a:endParaRPr/>
          </a:p>
        </p:txBody>
      </p:sp>
      <p:sp>
        <p:nvSpPr>
          <p:cNvPr id="160" name="Google Shape;160;p2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1" name="Google Shape;161;p24"/>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ps5-2-b-3</a:t>
            </a:r>
            <a:endParaRPr b="1">
              <a:latin typeface="Calibri"/>
              <a:ea typeface="Calibri"/>
              <a:cs typeface="Calibri"/>
              <a:sym typeface="Calibri"/>
            </a:endParaRPr>
          </a:p>
        </p:txBody>
      </p:sp>
      <p:pic>
        <p:nvPicPr>
          <p:cNvPr id="162" name="Google Shape;162;p24"/>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PF Tracking noisy video (cont.)</a:t>
            </a:r>
            <a:endParaRPr/>
          </a:p>
        </p:txBody>
      </p:sp>
      <p:sp>
        <p:nvSpPr>
          <p:cNvPr id="168" name="Google Shape;168;p2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9" name="Google Shape;169;p25"/>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ps5-2-b-4</a:t>
            </a:r>
            <a:endParaRPr b="1">
              <a:latin typeface="Calibri"/>
              <a:ea typeface="Calibri"/>
              <a:cs typeface="Calibri"/>
              <a:sym typeface="Calibri"/>
            </a:endParaRPr>
          </a:p>
        </p:txBody>
      </p:sp>
      <p:pic>
        <p:nvPicPr>
          <p:cNvPr id="170" name="Google Shape;170;p25"/>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a:t>
            </a:r>
            <a:r>
              <a:rPr lang="en"/>
              <a:t>: PF Changes in Appearance</a:t>
            </a:r>
            <a:endParaRPr/>
          </a:p>
        </p:txBody>
      </p:sp>
      <p:sp>
        <p:nvSpPr>
          <p:cNvPr id="176" name="Google Shape;176;p2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77" name="Google Shape;177;p26"/>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ps5-3-a-1</a:t>
            </a:r>
            <a:endParaRPr b="1">
              <a:latin typeface="Calibri"/>
              <a:ea typeface="Calibri"/>
              <a:cs typeface="Calibri"/>
              <a:sym typeface="Calibri"/>
            </a:endParaRPr>
          </a:p>
        </p:txBody>
      </p:sp>
      <p:pic>
        <p:nvPicPr>
          <p:cNvPr id="178" name="Google Shape;178;p26"/>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Clr>
                <a:schemeClr val="dk1"/>
              </a:buClr>
              <a:buSzPts val="1100"/>
              <a:buFont typeface="Arial"/>
              <a:buNone/>
            </a:pPr>
            <a:r>
              <a:rPr lang="en" sz="3600"/>
              <a:t>(TERM YEAR)</a:t>
            </a:r>
            <a:endParaRPr sz="3600"/>
          </a:p>
          <a:p>
            <a:pPr indent="0" lvl="0" marL="0" rtl="0" algn="ctr">
              <a:spcBef>
                <a:spcPts val="0"/>
              </a:spcBef>
              <a:spcAft>
                <a:spcPts val="0"/>
              </a:spcAft>
              <a:buNone/>
            </a:pPr>
            <a:r>
              <a:rPr lang="en" sz="3600"/>
              <a:t>Problem Set #5</a:t>
            </a:r>
            <a:endParaRPr sz="3600"/>
          </a:p>
        </p:txBody>
      </p:sp>
      <p:sp>
        <p:nvSpPr>
          <p:cNvPr id="41" name="Google Shape;41;p9"/>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3a: PF Changes in Appearance (cont.)</a:t>
            </a:r>
            <a:endParaRPr sz="3400"/>
          </a:p>
        </p:txBody>
      </p:sp>
      <p:sp>
        <p:nvSpPr>
          <p:cNvPr id="184" name="Google Shape;184;p2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85" name="Google Shape;185;p27"/>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ps5-3-a-2</a:t>
            </a:r>
            <a:endParaRPr b="1">
              <a:latin typeface="Calibri"/>
              <a:ea typeface="Calibri"/>
              <a:cs typeface="Calibri"/>
              <a:sym typeface="Calibri"/>
            </a:endParaRPr>
          </a:p>
        </p:txBody>
      </p:sp>
      <p:pic>
        <p:nvPicPr>
          <p:cNvPr id="186" name="Google Shape;186;p27"/>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3a: PF Changes in Appearance (cont.)</a:t>
            </a:r>
            <a:endParaRPr sz="3400"/>
          </a:p>
        </p:txBody>
      </p:sp>
      <p:sp>
        <p:nvSpPr>
          <p:cNvPr id="192" name="Google Shape;192;p2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93" name="Google Shape;193;p28"/>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ps5-3-a-3</a:t>
            </a:r>
            <a:endParaRPr b="1">
              <a:latin typeface="Calibri"/>
              <a:ea typeface="Calibri"/>
              <a:cs typeface="Calibri"/>
              <a:sym typeface="Calibri"/>
            </a:endParaRPr>
          </a:p>
        </p:txBody>
      </p:sp>
      <p:pic>
        <p:nvPicPr>
          <p:cNvPr id="194" name="Google Shape;194;p28"/>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a: PF Occlusions</a:t>
            </a:r>
            <a:endParaRPr/>
          </a:p>
        </p:txBody>
      </p:sp>
      <p:sp>
        <p:nvSpPr>
          <p:cNvPr id="200" name="Google Shape;200;p2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01" name="Google Shape;201;p29"/>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ps5-4-a-1</a:t>
            </a:r>
            <a:endParaRPr b="1">
              <a:latin typeface="Calibri"/>
              <a:ea typeface="Calibri"/>
              <a:cs typeface="Calibri"/>
              <a:sym typeface="Calibri"/>
            </a:endParaRPr>
          </a:p>
        </p:txBody>
      </p:sp>
      <p:pic>
        <p:nvPicPr>
          <p:cNvPr id="202" name="Google Shape;202;p29"/>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PF Occlusions (cont.)</a:t>
            </a:r>
            <a:endParaRPr/>
          </a:p>
        </p:txBody>
      </p:sp>
      <p:sp>
        <p:nvSpPr>
          <p:cNvPr id="208" name="Google Shape;208;p3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09" name="Google Shape;209;p30"/>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ps5-4-a-2</a:t>
            </a:r>
            <a:endParaRPr b="1">
              <a:latin typeface="Calibri"/>
              <a:ea typeface="Calibri"/>
              <a:cs typeface="Calibri"/>
              <a:sym typeface="Calibri"/>
            </a:endParaRPr>
          </a:p>
        </p:txBody>
      </p:sp>
      <p:pic>
        <p:nvPicPr>
          <p:cNvPr id="210" name="Google Shape;210;p30"/>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PF Occlusions</a:t>
            </a:r>
            <a:r>
              <a:rPr lang="en"/>
              <a:t> (cont.)</a:t>
            </a:r>
            <a:endParaRPr/>
          </a:p>
        </p:txBody>
      </p:sp>
      <p:sp>
        <p:nvSpPr>
          <p:cNvPr id="216" name="Google Shape;216;p3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17" name="Google Shape;217;p31"/>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ps5-4-a-3</a:t>
            </a:r>
            <a:endParaRPr b="1">
              <a:latin typeface="Calibri"/>
              <a:ea typeface="Calibri"/>
              <a:cs typeface="Calibri"/>
              <a:sym typeface="Calibri"/>
            </a:endParaRPr>
          </a:p>
        </p:txBody>
      </p:sp>
      <p:pic>
        <p:nvPicPr>
          <p:cNvPr id="218" name="Google Shape;218;p31"/>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PF Occlusions</a:t>
            </a:r>
            <a:r>
              <a:rPr lang="en"/>
              <a:t> (cont.)</a:t>
            </a:r>
            <a:endParaRPr/>
          </a:p>
        </p:txBody>
      </p:sp>
      <p:sp>
        <p:nvSpPr>
          <p:cNvPr id="224" name="Google Shape;224;p3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25" name="Google Shape;225;p32"/>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ps5-4-a-4</a:t>
            </a:r>
            <a:endParaRPr b="1">
              <a:latin typeface="Calibri"/>
              <a:ea typeface="Calibri"/>
              <a:cs typeface="Calibri"/>
              <a:sym typeface="Calibri"/>
            </a:endParaRPr>
          </a:p>
        </p:txBody>
      </p:sp>
      <p:pic>
        <p:nvPicPr>
          <p:cNvPr id="226" name="Google Shape;226;p32"/>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 Text response</a:t>
            </a:r>
            <a:endParaRPr/>
          </a:p>
        </p:txBody>
      </p:sp>
      <p:sp>
        <p:nvSpPr>
          <p:cNvPr id="232" name="Google Shape;232;p3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33" name="Google Shape;233;p3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000">
                <a:solidFill>
                  <a:srgbClr val="0000FF"/>
                </a:solidFill>
              </a:rPr>
              <a:t>Describe what you did. How did you modify the Particle Filter class to continue tracking after occlusions?</a:t>
            </a:r>
            <a:endParaRPr b="1" sz="1000">
              <a:solidFill>
                <a:srgbClr val="0000FF"/>
              </a:solidFill>
            </a:endParaRPr>
          </a:p>
          <a:p>
            <a:pPr indent="0" lvl="0" marL="0" rtl="0" algn="just">
              <a:lnSpc>
                <a:spcPct val="115000"/>
              </a:lnSpc>
              <a:spcBef>
                <a:spcPts val="0"/>
              </a:spcBef>
              <a:spcAft>
                <a:spcPts val="0"/>
              </a:spcAft>
              <a:buNone/>
            </a:pPr>
            <a:r>
              <a:t/>
            </a:r>
            <a:endParaRPr b="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I think</a:t>
            </a:r>
            <a:endParaRPr b="1" sz="1000">
              <a:solidFill>
                <a:schemeClr val="dk1"/>
              </a:solidFill>
            </a:endParaRPr>
          </a:p>
          <a:p>
            <a:pPr indent="0" lvl="0" marL="0" rtl="0" algn="just">
              <a:lnSpc>
                <a:spcPct val="115000"/>
              </a:lnSpc>
              <a:spcBef>
                <a:spcPts val="0"/>
              </a:spcBef>
              <a:spcAft>
                <a:spcPts val="0"/>
              </a:spcAft>
              <a:buNone/>
            </a:pPr>
            <a:r>
              <a:rPr b="1" lang="en" sz="1000">
                <a:solidFill>
                  <a:schemeClr val="dk1"/>
                </a:solidFill>
              </a:rPr>
              <a:t>my answer is ...</a:t>
            </a:r>
            <a:endParaRPr b="1" sz="10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Tracking multiple targets</a:t>
            </a:r>
            <a:endParaRPr/>
          </a:p>
        </p:txBody>
      </p:sp>
      <p:sp>
        <p:nvSpPr>
          <p:cNvPr id="239" name="Google Shape;239;p3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40" name="Google Shape;240;p34"/>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ps5-5-a-1</a:t>
            </a:r>
            <a:endParaRPr b="1">
              <a:latin typeface="Calibri"/>
              <a:ea typeface="Calibri"/>
              <a:cs typeface="Calibri"/>
              <a:sym typeface="Calibri"/>
            </a:endParaRPr>
          </a:p>
        </p:txBody>
      </p:sp>
      <p:pic>
        <p:nvPicPr>
          <p:cNvPr id="241" name="Google Shape;241;p34"/>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Tracking multiple targets (cont.)</a:t>
            </a:r>
            <a:endParaRPr/>
          </a:p>
        </p:txBody>
      </p:sp>
      <p:sp>
        <p:nvSpPr>
          <p:cNvPr id="247" name="Google Shape;247;p3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48" name="Google Shape;248;p35"/>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ps5-5-a-2</a:t>
            </a:r>
            <a:endParaRPr b="1">
              <a:latin typeface="Calibri"/>
              <a:ea typeface="Calibri"/>
              <a:cs typeface="Calibri"/>
              <a:sym typeface="Calibri"/>
            </a:endParaRPr>
          </a:p>
        </p:txBody>
      </p:sp>
      <p:pic>
        <p:nvPicPr>
          <p:cNvPr id="249" name="Google Shape;249;p35"/>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Tracking multiple targets (cont.)</a:t>
            </a:r>
            <a:endParaRPr/>
          </a:p>
        </p:txBody>
      </p:sp>
      <p:sp>
        <p:nvSpPr>
          <p:cNvPr id="255" name="Google Shape;255;p3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56" name="Google Shape;256;p36"/>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ps5-5-a-3</a:t>
            </a:r>
            <a:endParaRPr b="1">
              <a:latin typeface="Calibri"/>
              <a:ea typeface="Calibri"/>
              <a:cs typeface="Calibri"/>
              <a:sym typeface="Calibri"/>
            </a:endParaRPr>
          </a:p>
        </p:txBody>
      </p:sp>
      <p:pic>
        <p:nvPicPr>
          <p:cNvPr id="257" name="Google Shape;257;p36"/>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KF Tracking a circle</a:t>
            </a:r>
            <a:endParaRPr/>
          </a:p>
        </p:txBody>
      </p:sp>
      <p:sp>
        <p:nvSpPr>
          <p:cNvPr id="48" name="Google Shape;48;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49" name="Google Shape;49;p10"/>
          <p:cNvSpPr txBox="1"/>
          <p:nvPr/>
        </p:nvSpPr>
        <p:spPr>
          <a:xfrm>
            <a:off x="261410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ps5-1-b-1</a:t>
            </a:r>
            <a:endParaRPr b="1">
              <a:latin typeface="Calibri"/>
              <a:ea typeface="Calibri"/>
              <a:cs typeface="Calibri"/>
              <a:sym typeface="Calibri"/>
            </a:endParaRPr>
          </a:p>
        </p:txBody>
      </p:sp>
      <p:pic>
        <p:nvPicPr>
          <p:cNvPr id="50" name="Google Shape;50;p10"/>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Text response</a:t>
            </a:r>
            <a:endParaRPr/>
          </a:p>
        </p:txBody>
      </p:sp>
      <p:sp>
        <p:nvSpPr>
          <p:cNvPr id="263" name="Google Shape;263;p3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64" name="Google Shape;264;p3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Describe what you did. How different it was to use a KF vs PF? Which one worked best and why? Include details about any modifications you had to apply to handle multiple targets.</a:t>
            </a:r>
            <a:endParaRPr b="1" sz="1000">
              <a:solidFill>
                <a:srgbClr val="0000FF"/>
              </a:solidFill>
            </a:endParaRPr>
          </a:p>
          <a:p>
            <a:pPr indent="0" lvl="0" marL="0" rtl="0" algn="l">
              <a:lnSpc>
                <a:spcPct val="115000"/>
              </a:lnSpc>
              <a:spcBef>
                <a:spcPts val="0"/>
              </a:spcBef>
              <a:spcAft>
                <a:spcPts val="0"/>
              </a:spcAft>
              <a:buNone/>
            </a:pPr>
            <a:r>
              <a:t/>
            </a:r>
            <a:endParaRPr b="1" sz="1000"/>
          </a:p>
          <a:p>
            <a:pPr indent="0" lvl="0" marL="0" rtl="0" algn="just">
              <a:lnSpc>
                <a:spcPct val="115000"/>
              </a:lnSpc>
              <a:spcBef>
                <a:spcPts val="0"/>
              </a:spcBef>
              <a:spcAft>
                <a:spcPts val="0"/>
              </a:spcAft>
              <a:buNone/>
            </a:pPr>
            <a:r>
              <a:rPr b="1" lang="en" sz="1000">
                <a:solidFill>
                  <a:schemeClr val="dk1"/>
                </a:solidFill>
              </a:rPr>
              <a:t>I think</a:t>
            </a:r>
            <a:endParaRPr b="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my answer is ...</a:t>
            </a:r>
            <a:endParaRPr b="1"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Challenge Problem</a:t>
            </a:r>
            <a:endParaRPr/>
          </a:p>
        </p:txBody>
      </p:sp>
      <p:sp>
        <p:nvSpPr>
          <p:cNvPr id="270" name="Google Shape;270;p3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71" name="Google Shape;271;p38"/>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ps5-6-a-1</a:t>
            </a:r>
            <a:endParaRPr b="1">
              <a:latin typeface="Calibri"/>
              <a:ea typeface="Calibri"/>
              <a:cs typeface="Calibri"/>
              <a:sym typeface="Calibri"/>
            </a:endParaRPr>
          </a:p>
        </p:txBody>
      </p:sp>
      <p:pic>
        <p:nvPicPr>
          <p:cNvPr id="272" name="Google Shape;272;p38"/>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78" name="Google Shape;278;p3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79" name="Google Shape;279;p39"/>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ps5-6-a-2</a:t>
            </a:r>
            <a:endParaRPr b="1">
              <a:latin typeface="Calibri"/>
              <a:ea typeface="Calibri"/>
              <a:cs typeface="Calibri"/>
              <a:sym typeface="Calibri"/>
            </a:endParaRPr>
          </a:p>
        </p:txBody>
      </p:sp>
      <p:pic>
        <p:nvPicPr>
          <p:cNvPr id="280" name="Google Shape;280;p39"/>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86" name="Google Shape;286;p4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87" name="Google Shape;287;p40"/>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ps5-6-a-3</a:t>
            </a:r>
            <a:endParaRPr b="1">
              <a:latin typeface="Calibri"/>
              <a:ea typeface="Calibri"/>
              <a:cs typeface="Calibri"/>
              <a:sym typeface="Calibri"/>
            </a:endParaRPr>
          </a:p>
        </p:txBody>
      </p:sp>
      <p:pic>
        <p:nvPicPr>
          <p:cNvPr id="288" name="Google Shape;288;p40"/>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Challenge Problem Text response</a:t>
            </a:r>
            <a:endParaRPr/>
          </a:p>
        </p:txBody>
      </p:sp>
      <p:sp>
        <p:nvSpPr>
          <p:cNvPr id="294" name="Google Shape;294;p4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95" name="Google Shape;295;p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Describe what you did. Did this task present any additional challenges compared to the previous sections?  Include details about any modifications you had to apply.</a:t>
            </a:r>
            <a:endParaRPr b="1" sz="1000">
              <a:solidFill>
                <a:srgbClr val="0000FF"/>
              </a:solidFill>
            </a:endParaRPr>
          </a:p>
          <a:p>
            <a:pPr indent="0" lvl="0" marL="0" rtl="0" algn="l">
              <a:lnSpc>
                <a:spcPct val="115000"/>
              </a:lnSpc>
              <a:spcBef>
                <a:spcPts val="0"/>
              </a:spcBef>
              <a:spcAft>
                <a:spcPts val="0"/>
              </a:spcAft>
              <a:buNone/>
            </a:pPr>
            <a:r>
              <a:t/>
            </a:r>
            <a:endParaRPr b="1" sz="1000"/>
          </a:p>
          <a:p>
            <a:pPr indent="0" lvl="0" marL="0" rtl="0" algn="just">
              <a:lnSpc>
                <a:spcPct val="115000"/>
              </a:lnSpc>
              <a:spcBef>
                <a:spcPts val="0"/>
              </a:spcBef>
              <a:spcAft>
                <a:spcPts val="0"/>
              </a:spcAft>
              <a:buNone/>
            </a:pPr>
            <a:r>
              <a:rPr b="1" lang="en" sz="1000">
                <a:solidFill>
                  <a:schemeClr val="dk1"/>
                </a:solidFill>
              </a:rPr>
              <a:t>I think</a:t>
            </a:r>
            <a:endParaRPr b="1" sz="1000">
              <a:solidFill>
                <a:schemeClr val="dk1"/>
              </a:solidFill>
            </a:endParaRPr>
          </a:p>
          <a:p>
            <a:pPr indent="0" lvl="0" marL="0" rtl="0" algn="just">
              <a:lnSpc>
                <a:spcPct val="115000"/>
              </a:lnSpc>
              <a:spcBef>
                <a:spcPts val="0"/>
              </a:spcBef>
              <a:spcAft>
                <a:spcPts val="0"/>
              </a:spcAft>
              <a:buNone/>
            </a:pPr>
            <a:r>
              <a:rPr b="1" lang="en" sz="1000">
                <a:solidFill>
                  <a:schemeClr val="dk1"/>
                </a:solidFill>
              </a:rPr>
              <a:t>my answer is ...</a:t>
            </a:r>
            <a:endParaRPr b="1"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KF Tracking a circle (cont.)</a:t>
            </a:r>
            <a:endParaRPr/>
          </a:p>
        </p:txBody>
      </p:sp>
      <p:sp>
        <p:nvSpPr>
          <p:cNvPr id="56" name="Google Shape;56;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57" name="Google Shape;57;p11"/>
          <p:cNvSpPr txBox="1"/>
          <p:nvPr/>
        </p:nvSpPr>
        <p:spPr>
          <a:xfrm>
            <a:off x="261410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ps5-1-b-2</a:t>
            </a:r>
            <a:endParaRPr b="1">
              <a:latin typeface="Calibri"/>
              <a:ea typeface="Calibri"/>
              <a:cs typeface="Calibri"/>
              <a:sym typeface="Calibri"/>
            </a:endParaRPr>
          </a:p>
        </p:txBody>
      </p:sp>
      <p:pic>
        <p:nvPicPr>
          <p:cNvPr id="58" name="Google Shape;58;p11"/>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KF Tracking a circle (cont.)</a:t>
            </a:r>
            <a:endParaRPr/>
          </a:p>
        </p:txBody>
      </p:sp>
      <p:sp>
        <p:nvSpPr>
          <p:cNvPr id="64" name="Google Shape;64;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65" name="Google Shape;65;p12"/>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ps5-1-b-3</a:t>
            </a:r>
            <a:endParaRPr b="1">
              <a:latin typeface="Calibri"/>
              <a:ea typeface="Calibri"/>
              <a:cs typeface="Calibri"/>
              <a:sym typeface="Calibri"/>
            </a:endParaRPr>
          </a:p>
        </p:txBody>
      </p:sp>
      <p:pic>
        <p:nvPicPr>
          <p:cNvPr id="66" name="Google Shape;66;p12"/>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KF Tracking a circle (cont.)</a:t>
            </a:r>
            <a:endParaRPr/>
          </a:p>
        </p:txBody>
      </p:sp>
      <p:sp>
        <p:nvSpPr>
          <p:cNvPr id="72" name="Google Shape;72;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73" name="Google Shape;73;p13"/>
          <p:cNvSpPr txBox="1"/>
          <p:nvPr/>
        </p:nvSpPr>
        <p:spPr>
          <a:xfrm>
            <a:off x="261420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ps5-1-b-4</a:t>
            </a:r>
            <a:endParaRPr b="1">
              <a:latin typeface="Calibri"/>
              <a:ea typeface="Calibri"/>
              <a:cs typeface="Calibri"/>
              <a:sym typeface="Calibri"/>
            </a:endParaRPr>
          </a:p>
        </p:txBody>
      </p:sp>
      <p:pic>
        <p:nvPicPr>
          <p:cNvPr id="74" name="Google Shape;74;p13"/>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1c: KF Tracking pedestrians</a:t>
            </a:r>
            <a:endParaRPr/>
          </a:p>
        </p:txBody>
      </p:sp>
      <p:sp>
        <p:nvSpPr>
          <p:cNvPr id="80" name="Google Shape;80;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81" name="Google Shape;81;p14"/>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ps5-1-c-1</a:t>
            </a:r>
            <a:endParaRPr b="1">
              <a:latin typeface="Calibri"/>
              <a:ea typeface="Calibri"/>
              <a:cs typeface="Calibri"/>
              <a:sym typeface="Calibri"/>
            </a:endParaRPr>
          </a:p>
        </p:txBody>
      </p:sp>
      <p:pic>
        <p:nvPicPr>
          <p:cNvPr id="82" name="Google Shape;82;p14"/>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1c: KF Tracking pedestrians</a:t>
            </a:r>
            <a:endParaRPr/>
          </a:p>
        </p:txBody>
      </p:sp>
      <p:sp>
        <p:nvSpPr>
          <p:cNvPr id="88" name="Google Shape;88;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89" name="Google Shape;89;p15"/>
          <p:cNvSpPr txBox="1"/>
          <p:nvPr/>
        </p:nvSpPr>
        <p:spPr>
          <a:xfrm>
            <a:off x="2567400" y="4313525"/>
            <a:ext cx="39624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ps5-1-c-2</a:t>
            </a:r>
            <a:endParaRPr b="1">
              <a:latin typeface="Calibri"/>
              <a:ea typeface="Calibri"/>
              <a:cs typeface="Calibri"/>
              <a:sym typeface="Calibri"/>
            </a:endParaRPr>
          </a:p>
        </p:txBody>
      </p:sp>
      <p:pic>
        <p:nvPicPr>
          <p:cNvPr id="90" name="Google Shape;90;p15"/>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1c: KF Tracking pedestrians</a:t>
            </a:r>
            <a:endParaRPr/>
          </a:p>
        </p:txBody>
      </p:sp>
      <p:sp>
        <p:nvSpPr>
          <p:cNvPr id="96" name="Google Shape;96;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97" name="Google Shape;97;p16"/>
          <p:cNvSpPr txBox="1"/>
          <p:nvPr/>
        </p:nvSpPr>
        <p:spPr>
          <a:xfrm>
            <a:off x="2614150" y="4313525"/>
            <a:ext cx="39156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ps5-1-c-3</a:t>
            </a:r>
            <a:endParaRPr b="1">
              <a:latin typeface="Calibri"/>
              <a:ea typeface="Calibri"/>
              <a:cs typeface="Calibri"/>
              <a:sym typeface="Calibri"/>
            </a:endParaRPr>
          </a:p>
        </p:txBody>
      </p:sp>
      <p:pic>
        <p:nvPicPr>
          <p:cNvPr id="98" name="Google Shape;98;p16"/>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