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Google Shape;31;g4eb611a57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g4eb611a5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291eeeb3af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1eeeb3a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291eeeb3af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1eeeb3a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291eeeb3af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1eeeb3a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291eeeb3af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1eeeb3a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291eeeb3af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1eeeb3a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291eeeb3af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1eeeb3a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291eeeb3af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1eeeb3a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291eeeb3af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1eeeb3a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Google Shape;37;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g8e0c7f722_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8e0c7f72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291eeeb3a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291eeeb3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18e207e67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8e207e6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291eeeb3af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91eeeb3a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291eeeb3af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1eeeb3a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291eeeb3af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1eeeb3a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291eeeb3a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1eeeb3a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685800" y="2840053"/>
            <a:ext cx="7772400" cy="784800"/>
          </a:xfrm>
          <a:prstGeom prst="rect">
            <a:avLst/>
          </a:prstGeom>
        </p:spPr>
        <p:txBody>
          <a:bodyPr anchorCtr="0" anchor="t" bIns="91425" lIns="91425" spcFirstLastPara="1" rIns="91425" wrap="square" tIns="91425"/>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1" name="Google Shape;11;p2"/>
          <p:cNvSpPr txBox="1"/>
          <p:nvPr>
            <p:ph type="ctrTitle"/>
          </p:nvPr>
        </p:nvSpPr>
        <p:spPr>
          <a:xfrm>
            <a:off x="685800" y="1583342"/>
            <a:ext cx="7772400" cy="11598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2" name="Google Shape;12;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 name="Google Shape;15;p3"/>
          <p:cNvSpPr txBox="1"/>
          <p:nvPr>
            <p:ph idx="1" type="body"/>
          </p:nvPr>
        </p:nvSpPr>
        <p:spPr>
          <a:xfrm>
            <a:off x="457200" y="1200150"/>
            <a:ext cx="82296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6" name="Google Shape;16;p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4"/>
          <p:cNvSpPr txBox="1"/>
          <p:nvPr>
            <p:ph idx="1" type="body"/>
          </p:nvPr>
        </p:nvSpPr>
        <p:spPr>
          <a:xfrm>
            <a:off x="457200"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4"/>
          <p:cNvSpPr txBox="1"/>
          <p:nvPr>
            <p:ph idx="2" type="body"/>
          </p:nvPr>
        </p:nvSpPr>
        <p:spPr>
          <a:xfrm>
            <a:off x="4692274"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 name="Google Shape;21;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Google Shape;24;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5" name="Shape 25"/>
        <p:cNvGrpSpPr/>
        <p:nvPr/>
      </p:nvGrpSpPr>
      <p:grpSpPr>
        <a:xfrm>
          <a:off x="0" y="0"/>
          <a:ext cx="0" cy="0"/>
          <a:chOff x="0" y="0"/>
          <a:chExt cx="0" cy="0"/>
        </a:xfrm>
      </p:grpSpPr>
      <p:sp>
        <p:nvSpPr>
          <p:cNvPr id="26" name="Google Shape;26;p6"/>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algn="ctr">
              <a:spcBef>
                <a:spcPts val="0"/>
              </a:spcBef>
              <a:spcAft>
                <a:spcPts val="0"/>
              </a:spcAft>
              <a:buClr>
                <a:schemeClr val="dk1"/>
              </a:buClr>
              <a:buSzPts val="1800"/>
              <a:buNone/>
              <a:defRPr sz="1800">
                <a:solidFill>
                  <a:schemeClr val="dk1"/>
                </a:solidFill>
              </a:defRPr>
            </a:lvl1pPr>
          </a:lstStyle>
          <a:p/>
        </p:txBody>
      </p:sp>
      <p:sp>
        <p:nvSpPr>
          <p:cNvPr id="27" name="Google Shape;27;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ight-gradient">
    <p:bg>
      <p:bgPr>
        <a:gradFill>
          <a:gsLst>
            <a:gs pos="0">
              <a:schemeClr val="lt1"/>
            </a:gs>
            <a:gs pos="30000">
              <a:schemeClr val="lt1"/>
            </a:gs>
            <a:gs pos="100000">
              <a:schemeClr val="lt2"/>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SzPts val="3000"/>
              <a:buChar char="●"/>
              <a:defRPr sz="30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Google Shape;34;p8"/>
          <p:cNvSpPr txBox="1"/>
          <p:nvPr>
            <p:ph idx="1" type="subTitle"/>
          </p:nvPr>
        </p:nvSpPr>
        <p:spPr>
          <a:xfrm>
            <a:off x="772875" y="35810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Report Guidelines</a:t>
            </a:r>
            <a:endParaRPr b="1"/>
          </a:p>
        </p:txBody>
      </p:sp>
      <p:sp>
        <p:nvSpPr>
          <p:cNvPr id="35" name="Google Shape;35;p8"/>
          <p:cNvSpPr txBox="1"/>
          <p:nvPr/>
        </p:nvSpPr>
        <p:spPr>
          <a:xfrm>
            <a:off x="275775" y="1030525"/>
            <a:ext cx="8708700" cy="3831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As this course will be using Gradescope to grade reports, the number of slides needs to match with the template that we provide. It is imperative that you provide the answers in the designated space. Please do not change the template or add additional slides. Assignments will not be graded if answers appear in the wrong location.</a:t>
            </a:r>
            <a:br>
              <a:rPr lang="en"/>
            </a:br>
            <a:endParaRPr/>
          </a:p>
          <a:p>
            <a:pPr indent="-317500" lvl="0" marL="457200" rtl="0" algn="l">
              <a:spcBef>
                <a:spcPts val="0"/>
              </a:spcBef>
              <a:spcAft>
                <a:spcPts val="0"/>
              </a:spcAft>
              <a:buSzPts val="1400"/>
              <a:buChar char="●"/>
            </a:pPr>
            <a:r>
              <a:rPr lang="en"/>
              <a:t>Each image should be 2MB or lesser before being pasted in the template. This is done to reduce file size and make grading easier.</a:t>
            </a:r>
            <a:br>
              <a:rPr lang="en"/>
            </a:br>
            <a:endParaRPr/>
          </a:p>
          <a:p>
            <a:pPr indent="-317500" lvl="0" marL="457200" rtl="0" algn="l">
              <a:spcBef>
                <a:spcPts val="0"/>
              </a:spcBef>
              <a:spcAft>
                <a:spcPts val="0"/>
              </a:spcAft>
              <a:buSzPts val="1400"/>
              <a:buChar char="●"/>
            </a:pPr>
            <a:r>
              <a:rPr lang="en"/>
              <a:t>Questions will be in blue. Please </a:t>
            </a:r>
            <a:r>
              <a:rPr b="1" lang="en"/>
              <a:t>do not remove</a:t>
            </a:r>
            <a:r>
              <a:rPr lang="en"/>
              <a:t> the questions from the slides. </a:t>
            </a:r>
            <a:br>
              <a:rPr lang="en"/>
            </a:br>
            <a:endParaRPr/>
          </a:p>
          <a:p>
            <a:pPr indent="-317500" lvl="0" marL="457200" rtl="0" algn="l">
              <a:spcBef>
                <a:spcPts val="0"/>
              </a:spcBef>
              <a:spcAft>
                <a:spcPts val="0"/>
              </a:spcAft>
              <a:buSzPts val="1400"/>
              <a:buChar char="●"/>
            </a:pPr>
            <a:r>
              <a:rPr lang="en"/>
              <a:t>We expect thoughtful answers that provide clear explanations.  Short, one line answers will not receive the full score. Your answers should ideally fit in the space provided. </a:t>
            </a:r>
            <a:br>
              <a:rPr lang="en"/>
            </a:br>
            <a:endParaRPr/>
          </a:p>
          <a:p>
            <a:pPr indent="-317500" lvl="0" marL="457200" rtl="0" algn="l">
              <a:spcBef>
                <a:spcPts val="0"/>
              </a:spcBef>
              <a:spcAft>
                <a:spcPts val="0"/>
              </a:spcAft>
              <a:buSzPts val="1400"/>
              <a:buChar char="●"/>
            </a:pPr>
            <a:r>
              <a:rPr lang="en"/>
              <a:t>When you are done, convert your template report to a PDF and then check it to see if it looks okay! Students often end up with lines cut off on slide bottoms.  We can only grade what appears in the report.</a:t>
            </a:r>
            <a:endParaRPr/>
          </a:p>
          <a:p>
            <a:pPr indent="0" lvl="0" marL="457200" rtl="0" algn="l">
              <a:spcBef>
                <a:spcPts val="0"/>
              </a:spcBef>
              <a:spcAft>
                <a:spcPts val="0"/>
              </a:spcAft>
              <a:buNone/>
            </a:pPr>
            <a:r>
              <a:rPr b="1" lang="en" u="sng"/>
              <a:t>				</a:t>
            </a:r>
            <a:r>
              <a:rPr b="1" lang="en" u="sng">
                <a:solidFill>
                  <a:srgbClr val="FF0000"/>
                </a:solidFill>
              </a:rPr>
              <a:t>DELETE THIS SLIDE BEFORE YOU SUBMIT</a:t>
            </a:r>
            <a:endParaRPr b="1" u="sng">
              <a:solidFill>
                <a:srgbClr val="FF0000"/>
              </a:solidFill>
            </a:endParaRPr>
          </a:p>
          <a:p>
            <a:pPr indent="457200" lvl="0" marL="1371600" rtl="0" algn="l">
              <a:spcBef>
                <a:spcPts val="0"/>
              </a:spcBef>
              <a:spcAft>
                <a:spcPts val="0"/>
              </a:spcAft>
              <a:buNone/>
            </a:pPr>
            <a:r>
              <a:t/>
            </a: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3a: Haar Features</a:t>
            </a:r>
            <a:endParaRPr/>
          </a:p>
        </p:txBody>
      </p:sp>
      <p:sp>
        <p:nvSpPr>
          <p:cNvPr id="101" name="Google Shape;101;p17"/>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02" name="Google Shape;102;p17"/>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ps6-3-a-3</a:t>
            </a:r>
            <a:endParaRPr b="1">
              <a:latin typeface="Calibri"/>
              <a:ea typeface="Calibri"/>
              <a:cs typeface="Calibri"/>
              <a:sym typeface="Calibri"/>
            </a:endParaRPr>
          </a:p>
        </p:txBody>
      </p:sp>
      <p:pic>
        <p:nvPicPr>
          <p:cNvPr id="103" name="Google Shape;103;p17"/>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3a: Haar Features</a:t>
            </a:r>
            <a:endParaRPr/>
          </a:p>
        </p:txBody>
      </p:sp>
      <p:sp>
        <p:nvSpPr>
          <p:cNvPr id="109" name="Google Shape;109;p18"/>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10" name="Google Shape;110;p18"/>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ps6-3-a-4</a:t>
            </a:r>
            <a:endParaRPr b="1">
              <a:latin typeface="Calibri"/>
              <a:ea typeface="Calibri"/>
              <a:cs typeface="Calibri"/>
              <a:sym typeface="Calibri"/>
            </a:endParaRPr>
          </a:p>
        </p:txBody>
      </p:sp>
      <p:pic>
        <p:nvPicPr>
          <p:cNvPr id="111" name="Google Shape;111;p18"/>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3a: Haar Features</a:t>
            </a:r>
            <a:endParaRPr/>
          </a:p>
        </p:txBody>
      </p:sp>
      <p:sp>
        <p:nvSpPr>
          <p:cNvPr id="117" name="Google Shape;117;p19"/>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18" name="Google Shape;118;p19"/>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ps6-3-a-5</a:t>
            </a:r>
            <a:endParaRPr b="1">
              <a:latin typeface="Calibri"/>
              <a:ea typeface="Calibri"/>
              <a:cs typeface="Calibri"/>
              <a:sym typeface="Calibri"/>
            </a:endParaRPr>
          </a:p>
        </p:txBody>
      </p:sp>
      <p:pic>
        <p:nvPicPr>
          <p:cNvPr id="119" name="Google Shape;119;p19"/>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457200" y="205975"/>
            <a:ext cx="8589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3c</a:t>
            </a:r>
            <a:r>
              <a:rPr lang="en"/>
              <a:t>: Analysis</a:t>
            </a:r>
            <a:endParaRPr/>
          </a:p>
        </p:txBody>
      </p:sp>
      <p:sp>
        <p:nvSpPr>
          <p:cNvPr id="125" name="Google Shape;125;p20"/>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26" name="Google Shape;126;p20"/>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000FF"/>
                </a:solidFill>
              </a:rPr>
              <a:t>How does working with integral images help with computation time? Give some examples comparing this method and np.sum.</a:t>
            </a:r>
            <a:endParaRPr b="1" sz="1000">
              <a:solidFill>
                <a:srgbClr val="0000FF"/>
              </a:solidFill>
            </a:endParaRPr>
          </a:p>
          <a:p>
            <a:pPr indent="0" lvl="0" marL="0" rtl="0" algn="l">
              <a:lnSpc>
                <a:spcPct val="115000"/>
              </a:lnSpc>
              <a:spcBef>
                <a:spcPts val="0"/>
              </a:spcBef>
              <a:spcAft>
                <a:spcPts val="0"/>
              </a:spcAft>
              <a:buNone/>
            </a:pPr>
            <a:r>
              <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rPr>
              <a:t>I think</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rPr>
              <a:t>my answer is ...</a:t>
            </a:r>
            <a:endParaRPr b="1" sz="1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4b</a:t>
            </a:r>
            <a:r>
              <a:rPr lang="en"/>
              <a:t>: Viola Jones Features</a:t>
            </a:r>
            <a:endParaRPr/>
          </a:p>
        </p:txBody>
      </p:sp>
      <p:sp>
        <p:nvSpPr>
          <p:cNvPr id="132" name="Google Shape;132;p21"/>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33" name="Google Shape;133;p21"/>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ps6-4-b-1</a:t>
            </a:r>
            <a:endParaRPr b="1">
              <a:latin typeface="Calibri"/>
              <a:ea typeface="Calibri"/>
              <a:cs typeface="Calibri"/>
              <a:sym typeface="Calibri"/>
            </a:endParaRPr>
          </a:p>
        </p:txBody>
      </p:sp>
      <p:pic>
        <p:nvPicPr>
          <p:cNvPr id="134" name="Google Shape;134;p21"/>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4b: Viola Jones Features</a:t>
            </a:r>
            <a:endParaRPr/>
          </a:p>
        </p:txBody>
      </p:sp>
      <p:sp>
        <p:nvSpPr>
          <p:cNvPr id="140" name="Google Shape;140;p22"/>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41" name="Google Shape;141;p22"/>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ps6-4-b-2</a:t>
            </a:r>
            <a:endParaRPr b="1">
              <a:latin typeface="Calibri"/>
              <a:ea typeface="Calibri"/>
              <a:cs typeface="Calibri"/>
              <a:sym typeface="Calibri"/>
            </a:endParaRPr>
          </a:p>
        </p:txBody>
      </p:sp>
      <p:pic>
        <p:nvPicPr>
          <p:cNvPr id="142" name="Google Shape;142;p22"/>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457200" y="205975"/>
            <a:ext cx="8589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4b</a:t>
            </a:r>
            <a:r>
              <a:rPr lang="en"/>
              <a:t>: Analysis</a:t>
            </a:r>
            <a:endParaRPr/>
          </a:p>
        </p:txBody>
      </p:sp>
      <p:sp>
        <p:nvSpPr>
          <p:cNvPr id="148" name="Google Shape;148;p23"/>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49" name="Google Shape;149;p2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000FF"/>
                </a:solidFill>
              </a:rPr>
              <a:t>Report the classifier accuracy both the training and test sets with a number of classifiers set to 5. What do the selected Haar features mean? How do they contribute in identifying faces in an image?</a:t>
            </a:r>
            <a:endParaRPr b="1" sz="1100">
              <a:solidFill>
                <a:srgbClr val="0000FF"/>
              </a:solidFill>
            </a:endParaRPr>
          </a:p>
          <a:p>
            <a:pPr indent="0" lvl="0" marL="0" rtl="0" algn="l">
              <a:lnSpc>
                <a:spcPct val="115000"/>
              </a:lnSpc>
              <a:spcBef>
                <a:spcPts val="0"/>
              </a:spcBef>
              <a:spcAft>
                <a:spcPts val="0"/>
              </a:spcAft>
              <a:buNone/>
            </a:pPr>
            <a:r>
              <a:t/>
            </a:r>
            <a:endParaRPr b="1" sz="1100">
              <a:solidFill>
                <a:schemeClr val="dk1"/>
              </a:solidFill>
            </a:endParaRPr>
          </a:p>
          <a:p>
            <a:pPr indent="0" lvl="0" marL="0" rtl="0" algn="l">
              <a:lnSpc>
                <a:spcPct val="115000"/>
              </a:lnSpc>
              <a:spcBef>
                <a:spcPts val="0"/>
              </a:spcBef>
              <a:spcAft>
                <a:spcPts val="0"/>
              </a:spcAft>
              <a:buNone/>
            </a:pPr>
            <a:r>
              <a:rPr b="1" lang="en" sz="1000">
                <a:solidFill>
                  <a:schemeClr val="dk1"/>
                </a:solidFill>
              </a:rPr>
              <a:t>I think</a:t>
            </a:r>
            <a:endParaRPr b="1" sz="1000">
              <a:solidFill>
                <a:schemeClr val="dk1"/>
              </a:solidFill>
            </a:endParaRPr>
          </a:p>
          <a:p>
            <a:pPr indent="0" lvl="0" marL="0" rtl="0" algn="l">
              <a:lnSpc>
                <a:spcPct val="115000"/>
              </a:lnSpc>
              <a:spcBef>
                <a:spcPts val="0"/>
              </a:spcBef>
              <a:spcAft>
                <a:spcPts val="0"/>
              </a:spcAft>
              <a:buNone/>
            </a:pPr>
            <a:r>
              <a:rPr b="1" lang="en" sz="1000">
                <a:solidFill>
                  <a:schemeClr val="dk1"/>
                </a:solidFill>
              </a:rPr>
              <a:t>my answer is ...</a:t>
            </a:r>
            <a:endParaRPr b="1" sz="1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4c: Viola Jones Face Recognition</a:t>
            </a:r>
            <a:endParaRPr/>
          </a:p>
        </p:txBody>
      </p:sp>
      <p:sp>
        <p:nvSpPr>
          <p:cNvPr id="155" name="Google Shape;155;p24"/>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156" name="Google Shape;156;p24"/>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ps6-4-c-1</a:t>
            </a:r>
            <a:endParaRPr b="1">
              <a:latin typeface="Calibri"/>
              <a:ea typeface="Calibri"/>
              <a:cs typeface="Calibri"/>
              <a:sym typeface="Calibri"/>
            </a:endParaRPr>
          </a:p>
        </p:txBody>
      </p:sp>
      <p:pic>
        <p:nvPicPr>
          <p:cNvPr id="157" name="Google Shape;157;p24"/>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 name="Shape 39"/>
        <p:cNvGrpSpPr/>
        <p:nvPr/>
      </p:nvGrpSpPr>
      <p:grpSpPr>
        <a:xfrm>
          <a:off x="0" y="0"/>
          <a:ext cx="0" cy="0"/>
          <a:chOff x="0" y="0"/>
          <a:chExt cx="0" cy="0"/>
        </a:xfrm>
      </p:grpSpPr>
      <p:sp>
        <p:nvSpPr>
          <p:cNvPr id="40" name="Google Shape;40;p9"/>
          <p:cNvSpPr txBox="1"/>
          <p:nvPr>
            <p:ph type="ctrTitle"/>
          </p:nvPr>
        </p:nvSpPr>
        <p:spPr>
          <a:xfrm>
            <a:off x="685800" y="265900"/>
            <a:ext cx="7772400" cy="247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Computer Vision </a:t>
            </a:r>
            <a:endParaRPr sz="3600"/>
          </a:p>
          <a:p>
            <a:pPr indent="0" lvl="0" marL="0" rtl="0" algn="ctr">
              <a:spcBef>
                <a:spcPts val="0"/>
              </a:spcBef>
              <a:spcAft>
                <a:spcPts val="0"/>
              </a:spcAft>
              <a:buClr>
                <a:schemeClr val="dk1"/>
              </a:buClr>
              <a:buSzPts val="1100"/>
              <a:buFont typeface="Arial"/>
              <a:buNone/>
            </a:pPr>
            <a:r>
              <a:rPr lang="en" sz="3600"/>
              <a:t>(TERM YEAR)</a:t>
            </a:r>
            <a:endParaRPr sz="3600"/>
          </a:p>
          <a:p>
            <a:pPr indent="0" lvl="0" marL="0" rtl="0" algn="ctr">
              <a:spcBef>
                <a:spcPts val="0"/>
              </a:spcBef>
              <a:spcAft>
                <a:spcPts val="0"/>
              </a:spcAft>
              <a:buNone/>
            </a:pPr>
            <a:r>
              <a:rPr lang="en" sz="3600"/>
              <a:t>Problem Set #6</a:t>
            </a:r>
            <a:endParaRPr sz="3600"/>
          </a:p>
        </p:txBody>
      </p:sp>
      <p:sp>
        <p:nvSpPr>
          <p:cNvPr id="41" name="Google Shape;41;p9"/>
          <p:cNvSpPr txBox="1"/>
          <p:nvPr>
            <p:ph idx="1" type="subTitle"/>
          </p:nvPr>
        </p:nvSpPr>
        <p:spPr>
          <a:xfrm>
            <a:off x="685800" y="3042499"/>
            <a:ext cx="7772400" cy="112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First Name  Last Name</a:t>
            </a:r>
            <a:endParaRPr sz="1800"/>
          </a:p>
          <a:p>
            <a:pPr indent="0" lvl="0" marL="0" rtl="0" algn="ctr">
              <a:spcBef>
                <a:spcPts val="0"/>
              </a:spcBef>
              <a:spcAft>
                <a:spcPts val="0"/>
              </a:spcAft>
              <a:buNone/>
            </a:pPr>
            <a:r>
              <a:rPr lang="en" sz="1800"/>
              <a:t>Email Address</a:t>
            </a:r>
            <a:endParaRPr sz="1800"/>
          </a:p>
          <a:p>
            <a:pPr indent="0" lvl="0" marL="0" rtl="0" algn="ctr">
              <a:spcBef>
                <a:spcPts val="0"/>
              </a:spcBef>
              <a:spcAft>
                <a:spcPts val="0"/>
              </a:spcAft>
              <a:buNone/>
            </a:pPr>
            <a:r>
              <a:t/>
            </a:r>
            <a:endParaRPr/>
          </a:p>
        </p:txBody>
      </p:sp>
      <p:sp>
        <p:nvSpPr>
          <p:cNvPr id="42" name="Google Shape;42;p9"/>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Google Shape;47;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1a: Average face</a:t>
            </a:r>
            <a:endParaRPr/>
          </a:p>
        </p:txBody>
      </p:sp>
      <p:sp>
        <p:nvSpPr>
          <p:cNvPr id="48" name="Google Shape;48;p10"/>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49" name="Google Shape;49;p10"/>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ps6-1-a-1</a:t>
            </a:r>
            <a:endParaRPr b="1">
              <a:latin typeface="Calibri"/>
              <a:ea typeface="Calibri"/>
              <a:cs typeface="Calibri"/>
              <a:sym typeface="Calibri"/>
            </a:endParaRPr>
          </a:p>
        </p:txBody>
      </p:sp>
      <p:pic>
        <p:nvPicPr>
          <p:cNvPr id="50" name="Google Shape;50;p10"/>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1b: Eigenvectors</a:t>
            </a:r>
            <a:endParaRPr/>
          </a:p>
        </p:txBody>
      </p:sp>
      <p:sp>
        <p:nvSpPr>
          <p:cNvPr id="56" name="Google Shape;56;p11"/>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57" name="Google Shape;57;p11"/>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ps6-1-b-1</a:t>
            </a:r>
            <a:endParaRPr b="1">
              <a:latin typeface="Calibri"/>
              <a:ea typeface="Calibri"/>
              <a:cs typeface="Calibri"/>
              <a:sym typeface="Calibri"/>
            </a:endParaRPr>
          </a:p>
        </p:txBody>
      </p:sp>
      <p:pic>
        <p:nvPicPr>
          <p:cNvPr id="58" name="Google Shape;58;p11"/>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2"/>
          <p:cNvSpPr txBox="1"/>
          <p:nvPr>
            <p:ph type="title"/>
          </p:nvPr>
        </p:nvSpPr>
        <p:spPr>
          <a:xfrm>
            <a:off x="457200" y="205975"/>
            <a:ext cx="8589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1c: Analysis</a:t>
            </a:r>
            <a:endParaRPr/>
          </a:p>
        </p:txBody>
      </p:sp>
      <p:sp>
        <p:nvSpPr>
          <p:cNvPr id="64" name="Google Shape;64;p12"/>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65" name="Google Shape;65;p12"/>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000FF"/>
                </a:solidFill>
              </a:rPr>
              <a:t>Analyze the accuracy results over multiple iterations. Do these “predictions” perform better than randomly selecting a label between 1 and 15? Are there any changes in accuracy if you try low values of k? How about high values? Does this algorithm improve changing the split percentage p?</a:t>
            </a:r>
            <a:endParaRPr b="1" sz="1000">
              <a:solidFill>
                <a:srgbClr val="0000FF"/>
              </a:solidFill>
            </a:endParaRPr>
          </a:p>
          <a:p>
            <a:pPr indent="0" lvl="0" marL="0" rtl="0" algn="l">
              <a:lnSpc>
                <a:spcPct val="115000"/>
              </a:lnSpc>
              <a:spcBef>
                <a:spcPts val="0"/>
              </a:spcBef>
              <a:spcAft>
                <a:spcPts val="0"/>
              </a:spcAft>
              <a:buNone/>
            </a:pPr>
            <a:r>
              <a:t/>
            </a:r>
            <a:endParaRPr b="1" sz="1000"/>
          </a:p>
          <a:p>
            <a:pPr indent="0" lvl="0" marL="0" rtl="0" algn="l">
              <a:lnSpc>
                <a:spcPct val="115000"/>
              </a:lnSpc>
              <a:spcBef>
                <a:spcPts val="0"/>
              </a:spcBef>
              <a:spcAft>
                <a:spcPts val="0"/>
              </a:spcAft>
              <a:buClr>
                <a:schemeClr val="dk1"/>
              </a:buClr>
              <a:buSzPts val="1100"/>
              <a:buFont typeface="Arial"/>
              <a:buNone/>
            </a:pPr>
            <a:r>
              <a:rPr b="1" lang="en" sz="1000"/>
              <a:t>I think</a:t>
            </a:r>
            <a:endParaRPr b="1" sz="1000"/>
          </a:p>
          <a:p>
            <a:pPr indent="0" lvl="0" marL="0" rtl="0" algn="l">
              <a:lnSpc>
                <a:spcPct val="115000"/>
              </a:lnSpc>
              <a:spcBef>
                <a:spcPts val="0"/>
              </a:spcBef>
              <a:spcAft>
                <a:spcPts val="0"/>
              </a:spcAft>
              <a:buNone/>
            </a:pPr>
            <a:r>
              <a:rPr b="1" lang="en" sz="1000"/>
              <a:t>my answer is ...</a:t>
            </a:r>
            <a:endParaRPr b="1"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3"/>
          <p:cNvSpPr txBox="1"/>
          <p:nvPr>
            <p:ph type="title"/>
          </p:nvPr>
        </p:nvSpPr>
        <p:spPr>
          <a:xfrm>
            <a:off x="457200" y="205975"/>
            <a:ext cx="8589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2a</a:t>
            </a:r>
            <a:r>
              <a:rPr lang="en"/>
              <a:t>: Average accuracy</a:t>
            </a:r>
            <a:endParaRPr/>
          </a:p>
        </p:txBody>
      </p:sp>
      <p:sp>
        <p:nvSpPr>
          <p:cNvPr id="71" name="Google Shape;71;p13"/>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72" name="Google Shape;72;p1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000FF"/>
                </a:solidFill>
              </a:rPr>
              <a:t>Report the average accuracy over 5 iterations. In each iteration, load and split the dataset, instantiate a Boosting object and obtain its accuracy.</a:t>
            </a:r>
            <a:endParaRPr b="1" sz="1000">
              <a:solidFill>
                <a:srgbClr val="0000FF"/>
              </a:solidFill>
            </a:endParaRPr>
          </a:p>
          <a:p>
            <a:pPr indent="0" lvl="0" marL="0" rtl="0" algn="l">
              <a:lnSpc>
                <a:spcPct val="115000"/>
              </a:lnSpc>
              <a:spcBef>
                <a:spcPts val="0"/>
              </a:spcBef>
              <a:spcAft>
                <a:spcPts val="0"/>
              </a:spcAft>
              <a:buNone/>
            </a:pPr>
            <a:r>
              <a:t/>
            </a:r>
            <a:endParaRPr b="1" sz="1000">
              <a:solidFill>
                <a:schemeClr val="dk1"/>
              </a:solidFill>
            </a:endParaRPr>
          </a:p>
          <a:p>
            <a:pPr indent="0" lvl="0" marL="0" rtl="0" algn="l">
              <a:lnSpc>
                <a:spcPct val="115000"/>
              </a:lnSpc>
              <a:spcBef>
                <a:spcPts val="0"/>
              </a:spcBef>
              <a:spcAft>
                <a:spcPts val="0"/>
              </a:spcAft>
              <a:buNone/>
            </a:pPr>
            <a:r>
              <a:rPr b="1" lang="en" sz="1000">
                <a:solidFill>
                  <a:schemeClr val="dk1"/>
                </a:solidFill>
              </a:rPr>
              <a:t>I think</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rPr>
              <a:t>my answer is ...</a:t>
            </a:r>
            <a:endParaRPr b="1" sz="1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4"/>
          <p:cNvSpPr txBox="1"/>
          <p:nvPr>
            <p:ph type="title"/>
          </p:nvPr>
        </p:nvSpPr>
        <p:spPr>
          <a:xfrm>
            <a:off x="457200" y="205975"/>
            <a:ext cx="8589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2a: Analysis</a:t>
            </a:r>
            <a:endParaRPr/>
          </a:p>
        </p:txBody>
      </p:sp>
      <p:sp>
        <p:nvSpPr>
          <p:cNvPr id="78" name="Google Shape;78;p14"/>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79" name="Google Shape;79;p14"/>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000FF"/>
                </a:solidFill>
              </a:rPr>
              <a:t>Analyze your results. How do the Random, Weak Classifier, and Boosting perform? Is there any improvement when using Boosting? How do your results change when selecting different values for num_iterations? Does it matter the percentage of data you select for training and testing (explain your answers showing how each accuracy changes).</a:t>
            </a:r>
            <a:endParaRPr b="1" sz="1000">
              <a:solidFill>
                <a:srgbClr val="0000FF"/>
              </a:solidFill>
            </a:endParaRPr>
          </a:p>
          <a:p>
            <a:pPr indent="0" lvl="0" marL="0" rtl="0" algn="l">
              <a:lnSpc>
                <a:spcPct val="115000"/>
              </a:lnSpc>
              <a:spcBef>
                <a:spcPts val="0"/>
              </a:spcBef>
              <a:spcAft>
                <a:spcPts val="0"/>
              </a:spcAft>
              <a:buNone/>
            </a:pPr>
            <a:r>
              <a:t/>
            </a:r>
            <a:endParaRPr b="1" sz="1000">
              <a:solidFill>
                <a:schemeClr val="dk1"/>
              </a:solidFill>
            </a:endParaRPr>
          </a:p>
          <a:p>
            <a:pPr indent="0" lvl="0" marL="0" rtl="0" algn="l">
              <a:lnSpc>
                <a:spcPct val="115000"/>
              </a:lnSpc>
              <a:spcBef>
                <a:spcPts val="0"/>
              </a:spcBef>
              <a:spcAft>
                <a:spcPts val="0"/>
              </a:spcAft>
              <a:buNone/>
            </a:pPr>
            <a:r>
              <a:rPr b="1" lang="en" sz="1000">
                <a:solidFill>
                  <a:schemeClr val="dk1"/>
                </a:solidFill>
              </a:rPr>
              <a:t>I think</a:t>
            </a:r>
            <a:endParaRPr b="1" sz="1000">
              <a:solidFill>
                <a:schemeClr val="dk1"/>
              </a:solidFill>
            </a:endParaRPr>
          </a:p>
          <a:p>
            <a:pPr indent="0" lvl="0" marL="0" rtl="0" algn="l">
              <a:lnSpc>
                <a:spcPct val="115000"/>
              </a:lnSpc>
              <a:spcBef>
                <a:spcPts val="0"/>
              </a:spcBef>
              <a:spcAft>
                <a:spcPts val="0"/>
              </a:spcAft>
              <a:buNone/>
            </a:pPr>
            <a:r>
              <a:rPr b="1" lang="en" sz="1000">
                <a:solidFill>
                  <a:schemeClr val="dk1"/>
                </a:solidFill>
              </a:rPr>
              <a:t>my answer is ...</a:t>
            </a:r>
            <a:endParaRPr b="1" sz="1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3a</a:t>
            </a:r>
            <a:r>
              <a:rPr lang="en"/>
              <a:t>: Haar Features</a:t>
            </a:r>
            <a:endParaRPr/>
          </a:p>
        </p:txBody>
      </p:sp>
      <p:sp>
        <p:nvSpPr>
          <p:cNvPr id="85" name="Google Shape;85;p15"/>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86" name="Google Shape;86;p15"/>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ps6-3-a-1</a:t>
            </a:r>
            <a:endParaRPr b="1">
              <a:latin typeface="Calibri"/>
              <a:ea typeface="Calibri"/>
              <a:cs typeface="Calibri"/>
              <a:sym typeface="Calibri"/>
            </a:endParaRPr>
          </a:p>
        </p:txBody>
      </p:sp>
      <p:pic>
        <p:nvPicPr>
          <p:cNvPr id="87" name="Google Shape;87;p15"/>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3a: Haar Features</a:t>
            </a:r>
            <a:endParaRPr/>
          </a:p>
        </p:txBody>
      </p:sp>
      <p:sp>
        <p:nvSpPr>
          <p:cNvPr id="93" name="Google Shape;93;p16"/>
          <p:cNvSpPr txBox="1"/>
          <p:nvPr/>
        </p:nvSpPr>
        <p:spPr>
          <a:xfrm>
            <a:off x="0" y="4944075"/>
            <a:ext cx="2567400" cy="1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999999"/>
                </a:solidFill>
              </a:rPr>
              <a:t>Computer Vision @ GT</a:t>
            </a:r>
            <a:endParaRPr sz="1000">
              <a:solidFill>
                <a:srgbClr val="999999"/>
              </a:solidFill>
            </a:endParaRPr>
          </a:p>
        </p:txBody>
      </p:sp>
      <p:sp>
        <p:nvSpPr>
          <p:cNvPr id="94" name="Google Shape;94;p16"/>
          <p:cNvSpPr txBox="1"/>
          <p:nvPr/>
        </p:nvSpPr>
        <p:spPr>
          <a:xfrm>
            <a:off x="2412600" y="4313525"/>
            <a:ext cx="4318800" cy="50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Calibri"/>
                <a:ea typeface="Calibri"/>
                <a:cs typeface="Calibri"/>
                <a:sym typeface="Calibri"/>
              </a:rPr>
              <a:t>ps6-3-a-2</a:t>
            </a:r>
            <a:endParaRPr b="1">
              <a:latin typeface="Calibri"/>
              <a:ea typeface="Calibri"/>
              <a:cs typeface="Calibri"/>
              <a:sym typeface="Calibri"/>
            </a:endParaRPr>
          </a:p>
        </p:txBody>
      </p:sp>
      <p:pic>
        <p:nvPicPr>
          <p:cNvPr id="95" name="Google Shape;95;p16"/>
          <p:cNvPicPr preferRelativeResize="0"/>
          <p:nvPr/>
        </p:nvPicPr>
        <p:blipFill>
          <a:blip r:embed="rId3">
            <a:alphaModFix/>
          </a:blip>
          <a:stretch>
            <a:fillRect/>
          </a:stretch>
        </p:blipFill>
        <p:spPr>
          <a:xfrm>
            <a:off x="2614150" y="1153975"/>
            <a:ext cx="3915698" cy="306895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